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95" r:id="rId3"/>
    <p:sldId id="257" r:id="rId4"/>
    <p:sldId id="258" r:id="rId5"/>
    <p:sldId id="259" r:id="rId6"/>
    <p:sldId id="260" r:id="rId7"/>
    <p:sldId id="297" r:id="rId8"/>
    <p:sldId id="262" r:id="rId9"/>
    <p:sldId id="263" r:id="rId10"/>
    <p:sldId id="269" r:id="rId11"/>
    <p:sldId id="270" r:id="rId12"/>
    <p:sldId id="271" r:id="rId13"/>
    <p:sldId id="267" r:id="rId14"/>
    <p:sldId id="268" r:id="rId15"/>
    <p:sldId id="272" r:id="rId16"/>
    <p:sldId id="275" r:id="rId17"/>
    <p:sldId id="276" r:id="rId18"/>
    <p:sldId id="296" r:id="rId19"/>
    <p:sldId id="277" r:id="rId20"/>
    <p:sldId id="278" r:id="rId21"/>
    <p:sldId id="282" r:id="rId22"/>
    <p:sldId id="283" r:id="rId23"/>
    <p:sldId id="286" r:id="rId24"/>
    <p:sldId id="292" r:id="rId25"/>
    <p:sldId id="293" r:id="rId26"/>
    <p:sldId id="294"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33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FE2F17-E694-47AC-9302-44A4B0B363D1}" type="datetimeFigureOut">
              <a:rPr lang="en-IN" smtClean="0"/>
              <a:t>06-02-2024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9503F0-B287-47BD-9CE1-BE0A1D906826}" type="slidenum">
              <a:rPr lang="en-IN" smtClean="0"/>
              <a:t>‹#›</a:t>
            </a:fld>
            <a:endParaRPr lang="en-IN"/>
          </a:p>
        </p:txBody>
      </p:sp>
    </p:spTree>
    <p:extLst>
      <p:ext uri="{BB962C8B-B14F-4D97-AF65-F5344CB8AC3E}">
        <p14:creationId xmlns:p14="http://schemas.microsoft.com/office/powerpoint/2010/main" val="408106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F9503F0-B287-47BD-9CE1-BE0A1D906826}" type="slidenum">
              <a:rPr lang="en-IN" smtClean="0"/>
              <a:t>2</a:t>
            </a:fld>
            <a:endParaRPr lang="en-IN"/>
          </a:p>
        </p:txBody>
      </p:sp>
    </p:spTree>
    <p:extLst>
      <p:ext uri="{BB962C8B-B14F-4D97-AF65-F5344CB8AC3E}">
        <p14:creationId xmlns:p14="http://schemas.microsoft.com/office/powerpoint/2010/main" val="3560428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609600" y="2895600"/>
            <a:ext cx="7848600" cy="3733800"/>
          </a:xfrm>
        </p:spPr>
        <p:txBody>
          <a:bodyPr>
            <a:normAutofit fontScale="85000" lnSpcReduction="20000"/>
          </a:bodyPr>
          <a:lstStyle/>
          <a:p>
            <a:r>
              <a:rPr lang="en-US" sz="2800" b="1" dirty="0">
                <a:solidFill>
                  <a:schemeClr val="tx1"/>
                </a:solidFill>
              </a:rPr>
              <a:t>Veer Surendra Sai University Of Technology, Burla</a:t>
            </a:r>
          </a:p>
          <a:p>
            <a:pPr algn="r"/>
            <a:endParaRPr lang="en-US" sz="2800" dirty="0"/>
          </a:p>
          <a:p>
            <a:pPr algn="l"/>
            <a:r>
              <a:rPr lang="en-US" sz="2800" b="1" dirty="0">
                <a:solidFill>
                  <a:schemeClr val="tx1"/>
                </a:solidFill>
              </a:rPr>
              <a:t>Submitted To: </a:t>
            </a:r>
            <a:r>
              <a:rPr lang="en-US" sz="2800" dirty="0">
                <a:solidFill>
                  <a:schemeClr val="tx1"/>
                </a:solidFill>
              </a:rPr>
              <a:t>Dr. DC Rao. </a:t>
            </a:r>
          </a:p>
          <a:p>
            <a:pPr algn="l"/>
            <a:endParaRPr lang="en-US" sz="2800" dirty="0">
              <a:solidFill>
                <a:schemeClr val="tx1"/>
              </a:solidFill>
            </a:endParaRPr>
          </a:p>
          <a:p>
            <a:pPr algn="l"/>
            <a:r>
              <a:rPr lang="en-US" sz="2800" b="1" u="sng" dirty="0">
                <a:solidFill>
                  <a:schemeClr val="tx1"/>
                </a:solidFill>
              </a:rPr>
              <a:t>Group members:-</a:t>
            </a:r>
            <a:endParaRPr lang="en-US" sz="2800" b="1" dirty="0"/>
          </a:p>
          <a:p>
            <a:pPr marL="514350" indent="-514350" algn="l">
              <a:buAutoNum type="arabicPeriod"/>
            </a:pPr>
            <a:r>
              <a:rPr lang="en-US" sz="2800" dirty="0">
                <a:solidFill>
                  <a:schemeClr val="tx1"/>
                </a:solidFill>
              </a:rPr>
              <a:t>TUSHAR PANIGRAHI : 2102081004 </a:t>
            </a:r>
          </a:p>
          <a:p>
            <a:pPr marL="514350" indent="-514350" algn="l">
              <a:buAutoNum type="arabicPeriod"/>
            </a:pPr>
            <a:r>
              <a:rPr lang="en-US" sz="2800" dirty="0">
                <a:solidFill>
                  <a:schemeClr val="tx1"/>
                </a:solidFill>
              </a:rPr>
              <a:t>SIMHADRI SANTOSH : 2102081013 </a:t>
            </a:r>
          </a:p>
          <a:p>
            <a:pPr marL="514350" indent="-514350" algn="l">
              <a:buAutoNum type="arabicPeriod"/>
            </a:pPr>
            <a:r>
              <a:rPr lang="en-US" sz="2800" dirty="0">
                <a:solidFill>
                  <a:schemeClr val="tx1"/>
                </a:solidFill>
              </a:rPr>
              <a:t>SATYAM SIVAM PAL : 2102081021</a:t>
            </a:r>
          </a:p>
          <a:p>
            <a:pPr marL="514350" indent="-514350" algn="l">
              <a:buAutoNum type="arabicPeriod"/>
            </a:pPr>
            <a:r>
              <a:rPr lang="en-US" sz="2800" dirty="0">
                <a:solidFill>
                  <a:schemeClr val="tx1"/>
                </a:solidFill>
              </a:rPr>
              <a:t>ASUTOSH PATRO : 2102081024</a:t>
            </a:r>
          </a:p>
          <a:p>
            <a:pPr marL="514350" indent="-514350" algn="l">
              <a:buAutoNum type="arabicPeriod"/>
            </a:pPr>
            <a:r>
              <a:rPr lang="en-US" sz="2800" dirty="0">
                <a:solidFill>
                  <a:schemeClr val="tx1"/>
                </a:solidFill>
              </a:rPr>
              <a:t>RAMESH CH. MALLIK : 2203081002</a:t>
            </a:r>
          </a:p>
          <a:p>
            <a:pPr marL="514350" indent="-514350" algn="l">
              <a:buAutoNum type="arabicPeriod"/>
            </a:pPr>
            <a:endParaRPr lang="en-US" sz="2800" dirty="0"/>
          </a:p>
          <a:p>
            <a:pPr marL="514350" indent="-514350" algn="l">
              <a:buAutoNum type="arabicPeriod"/>
            </a:pPr>
            <a:endParaRPr lang="en-US" sz="2800" dirty="0">
              <a:solidFill>
                <a:schemeClr val="tx1"/>
              </a:solidFill>
            </a:endParaRPr>
          </a:p>
          <a:p>
            <a:pPr marL="514350" indent="-514350" algn="l">
              <a:buAutoNum type="arabicPeriod"/>
            </a:pPr>
            <a:endParaRPr lang="en-US" sz="2800" dirty="0">
              <a:solidFill>
                <a:schemeClr val="tx1"/>
              </a:solidFill>
            </a:endParaRPr>
          </a:p>
        </p:txBody>
      </p:sp>
      <p:pic>
        <p:nvPicPr>
          <p:cNvPr id="6" name="Picture 5" descr="Logo_vssut.svg.png"/>
          <p:cNvPicPr>
            <a:picLocks noChangeAspect="1"/>
          </p:cNvPicPr>
          <p:nvPr/>
        </p:nvPicPr>
        <p:blipFill>
          <a:blip r:embed="rId2"/>
          <a:stretch>
            <a:fillRect/>
          </a:stretch>
        </p:blipFill>
        <p:spPr>
          <a:xfrm>
            <a:off x="3124200" y="0"/>
            <a:ext cx="2895600" cy="2895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487362"/>
          </a:xfrm>
        </p:spPr>
        <p:txBody>
          <a:bodyPr>
            <a:normAutofit fontScale="90000"/>
          </a:bodyPr>
          <a:lstStyle/>
          <a:p>
            <a:pPr algn="l"/>
            <a:r>
              <a:rPr lang="en-US" sz="3200" b="1" dirty="0">
                <a:solidFill>
                  <a:srgbClr val="FF0000"/>
                </a:solidFill>
              </a:rPr>
              <a:t>Implementation</a:t>
            </a:r>
          </a:p>
        </p:txBody>
      </p:sp>
      <p:sp>
        <p:nvSpPr>
          <p:cNvPr id="3" name="Content Placeholder 2"/>
          <p:cNvSpPr>
            <a:spLocks noGrp="1"/>
          </p:cNvSpPr>
          <p:nvPr>
            <p:ph idx="1"/>
          </p:nvPr>
        </p:nvSpPr>
        <p:spPr>
          <a:xfrm>
            <a:off x="0" y="569424"/>
            <a:ext cx="9144000" cy="6248400"/>
          </a:xfrm>
        </p:spPr>
        <p:txBody>
          <a:bodyPr>
            <a:normAutofit lnSpcReduction="10000"/>
          </a:bodyPr>
          <a:lstStyle/>
          <a:p>
            <a:pPr>
              <a:buFont typeface="Wingdings" pitchFamily="2" charset="2"/>
              <a:buChar char="v"/>
            </a:pPr>
            <a:r>
              <a:rPr lang="en-US" dirty="0"/>
              <a:t>The Regular Expressions for most of the features of C are fairly straightforward. However, a few features require a significant amount of thought, such as: </a:t>
            </a:r>
          </a:p>
          <a:p>
            <a:pPr>
              <a:buFont typeface="Wingdings" pitchFamily="2" charset="2"/>
              <a:buChar char="v"/>
            </a:pPr>
            <a:r>
              <a:rPr lang="en-US" b="1" dirty="0"/>
              <a:t>The </a:t>
            </a:r>
            <a:r>
              <a:rPr lang="en-US" b="1" dirty="0" err="1"/>
              <a:t>Regex</a:t>
            </a:r>
            <a:r>
              <a:rPr lang="en-US" b="1" dirty="0"/>
              <a:t> for Identifiers: </a:t>
            </a:r>
            <a:r>
              <a:rPr lang="en-US" dirty="0"/>
              <a:t>The lexer must correctly recognize all valid identifiers in C, including the ones having one or more underscores.</a:t>
            </a:r>
          </a:p>
          <a:p>
            <a:pPr>
              <a:buNone/>
            </a:pPr>
            <a:r>
              <a:rPr lang="en-US" dirty="0"/>
              <a:t>{alpha}({alpha}|{digit}|{und})*</a:t>
            </a:r>
          </a:p>
          <a:p>
            <a:pPr>
              <a:buNone/>
            </a:pPr>
            <a:r>
              <a:rPr lang="en-US" u="sng" dirty="0"/>
              <a:t>Where:-</a:t>
            </a:r>
          </a:p>
          <a:p>
            <a:pPr>
              <a:buNone/>
            </a:pPr>
            <a:r>
              <a:rPr lang="en-US" dirty="0"/>
              <a:t>alpha [A-Z, a-z]</a:t>
            </a:r>
          </a:p>
          <a:p>
            <a:pPr>
              <a:buNone/>
            </a:pPr>
            <a:r>
              <a:rPr lang="en-US" dirty="0"/>
              <a:t>digit [0-9] </a:t>
            </a:r>
          </a:p>
          <a:p>
            <a:pPr>
              <a:buNone/>
            </a:pPr>
            <a:r>
              <a:rPr lang="en-US" dirty="0"/>
              <a:t>und [ _ ] </a:t>
            </a:r>
          </a:p>
          <a:p>
            <a:pPr>
              <a:buNone/>
            </a:pPr>
            <a:r>
              <a:rPr lang="en-US" dirty="0"/>
              <a:t>space [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buFont typeface="Wingdings" pitchFamily="2" charset="2"/>
              <a:buChar char="v"/>
            </a:pPr>
            <a:r>
              <a:rPr lang="en-US" b="1" u="sng" dirty="0"/>
              <a:t>Multiline comments should be supported</a:t>
            </a:r>
            <a:r>
              <a:rPr lang="en-US" b="1" dirty="0"/>
              <a:t>: </a:t>
            </a:r>
            <a:r>
              <a:rPr lang="en-US" dirty="0"/>
              <a:t>This has been supported by checking the </a:t>
            </a:r>
            <a:r>
              <a:rPr lang="en-US" dirty="0" err="1"/>
              <a:t>occurence</a:t>
            </a:r>
            <a:r>
              <a:rPr lang="en-US" dirty="0"/>
              <a:t> of ‘/*’ and ‘*/’ in the code. The statements between them has been excluded. Errors for unmatched and nested comments have also been displayed.</a:t>
            </a:r>
          </a:p>
          <a:p>
            <a:pPr>
              <a:buFont typeface="Wingdings" pitchFamily="2" charset="2"/>
              <a:buChar char="v"/>
            </a:pPr>
            <a:r>
              <a:rPr lang="en-US" b="1" u="sng" dirty="0"/>
              <a:t>Literals</a:t>
            </a:r>
            <a:r>
              <a:rPr lang="en-US" b="1" dirty="0"/>
              <a:t>: </a:t>
            </a:r>
            <a:r>
              <a:rPr lang="en-US" dirty="0"/>
              <a:t>Different regular expressions have been implemented in the code to support all kinds of literals, </a:t>
            </a:r>
            <a:r>
              <a:rPr lang="en-US" dirty="0" err="1"/>
              <a:t>i.e</a:t>
            </a:r>
            <a:r>
              <a:rPr lang="en-US" dirty="0"/>
              <a:t> integers, floats, strings, etc. Float : ({digit}+)\.({digit}+)</a:t>
            </a:r>
          </a:p>
          <a:p>
            <a:pPr>
              <a:buFont typeface="Wingdings" pitchFamily="2" charset="2"/>
              <a:buChar char="v"/>
            </a:pPr>
            <a:r>
              <a:rPr lang="en-US" b="1" u="sng" dirty="0"/>
              <a:t>Error Handling for Incomplete String</a:t>
            </a:r>
            <a:r>
              <a:rPr lang="en-US" b="1" dirty="0"/>
              <a:t>: </a:t>
            </a:r>
            <a:r>
              <a:rPr lang="en-US" dirty="0"/>
              <a:t>Open and close quote missing, both kind of errors have been handled in the rules written in the script.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pPr>
              <a:buFont typeface="Wingdings" pitchFamily="2" charset="2"/>
              <a:buChar char="v"/>
            </a:pPr>
            <a:r>
              <a:rPr lang="en-US" b="1" u="sng" dirty="0"/>
              <a:t>Error Handling for Unmatched Comments</a:t>
            </a:r>
            <a:r>
              <a:rPr lang="en-US" b="1" dirty="0"/>
              <a:t>: </a:t>
            </a:r>
            <a:r>
              <a:rPr lang="en-US" dirty="0"/>
              <a:t>This has been handled by adding </a:t>
            </a:r>
            <a:r>
              <a:rPr lang="en-US" dirty="0" err="1"/>
              <a:t>lookahead</a:t>
            </a:r>
            <a:r>
              <a:rPr lang="en-US" dirty="0"/>
              <a:t> characters to operator regular expression. If there is an unmatched comment then it does not match with any of the patterns in the rule. Hence it goes to default state which in turn throws an error.</a:t>
            </a:r>
          </a:p>
          <a:p>
            <a:pPr>
              <a:buFont typeface="Wingdings" pitchFamily="2" charset="2"/>
              <a:buChar char="v"/>
            </a:pPr>
            <a:r>
              <a:rPr lang="en-US" b="1" u="sng" dirty="0"/>
              <a:t>Error Handling for unclean integer constant</a:t>
            </a:r>
            <a:r>
              <a:rPr lang="en-US" b="1" dirty="0"/>
              <a:t>: </a:t>
            </a:r>
            <a:r>
              <a:rPr lang="en-US" dirty="0"/>
              <a:t>This has been handled by adding appropriate </a:t>
            </a:r>
            <a:r>
              <a:rPr lang="en-US" dirty="0" err="1"/>
              <a:t>lookahead</a:t>
            </a:r>
            <a:r>
              <a:rPr lang="en-US" dirty="0"/>
              <a:t> characters for integer constant. E.g. int a = 786rt, is rejected as the integer constant should never follow an alphabet.</a:t>
            </a:r>
          </a:p>
          <a:p>
            <a:pPr>
              <a:buFont typeface="Wingdings" pitchFamily="2" charset="2"/>
              <a:buChar char="v"/>
            </a:pPr>
            <a:r>
              <a:rPr lang="en-US" b="1" u="sng" dirty="0"/>
              <a:t>User Defined Functions</a:t>
            </a:r>
            <a:r>
              <a:rPr lang="en-US" b="1" dirty="0"/>
              <a:t> : </a:t>
            </a:r>
            <a:r>
              <a:rPr lang="en-US" dirty="0"/>
              <a:t>User-defined functions are also supported. Parsing is done for return type, function name, parameters as well as opening and closing braces. {alpha}({alpha}|{digit}|{und})*\(({alpha}|{digit}|{und}|{space})*\)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152400"/>
            <a:ext cx="8229600" cy="457200"/>
          </a:xfrm>
        </p:spPr>
        <p:txBody>
          <a:bodyPr>
            <a:normAutofit fontScale="90000"/>
          </a:bodyPr>
          <a:lstStyle/>
          <a:p>
            <a:pPr algn="l"/>
            <a:r>
              <a:rPr lang="en-US" sz="3200" b="1" dirty="0"/>
              <a:t>Output :</a:t>
            </a:r>
          </a:p>
        </p:txBody>
      </p:sp>
      <p:pic>
        <p:nvPicPr>
          <p:cNvPr id="7" name="Content Placeholder 6" descr="2.PNG"/>
          <p:cNvPicPr>
            <a:picLocks noGrp="1" noChangeAspect="1"/>
          </p:cNvPicPr>
          <p:nvPr>
            <p:ph idx="1"/>
          </p:nvPr>
        </p:nvPicPr>
        <p:blipFill>
          <a:blip r:embed="rId2"/>
          <a:stretch>
            <a:fillRect/>
          </a:stretch>
        </p:blipFill>
        <p:spPr>
          <a:xfrm>
            <a:off x="304799" y="543978"/>
            <a:ext cx="7181888" cy="6314022"/>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3.PNG"/>
          <p:cNvPicPr>
            <a:picLocks noChangeAspect="1"/>
          </p:cNvPicPr>
          <p:nvPr/>
        </p:nvPicPr>
        <p:blipFill>
          <a:blip r:embed="rId2"/>
          <a:stretch>
            <a:fillRect/>
          </a:stretch>
        </p:blipFill>
        <p:spPr>
          <a:xfrm>
            <a:off x="152400" y="19664"/>
            <a:ext cx="5181599" cy="668593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800" b="1" dirty="0">
                <a:solidFill>
                  <a:srgbClr val="FF0000"/>
                </a:solidFill>
              </a:rPr>
              <a:t>Syntax Analysis</a:t>
            </a:r>
          </a:p>
        </p:txBody>
      </p:sp>
      <p:sp>
        <p:nvSpPr>
          <p:cNvPr id="3" name="Content Placeholder 2"/>
          <p:cNvSpPr>
            <a:spLocks noGrp="1"/>
          </p:cNvSpPr>
          <p:nvPr>
            <p:ph idx="1"/>
          </p:nvPr>
        </p:nvSpPr>
        <p:spPr>
          <a:xfrm>
            <a:off x="304800" y="1066800"/>
            <a:ext cx="8229600" cy="5791200"/>
          </a:xfrm>
        </p:spPr>
        <p:txBody>
          <a:bodyPr>
            <a:normAutofit/>
          </a:bodyPr>
          <a:lstStyle/>
          <a:p>
            <a:pPr>
              <a:spcBef>
                <a:spcPct val="0"/>
              </a:spcBef>
              <a:buNone/>
            </a:pPr>
            <a:endParaRPr lang="en-US" sz="4000" b="1" dirty="0">
              <a:solidFill>
                <a:srgbClr val="FF0000"/>
              </a:solidFill>
              <a:latin typeface="+mj-lt"/>
              <a:ea typeface="+mj-ea"/>
              <a:cs typeface="+mj-cs"/>
            </a:endParaRPr>
          </a:p>
          <a:p>
            <a:pPr>
              <a:spcBef>
                <a:spcPct val="0"/>
              </a:spcBef>
              <a:buFont typeface="Wingdings" pitchFamily="2" charset="2"/>
              <a:buChar char="v"/>
            </a:pPr>
            <a:r>
              <a:rPr lang="en-US" sz="3000" dirty="0"/>
              <a:t>This is Phase Two of the Compiler Designing Process</a:t>
            </a:r>
          </a:p>
          <a:p>
            <a:pPr>
              <a:spcBef>
                <a:spcPct val="0"/>
              </a:spcBef>
              <a:buFont typeface="Wingdings" pitchFamily="2" charset="2"/>
              <a:buChar char="v"/>
            </a:pPr>
            <a:r>
              <a:rPr lang="en-US" sz="2800" dirty="0"/>
              <a:t>This phase involved the development of a Parser for C language which makes use of the C lexer to parse the given C input file.</a:t>
            </a:r>
          </a:p>
          <a:p>
            <a:pPr>
              <a:spcBef>
                <a:spcPct val="0"/>
              </a:spcBef>
              <a:buFont typeface="Wingdings" pitchFamily="2" charset="2"/>
              <a:buChar char="v"/>
            </a:pPr>
            <a:r>
              <a:rPr lang="en-US" sz="2800" dirty="0"/>
              <a:t>The previous work was concentrated at developing a lexical analyzer(flex script) to generate a stream of tokens from the source code and populate the symbol table.</a:t>
            </a:r>
            <a:endParaRPr lang="en-US" sz="3000" dirty="0"/>
          </a:p>
          <a:p>
            <a:pPr>
              <a:spcBef>
                <a:spcPct val="0"/>
              </a:spcBef>
              <a:buNone/>
            </a:pPr>
            <a:endParaRPr lang="en-US" sz="4000" b="1" dirty="0">
              <a:solidFill>
                <a:srgbClr val="FF0000"/>
              </a:solidFill>
              <a:latin typeface="+mj-lt"/>
              <a:ea typeface="+mj-ea"/>
              <a:cs typeface="+mj-cs"/>
            </a:endParaRPr>
          </a:p>
        </p:txBody>
      </p:sp>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pPr algn="l"/>
            <a:r>
              <a:rPr lang="en-US" sz="4000" b="1" dirty="0">
                <a:solidFill>
                  <a:srgbClr val="FF0000"/>
                </a:solidFill>
              </a:rPr>
              <a:t>Introduction</a:t>
            </a:r>
          </a:p>
        </p:txBody>
      </p:sp>
      <p:sp>
        <p:nvSpPr>
          <p:cNvPr id="3" name="Content Placeholder 2"/>
          <p:cNvSpPr>
            <a:spLocks noGrp="1"/>
          </p:cNvSpPr>
          <p:nvPr>
            <p:ph idx="1"/>
          </p:nvPr>
        </p:nvSpPr>
        <p:spPr>
          <a:xfrm>
            <a:off x="152400" y="762000"/>
            <a:ext cx="8991600" cy="6096000"/>
          </a:xfrm>
        </p:spPr>
        <p:txBody>
          <a:bodyPr>
            <a:normAutofit/>
          </a:bodyPr>
          <a:lstStyle/>
          <a:p>
            <a:pPr>
              <a:buNone/>
            </a:pPr>
            <a:r>
              <a:rPr lang="en-US" sz="3000" b="1" u="sng" dirty="0"/>
              <a:t>Syntactic Analysis and Parser</a:t>
            </a:r>
          </a:p>
          <a:p>
            <a:pPr>
              <a:buFont typeface="Wingdings" pitchFamily="2" charset="2"/>
              <a:buChar char="v"/>
            </a:pPr>
            <a:r>
              <a:rPr lang="en-US" sz="2800" dirty="0"/>
              <a:t>The lexical analyzer (flex scripts) returns a stream of tokens, which populates the symbol table. </a:t>
            </a:r>
          </a:p>
          <a:p>
            <a:pPr>
              <a:buFont typeface="Wingdings" pitchFamily="2" charset="2"/>
              <a:buChar char="v"/>
            </a:pPr>
            <a:r>
              <a:rPr lang="en-US" sz="2800" dirty="0"/>
              <a:t>These tokens are then taken as input by the Parser. </a:t>
            </a:r>
          </a:p>
          <a:p>
            <a:pPr>
              <a:buFont typeface="Wingdings" pitchFamily="2" charset="2"/>
              <a:buChar char="v"/>
            </a:pPr>
            <a:r>
              <a:rPr lang="en-US" sz="2800" dirty="0"/>
              <a:t>Parser verifies that a string of token names can be generated by the grammar of the source language. </a:t>
            </a:r>
          </a:p>
          <a:p>
            <a:pPr>
              <a:buFont typeface="Wingdings" pitchFamily="2" charset="2"/>
              <a:buChar char="v"/>
            </a:pPr>
            <a:r>
              <a:rPr lang="en-US" sz="2800" dirty="0"/>
              <a:t>The Parser then reports any syntax errors in an intelligible manner and recovers from the commonly occurring errors to continue processing the remainder of the program. </a:t>
            </a:r>
          </a:p>
          <a:p>
            <a:pPr>
              <a:buFont typeface="Wingdings" pitchFamily="2" charset="2"/>
              <a:buChar char="v"/>
            </a:pPr>
            <a:r>
              <a:rPr lang="en-US" sz="2800" dirty="0"/>
              <a:t>The Parser recognizes the following types of errors.</a:t>
            </a:r>
            <a:endParaRPr lang="en-US" sz="3000" b="1" u="sng"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514350" indent="-514350">
              <a:buFont typeface="+mj-lt"/>
              <a:buAutoNum type="arabicPeriod"/>
            </a:pPr>
            <a:r>
              <a:rPr lang="en-US" dirty="0"/>
              <a:t>Structural errors</a:t>
            </a:r>
          </a:p>
          <a:p>
            <a:pPr marL="514350" indent="-514350">
              <a:buFont typeface="+mj-lt"/>
              <a:buAutoNum type="arabicPeriod"/>
            </a:pPr>
            <a:r>
              <a:rPr lang="en-US" dirty="0"/>
              <a:t>Missing identifiers</a:t>
            </a:r>
          </a:p>
          <a:p>
            <a:pPr marL="514350" indent="-514350">
              <a:buFont typeface="+mj-lt"/>
              <a:buAutoNum type="arabicPeriod"/>
            </a:pPr>
            <a:r>
              <a:rPr lang="en-US" dirty="0"/>
              <a:t>Wrong keywords</a:t>
            </a:r>
          </a:p>
          <a:p>
            <a:pPr marL="514350" indent="-514350">
              <a:buFont typeface="+mj-lt"/>
              <a:buAutoNum type="arabicPeriod"/>
            </a:pPr>
            <a:r>
              <a:rPr lang="en-US" dirty="0"/>
              <a:t>Unbalanced parenthesis</a:t>
            </a:r>
          </a:p>
          <a:p>
            <a:pPr marL="514350" indent="-514350">
              <a:buNone/>
            </a:pPr>
            <a:endParaRPr lang="en-US" dirty="0"/>
          </a:p>
          <a:p>
            <a:pPr marL="514350" indent="-514350"/>
            <a:r>
              <a:rPr lang="en-US" dirty="0"/>
              <a:t>Parser is that phase of compiler which takes token string as input and with the help of existing grammar, converts it into the corresponding parse tree. </a:t>
            </a:r>
          </a:p>
          <a:p>
            <a:pPr marL="514350" indent="-514350"/>
            <a:r>
              <a:rPr lang="en-US" dirty="0"/>
              <a:t>Parser is also known as Syntax Analyzer.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54EDC5-5BB8-49F4-9941-5D7284242B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0033" y="189320"/>
            <a:ext cx="6483933" cy="6479360"/>
          </a:xfrm>
          <a:prstGeom prst="rect">
            <a:avLst/>
          </a:prstGeom>
        </p:spPr>
      </p:pic>
    </p:spTree>
    <p:extLst>
      <p:ext uri="{BB962C8B-B14F-4D97-AF65-F5344CB8AC3E}">
        <p14:creationId xmlns:p14="http://schemas.microsoft.com/office/powerpoint/2010/main" val="2354160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r>
              <a:rPr lang="en-US" dirty="0"/>
              <a:t>Parser is mainly classified into </a:t>
            </a:r>
            <a:r>
              <a:rPr lang="en-US" b="1" dirty="0"/>
              <a:t>2 categories</a:t>
            </a:r>
            <a:r>
              <a:rPr lang="en-US" dirty="0"/>
              <a:t>:-</a:t>
            </a:r>
          </a:p>
          <a:p>
            <a:pPr>
              <a:buFont typeface="Wingdings" pitchFamily="2" charset="2"/>
              <a:buChar char="q"/>
            </a:pPr>
            <a:r>
              <a:rPr lang="en-US" b="1" dirty="0"/>
              <a:t>Top-down Parser</a:t>
            </a:r>
          </a:p>
          <a:p>
            <a:pPr>
              <a:buFont typeface="Wingdings" pitchFamily="2" charset="2"/>
              <a:buChar char="q"/>
            </a:pPr>
            <a:r>
              <a:rPr lang="en-US" b="1" dirty="0"/>
              <a:t>Bottom-up Parser. </a:t>
            </a:r>
          </a:p>
          <a:p>
            <a:pPr>
              <a:buNone/>
            </a:pPr>
            <a:endParaRPr lang="en-US" b="1" u="sng" dirty="0"/>
          </a:p>
          <a:p>
            <a:pPr>
              <a:buNone/>
            </a:pPr>
            <a:r>
              <a:rPr lang="en-US" b="1" u="sng" dirty="0"/>
              <a:t>Top-down Parser: </a:t>
            </a:r>
          </a:p>
          <a:p>
            <a:r>
              <a:rPr lang="en-US" dirty="0"/>
              <a:t>Top-down Parser is the Parser, which generates parse for the given input string with the help of grammar productions by expanding the non-terminals i.e., it starts from the start symbol and ends on the terminals. </a:t>
            </a:r>
          </a:p>
          <a:p>
            <a:pPr>
              <a:buNone/>
            </a:pPr>
            <a:r>
              <a:rPr lang="en-US" b="1" u="sng" dirty="0"/>
              <a:t>Bottom-up Parser: </a:t>
            </a:r>
          </a:p>
          <a:p>
            <a:r>
              <a:rPr lang="en-US" dirty="0"/>
              <a:t>Bottom-up Parser is the Parser that generates the parse tree for the given input string with the help of grammar productions by compressing the non-terminals i.e., it starts from non-terminals and ends on the stat symbol. It uses the reverse of the rightmost derivation.</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C4AFF-606F-020A-13BF-05F9C0473A5A}"/>
              </a:ext>
            </a:extLst>
          </p:cNvPr>
          <p:cNvSpPr>
            <a:spLocks noGrp="1"/>
          </p:cNvSpPr>
          <p:nvPr>
            <p:ph type="title"/>
          </p:nvPr>
        </p:nvSpPr>
        <p:spPr/>
        <p:txBody>
          <a:bodyPr/>
          <a:lstStyle/>
          <a:p>
            <a:r>
              <a:rPr lang="en-IN" dirty="0"/>
              <a:t>	</a:t>
            </a:r>
            <a:r>
              <a:rPr lang="en-IN" sz="5400" dirty="0" err="1">
                <a:solidFill>
                  <a:srgbClr val="FF0000"/>
                </a:solidFill>
              </a:rPr>
              <a:t>ClayCode</a:t>
            </a:r>
            <a:r>
              <a:rPr lang="en-IN" sz="5400" dirty="0">
                <a:solidFill>
                  <a:srgbClr val="FF0000"/>
                </a:solidFill>
              </a:rPr>
              <a:t> Compiler</a:t>
            </a:r>
            <a:endParaRPr lang="en-IN" dirty="0">
              <a:solidFill>
                <a:srgbClr val="FF0000"/>
              </a:solidFill>
            </a:endParaRPr>
          </a:p>
        </p:txBody>
      </p:sp>
      <p:pic>
        <p:nvPicPr>
          <p:cNvPr id="5" name="Content Placeholder 4">
            <a:extLst>
              <a:ext uri="{FF2B5EF4-FFF2-40B4-BE49-F238E27FC236}">
                <a16:creationId xmlns:a16="http://schemas.microsoft.com/office/drawing/2014/main" id="{B564DDB4-9FE4-BB85-E708-88421A5F85A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67000" y="1958181"/>
            <a:ext cx="3810000" cy="3810000"/>
          </a:xfrm>
        </p:spPr>
      </p:pic>
    </p:spTree>
    <p:extLst>
      <p:ext uri="{BB962C8B-B14F-4D97-AF65-F5344CB8AC3E}">
        <p14:creationId xmlns:p14="http://schemas.microsoft.com/office/powerpoint/2010/main" val="2421744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457200"/>
          </a:xfrm>
        </p:spPr>
        <p:txBody>
          <a:bodyPr>
            <a:normAutofit fontScale="90000"/>
          </a:bodyPr>
          <a:lstStyle/>
          <a:p>
            <a:pPr algn="l"/>
            <a:r>
              <a:rPr lang="en-US" sz="3200" b="1" u="sng" dirty="0"/>
              <a:t>YACC Script</a:t>
            </a:r>
          </a:p>
        </p:txBody>
      </p:sp>
      <p:sp>
        <p:nvSpPr>
          <p:cNvPr id="3" name="Content Placeholder 2"/>
          <p:cNvSpPr>
            <a:spLocks noGrp="1"/>
          </p:cNvSpPr>
          <p:nvPr>
            <p:ph idx="1"/>
          </p:nvPr>
        </p:nvSpPr>
        <p:spPr>
          <a:xfrm>
            <a:off x="0" y="609600"/>
            <a:ext cx="9144000" cy="6248400"/>
          </a:xfrm>
        </p:spPr>
        <p:txBody>
          <a:bodyPr/>
          <a:lstStyle/>
          <a:p>
            <a:r>
              <a:rPr lang="en-US" dirty="0"/>
              <a:t>Yacc is written in a portable dialect of C, and the actions, and output subroutine, are in C as well. Moreover, many of the syntactic conventions of Yacc follow C. </a:t>
            </a:r>
          </a:p>
          <a:p>
            <a:r>
              <a:rPr lang="en-US" dirty="0"/>
              <a:t>Yacc provides a comprehensive tool for imposing structure on the input to a computer program. The Yacc user prepares a specification of the input process; this includes rules describing the input structure, code to be invoked when these rules are recognized, and a low-level routine to do the basic input.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609600"/>
          </a:xfrm>
        </p:spPr>
        <p:txBody>
          <a:bodyPr>
            <a:normAutofit/>
          </a:bodyPr>
          <a:lstStyle/>
          <a:p>
            <a:pPr algn="l"/>
            <a:r>
              <a:rPr lang="en-US" sz="2800" b="1" dirty="0"/>
              <a:t>C Program</a:t>
            </a:r>
          </a:p>
        </p:txBody>
      </p:sp>
      <p:sp>
        <p:nvSpPr>
          <p:cNvPr id="3" name="Content Placeholder 2"/>
          <p:cNvSpPr>
            <a:spLocks noGrp="1"/>
          </p:cNvSpPr>
          <p:nvPr>
            <p:ph idx="1"/>
          </p:nvPr>
        </p:nvSpPr>
        <p:spPr>
          <a:xfrm>
            <a:off x="0" y="685800"/>
            <a:ext cx="9144000" cy="6172200"/>
          </a:xfrm>
        </p:spPr>
        <p:txBody>
          <a:bodyPr/>
          <a:lstStyle/>
          <a:p>
            <a:r>
              <a:rPr lang="en-US" dirty="0"/>
              <a:t>This section describes the input C program which is fed to the </a:t>
            </a:r>
            <a:r>
              <a:rPr lang="en-US" dirty="0" err="1"/>
              <a:t>yacc</a:t>
            </a:r>
            <a:r>
              <a:rPr lang="en-US" dirty="0"/>
              <a:t> script for parsing. The workflow is explained as under: </a:t>
            </a:r>
          </a:p>
          <a:p>
            <a:pPr marL="514350" indent="-514350">
              <a:buFont typeface="+mj-lt"/>
              <a:buAutoNum type="arabicPeriod"/>
            </a:pPr>
            <a:r>
              <a:rPr lang="en-US" dirty="0"/>
              <a:t>Compile Yacc script by this command </a:t>
            </a:r>
          </a:p>
          <a:p>
            <a:pPr>
              <a:buNone/>
            </a:pPr>
            <a:r>
              <a:rPr lang="en-US" dirty="0"/>
              <a:t>		</a:t>
            </a:r>
            <a:r>
              <a:rPr lang="en-US" sz="2400" i="1" dirty="0"/>
              <a:t>$ </a:t>
            </a:r>
            <a:r>
              <a:rPr lang="en-US" sz="2400" i="1" dirty="0" err="1"/>
              <a:t>yacc</a:t>
            </a:r>
            <a:r>
              <a:rPr lang="en-US" sz="2400" i="1" dirty="0"/>
              <a:t> -d c_parser.y54 </a:t>
            </a:r>
            <a:endParaRPr lang="en-US" i="1" dirty="0"/>
          </a:p>
          <a:p>
            <a:pPr>
              <a:buNone/>
            </a:pPr>
            <a:r>
              <a:rPr lang="en-US" dirty="0"/>
              <a:t>2. Compile the flex script using Flex tool </a:t>
            </a:r>
          </a:p>
          <a:p>
            <a:pPr>
              <a:buNone/>
            </a:pPr>
            <a:r>
              <a:rPr lang="en-US" dirty="0"/>
              <a:t>		</a:t>
            </a:r>
            <a:r>
              <a:rPr lang="en-US" sz="2400" i="1" dirty="0"/>
              <a:t>$ flex </a:t>
            </a:r>
            <a:r>
              <a:rPr lang="en-US" sz="2400" i="1" dirty="0" err="1"/>
              <a:t>c_lexer.l</a:t>
            </a:r>
            <a:r>
              <a:rPr lang="en-US" sz="2400" i="1" dirty="0"/>
              <a:t> </a:t>
            </a:r>
            <a:endParaRPr lang="en-US" i="1" dirty="0"/>
          </a:p>
          <a:p>
            <a:pPr>
              <a:buNone/>
            </a:pPr>
            <a:r>
              <a:rPr lang="en-US" dirty="0"/>
              <a:t>3. After compiling the </a:t>
            </a:r>
            <a:r>
              <a:rPr lang="en-US" dirty="0" err="1"/>
              <a:t>lex</a:t>
            </a:r>
            <a:r>
              <a:rPr lang="en-US" dirty="0"/>
              <a:t> file, a lex.yy.c file is generated. Also, </a:t>
            </a:r>
            <a:r>
              <a:rPr lang="en-US" dirty="0" err="1"/>
              <a:t>y.tab.c</a:t>
            </a:r>
            <a:r>
              <a:rPr lang="en-US" dirty="0"/>
              <a:t> and </a:t>
            </a:r>
            <a:r>
              <a:rPr lang="en-US" dirty="0" err="1"/>
              <a:t>y.tab.h</a:t>
            </a:r>
            <a:r>
              <a:rPr lang="en-US" dirty="0"/>
              <a:t> files are generated after compiling the </a:t>
            </a:r>
            <a:r>
              <a:rPr lang="en-US" dirty="0" err="1"/>
              <a:t>yacc</a:t>
            </a:r>
            <a:r>
              <a:rPr lang="en-US" dirty="0"/>
              <a:t> script.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buNone/>
            </a:pPr>
            <a:r>
              <a:rPr lang="en-US" dirty="0"/>
              <a:t>4. The three files, lex.yy.c, </a:t>
            </a:r>
            <a:r>
              <a:rPr lang="en-US" dirty="0" err="1"/>
              <a:t>y.tab.c</a:t>
            </a:r>
            <a:r>
              <a:rPr lang="en-US" dirty="0"/>
              <a:t> and </a:t>
            </a:r>
            <a:r>
              <a:rPr lang="en-US" dirty="0" err="1"/>
              <a:t>y.tab.h</a:t>
            </a:r>
            <a:r>
              <a:rPr lang="en-US" dirty="0"/>
              <a:t> are compiled together with the options –</a:t>
            </a:r>
            <a:r>
              <a:rPr lang="en-US" dirty="0" err="1"/>
              <a:t>ll</a:t>
            </a:r>
            <a:r>
              <a:rPr lang="en-US" dirty="0"/>
              <a:t> and –</a:t>
            </a:r>
            <a:r>
              <a:rPr lang="en-US" dirty="0" err="1"/>
              <a:t>ly</a:t>
            </a:r>
            <a:endParaRPr lang="en-US" dirty="0"/>
          </a:p>
          <a:p>
            <a:pPr>
              <a:buNone/>
            </a:pPr>
            <a:r>
              <a:rPr lang="en-US" dirty="0"/>
              <a:t>	</a:t>
            </a:r>
            <a:r>
              <a:rPr lang="en-US" sz="2400" i="1" dirty="0"/>
              <a:t>$ </a:t>
            </a:r>
            <a:r>
              <a:rPr lang="en-US" sz="2400" i="1" dirty="0" err="1"/>
              <a:t>gcc</a:t>
            </a:r>
            <a:r>
              <a:rPr lang="en-US" sz="2400" i="1" dirty="0"/>
              <a:t> -o compiler lex.yy.c </a:t>
            </a:r>
            <a:r>
              <a:rPr lang="en-US" sz="2400" i="1" dirty="0" err="1"/>
              <a:t>y.tab.h</a:t>
            </a:r>
            <a:r>
              <a:rPr lang="en-US" sz="2400" i="1" dirty="0"/>
              <a:t> </a:t>
            </a:r>
            <a:r>
              <a:rPr lang="en-US" sz="2400" i="1" dirty="0" err="1"/>
              <a:t>y.tab.c</a:t>
            </a:r>
            <a:r>
              <a:rPr lang="en-US" sz="2400" i="1" dirty="0"/>
              <a:t> -</a:t>
            </a:r>
            <a:r>
              <a:rPr lang="en-US" sz="2400" i="1" dirty="0" err="1"/>
              <a:t>ll</a:t>
            </a:r>
            <a:r>
              <a:rPr lang="en-US" sz="2400" i="1" dirty="0"/>
              <a:t> -</a:t>
            </a:r>
            <a:r>
              <a:rPr lang="en-US" sz="2400" i="1" dirty="0" err="1"/>
              <a:t>ly</a:t>
            </a:r>
            <a:r>
              <a:rPr lang="en-US" sz="2400" i="1" dirty="0"/>
              <a:t> 5</a:t>
            </a:r>
            <a:endParaRPr lang="en-US" i="1" dirty="0"/>
          </a:p>
          <a:p>
            <a:pPr>
              <a:buNone/>
            </a:pPr>
            <a:r>
              <a:rPr lang="en-US" dirty="0"/>
              <a:t>The executable file is generated, which on running parses the C file given as a command line input </a:t>
            </a:r>
          </a:p>
          <a:p>
            <a:pPr>
              <a:buNone/>
            </a:pPr>
            <a:r>
              <a:rPr lang="en-US" dirty="0"/>
              <a:t>	</a:t>
            </a:r>
            <a:r>
              <a:rPr lang="en-US" sz="2400" i="1" dirty="0"/>
              <a:t>$ ./compiler </a:t>
            </a:r>
            <a:r>
              <a:rPr lang="en-US" sz="2400" i="1" dirty="0" err="1"/>
              <a:t>test.c</a:t>
            </a:r>
            <a:endParaRPr lang="en-US" i="1" dirty="0"/>
          </a:p>
          <a:p>
            <a:pPr>
              <a:buNone/>
            </a:pPr>
            <a:r>
              <a:rPr lang="en-US" dirty="0"/>
              <a:t>The script also has an option to take standard input instead of taking input from a file.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487362"/>
          </a:xfrm>
        </p:spPr>
        <p:txBody>
          <a:bodyPr>
            <a:normAutofit fontScale="90000"/>
          </a:bodyPr>
          <a:lstStyle/>
          <a:p>
            <a:pPr algn="l"/>
            <a:r>
              <a:rPr lang="en-US" sz="3200" b="1" dirty="0">
                <a:solidFill>
                  <a:srgbClr val="FF0000"/>
                </a:solidFill>
              </a:rPr>
              <a:t>Rules Section</a:t>
            </a:r>
          </a:p>
        </p:txBody>
      </p:sp>
      <p:sp>
        <p:nvSpPr>
          <p:cNvPr id="3" name="Content Placeholder 2"/>
          <p:cNvSpPr>
            <a:spLocks noGrp="1"/>
          </p:cNvSpPr>
          <p:nvPr>
            <p:ph idx="1"/>
          </p:nvPr>
        </p:nvSpPr>
        <p:spPr>
          <a:xfrm>
            <a:off x="0" y="457200"/>
            <a:ext cx="9144000" cy="6400800"/>
          </a:xfrm>
        </p:spPr>
        <p:txBody>
          <a:bodyPr/>
          <a:lstStyle/>
          <a:p>
            <a:r>
              <a:rPr lang="en-US" dirty="0"/>
              <a:t>In this section production rules for the entire C language are written. </a:t>
            </a:r>
          </a:p>
          <a:p>
            <a:r>
              <a:rPr lang="en-US" dirty="0"/>
              <a:t>The rules are written in such a way that there is no left recursion and the grammar is also deterministic. </a:t>
            </a:r>
          </a:p>
          <a:p>
            <a:r>
              <a:rPr lang="en-US" dirty="0"/>
              <a:t>Non-deterministic grammar was converted to deterministic by applying left factoring. </a:t>
            </a:r>
          </a:p>
          <a:p>
            <a:r>
              <a:rPr lang="en-US" dirty="0"/>
              <a:t>This was done so that grammar is for LL(1) parser. This is so because all LL(1) grammar are LALR(1) according to the concepts. </a:t>
            </a:r>
          </a:p>
          <a:p>
            <a:r>
              <a:rPr lang="en-US" dirty="0"/>
              <a:t>The grammar productions does the syntax analysis of the source code. When a complete statement with proper syntax is matched by the parser.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03238"/>
          </a:xfrm>
        </p:spPr>
        <p:txBody>
          <a:bodyPr>
            <a:normAutofit fontScale="90000"/>
          </a:bodyPr>
          <a:lstStyle/>
          <a:p>
            <a:pPr algn="l"/>
            <a:r>
              <a:rPr lang="en-US" sz="3600" b="1" dirty="0">
                <a:solidFill>
                  <a:srgbClr val="FF0000"/>
                </a:solidFill>
              </a:rPr>
              <a:t>Result</a:t>
            </a:r>
          </a:p>
        </p:txBody>
      </p:sp>
      <p:sp>
        <p:nvSpPr>
          <p:cNvPr id="3" name="Content Placeholder 2"/>
          <p:cNvSpPr>
            <a:spLocks noGrp="1"/>
          </p:cNvSpPr>
          <p:nvPr>
            <p:ph idx="1"/>
          </p:nvPr>
        </p:nvSpPr>
        <p:spPr>
          <a:xfrm>
            <a:off x="0" y="609600"/>
            <a:ext cx="9144000" cy="6248400"/>
          </a:xfrm>
        </p:spPr>
        <p:txBody>
          <a:bodyPr/>
          <a:lstStyle/>
          <a:p>
            <a:r>
              <a:rPr lang="en-US" dirty="0"/>
              <a:t>The Yacc Script was able to successfully parse all the tokens generated the flex script for C. </a:t>
            </a:r>
          </a:p>
          <a:p>
            <a:r>
              <a:rPr lang="en-US" dirty="0"/>
              <a:t>The type, value, and line of the declaration was returned as an output for all the identifiers and constants present in the program. </a:t>
            </a:r>
          </a:p>
          <a:p>
            <a:r>
              <a:rPr lang="en-US" dirty="0"/>
              <a:t>To handle the error messages the line number was returned along with the syntax error message. </a:t>
            </a:r>
          </a:p>
          <a:p>
            <a:r>
              <a:rPr lang="en-US" dirty="0"/>
              <a:t>Thus the following Yacc script is able to parse the tokens and generate error messages for the C program.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229600" cy="334962"/>
          </a:xfrm>
        </p:spPr>
        <p:txBody>
          <a:bodyPr>
            <a:normAutofit fontScale="90000"/>
          </a:bodyPr>
          <a:lstStyle/>
          <a:p>
            <a:pPr algn="l"/>
            <a:r>
              <a:rPr lang="en-US" sz="3200" b="1" dirty="0">
                <a:solidFill>
                  <a:srgbClr val="FF0000"/>
                </a:solidFill>
              </a:rPr>
              <a:t>Output:</a:t>
            </a:r>
          </a:p>
        </p:txBody>
      </p:sp>
      <p:pic>
        <p:nvPicPr>
          <p:cNvPr id="4" name="Content Placeholder 3" descr="4.PNG"/>
          <p:cNvPicPr>
            <a:picLocks noGrp="1" noChangeAspect="1"/>
          </p:cNvPicPr>
          <p:nvPr>
            <p:ph idx="1"/>
          </p:nvPr>
        </p:nvPicPr>
        <p:blipFill>
          <a:blip r:embed="rId2"/>
          <a:stretch>
            <a:fillRect/>
          </a:stretch>
        </p:blipFill>
        <p:spPr>
          <a:xfrm>
            <a:off x="74725" y="1066800"/>
            <a:ext cx="8733840" cy="5105400"/>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514600"/>
            <a:ext cx="8229600" cy="3611563"/>
          </a:xfrm>
        </p:spPr>
        <p:txBody>
          <a:bodyPr>
            <a:normAutofit/>
          </a:bodyPr>
          <a:lstStyle/>
          <a:p>
            <a:pPr algn="ctr">
              <a:buNone/>
            </a:pPr>
            <a:r>
              <a:rPr lang="en-US" sz="6600" b="1" dirty="0"/>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8229600" cy="1143000"/>
          </a:xfrm>
        </p:spPr>
        <p:txBody>
          <a:bodyPr>
            <a:normAutofit/>
          </a:bodyPr>
          <a:lstStyle/>
          <a:p>
            <a:pPr algn="l"/>
            <a:r>
              <a:rPr lang="en-US" b="1" dirty="0">
                <a:solidFill>
                  <a:srgbClr val="FF0000"/>
                </a:solidFill>
              </a:rPr>
              <a:t>Compiler</a:t>
            </a:r>
          </a:p>
        </p:txBody>
      </p:sp>
      <p:sp>
        <p:nvSpPr>
          <p:cNvPr id="3" name="Content Placeholder 2"/>
          <p:cNvSpPr>
            <a:spLocks noGrp="1"/>
          </p:cNvSpPr>
          <p:nvPr>
            <p:ph idx="1"/>
          </p:nvPr>
        </p:nvSpPr>
        <p:spPr>
          <a:xfrm>
            <a:off x="457200" y="1600200"/>
            <a:ext cx="8686800" cy="4525963"/>
          </a:xfrm>
        </p:spPr>
        <p:txBody>
          <a:bodyPr/>
          <a:lstStyle/>
          <a:p>
            <a:pPr>
              <a:buClr>
                <a:srgbClr val="FF0000"/>
              </a:buClr>
              <a:buFont typeface="Wingdings" pitchFamily="2" charset="2"/>
              <a:buChar char="v"/>
            </a:pPr>
            <a:r>
              <a:rPr lang="en-US" dirty="0"/>
              <a:t>A compiler is a software program that compiles program source code files into an executable program. </a:t>
            </a:r>
          </a:p>
          <a:p>
            <a:pPr>
              <a:buClr>
                <a:srgbClr val="FF0000"/>
              </a:buClr>
              <a:buFont typeface="Wingdings" pitchFamily="2" charset="2"/>
              <a:buChar char="v"/>
            </a:pPr>
            <a:r>
              <a:rPr lang="en-US" dirty="0"/>
              <a:t>In simple terms, a compiler is a computer program that changes the language in which programs are written into instructions that a computer can use.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Clr>
                <a:srgbClr val="FF0000"/>
              </a:buClr>
              <a:buFont typeface="Wingdings" pitchFamily="2" charset="2"/>
              <a:buChar char="v"/>
            </a:pPr>
            <a:endParaRPr lang="en-US" dirty="0"/>
          </a:p>
          <a:p>
            <a:pPr>
              <a:buClr>
                <a:srgbClr val="FF0000"/>
              </a:buClr>
              <a:buFont typeface="Wingdings" pitchFamily="2" charset="2"/>
              <a:buChar char="v"/>
            </a:pPr>
            <a:r>
              <a:rPr lang="en-US" dirty="0"/>
              <a:t>It is included as part of the integrated development environment IDE with most programming software packages.</a:t>
            </a:r>
          </a:p>
          <a:p>
            <a:pPr>
              <a:buClr>
                <a:srgbClr val="FF0000"/>
              </a:buClr>
              <a:buFont typeface="Wingdings" pitchFamily="2" charset="2"/>
              <a:buChar char="v"/>
            </a:pPr>
            <a:r>
              <a:rPr lang="en-US" dirty="0"/>
              <a:t>The compiler takes source code files that are written in a high-level language, such as C, C++, or Java, and compiles the code into a low-level language, such as machine code or assembly code.</a:t>
            </a:r>
          </a:p>
          <a:p>
            <a:pPr>
              <a:buClr>
                <a:srgbClr val="FF0000"/>
              </a:buClr>
              <a:buFont typeface="Wingdings" pitchFamily="2" charset="2"/>
              <a:buChar char="v"/>
            </a:pPr>
            <a:r>
              <a:rPr lang="en-US" dirty="0"/>
              <a:t>This code is created for a specific processor type, such as an Intel Pentium or PowerPC. The program can then be recognized by the processor and run from the operating system.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normAutofit/>
          </a:bodyPr>
          <a:lstStyle/>
          <a:p>
            <a:pPr marL="342900" indent="-342900" algn="l">
              <a:spcBef>
                <a:spcPct val="20000"/>
              </a:spcBef>
            </a:pPr>
            <a:r>
              <a:rPr lang="en-US" sz="3200" b="1" u="sng" dirty="0">
                <a:latin typeface="+mn-lt"/>
                <a:ea typeface="+mn-ea"/>
                <a:cs typeface="+mn-cs"/>
              </a:rPr>
              <a:t>Phases of a compiler:</a:t>
            </a:r>
          </a:p>
        </p:txBody>
      </p:sp>
      <p:sp>
        <p:nvSpPr>
          <p:cNvPr id="3" name="Content Placeholder 2"/>
          <p:cNvSpPr>
            <a:spLocks noGrp="1"/>
          </p:cNvSpPr>
          <p:nvPr>
            <p:ph idx="1"/>
          </p:nvPr>
        </p:nvSpPr>
        <p:spPr>
          <a:xfrm>
            <a:off x="0" y="1066800"/>
            <a:ext cx="9144000" cy="5791200"/>
          </a:xfrm>
        </p:spPr>
        <p:txBody>
          <a:bodyPr>
            <a:normAutofit lnSpcReduction="10000"/>
          </a:bodyPr>
          <a:lstStyle/>
          <a:p>
            <a:pPr>
              <a:buClr>
                <a:srgbClr val="FF0000"/>
              </a:buClr>
              <a:buFont typeface="Wingdings" pitchFamily="2" charset="2"/>
              <a:buChar char="v"/>
            </a:pPr>
            <a:r>
              <a:rPr lang="en-US" dirty="0"/>
              <a:t>The compilation process is a sequence of various phases. Each phase takes input from its previous stage, has its own representation of the source program, and feeds its output to the next phase of the compiler. The phases are:-</a:t>
            </a:r>
          </a:p>
          <a:p>
            <a:pPr marL="514350" indent="-514350">
              <a:buClr>
                <a:srgbClr val="FF0000"/>
              </a:buClr>
              <a:buAutoNum type="arabicPeriod"/>
            </a:pPr>
            <a:r>
              <a:rPr lang="en-US" b="1" dirty="0"/>
              <a:t>Lexical Analysis </a:t>
            </a:r>
          </a:p>
          <a:p>
            <a:pPr marL="514350" indent="-514350">
              <a:buClr>
                <a:srgbClr val="FF0000"/>
              </a:buClr>
              <a:buAutoNum type="arabicPeriod"/>
            </a:pPr>
            <a:r>
              <a:rPr lang="en-US" b="1" dirty="0"/>
              <a:t>Syntax Analysis </a:t>
            </a:r>
          </a:p>
          <a:p>
            <a:pPr marL="514350" indent="-514350">
              <a:buClr>
                <a:srgbClr val="FF0000"/>
              </a:buClr>
              <a:buAutoNum type="arabicPeriod"/>
            </a:pPr>
            <a:r>
              <a:rPr lang="en-US" b="1" dirty="0"/>
              <a:t>Semantic Analysis </a:t>
            </a:r>
          </a:p>
          <a:p>
            <a:pPr marL="514350" indent="-514350">
              <a:buClr>
                <a:srgbClr val="FF0000"/>
              </a:buClr>
              <a:buAutoNum type="arabicPeriod"/>
            </a:pPr>
            <a:r>
              <a:rPr lang="en-US" b="1" dirty="0"/>
              <a:t>Intermediate Code Generation </a:t>
            </a:r>
          </a:p>
          <a:p>
            <a:pPr marL="514350" indent="-514350">
              <a:buClr>
                <a:srgbClr val="FF0000"/>
              </a:buClr>
              <a:buAutoNum type="arabicPeriod"/>
            </a:pPr>
            <a:r>
              <a:rPr lang="en-US" b="1" dirty="0"/>
              <a:t>Code Optimization </a:t>
            </a:r>
          </a:p>
          <a:p>
            <a:pPr marL="514350" indent="-514350">
              <a:buClr>
                <a:srgbClr val="FF0000"/>
              </a:buClr>
              <a:buAutoNum type="arabicPeriod"/>
            </a:pPr>
            <a:r>
              <a:rPr lang="en-US" b="1" dirty="0"/>
              <a:t>Code Generation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229600" cy="685800"/>
          </a:xfrm>
        </p:spPr>
        <p:txBody>
          <a:bodyPr>
            <a:normAutofit/>
          </a:bodyPr>
          <a:lstStyle/>
          <a:p>
            <a:pPr algn="l"/>
            <a:r>
              <a:rPr lang="en-US" sz="3200" b="1" u="sng" dirty="0">
                <a:latin typeface="+mn-lt"/>
                <a:ea typeface="+mn-ea"/>
                <a:cs typeface="+mn-cs"/>
              </a:rPr>
              <a:t>Features implemented in this project:</a:t>
            </a:r>
          </a:p>
        </p:txBody>
      </p:sp>
      <p:sp>
        <p:nvSpPr>
          <p:cNvPr id="3" name="Content Placeholder 2"/>
          <p:cNvSpPr>
            <a:spLocks noGrp="1"/>
          </p:cNvSpPr>
          <p:nvPr>
            <p:ph idx="1"/>
          </p:nvPr>
        </p:nvSpPr>
        <p:spPr>
          <a:xfrm>
            <a:off x="0" y="838200"/>
            <a:ext cx="9144000" cy="5867400"/>
          </a:xfrm>
        </p:spPr>
        <p:txBody>
          <a:bodyPr>
            <a:normAutofit lnSpcReduction="10000"/>
          </a:bodyPr>
          <a:lstStyle/>
          <a:p>
            <a:pPr>
              <a:buNone/>
            </a:pPr>
            <a:r>
              <a:rPr lang="en-US" dirty="0"/>
              <a:t>	This project contains the implementation of the lexical analyzer phase of the C compiler. In our lexical analyzer we have implemented the following functionalities:-</a:t>
            </a:r>
          </a:p>
          <a:p>
            <a:pPr marL="514350" indent="-514350">
              <a:buAutoNum type="arabicPeriod"/>
            </a:pPr>
            <a:r>
              <a:rPr lang="en-US" b="1" dirty="0"/>
              <a:t>Data Types</a:t>
            </a:r>
            <a:r>
              <a:rPr lang="en-US" dirty="0"/>
              <a:t>: </a:t>
            </a:r>
            <a:r>
              <a:rPr lang="en-US" sz="2800" dirty="0"/>
              <a:t>int, char data types with all its sub-types. Syntax : int a=3; </a:t>
            </a:r>
            <a:endParaRPr lang="en-US" dirty="0"/>
          </a:p>
          <a:p>
            <a:pPr marL="514350" indent="-514350">
              <a:buAutoNum type="arabicPeriod"/>
            </a:pPr>
            <a:r>
              <a:rPr lang="en-US" b="1" dirty="0"/>
              <a:t>Comments</a:t>
            </a:r>
            <a:r>
              <a:rPr lang="en-US" dirty="0"/>
              <a:t>: </a:t>
            </a:r>
            <a:r>
              <a:rPr lang="en-US" sz="2800" dirty="0"/>
              <a:t>Single line and multiline comments</a:t>
            </a:r>
            <a:r>
              <a:rPr lang="en-US" dirty="0"/>
              <a:t> </a:t>
            </a:r>
          </a:p>
          <a:p>
            <a:pPr marL="514350" indent="-514350">
              <a:buAutoNum type="arabicPeriod"/>
            </a:pPr>
            <a:r>
              <a:rPr lang="en-US" b="1" dirty="0"/>
              <a:t>Keywords</a:t>
            </a:r>
            <a:r>
              <a:rPr lang="en-US" dirty="0"/>
              <a:t>: </a:t>
            </a:r>
            <a:r>
              <a:rPr lang="en-US" sz="2800" dirty="0"/>
              <a:t>char, else, for, if, int, long, return, short, signed, struct, unsigned, void, while, main</a:t>
            </a:r>
          </a:p>
          <a:p>
            <a:pPr marL="514350" indent="-514350">
              <a:buAutoNum type="arabicPeriod"/>
            </a:pPr>
            <a:r>
              <a:rPr lang="en-US" sz="2800" b="1" dirty="0"/>
              <a:t>Identification of valid identifiers </a:t>
            </a:r>
            <a:r>
              <a:rPr lang="en-US" sz="2800" dirty="0"/>
              <a:t>used in the language</a:t>
            </a:r>
          </a:p>
          <a:p>
            <a:pPr marL="514350" indent="-514350">
              <a:buAutoNum type="arabicPeriod"/>
            </a:pPr>
            <a:r>
              <a:rPr lang="en-US" b="1" dirty="0"/>
              <a:t>Looping Constructs</a:t>
            </a:r>
            <a:r>
              <a:rPr lang="en-US" sz="2800" dirty="0"/>
              <a:t>: It will support nested for and while loops.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4CE023-AA74-B1ED-FDE3-A5EF66525C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987" y="280987"/>
            <a:ext cx="7058025" cy="6296025"/>
          </a:xfrm>
          <a:prstGeom prst="rect">
            <a:avLst/>
          </a:prstGeom>
        </p:spPr>
      </p:pic>
    </p:spTree>
    <p:extLst>
      <p:ext uri="{BB962C8B-B14F-4D97-AF65-F5344CB8AC3E}">
        <p14:creationId xmlns:p14="http://schemas.microsoft.com/office/powerpoint/2010/main" val="889662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8229600" cy="563562"/>
          </a:xfrm>
        </p:spPr>
        <p:txBody>
          <a:bodyPr>
            <a:normAutofit fontScale="90000"/>
          </a:bodyPr>
          <a:lstStyle/>
          <a:p>
            <a:pPr algn="l"/>
            <a:r>
              <a:rPr lang="en-US" sz="4900" b="1" dirty="0">
                <a:solidFill>
                  <a:srgbClr val="FF0000"/>
                </a:solidFill>
              </a:rPr>
              <a:t>Introduction</a:t>
            </a:r>
            <a:br>
              <a:rPr lang="en-US" dirty="0"/>
            </a:br>
            <a:endParaRPr lang="en-US" dirty="0"/>
          </a:p>
        </p:txBody>
      </p:sp>
      <p:sp>
        <p:nvSpPr>
          <p:cNvPr id="3" name="Content Placeholder 2"/>
          <p:cNvSpPr>
            <a:spLocks noGrp="1"/>
          </p:cNvSpPr>
          <p:nvPr>
            <p:ph idx="1"/>
          </p:nvPr>
        </p:nvSpPr>
        <p:spPr>
          <a:xfrm>
            <a:off x="0" y="685800"/>
            <a:ext cx="9144000" cy="6172200"/>
          </a:xfrm>
        </p:spPr>
        <p:txBody>
          <a:bodyPr>
            <a:normAutofit lnSpcReduction="10000"/>
          </a:bodyPr>
          <a:lstStyle/>
          <a:p>
            <a:pPr>
              <a:buNone/>
            </a:pPr>
            <a:r>
              <a:rPr lang="en-US" b="1" u="sng" dirty="0"/>
              <a:t>Lexical Analysis :</a:t>
            </a:r>
          </a:p>
          <a:p>
            <a:pPr>
              <a:buFont typeface="Wingdings" pitchFamily="2" charset="2"/>
              <a:buChar char="v"/>
            </a:pPr>
            <a:r>
              <a:rPr lang="en-US" dirty="0"/>
              <a:t>Lexical Analysis is the first process of the compiler.</a:t>
            </a:r>
          </a:p>
          <a:p>
            <a:pPr>
              <a:buFont typeface="Wingdings" pitchFamily="2" charset="2"/>
              <a:buChar char="v"/>
            </a:pPr>
            <a:r>
              <a:rPr lang="en-US" dirty="0"/>
              <a:t>The input to a lexical analyzer is a high-level language program, such as a ’C’ program in the form of a sequence of characters.</a:t>
            </a:r>
          </a:p>
          <a:p>
            <a:pPr>
              <a:buFont typeface="Wingdings" pitchFamily="2" charset="2"/>
              <a:buChar char="v"/>
            </a:pPr>
            <a:r>
              <a:rPr lang="en-US" dirty="0"/>
              <a:t>The output is a sequence of tokens, which is passed to the parser for syntax analysis.</a:t>
            </a:r>
          </a:p>
          <a:p>
            <a:pPr>
              <a:buFont typeface="Wingdings" pitchFamily="2" charset="2"/>
              <a:buChar char="v"/>
            </a:pPr>
            <a:r>
              <a:rPr lang="en-US" dirty="0"/>
              <a:t>The blanks, tabs, newlines, and comments from the source program are removed.</a:t>
            </a:r>
          </a:p>
          <a:p>
            <a:pPr>
              <a:buFont typeface="Wingdings" pitchFamily="2" charset="2"/>
              <a:buChar char="v"/>
            </a:pPr>
            <a:r>
              <a:rPr lang="en-US" dirty="0"/>
              <a:t>It keeps track of line numbers and associates error messages from various parts of a compiler with line numbers.</a:t>
            </a:r>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r>
              <a:rPr lang="en-US" b="1" u="sng" dirty="0"/>
              <a:t>Flex Script</a:t>
            </a:r>
          </a:p>
          <a:p>
            <a:pPr>
              <a:buFont typeface="Wingdings" pitchFamily="2" charset="2"/>
              <a:buChar char="v"/>
            </a:pPr>
            <a:r>
              <a:rPr lang="en-US" sz="2800" dirty="0"/>
              <a:t>FLEX (Fast </a:t>
            </a:r>
            <a:r>
              <a:rPr lang="en-US" sz="2800" dirty="0" err="1"/>
              <a:t>LEXical</a:t>
            </a:r>
            <a:r>
              <a:rPr lang="en-US" sz="2800" dirty="0"/>
              <a:t> analyzer generator) is a tool for generating scanners. Instead of writing a scanner from scratch, we only need to identify the vocabulary of a particular language (e.g., C language), write a specification of patterns using regular expressions (e.g., DIGIT [0-9]), and FLEX constructs a scanner for us. FLEX workflow depicted as:</a:t>
            </a:r>
          </a:p>
        </p:txBody>
      </p:sp>
      <p:pic>
        <p:nvPicPr>
          <p:cNvPr id="4" name="Picture 3" descr="1.PNG"/>
          <p:cNvPicPr>
            <a:picLocks noChangeAspect="1"/>
          </p:cNvPicPr>
          <p:nvPr/>
        </p:nvPicPr>
        <p:blipFill>
          <a:blip r:embed="rId2"/>
          <a:stretch>
            <a:fillRect/>
          </a:stretch>
        </p:blipFill>
        <p:spPr>
          <a:xfrm>
            <a:off x="0" y="3657600"/>
            <a:ext cx="9144000" cy="2848351"/>
          </a:xfrm>
          <a:prstGeom prst="rect">
            <a:avLst/>
          </a:prstGeom>
          <a:ln>
            <a:noFill/>
          </a:ln>
          <a:effectLst>
            <a:softEdge rad="112500"/>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355</TotalTime>
  <Words>1650</Words>
  <Application>Microsoft Office PowerPoint</Application>
  <PresentationFormat>On-screen Show (4:3)</PresentationFormat>
  <Paragraphs>115</Paragraphs>
  <Slides>26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Wingdings</vt:lpstr>
      <vt:lpstr>Office Theme</vt:lpstr>
      <vt:lpstr>PowerPoint Presentation</vt:lpstr>
      <vt:lpstr> ClayCode Compiler</vt:lpstr>
      <vt:lpstr>Compiler</vt:lpstr>
      <vt:lpstr>PowerPoint Presentation</vt:lpstr>
      <vt:lpstr>Phases of a compiler:</vt:lpstr>
      <vt:lpstr>Features implemented in this project:</vt:lpstr>
      <vt:lpstr>PowerPoint Presentation</vt:lpstr>
      <vt:lpstr>Introduction </vt:lpstr>
      <vt:lpstr>PowerPoint Presentation</vt:lpstr>
      <vt:lpstr>Implementation</vt:lpstr>
      <vt:lpstr>PowerPoint Presentation</vt:lpstr>
      <vt:lpstr>PowerPoint Presentation</vt:lpstr>
      <vt:lpstr>Output :</vt:lpstr>
      <vt:lpstr>PowerPoint Presentation</vt:lpstr>
      <vt:lpstr>Syntax Analysis</vt:lpstr>
      <vt:lpstr>Introduction</vt:lpstr>
      <vt:lpstr>PowerPoint Presentation</vt:lpstr>
      <vt:lpstr>PowerPoint Presentation</vt:lpstr>
      <vt:lpstr>PowerPoint Presentation</vt:lpstr>
      <vt:lpstr>YACC Script</vt:lpstr>
      <vt:lpstr>C Program</vt:lpstr>
      <vt:lpstr>PowerPoint Presentation</vt:lpstr>
      <vt:lpstr>Rules Section</vt:lpstr>
      <vt:lpstr>Result</vt:lpstr>
      <vt:lpstr>Output: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RAMESH KUMAR</dc:creator>
  <cp:lastModifiedBy>Tushar Panigrahi</cp:lastModifiedBy>
  <cp:revision>30</cp:revision>
  <dcterms:created xsi:type="dcterms:W3CDTF">2006-08-16T00:00:00Z</dcterms:created>
  <dcterms:modified xsi:type="dcterms:W3CDTF">2024-02-05T19:44:31Z</dcterms:modified>
</cp:coreProperties>
</file>