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6"/>
  </p:notesMasterIdLst>
  <p:sldIdLst>
    <p:sldId id="256" r:id="rId2"/>
    <p:sldId id="295" r:id="rId3"/>
    <p:sldId id="257" r:id="rId4"/>
    <p:sldId id="259" r:id="rId5"/>
    <p:sldId id="260" r:id="rId6"/>
    <p:sldId id="297" r:id="rId7"/>
    <p:sldId id="298" r:id="rId8"/>
    <p:sldId id="263" r:id="rId9"/>
    <p:sldId id="269" r:id="rId10"/>
    <p:sldId id="270" r:id="rId11"/>
    <p:sldId id="271" r:id="rId12"/>
    <p:sldId id="267" r:id="rId13"/>
    <p:sldId id="268" r:id="rId14"/>
    <p:sldId id="299" r:id="rId15"/>
    <p:sldId id="275" r:id="rId16"/>
    <p:sldId id="276" r:id="rId17"/>
    <p:sldId id="296" r:id="rId18"/>
    <p:sldId id="277" r:id="rId19"/>
    <p:sldId id="278" r:id="rId20"/>
    <p:sldId id="282" r:id="rId21"/>
    <p:sldId id="286" r:id="rId22"/>
    <p:sldId id="292" r:id="rId23"/>
    <p:sldId id="293" r:id="rId24"/>
    <p:sldId id="29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p:cViewPr varScale="1">
        <p:scale>
          <a:sx n="87" d="100"/>
          <a:sy n="87" d="100"/>
        </p:scale>
        <p:origin x="133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2F17-E694-47AC-9302-44A4B0B363D1}" type="datetimeFigureOut">
              <a:rPr lang="en-IN" smtClean="0"/>
              <a:t>06-02-2024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503F0-B287-47BD-9CE1-BE0A1D906826}" type="slidenum">
              <a:rPr lang="en-IN" smtClean="0"/>
              <a:t>‹#›</a:t>
            </a:fld>
            <a:endParaRPr lang="en-IN"/>
          </a:p>
        </p:txBody>
      </p:sp>
    </p:spTree>
    <p:extLst>
      <p:ext uri="{BB962C8B-B14F-4D97-AF65-F5344CB8AC3E}">
        <p14:creationId xmlns:p14="http://schemas.microsoft.com/office/powerpoint/2010/main" val="408106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9503F0-B287-47BD-9CE1-BE0A1D906826}" type="slidenum">
              <a:rPr lang="en-IN" smtClean="0"/>
              <a:t>2</a:t>
            </a:fld>
            <a:endParaRPr lang="en-IN"/>
          </a:p>
        </p:txBody>
      </p:sp>
    </p:spTree>
    <p:extLst>
      <p:ext uri="{BB962C8B-B14F-4D97-AF65-F5344CB8AC3E}">
        <p14:creationId xmlns:p14="http://schemas.microsoft.com/office/powerpoint/2010/main" val="3560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548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53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473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621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339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5224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45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6844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233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91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183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193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1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758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55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79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2/6/2024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59986342"/>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7700" y="2895600"/>
            <a:ext cx="7848600" cy="3696392"/>
          </a:xfrm>
        </p:spPr>
        <p:txBody>
          <a:bodyPr>
            <a:normAutofit fontScale="55000" lnSpcReduction="20000"/>
          </a:bodyPr>
          <a:lstStyle/>
          <a:p>
            <a:r>
              <a:rPr lang="en-US" sz="31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Veer Surendra Sai University Of Technology, Burla</a:t>
            </a:r>
          </a:p>
          <a:p>
            <a:pPr algn="r"/>
            <a:endParaRPr lang="en-US" sz="31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US" sz="2800" b="1"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Submitted To: </a:t>
            </a:r>
            <a:r>
              <a:rPr lang="en-US" sz="2800" dirty="0">
                <a:solidFill>
                  <a:schemeClr val="tx1"/>
                </a:solidFill>
                <a:latin typeface="HP Simplified Hans Light" panose="020B0300000000000000" pitchFamily="34" charset="-122"/>
                <a:ea typeface="HP Simplified Hans Light" panose="020B0300000000000000" pitchFamily="34" charset="-122"/>
              </a:rPr>
              <a:t>Dr. DC Rao. </a:t>
            </a:r>
          </a:p>
          <a:p>
            <a:pPr algn="l"/>
            <a:endParaRPr lang="en-US" sz="2800" dirty="0">
              <a:solidFill>
                <a:schemeClr val="tx1"/>
              </a:solidFill>
            </a:endParaRPr>
          </a:p>
          <a:p>
            <a:pPr algn="l"/>
            <a:r>
              <a:rPr lang="en-US" sz="2800" b="1" u="sng"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Group members:-</a:t>
            </a:r>
          </a:p>
          <a:p>
            <a:pPr algn="l"/>
            <a:endParaRPr lang="en-US" sz="500" b="1" dirty="0"/>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TUSHAR PANIGRAHI :      2102081004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SIMHADRI SANTOSH :     2102081013 </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SATYAM SIVAM PAL :      2102081021</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ASUTOSH PATRO :          2102081024</a:t>
            </a:r>
          </a:p>
          <a:p>
            <a:pPr marL="514350" indent="-514350" algn="l">
              <a:lnSpc>
                <a:spcPct val="120000"/>
              </a:lnSpc>
              <a:buAutoNum type="arabicPeriod"/>
            </a:pPr>
            <a:r>
              <a:rPr lang="en-US" sz="2600" dirty="0">
                <a:solidFill>
                  <a:schemeClr val="tx1"/>
                </a:solidFill>
                <a:latin typeface="HP Simplified Hans Light" panose="020B0300000000000000" pitchFamily="34" charset="-122"/>
                <a:ea typeface="HP Simplified Hans Light" panose="020B0300000000000000" pitchFamily="34" charset="-122"/>
                <a:cs typeface="Tahoma" panose="020B0604030504040204" pitchFamily="34" charset="0"/>
              </a:rPr>
              <a:t>RAMESH CH. MALLIK :    2203081002</a:t>
            </a:r>
          </a:p>
          <a:p>
            <a:pPr marL="514350" indent="-514350" algn="l">
              <a:buAutoNum type="arabicPeriod"/>
            </a:pPr>
            <a:endParaRPr lang="en-US" sz="2800" dirty="0"/>
          </a:p>
          <a:p>
            <a:pPr marL="514350" indent="-514350" algn="l">
              <a:buAutoNum type="arabicPeriod"/>
            </a:pPr>
            <a:endParaRPr lang="en-US" sz="2800" dirty="0">
              <a:solidFill>
                <a:schemeClr val="tx1"/>
              </a:solidFill>
            </a:endParaRPr>
          </a:p>
          <a:p>
            <a:pPr marL="514350" indent="-514350" algn="l">
              <a:buAutoNum type="arabicPeriod"/>
            </a:pPr>
            <a:endParaRPr lang="en-US" sz="2800" dirty="0">
              <a:solidFill>
                <a:schemeClr val="tx1"/>
              </a:solidFill>
            </a:endParaRPr>
          </a:p>
        </p:txBody>
      </p:sp>
      <p:pic>
        <p:nvPicPr>
          <p:cNvPr id="6" name="Picture 5" descr="Logo_vssut.svg.png"/>
          <p:cNvPicPr>
            <a:picLocks noChangeAspect="1"/>
          </p:cNvPicPr>
          <p:nvPr/>
        </p:nvPicPr>
        <p:blipFill>
          <a:blip r:embed="rId2"/>
          <a:stretch>
            <a:fillRect/>
          </a:stretch>
        </p:blipFill>
        <p:spPr>
          <a:xfrm>
            <a:off x="3124200" y="0"/>
            <a:ext cx="2895600" cy="2895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Multiline comments should be supported</a:t>
            </a:r>
          </a:p>
          <a:p>
            <a:pPr marL="400050" lvl="1" indent="0">
              <a:buNone/>
            </a:pPr>
            <a:r>
              <a:rPr lang="en-US" sz="2000" dirty="0">
                <a:latin typeface="HP Simplified Hans Light" panose="020B0300000000000000" pitchFamily="34" charset="-122"/>
                <a:ea typeface="HP Simplified Hans Light" panose="020B0300000000000000" pitchFamily="34" charset="-122"/>
              </a:rPr>
              <a:t>This has been supported by checking the </a:t>
            </a:r>
            <a:r>
              <a:rPr lang="en-US" sz="2000" dirty="0" err="1">
                <a:latin typeface="HP Simplified Hans Light" panose="020B0300000000000000" pitchFamily="34" charset="-122"/>
                <a:ea typeface="HP Simplified Hans Light" panose="020B0300000000000000" pitchFamily="34" charset="-122"/>
              </a:rPr>
              <a:t>occurence</a:t>
            </a:r>
            <a:r>
              <a:rPr lang="en-US" sz="2000" dirty="0">
                <a:latin typeface="HP Simplified Hans Light" panose="020B0300000000000000" pitchFamily="34" charset="-122"/>
                <a:ea typeface="HP Simplified Hans Light" panose="020B0300000000000000" pitchFamily="34" charset="-122"/>
              </a:rPr>
              <a:t> of ‘/*’ and ‘*/’ in the code. The statements between them has been excluded. Errors for unmatched and nested comments have also been displayed.</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Literals</a:t>
            </a:r>
          </a:p>
          <a:p>
            <a:pPr marL="400050" lvl="1" indent="0">
              <a:buNone/>
            </a:pPr>
            <a:r>
              <a:rPr lang="en-US" sz="2000" dirty="0">
                <a:latin typeface="HP Simplified Hans Light" panose="020B0300000000000000" pitchFamily="34" charset="-122"/>
                <a:ea typeface="HP Simplified Hans Light" panose="020B0300000000000000" pitchFamily="34" charset="-122"/>
              </a:rPr>
              <a:t>Different regular expressions have been implemented in the code to support all kinds of literals, </a:t>
            </a:r>
            <a:r>
              <a:rPr lang="en-US" sz="2000" dirty="0" err="1">
                <a:latin typeface="HP Simplified Hans Light" panose="020B0300000000000000" pitchFamily="34" charset="-122"/>
                <a:ea typeface="HP Simplified Hans Light" panose="020B0300000000000000" pitchFamily="34" charset="-122"/>
              </a:rPr>
              <a:t>i.e</a:t>
            </a:r>
            <a:r>
              <a:rPr lang="en-US" sz="2000" dirty="0">
                <a:latin typeface="HP Simplified Hans Light" panose="020B0300000000000000" pitchFamily="34" charset="-122"/>
                <a:ea typeface="HP Simplified Hans Light" panose="020B0300000000000000" pitchFamily="34" charset="-122"/>
              </a:rPr>
              <a:t> integers, floats, strings, etc. Float : ({digit}+)\.({digit}+)</a:t>
            </a:r>
          </a:p>
          <a:p>
            <a:pPr>
              <a:buFont typeface="Wingdings" pitchFamily="2" charset="2"/>
              <a:buChar char="v"/>
            </a:pPr>
            <a:r>
              <a:rPr lang="en-US" sz="24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Incomplete String</a:t>
            </a:r>
          </a:p>
          <a:p>
            <a:pPr marL="400050" lvl="1" indent="0">
              <a:buNone/>
            </a:pPr>
            <a:r>
              <a:rPr lang="en-US" sz="2000" dirty="0">
                <a:latin typeface="HP Simplified Hans Light" panose="020B0300000000000000" pitchFamily="34" charset="-122"/>
                <a:ea typeface="HP Simplified Hans Light" panose="020B0300000000000000" pitchFamily="34" charset="-122"/>
              </a:rPr>
              <a:t>Open and close quote missing, both kind of errors have been handled in the rules written in the script.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 y="9525"/>
            <a:ext cx="9134475" cy="6858000"/>
          </a:xfrm>
        </p:spPr>
        <p:txBody>
          <a:bodyPr>
            <a:normAutofit fontScale="92500"/>
          </a:bodyPr>
          <a:lstStyle/>
          <a:p>
            <a:pPr>
              <a:buFont typeface="Wingdings" pitchFamily="2" charset="2"/>
              <a:buChar char="v"/>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Unmatched Comments</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lookahead characters to operator regular expression. If there is an unmatched comment then it does not match with any of the patterns in the rule. Hence it goes to default state which in turn throws an error.</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Error Handling for unclean integer constant</a:t>
            </a:r>
          </a:p>
          <a:p>
            <a:pPr marL="400050" lvl="1" indent="0">
              <a:buNone/>
            </a:pPr>
            <a:r>
              <a:rPr lang="en-US" sz="2400" dirty="0">
                <a:latin typeface="HP Simplified Hans Light" panose="020B0300000000000000" pitchFamily="34" charset="-122"/>
                <a:ea typeface="HP Simplified Hans Light" panose="020B0300000000000000" pitchFamily="34" charset="-122"/>
              </a:rPr>
              <a:t>This has been handled by adding appropriate lookahead characters for integer constant. E.g. int a = 786rt, is rejected as the integer constant should never follow an alphabet.</a:t>
            </a:r>
          </a:p>
          <a:p>
            <a:pPr marL="400050" lvl="1" indent="0">
              <a:buNone/>
            </a:pPr>
            <a:endParaRPr lang="en-US" sz="2500"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800" b="1" u="sng" dirty="0">
                <a:latin typeface="Microsoft Sans Serif" panose="020B0604020202020204" pitchFamily="34" charset="0"/>
                <a:ea typeface="Microsoft Sans Serif" panose="020B0604020202020204" pitchFamily="34" charset="0"/>
                <a:cs typeface="Microsoft Sans Serif" panose="020B0604020202020204" pitchFamily="34" charset="0"/>
              </a:rPr>
              <a:t>User Defined Functions</a:t>
            </a:r>
            <a:endPar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00050" lvl="1" indent="0">
              <a:buNone/>
            </a:pPr>
            <a:r>
              <a:rPr lang="en-US" sz="2400" dirty="0">
                <a:latin typeface="HP Simplified Hans Light" panose="020B0300000000000000" pitchFamily="34" charset="-122"/>
                <a:ea typeface="HP Simplified Hans Light" panose="020B0300000000000000" pitchFamily="34" charset="-122"/>
              </a:rPr>
              <a:t>User-defined functions are also supported. Parsing is done for return type, function name, parameters as well as opening and closing braces. {alpha}({alpha}|{digit}|{und})*\(({alpha}|{digit}|{und}|{space})*\)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9050"/>
            <a:ext cx="8458200" cy="609600"/>
          </a:xfrm>
        </p:spPr>
        <p:txBody>
          <a:bodyPr>
            <a:normAutofit/>
          </a:bodyPr>
          <a:lstStyle/>
          <a:p>
            <a:pPr algn="l"/>
            <a:r>
              <a:rPr lang="en-US" sz="3200" b="1" dirty="0"/>
              <a:t>Output :</a:t>
            </a:r>
          </a:p>
        </p:txBody>
      </p:sp>
      <p:pic>
        <p:nvPicPr>
          <p:cNvPr id="7" name="Content Placeholder 6" descr="2.PNG"/>
          <p:cNvPicPr>
            <a:picLocks noGrp="1" noChangeAspect="1"/>
          </p:cNvPicPr>
          <p:nvPr>
            <p:ph idx="1"/>
          </p:nvPr>
        </p:nvPicPr>
        <p:blipFill>
          <a:blip r:embed="rId2"/>
          <a:stretch>
            <a:fillRect/>
          </a:stretch>
        </p:blipFill>
        <p:spPr>
          <a:xfrm>
            <a:off x="981056" y="505878"/>
            <a:ext cx="7181888" cy="631402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PNG"/>
          <p:cNvPicPr>
            <a:picLocks noChangeAspect="1"/>
          </p:cNvPicPr>
          <p:nvPr/>
        </p:nvPicPr>
        <p:blipFill>
          <a:blip r:embed="rId2"/>
          <a:stretch>
            <a:fillRect/>
          </a:stretch>
        </p:blipFill>
        <p:spPr>
          <a:xfrm>
            <a:off x="2209800" y="157316"/>
            <a:ext cx="5181599" cy="65433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2C80-6972-5E79-37F1-FC270316044A}"/>
              </a:ext>
            </a:extLst>
          </p:cNvPr>
          <p:cNvSpPr>
            <a:spLocks noGrp="1"/>
          </p:cNvSpPr>
          <p:nvPr>
            <p:ph type="title"/>
          </p:nvPr>
        </p:nvSpPr>
        <p:spPr/>
        <p:txBody>
          <a:bodyPr/>
          <a:lstStyle/>
          <a:p>
            <a:r>
              <a:rPr lang="en-US" sz="44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Syntax Analysis</a:t>
            </a:r>
            <a:endParaRPr lang="en-IN" dirty="0"/>
          </a:p>
        </p:txBody>
      </p:sp>
      <p:sp>
        <p:nvSpPr>
          <p:cNvPr id="3" name="Content Placeholder 2">
            <a:extLst>
              <a:ext uri="{FF2B5EF4-FFF2-40B4-BE49-F238E27FC236}">
                <a16:creationId xmlns:a16="http://schemas.microsoft.com/office/drawing/2014/main" id="{83681D05-9748-D486-D79C-9A24073707CA}"/>
              </a:ext>
            </a:extLst>
          </p:cNvPr>
          <p:cNvSpPr>
            <a:spLocks noGrp="1"/>
          </p:cNvSpPr>
          <p:nvPr>
            <p:ph idx="1"/>
          </p:nvPr>
        </p:nvSpPr>
        <p:spPr>
          <a:xfrm>
            <a:off x="381000" y="1447801"/>
            <a:ext cx="7620000" cy="4571999"/>
          </a:xfrm>
        </p:spPr>
        <p:txBody>
          <a:bodyPr>
            <a:normAutofit lnSpcReduction="10000"/>
          </a:bodyPr>
          <a:lstStyle/>
          <a:p>
            <a:pPr>
              <a:spcBef>
                <a:spcPct val="0"/>
              </a:spcBef>
              <a:buFont typeface="Wingdings" pitchFamily="2" charset="2"/>
              <a:buChar char="v"/>
            </a:pPr>
            <a:r>
              <a:rPr lang="en-US" sz="3000" dirty="0">
                <a:latin typeface="HP Simplified Hans Light" panose="020B0300000000000000" pitchFamily="34" charset="-122"/>
                <a:ea typeface="HP Simplified Hans Light" panose="020B0300000000000000" pitchFamily="34" charset="-122"/>
              </a:rPr>
              <a:t>This is Phase Two of the Compiler Designing Process</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This phase involved the development of a Parser for C language which makes use of the C </a:t>
            </a:r>
            <a:r>
              <a:rPr lang="en-US" sz="2800" dirty="0" err="1">
                <a:latin typeface="HP Simplified Hans Light" panose="020B0300000000000000" pitchFamily="34" charset="-122"/>
                <a:ea typeface="HP Simplified Hans Light" panose="020B0300000000000000" pitchFamily="34" charset="-122"/>
              </a:rPr>
              <a:t>lexer</a:t>
            </a:r>
            <a:r>
              <a:rPr lang="en-US" sz="2800" dirty="0">
                <a:latin typeface="HP Simplified Hans Light" panose="020B0300000000000000" pitchFamily="34" charset="-122"/>
                <a:ea typeface="HP Simplified Hans Light" panose="020B0300000000000000" pitchFamily="34" charset="-122"/>
              </a:rPr>
              <a:t> to parse the given C input file.</a:t>
            </a:r>
          </a:p>
          <a:p>
            <a:pPr>
              <a:spcBef>
                <a:spcPct val="0"/>
              </a:spcBef>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previous work was concentrated at developing a lexical analyzer(flex script) to generate a stream of tokens from the source code and populate the symbol table.</a:t>
            </a:r>
            <a:endParaRPr lang="en-US" sz="3000" dirty="0">
              <a:latin typeface="HP Simplified Hans Light" panose="020B0300000000000000" pitchFamily="34" charset="-122"/>
              <a:ea typeface="HP Simplified Hans Light" panose="020B0300000000000000" pitchFamily="34" charset="-122"/>
            </a:endParaRPr>
          </a:p>
          <a:p>
            <a:endParaRPr lang="en-IN" dirty="0"/>
          </a:p>
        </p:txBody>
      </p:sp>
    </p:spTree>
    <p:extLst>
      <p:ext uri="{BB962C8B-B14F-4D97-AF65-F5344CB8AC3E}">
        <p14:creationId xmlns:p14="http://schemas.microsoft.com/office/powerpoint/2010/main" val="45888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411162"/>
          </a:xfrm>
        </p:spPr>
        <p:txBody>
          <a:bodyPr>
            <a:no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3" name="Content Placeholder 2"/>
          <p:cNvSpPr>
            <a:spLocks noGrp="1"/>
          </p:cNvSpPr>
          <p:nvPr>
            <p:ph idx="1"/>
          </p:nvPr>
        </p:nvSpPr>
        <p:spPr>
          <a:xfrm>
            <a:off x="152400" y="990600"/>
            <a:ext cx="8991600" cy="5867400"/>
          </a:xfrm>
        </p:spPr>
        <p:txBody>
          <a:bodyPr>
            <a:normAutofit lnSpcReduction="10000"/>
          </a:bodyPr>
          <a:lstStyle/>
          <a:p>
            <a:pPr>
              <a:buNone/>
            </a:pPr>
            <a:r>
              <a:rPr lang="en-US" sz="3000" b="1" u="sng" dirty="0">
                <a:latin typeface="Microsoft Sans Serif" panose="020B0604020202020204" pitchFamily="34" charset="0"/>
                <a:ea typeface="Microsoft Sans Serif" panose="020B0604020202020204" pitchFamily="34" charset="0"/>
                <a:cs typeface="Microsoft Sans Serif" panose="020B0604020202020204" pitchFamily="34" charset="0"/>
              </a:rPr>
              <a:t>Syntactic Analysis and Parser</a:t>
            </a:r>
          </a:p>
          <a:p>
            <a:pPr>
              <a:buNone/>
            </a:pPr>
            <a:endParaRPr lang="en-US" sz="1600" b="1" u="sng"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lexical analyzer (flex scripts) returns a stream of tokens, which populates the symbol table.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These tokens are then taken as input by the Parser.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Parser verifies that a string of token names can be generated by the grammar of the source language. </a:t>
            </a:r>
          </a:p>
          <a:p>
            <a:pPr>
              <a:buFont typeface="Wingdings" pitchFamily="2" charset="2"/>
              <a:buChar char="v"/>
            </a:pPr>
            <a:r>
              <a:rPr lang="en-US" sz="2800" dirty="0">
                <a:latin typeface="HP Simplified Hans Light" panose="020B0300000000000000" pitchFamily="34" charset="-122"/>
                <a:ea typeface="HP Simplified Hans Light" panose="020B0300000000000000" pitchFamily="34" charset="-122"/>
              </a:rPr>
              <a:t>The Parser then reports any syntax errors in an intelligible manner and recovers from the commonly occurring errors to continue processing the remainder of the program.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 y="762000"/>
            <a:ext cx="9144000" cy="6096000"/>
          </a:xfrm>
        </p:spPr>
        <p:txBody>
          <a:bodyPr>
            <a:normAutofit/>
          </a:bodyPr>
          <a:lstStyle/>
          <a:p>
            <a:pPr marL="514350" indent="-514350">
              <a:buFont typeface="+mj-lt"/>
              <a:buAutoNum type="arabicPeriod"/>
            </a:pPr>
            <a:endParaRPr lang="en-US" dirty="0"/>
          </a:p>
          <a:p>
            <a:pPr marL="0" indent="0">
              <a:buNone/>
            </a:pPr>
            <a:r>
              <a:rPr lang="en-US" sz="2700" dirty="0">
                <a:latin typeface="HP Simplified Hans Light" panose="020B0300000000000000" pitchFamily="34" charset="-122"/>
                <a:ea typeface="HP Simplified Hans Light" panose="020B0300000000000000" pitchFamily="34" charset="-122"/>
              </a:rPr>
              <a:t>The Parser recognizes the following types of errors: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Structural errors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Missing identifiers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Wrong keywords</a:t>
            </a:r>
          </a:p>
          <a:p>
            <a:pPr marL="514350" indent="-514350">
              <a:buFont typeface="+mj-lt"/>
              <a:buAutoNum type="arabicPeriod"/>
            </a:pPr>
            <a:r>
              <a:rPr lang="en-US" sz="2700" dirty="0">
                <a:latin typeface="HP Simplified Hans Light" panose="020B0300000000000000" pitchFamily="34" charset="-122"/>
                <a:ea typeface="HP Simplified Hans Light" panose="020B0300000000000000" pitchFamily="34" charset="-122"/>
              </a:rPr>
              <a:t>Unbalanced parenthesis</a:t>
            </a:r>
          </a:p>
          <a:p>
            <a:pPr marL="514350" indent="-514350"/>
            <a:r>
              <a:rPr lang="en-US" sz="2700" dirty="0">
                <a:latin typeface="HP Simplified Hans Light" panose="020B0300000000000000" pitchFamily="34" charset="-122"/>
                <a:ea typeface="HP Simplified Hans Light" panose="020B0300000000000000" pitchFamily="34" charset="-122"/>
              </a:rPr>
              <a:t>Parser is that phase of compiler which takes token string as input and with the help of existing grammar, converts it into the corresponding parse tree. </a:t>
            </a:r>
          </a:p>
          <a:p>
            <a:pPr marL="514350" indent="-514350"/>
            <a:r>
              <a:rPr lang="en-US" sz="2700" dirty="0">
                <a:latin typeface="HP Simplified Hans Light" panose="020B0300000000000000" pitchFamily="34" charset="-122"/>
                <a:ea typeface="HP Simplified Hans Light" panose="020B0300000000000000" pitchFamily="34" charset="-122"/>
              </a:rPr>
              <a:t>Parser is also known as Syntax Analyzer.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EDC5-5BB8-49F4-9941-5D728424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3" y="189320"/>
            <a:ext cx="6483933" cy="6479360"/>
          </a:xfrm>
          <a:prstGeom prst="rect">
            <a:avLst/>
          </a:prstGeom>
        </p:spPr>
      </p:pic>
    </p:spTree>
    <p:extLst>
      <p:ext uri="{BB962C8B-B14F-4D97-AF65-F5344CB8AC3E}">
        <p14:creationId xmlns:p14="http://schemas.microsoft.com/office/powerpoint/2010/main" val="2354160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10600" cy="6553200"/>
          </a:xfrm>
        </p:spPr>
        <p:txBody>
          <a:bodyPr>
            <a:normAutofit/>
          </a:bodyPr>
          <a:lstStyle/>
          <a:p>
            <a:r>
              <a:rPr lang="en-US" sz="2400" dirty="0">
                <a:latin typeface="HP Simplified Hans" panose="020B0500000000000000" pitchFamily="34" charset="-122"/>
                <a:ea typeface="HP Simplified Hans" panose="020B0500000000000000" pitchFamily="34" charset="-122"/>
              </a:rPr>
              <a:t>Parser is mainly classified into 2 categories :-</a:t>
            </a:r>
          </a:p>
          <a:p>
            <a:pPr marL="457200" lvl="1" indent="0">
              <a:buNone/>
            </a:pPr>
            <a:r>
              <a:rPr lang="en-US" sz="2400" dirty="0">
                <a:latin typeface="HP Simplified Hans Light" panose="020B0300000000000000" pitchFamily="34" charset="-122"/>
                <a:ea typeface="HP Simplified Hans Light" panose="020B0300000000000000" pitchFamily="34" charset="-122"/>
              </a:rPr>
              <a:t>Top-down Parser</a:t>
            </a:r>
          </a:p>
          <a:p>
            <a:pPr marL="457200" lvl="1" indent="0">
              <a:buNone/>
            </a:pPr>
            <a:r>
              <a:rPr lang="en-US" sz="2400" dirty="0">
                <a:latin typeface="HP Simplified Hans Light" panose="020B0300000000000000" pitchFamily="34" charset="-122"/>
                <a:ea typeface="HP Simplified Hans Light" panose="020B0300000000000000" pitchFamily="34" charset="-122"/>
              </a:rPr>
              <a:t>Bottom-up Parser. </a:t>
            </a:r>
          </a:p>
          <a:p>
            <a:pPr>
              <a:buNone/>
            </a:pPr>
            <a:endParaRPr lang="en-US" b="1" u="sng" dirty="0"/>
          </a:p>
          <a:p>
            <a:pPr>
              <a:buNone/>
            </a:pPr>
            <a:r>
              <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rPr>
              <a:t>Top-down Parser</a:t>
            </a:r>
          </a:p>
          <a:p>
            <a:r>
              <a:rPr lang="en-US" sz="2100" dirty="0">
                <a:latin typeface="HP Simplified Hans Light" panose="020B0300000000000000" pitchFamily="34" charset="-122"/>
                <a:ea typeface="HP Simplified Hans Light" panose="020B0300000000000000" pitchFamily="34" charset="-122"/>
              </a:rPr>
              <a:t>Top-down Parser is the Parser, which generates parse for the given input string with the help of grammar productions by expanding the non-terminals i.e., it starts from the start symbol and ends on the terminals.</a:t>
            </a:r>
            <a:r>
              <a:rPr lang="en-US" sz="2100" dirty="0"/>
              <a:t> </a:t>
            </a:r>
          </a:p>
          <a:p>
            <a:pPr marL="0" indent="0">
              <a:buNone/>
            </a:pPr>
            <a:endParaRPr lang="en-US" sz="1000" dirty="0"/>
          </a:p>
          <a:p>
            <a:pPr>
              <a:buNone/>
            </a:pPr>
            <a:r>
              <a:rPr lang="en-US" sz="2800" b="1" dirty="0">
                <a:latin typeface="Microsoft Sans Serif" panose="020B0604020202020204" pitchFamily="34" charset="0"/>
                <a:ea typeface="Microsoft Sans Serif" panose="020B0604020202020204" pitchFamily="34" charset="0"/>
                <a:cs typeface="Microsoft Sans Serif" panose="020B0604020202020204" pitchFamily="34" charset="0"/>
              </a:rPr>
              <a:t>Bottom-up Parser</a:t>
            </a:r>
          </a:p>
          <a:p>
            <a:r>
              <a:rPr lang="en-US" sz="2100" dirty="0">
                <a:latin typeface="HP Simplified Hans Light" panose="020B0300000000000000" pitchFamily="34" charset="-122"/>
                <a:ea typeface="HP Simplified Hans Light" panose="020B0300000000000000" pitchFamily="34" charset="-122"/>
              </a:rPr>
              <a:t>Bottom-up Parser is the Parser that generates the parse tree for the given input string with the help of grammar productions by compressing the non-terminals i.e., it starts from non-terminals and ends on the stat symbol. It uses the reverse of the rightmost derivation.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153400" cy="762000"/>
          </a:xfrm>
        </p:spPr>
        <p:txBody>
          <a:bodyPr>
            <a:norm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YACC Script</a:t>
            </a:r>
          </a:p>
        </p:txBody>
      </p:sp>
      <p:sp>
        <p:nvSpPr>
          <p:cNvPr id="3" name="Content Placeholder 2"/>
          <p:cNvSpPr>
            <a:spLocks noGrp="1"/>
          </p:cNvSpPr>
          <p:nvPr>
            <p:ph idx="1"/>
          </p:nvPr>
        </p:nvSpPr>
        <p:spPr>
          <a:xfrm>
            <a:off x="0" y="1219200"/>
            <a:ext cx="8686800" cy="56388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Yacc is written in a portable dialect of C, and the actions, and output subroutine, are in C as well. Moreover, many of the syntactic conventions of Yacc follow C. </a:t>
            </a:r>
          </a:p>
          <a:p>
            <a:r>
              <a:rPr lang="en-US" sz="2600" dirty="0">
                <a:latin typeface="HP Simplified Hans Light" panose="020B0300000000000000" pitchFamily="34" charset="-122"/>
                <a:ea typeface="HP Simplified Hans Light" panose="020B0300000000000000" pitchFamily="34" charset="-122"/>
              </a:rPr>
              <a:t>Yacc provides a comprehensive tool for imposing structure on the input to a computer program. The Yacc user prepares a specification of the input process; this includes rules describing the input structure, code to be invoked when these rules are recognized, and a low-level routine to do the basic input.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4AFF-606F-020A-13BF-05F9C0473A5A}"/>
              </a:ext>
            </a:extLst>
          </p:cNvPr>
          <p:cNvSpPr>
            <a:spLocks noGrp="1"/>
          </p:cNvSpPr>
          <p:nvPr>
            <p:ph type="title"/>
          </p:nvPr>
        </p:nvSpPr>
        <p:spPr>
          <a:xfrm>
            <a:off x="304800" y="274638"/>
            <a:ext cx="8382000" cy="1554162"/>
          </a:xfrm>
        </p:spPr>
        <p:txBody>
          <a:bodyPr/>
          <a:lstStyle/>
          <a:p>
            <a:r>
              <a:rPr lang="en-IN" dirty="0"/>
              <a:t>	</a:t>
            </a:r>
            <a:r>
              <a:rPr lang="en-IN" sz="4800" dirty="0" err="1">
                <a:solidFill>
                  <a:srgbClr val="000000"/>
                </a:solidFill>
                <a:latin typeface="Lucida Bright" panose="02040602050505020304" pitchFamily="18" charset="0"/>
              </a:rPr>
              <a:t>ClayCode</a:t>
            </a:r>
            <a:r>
              <a:rPr lang="en-IN" sz="4800" dirty="0">
                <a:solidFill>
                  <a:srgbClr val="000000"/>
                </a:solidFill>
                <a:latin typeface="Lucida Bright" panose="02040602050505020304" pitchFamily="18" charset="0"/>
              </a:rPr>
              <a:t> Compiler</a:t>
            </a:r>
          </a:p>
        </p:txBody>
      </p:sp>
      <p:pic>
        <p:nvPicPr>
          <p:cNvPr id="5" name="Content Placeholder 4">
            <a:extLst>
              <a:ext uri="{FF2B5EF4-FFF2-40B4-BE49-F238E27FC236}">
                <a16:creationId xmlns:a16="http://schemas.microsoft.com/office/drawing/2014/main" id="{B564DDB4-9FE4-BB85-E708-88421A5F85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8063" y="2245519"/>
            <a:ext cx="3810000" cy="3810000"/>
          </a:xfrm>
        </p:spPr>
      </p:pic>
    </p:spTree>
    <p:extLst>
      <p:ext uri="{BB962C8B-B14F-4D97-AF65-F5344CB8AC3E}">
        <p14:creationId xmlns:p14="http://schemas.microsoft.com/office/powerpoint/2010/main" val="242174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 y="0"/>
            <a:ext cx="8229600" cy="533400"/>
          </a:xfrm>
        </p:spPr>
        <p:txBody>
          <a:bodyPr>
            <a:noAutofit/>
          </a:bodyPr>
          <a:lstStyle/>
          <a:p>
            <a:pPr algn="l"/>
            <a:r>
              <a:rPr lang="en-US" sz="3200" b="1" dirty="0">
                <a:latin typeface="Microsoft Sans Serif" panose="020B0604020202020204" pitchFamily="34" charset="0"/>
                <a:ea typeface="Microsoft Sans Serif" panose="020B0604020202020204" pitchFamily="34" charset="0"/>
                <a:cs typeface="Microsoft Sans Serif" panose="020B0604020202020204" pitchFamily="34" charset="0"/>
              </a:rPr>
              <a:t>C Program</a:t>
            </a:r>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sz="2200" dirty="0">
                <a:latin typeface="HP Simplified Hans Light" panose="020B0300000000000000" pitchFamily="34" charset="-122"/>
                <a:ea typeface="HP Simplified Hans Light" panose="020B0300000000000000" pitchFamily="34" charset="-122"/>
              </a:rPr>
              <a:t>This section describes the input C program which is fed to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 for parsing. The workflow is explained as under: </a:t>
            </a:r>
          </a:p>
          <a:p>
            <a:pPr marL="514350" indent="-514350">
              <a:buFont typeface="+mj-lt"/>
              <a:buAutoNum type="arabicPeriod"/>
            </a:pPr>
            <a:r>
              <a:rPr lang="en-US" sz="2200" dirty="0">
                <a:latin typeface="HP Simplified Hans Light" panose="020B0300000000000000" pitchFamily="34" charset="-122"/>
                <a:ea typeface="HP Simplified Hans Light" panose="020B0300000000000000" pitchFamily="34" charset="-122"/>
              </a:rPr>
              <a:t>Compile Yacc script by this command </a:t>
            </a:r>
          </a:p>
          <a:p>
            <a:pPr>
              <a:buNone/>
            </a:pPr>
            <a:r>
              <a:rPr lang="en-US" sz="2200" dirty="0"/>
              <a:t>		</a:t>
            </a:r>
            <a:r>
              <a:rPr lang="en-US" sz="1900" b="1" i="1" dirty="0"/>
              <a:t>$ </a:t>
            </a:r>
            <a:r>
              <a:rPr lang="en-US" sz="1900" b="1" i="1" dirty="0" err="1"/>
              <a:t>yacc</a:t>
            </a:r>
            <a:r>
              <a:rPr lang="en-US" sz="1900" b="1" i="1" dirty="0"/>
              <a:t> -d c_parser.y54 </a:t>
            </a:r>
          </a:p>
          <a:p>
            <a:pPr>
              <a:buNone/>
            </a:pPr>
            <a:r>
              <a:rPr lang="en-US" sz="2200" dirty="0">
                <a:latin typeface="HP Simplified Hans Light" panose="020B0300000000000000" pitchFamily="34" charset="-122"/>
                <a:ea typeface="HP Simplified Hans Light" panose="020B0300000000000000" pitchFamily="34" charset="-122"/>
              </a:rPr>
              <a:t>2. Compile the flex script using Flex tool </a:t>
            </a:r>
          </a:p>
          <a:p>
            <a:pPr>
              <a:buNone/>
            </a:pPr>
            <a:r>
              <a:rPr lang="en-US" sz="2200" dirty="0"/>
              <a:t>		</a:t>
            </a:r>
            <a:r>
              <a:rPr lang="en-US" sz="1900" b="1" i="1" dirty="0"/>
              <a:t>$ flex </a:t>
            </a:r>
            <a:r>
              <a:rPr lang="en-US" sz="1900" b="1" i="1" dirty="0" err="1"/>
              <a:t>c_lexer.l</a:t>
            </a:r>
            <a:r>
              <a:rPr lang="en-US" sz="1900" b="1" i="1" dirty="0"/>
              <a:t> </a:t>
            </a:r>
          </a:p>
          <a:p>
            <a:pPr>
              <a:buNone/>
            </a:pPr>
            <a:r>
              <a:rPr lang="en-US" sz="2200" dirty="0">
                <a:latin typeface="HP Simplified Hans Light" panose="020B0300000000000000" pitchFamily="34" charset="-122"/>
                <a:ea typeface="HP Simplified Hans Light" panose="020B0300000000000000" pitchFamily="34" charset="-122"/>
              </a:rPr>
              <a:t>3. After compiling the </a:t>
            </a:r>
            <a:r>
              <a:rPr lang="en-US" sz="2200" dirty="0" err="1">
                <a:latin typeface="HP Simplified Hans Light" panose="020B0300000000000000" pitchFamily="34" charset="-122"/>
                <a:ea typeface="HP Simplified Hans Light" panose="020B0300000000000000" pitchFamily="34" charset="-122"/>
              </a:rPr>
              <a:t>lex</a:t>
            </a:r>
            <a:r>
              <a:rPr lang="en-US" sz="2200" dirty="0">
                <a:latin typeface="HP Simplified Hans Light" panose="020B0300000000000000" pitchFamily="34" charset="-122"/>
                <a:ea typeface="HP Simplified Hans Light" panose="020B0300000000000000" pitchFamily="34" charset="-122"/>
              </a:rPr>
              <a:t> file, a lex.yy.c file is generated. Also,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files are generated after compiling the </a:t>
            </a:r>
            <a:r>
              <a:rPr lang="en-US" sz="2200" dirty="0" err="1">
                <a:latin typeface="HP Simplified Hans Light" panose="020B0300000000000000" pitchFamily="34" charset="-122"/>
                <a:ea typeface="HP Simplified Hans Light" panose="020B0300000000000000" pitchFamily="34" charset="-122"/>
              </a:rPr>
              <a:t>yacc</a:t>
            </a:r>
            <a:r>
              <a:rPr lang="en-US" sz="2200" dirty="0">
                <a:latin typeface="HP Simplified Hans Light" panose="020B0300000000000000" pitchFamily="34" charset="-122"/>
                <a:ea typeface="HP Simplified Hans Light" panose="020B0300000000000000" pitchFamily="34" charset="-122"/>
              </a:rPr>
              <a:t> script.</a:t>
            </a:r>
          </a:p>
          <a:p>
            <a:pPr>
              <a:buNone/>
            </a:pPr>
            <a:r>
              <a:rPr lang="en-US" sz="2200" dirty="0">
                <a:latin typeface="HP Simplified Hans Light" panose="020B0300000000000000" pitchFamily="34" charset="-122"/>
                <a:ea typeface="HP Simplified Hans Light" panose="020B0300000000000000" pitchFamily="34" charset="-122"/>
              </a:rPr>
              <a:t>4. The three files, </a:t>
            </a:r>
            <a:r>
              <a:rPr lang="en-US" sz="2200" dirty="0" err="1">
                <a:latin typeface="HP Simplified Hans Light" panose="020B0300000000000000" pitchFamily="34" charset="-122"/>
                <a:ea typeface="HP Simplified Hans Light" panose="020B0300000000000000" pitchFamily="34" charset="-122"/>
              </a:rPr>
              <a:t>lex.yy.c</a:t>
            </a:r>
            <a:r>
              <a:rPr lang="en-US" sz="2200" dirty="0">
                <a:latin typeface="HP Simplified Hans Light" panose="020B0300000000000000" pitchFamily="34" charset="-122"/>
                <a:ea typeface="HP Simplified Hans Light" panose="020B0300000000000000" pitchFamily="34" charset="-122"/>
              </a:rPr>
              <a:t>, </a:t>
            </a:r>
            <a:r>
              <a:rPr lang="en-US" sz="2200" dirty="0" err="1">
                <a:latin typeface="HP Simplified Hans Light" panose="020B0300000000000000" pitchFamily="34" charset="-122"/>
                <a:ea typeface="HP Simplified Hans Light" panose="020B0300000000000000" pitchFamily="34" charset="-122"/>
              </a:rPr>
              <a:t>y.tab.c</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y.tab.h</a:t>
            </a:r>
            <a:r>
              <a:rPr lang="en-US" sz="2200" dirty="0">
                <a:latin typeface="HP Simplified Hans Light" panose="020B0300000000000000" pitchFamily="34" charset="-122"/>
                <a:ea typeface="HP Simplified Hans Light" panose="020B0300000000000000" pitchFamily="34" charset="-122"/>
              </a:rPr>
              <a:t> are compiled together with the options –</a:t>
            </a:r>
            <a:r>
              <a:rPr lang="en-US" sz="2200" dirty="0" err="1">
                <a:latin typeface="HP Simplified Hans Light" panose="020B0300000000000000" pitchFamily="34" charset="-122"/>
                <a:ea typeface="HP Simplified Hans Light" panose="020B0300000000000000" pitchFamily="34" charset="-122"/>
              </a:rPr>
              <a:t>ll</a:t>
            </a:r>
            <a:r>
              <a:rPr lang="en-US" sz="2200" dirty="0">
                <a:latin typeface="HP Simplified Hans Light" panose="020B0300000000000000" pitchFamily="34" charset="-122"/>
                <a:ea typeface="HP Simplified Hans Light" panose="020B0300000000000000" pitchFamily="34" charset="-122"/>
              </a:rPr>
              <a:t> and –</a:t>
            </a:r>
            <a:r>
              <a:rPr lang="en-US" sz="2200" dirty="0" err="1">
                <a:latin typeface="HP Simplified Hans Light" panose="020B0300000000000000" pitchFamily="34" charset="-122"/>
                <a:ea typeface="HP Simplified Hans Light" panose="020B0300000000000000" pitchFamily="34" charset="-122"/>
              </a:rPr>
              <a:t>ly</a:t>
            </a:r>
            <a:endParaRPr lang="en-US" sz="2200" dirty="0">
              <a:latin typeface="HP Simplified Hans Light" panose="020B0300000000000000" pitchFamily="34" charset="-122"/>
              <a:ea typeface="HP Simplified Hans Light" panose="020B0300000000000000" pitchFamily="34" charset="-122"/>
            </a:endParaRPr>
          </a:p>
          <a:p>
            <a:pPr>
              <a:buNone/>
            </a:pPr>
            <a:r>
              <a:rPr lang="en-US" sz="2600" dirty="0"/>
              <a:t>	</a:t>
            </a:r>
            <a:r>
              <a:rPr lang="en-US" sz="2600" b="1" dirty="0"/>
              <a:t>      </a:t>
            </a:r>
            <a:r>
              <a:rPr lang="en-US" sz="1900" b="1" i="1" dirty="0"/>
              <a:t>$ </a:t>
            </a:r>
            <a:r>
              <a:rPr lang="en-US" sz="1900" b="1" i="1" dirty="0" err="1"/>
              <a:t>gcc</a:t>
            </a:r>
            <a:r>
              <a:rPr lang="en-US" sz="1900" b="1" i="1" dirty="0"/>
              <a:t> -o compiler </a:t>
            </a:r>
            <a:r>
              <a:rPr lang="en-US" sz="1900" b="1" i="1" dirty="0" err="1"/>
              <a:t>lex.yy.c</a:t>
            </a:r>
            <a:r>
              <a:rPr lang="en-US" sz="1900" b="1" i="1" dirty="0"/>
              <a:t> </a:t>
            </a:r>
            <a:r>
              <a:rPr lang="en-US" sz="1900" b="1" i="1" dirty="0" err="1"/>
              <a:t>y.tab.h</a:t>
            </a:r>
            <a:r>
              <a:rPr lang="en-US" sz="1900" b="1" i="1" dirty="0"/>
              <a:t> </a:t>
            </a:r>
            <a:r>
              <a:rPr lang="en-US" sz="1900" b="1" i="1" dirty="0" err="1"/>
              <a:t>y.tab.c</a:t>
            </a:r>
            <a:r>
              <a:rPr lang="en-US" sz="1900" b="1" i="1" dirty="0"/>
              <a:t> -</a:t>
            </a:r>
            <a:r>
              <a:rPr lang="en-US" sz="1900" b="1" i="1" dirty="0" err="1"/>
              <a:t>ll</a:t>
            </a:r>
            <a:r>
              <a:rPr lang="en-US" sz="1900" b="1" i="1" dirty="0"/>
              <a:t> -</a:t>
            </a:r>
            <a:r>
              <a:rPr lang="en-US" sz="1900" b="1" i="1" dirty="0" err="1"/>
              <a:t>ly</a:t>
            </a:r>
            <a:r>
              <a:rPr lang="en-US" sz="1900" b="1" i="1" dirty="0"/>
              <a:t> </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5. The executable file is generated, which on running parses the C file given as a command line input </a:t>
            </a:r>
          </a:p>
          <a:p>
            <a:pPr>
              <a:buNone/>
            </a:pPr>
            <a:r>
              <a:rPr lang="en-US" sz="2600" dirty="0"/>
              <a:t>	     </a:t>
            </a:r>
            <a:r>
              <a:rPr lang="en-US" sz="1900" b="1" i="1" dirty="0"/>
              <a:t>$ ./compiler </a:t>
            </a:r>
            <a:r>
              <a:rPr lang="en-US" sz="1900" b="1" i="1" dirty="0" err="1"/>
              <a:t>test.c</a:t>
            </a:r>
            <a:endParaRPr lang="en-US" sz="2600" b="1" i="1" dirty="0"/>
          </a:p>
          <a:p>
            <a:pPr>
              <a:buNone/>
            </a:pPr>
            <a:r>
              <a:rPr lang="en-US" sz="2200" dirty="0">
                <a:latin typeface="HP Simplified Hans Light" panose="020B0300000000000000" pitchFamily="34" charset="-122"/>
                <a:ea typeface="HP Simplified Hans Light" panose="020B0300000000000000" pitchFamily="34" charset="-122"/>
              </a:rPr>
              <a:t>The script also has an option to take standard input instead of taking input from a file.</a:t>
            </a:r>
          </a:p>
          <a:p>
            <a:pPr>
              <a:buNone/>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norm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Rules Section</a:t>
            </a:r>
          </a:p>
        </p:txBody>
      </p:sp>
      <p:sp>
        <p:nvSpPr>
          <p:cNvPr id="3" name="Content Placeholder 2"/>
          <p:cNvSpPr>
            <a:spLocks noGrp="1"/>
          </p:cNvSpPr>
          <p:nvPr>
            <p:ph idx="1"/>
          </p:nvPr>
        </p:nvSpPr>
        <p:spPr>
          <a:xfrm>
            <a:off x="0" y="762000"/>
            <a:ext cx="8915400" cy="60960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In this section production rules for the entire C language are written. </a:t>
            </a:r>
          </a:p>
          <a:p>
            <a:r>
              <a:rPr lang="en-US" sz="2600" dirty="0">
                <a:latin typeface="HP Simplified Hans Light" panose="020B0300000000000000" pitchFamily="34" charset="-122"/>
                <a:ea typeface="HP Simplified Hans Light" panose="020B0300000000000000" pitchFamily="34" charset="-122"/>
              </a:rPr>
              <a:t>The rules are written in such a way that there is no left recursion and the grammar is also deterministic. </a:t>
            </a:r>
          </a:p>
          <a:p>
            <a:r>
              <a:rPr lang="en-US" sz="2600" dirty="0">
                <a:latin typeface="HP Simplified Hans Light" panose="020B0300000000000000" pitchFamily="34" charset="-122"/>
                <a:ea typeface="HP Simplified Hans Light" panose="020B0300000000000000" pitchFamily="34" charset="-122"/>
              </a:rPr>
              <a:t>Non-deterministic grammar was converted to deterministic by applying left factoring. </a:t>
            </a:r>
          </a:p>
          <a:p>
            <a:r>
              <a:rPr lang="en-US" sz="2600" dirty="0">
                <a:latin typeface="HP Simplified Hans Light" panose="020B0300000000000000" pitchFamily="34" charset="-122"/>
                <a:ea typeface="HP Simplified Hans Light" panose="020B0300000000000000" pitchFamily="34" charset="-122"/>
              </a:rPr>
              <a:t>This was done so that grammar is for LL(1) parser. This is so because all LL(1) grammar are LALR(1) according to the concepts. </a:t>
            </a:r>
          </a:p>
          <a:p>
            <a:r>
              <a:rPr lang="en-US" sz="2600" dirty="0">
                <a:latin typeface="HP Simplified Hans Light" panose="020B0300000000000000" pitchFamily="34" charset="-122"/>
                <a:ea typeface="HP Simplified Hans Light" panose="020B0300000000000000" pitchFamily="34" charset="-122"/>
              </a:rPr>
              <a:t>The grammar productions does the syntax analysis of the source code. When a complete statement with proper syntax is matched by the parser.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219200"/>
          </a:xfrm>
        </p:spPr>
        <p:txBody>
          <a:bodyPr>
            <a:normAutofit/>
          </a:bodyPr>
          <a:lstStyle/>
          <a:p>
            <a:pPr algn="l"/>
            <a:r>
              <a:rPr lang="en-US" sz="4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Result</a:t>
            </a:r>
            <a:endPar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0" y="1066800"/>
            <a:ext cx="9144000" cy="5791200"/>
          </a:xfrm>
        </p:spPr>
        <p:txBody>
          <a:bodyPr>
            <a:normAutofit/>
          </a:bodyPr>
          <a:lstStyle/>
          <a:p>
            <a:r>
              <a:rPr lang="en-US" sz="2600" dirty="0">
                <a:latin typeface="HP Simplified Hans Light" panose="020B0300000000000000" pitchFamily="34" charset="-122"/>
                <a:ea typeface="HP Simplified Hans Light" panose="020B0300000000000000" pitchFamily="34" charset="-122"/>
              </a:rPr>
              <a:t>The Yacc Script was able to successfully parse all the tokens generated the flex script for C. </a:t>
            </a:r>
          </a:p>
          <a:p>
            <a:r>
              <a:rPr lang="en-US" sz="2600" dirty="0">
                <a:latin typeface="HP Simplified Hans Light" panose="020B0300000000000000" pitchFamily="34" charset="-122"/>
                <a:ea typeface="HP Simplified Hans Light" panose="020B0300000000000000" pitchFamily="34" charset="-122"/>
              </a:rPr>
              <a:t>The type, value, and line of the declaration was returned as an output for all the identifiers and constants present in the program. </a:t>
            </a:r>
          </a:p>
          <a:p>
            <a:r>
              <a:rPr lang="en-US" sz="2600" dirty="0">
                <a:latin typeface="HP Simplified Hans Light" panose="020B0300000000000000" pitchFamily="34" charset="-122"/>
                <a:ea typeface="HP Simplified Hans Light" panose="020B0300000000000000" pitchFamily="34" charset="-122"/>
              </a:rPr>
              <a:t>To handle the error messages the line number was returned along with the syntax error message. </a:t>
            </a:r>
          </a:p>
          <a:p>
            <a:r>
              <a:rPr lang="en-US" sz="2600" dirty="0">
                <a:latin typeface="HP Simplified Hans Light" panose="020B0300000000000000" pitchFamily="34" charset="-122"/>
                <a:ea typeface="HP Simplified Hans Light" panose="020B0300000000000000" pitchFamily="34" charset="-122"/>
              </a:rPr>
              <a:t>Thus the following Yacc script is able to parse the tokens and generate error messages for the C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334962"/>
          </a:xfrm>
        </p:spPr>
        <p:txBody>
          <a:bodyPr>
            <a:normAutofit fontScale="90000"/>
          </a:bodyPr>
          <a:lstStyle/>
          <a:p>
            <a:pPr algn="l"/>
            <a:r>
              <a:rPr lang="en-US" sz="3200" b="1" dirty="0">
                <a:solidFill>
                  <a:srgbClr val="FF0000"/>
                </a:solidFill>
              </a:rPr>
              <a:t>Output:</a:t>
            </a:r>
          </a:p>
        </p:txBody>
      </p:sp>
      <p:pic>
        <p:nvPicPr>
          <p:cNvPr id="4" name="Content Placeholder 3" descr="4.PNG"/>
          <p:cNvPicPr>
            <a:picLocks noGrp="1" noChangeAspect="1"/>
          </p:cNvPicPr>
          <p:nvPr>
            <p:ph idx="1"/>
          </p:nvPr>
        </p:nvPicPr>
        <p:blipFill>
          <a:blip r:embed="rId2"/>
          <a:stretch>
            <a:fillRect/>
          </a:stretch>
        </p:blipFill>
        <p:spPr>
          <a:xfrm>
            <a:off x="74725" y="1066800"/>
            <a:ext cx="8733840" cy="51054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199"/>
            <a:ext cx="8229600" cy="1219201"/>
          </a:xfrm>
        </p:spPr>
        <p:txBody>
          <a:bodyPr>
            <a:normAutofit/>
          </a:bodyPr>
          <a:lstStyle/>
          <a:p>
            <a:pPr algn="ctr">
              <a:buNone/>
            </a:pPr>
            <a:r>
              <a:rPr lang="en-US" sz="6600" dirty="0">
                <a:latin typeface="Colonna MT" panose="04020805060202030203"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762000"/>
          </a:xfrm>
        </p:spPr>
        <p:txBody>
          <a:bodyPr>
            <a:normAutofit/>
          </a:bodyPr>
          <a:lstStyle/>
          <a:p>
            <a:pPr algn="l"/>
            <a:r>
              <a:rPr lang="en-US" b="1" dirty="0">
                <a:solidFill>
                  <a:srgbClr val="FF0000"/>
                </a:solidFill>
              </a:rPr>
              <a:t>Compiler</a:t>
            </a:r>
          </a:p>
        </p:txBody>
      </p:sp>
      <p:sp>
        <p:nvSpPr>
          <p:cNvPr id="3" name="Content Placeholder 2"/>
          <p:cNvSpPr>
            <a:spLocks noGrp="1"/>
          </p:cNvSpPr>
          <p:nvPr>
            <p:ph idx="1"/>
          </p:nvPr>
        </p:nvSpPr>
        <p:spPr>
          <a:xfrm>
            <a:off x="228600" y="1066800"/>
            <a:ext cx="8915400" cy="5791200"/>
          </a:xfrm>
        </p:spPr>
        <p:txBody>
          <a:bodyPr>
            <a:normAutofit fontScale="92500"/>
          </a:bodyPr>
          <a:lstStyle/>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A compiler is a software program that compiles program source code files into an executable program. </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In simple terms, a compiler is a computer program that changes the language in which programs are written into instructions that a computer can use.</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It is included as part of the integrated development environment IDE with most programming software packages.</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The compiler takes source code files that are written in a high-level language, such as C, C++, or Java, and compiles the code into a low-level language, such as machine code or assembly code.</a:t>
            </a:r>
          </a:p>
          <a:p>
            <a:pPr>
              <a:buClr>
                <a:srgbClr val="FF0000"/>
              </a:buCl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This code is created for a specific processor type, such as an Intel Pentium or PowerPC. The program can then be recognized by the processor and run from the operating system.</a:t>
            </a:r>
          </a:p>
          <a:p>
            <a:pPr>
              <a:buClr>
                <a:srgbClr val="FF0000"/>
              </a:buClr>
              <a:buFont typeface="Wingdings" pitchFamily="2" charset="2"/>
              <a:buChar char="v"/>
            </a:pPr>
            <a:endParaRPr lang="en-US" sz="2600" dirty="0">
              <a:latin typeface="HP Simplified Hans Light" panose="020B0300000000000000" pitchFamily="34" charset="-122"/>
              <a:ea typeface="HP Simplified Hans Light" panose="020B03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77200" cy="762000"/>
          </a:xfrm>
        </p:spPr>
        <p:txBody>
          <a:bodyPr>
            <a:normAutofit/>
          </a:bodyPr>
          <a:lstStyle/>
          <a:p>
            <a:pPr marL="342900" indent="-342900" algn="l">
              <a:spcBef>
                <a:spcPct val="20000"/>
              </a:spcBef>
            </a:pPr>
            <a:r>
              <a:rPr lang="en-US" sz="3500" b="1" u="sng" dirty="0">
                <a:latin typeface="Microsoft Sans Serif" panose="020B0604020202020204" pitchFamily="34" charset="0"/>
                <a:ea typeface="Microsoft Sans Serif" panose="020B0604020202020204" pitchFamily="34" charset="0"/>
                <a:cs typeface="Microsoft Sans Serif" panose="020B0604020202020204" pitchFamily="34" charset="0"/>
              </a:rPr>
              <a:t>Phases of a compiler:</a:t>
            </a:r>
          </a:p>
        </p:txBody>
      </p:sp>
      <p:sp>
        <p:nvSpPr>
          <p:cNvPr id="3" name="Content Placeholder 2"/>
          <p:cNvSpPr>
            <a:spLocks noGrp="1"/>
          </p:cNvSpPr>
          <p:nvPr>
            <p:ph idx="1"/>
          </p:nvPr>
        </p:nvSpPr>
        <p:spPr>
          <a:xfrm>
            <a:off x="0" y="1066800"/>
            <a:ext cx="9144000" cy="5791200"/>
          </a:xfrm>
        </p:spPr>
        <p:txBody>
          <a:bodyPr>
            <a:normAutofit/>
          </a:bodyPr>
          <a:lstStyle/>
          <a:p>
            <a:pPr>
              <a:buClr>
                <a:srgbClr val="FF0000"/>
              </a:buCl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The compilation process is a sequence of various phases. Each phase takes input from its previous stage, has its own representation of the source program, and feeds its output to the next phase of the compiler. The phases are:-</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Lexical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Syntax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Semantic Analysis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Intermediate Code Generation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Optimization </a:t>
            </a:r>
          </a:p>
          <a:p>
            <a:pPr marL="514350" indent="-514350">
              <a:buClr>
                <a:srgbClr val="FF0000"/>
              </a:buClr>
              <a:buAutoNum type="arabicPeriod"/>
            </a:pPr>
            <a:r>
              <a:rPr lang="en-US" sz="2500" b="1" dirty="0">
                <a:latin typeface="HP Simplified Hans Light" panose="020B0300000000000000" pitchFamily="34" charset="-122"/>
                <a:ea typeface="HP Simplified Hans Light" panose="020B0300000000000000" pitchFamily="34" charset="-122"/>
              </a:rPr>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4" y="266700"/>
            <a:ext cx="7543800" cy="685800"/>
          </a:xfrm>
        </p:spPr>
        <p:txBody>
          <a:bodyPr>
            <a:normAutofit/>
          </a:bodyPr>
          <a:lstStyle/>
          <a:p>
            <a:pPr algn="l"/>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Features implemented in this project:</a:t>
            </a:r>
          </a:p>
        </p:txBody>
      </p:sp>
      <p:sp>
        <p:nvSpPr>
          <p:cNvPr id="3" name="Content Placeholder 2"/>
          <p:cNvSpPr>
            <a:spLocks noGrp="1"/>
          </p:cNvSpPr>
          <p:nvPr>
            <p:ph idx="1"/>
          </p:nvPr>
        </p:nvSpPr>
        <p:spPr>
          <a:xfrm>
            <a:off x="0" y="1219200"/>
            <a:ext cx="8839200" cy="5029200"/>
          </a:xfrm>
        </p:spPr>
        <p:txBody>
          <a:bodyPr>
            <a:noAutofit/>
          </a:bodyPr>
          <a:lstStyle/>
          <a:p>
            <a:pPr>
              <a:buNone/>
            </a:pPr>
            <a:r>
              <a:rPr lang="en-US" sz="2500" dirty="0">
                <a:latin typeface="HP Simplified Hans Light" panose="020B0300000000000000" pitchFamily="34" charset="-122"/>
                <a:ea typeface="HP Simplified Hans Light" panose="020B0300000000000000" pitchFamily="34" charset="-122"/>
              </a:rPr>
              <a:t>	</a:t>
            </a:r>
            <a:r>
              <a:rPr lang="en-US" sz="2400" dirty="0">
                <a:latin typeface="HP Simplified Hans Light" panose="020B0300000000000000" pitchFamily="34" charset="-122"/>
                <a:ea typeface="HP Simplified Hans Light" panose="020B0300000000000000" pitchFamily="34" charset="-122"/>
              </a:rPr>
              <a:t>This project contains the implementation of the lexical analyzer phase of the C compiler. In our lexical analyzer we have implemented the following functionalities:-</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Data Types</a:t>
            </a:r>
            <a:r>
              <a:rPr lang="en-US" sz="2400" dirty="0">
                <a:latin typeface="HP Simplified Hans Light" panose="020B0300000000000000" pitchFamily="34" charset="-122"/>
                <a:ea typeface="HP Simplified Hans Light" panose="020B0300000000000000" pitchFamily="34" charset="-122"/>
              </a:rPr>
              <a:t>: int, char data types with all its sub-types. Syntax : int a=3;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Comments</a:t>
            </a:r>
            <a:r>
              <a:rPr lang="en-US" sz="2400" dirty="0">
                <a:latin typeface="HP Simplified Hans Light" panose="020B0300000000000000" pitchFamily="34" charset="-122"/>
                <a:ea typeface="HP Simplified Hans Light" panose="020B0300000000000000" pitchFamily="34" charset="-122"/>
              </a:rPr>
              <a:t>: Single line and multiline comments </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Keywords</a:t>
            </a:r>
            <a:r>
              <a:rPr lang="en-US" sz="2400" dirty="0">
                <a:latin typeface="HP Simplified Hans Light" panose="020B0300000000000000" pitchFamily="34" charset="-122"/>
                <a:ea typeface="HP Simplified Hans Light" panose="020B0300000000000000" pitchFamily="34" charset="-122"/>
              </a:rPr>
              <a:t>: char, else, for, if, int, long, return, short, signed, struct, unsigned, void, while, main</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Identification of valid identifiers </a:t>
            </a:r>
            <a:r>
              <a:rPr lang="en-US" sz="2400" dirty="0">
                <a:latin typeface="HP Simplified Hans Light" panose="020B0300000000000000" pitchFamily="34" charset="-122"/>
                <a:ea typeface="HP Simplified Hans Light" panose="020B0300000000000000" pitchFamily="34" charset="-122"/>
              </a:rPr>
              <a:t>used in the language</a:t>
            </a:r>
          </a:p>
          <a:p>
            <a:pPr marL="514350" indent="-514350">
              <a:buAutoNum type="arabicPeriod"/>
            </a:pPr>
            <a:r>
              <a:rPr lang="en-US" sz="2400" b="1" dirty="0">
                <a:latin typeface="HP Simplified Hans Light" panose="020B0300000000000000" pitchFamily="34" charset="-122"/>
                <a:ea typeface="HP Simplified Hans Light" panose="020B0300000000000000" pitchFamily="34" charset="-122"/>
              </a:rPr>
              <a:t>Looping Constructs</a:t>
            </a:r>
            <a:r>
              <a:rPr lang="en-US" sz="2400" dirty="0">
                <a:latin typeface="HP Simplified Hans Light" panose="020B0300000000000000" pitchFamily="34" charset="-122"/>
                <a:ea typeface="HP Simplified Hans Light" panose="020B0300000000000000" pitchFamily="34" charset="-122"/>
              </a:rPr>
              <a:t>: It will support nested for and while loops.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CE023-AA74-B1ED-FDE3-A5EF66525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987" y="280987"/>
            <a:ext cx="7058025" cy="6296025"/>
          </a:xfrm>
          <a:prstGeom prst="rect">
            <a:avLst/>
          </a:prstGeom>
        </p:spPr>
      </p:pic>
    </p:spTree>
    <p:extLst>
      <p:ext uri="{BB962C8B-B14F-4D97-AF65-F5344CB8AC3E}">
        <p14:creationId xmlns:p14="http://schemas.microsoft.com/office/powerpoint/2010/main" val="88966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FF30-24FA-568E-FA67-E9A3C31B22CB}"/>
              </a:ext>
            </a:extLst>
          </p:cNvPr>
          <p:cNvSpPr>
            <a:spLocks noGrp="1"/>
          </p:cNvSpPr>
          <p:nvPr>
            <p:ph type="title"/>
          </p:nvPr>
        </p:nvSpPr>
        <p:spPr>
          <a:xfrm>
            <a:off x="304800" y="452718"/>
            <a:ext cx="7235290" cy="842682"/>
          </a:xfrm>
        </p:spPr>
        <p:txBody>
          <a:bodyPr/>
          <a:lstStyle/>
          <a:p>
            <a:r>
              <a:rPr lang="en-US" sz="4400" b="1" dirty="0">
                <a:solidFill>
                  <a:srgbClr val="FF0000"/>
                </a:solidFill>
              </a:rPr>
              <a:t>Introduction</a:t>
            </a:r>
            <a:endParaRPr lang="en-IN" dirty="0"/>
          </a:p>
        </p:txBody>
      </p:sp>
      <p:sp>
        <p:nvSpPr>
          <p:cNvPr id="3" name="Content Placeholder 2">
            <a:extLst>
              <a:ext uri="{FF2B5EF4-FFF2-40B4-BE49-F238E27FC236}">
                <a16:creationId xmlns:a16="http://schemas.microsoft.com/office/drawing/2014/main" id="{90C8AC47-3165-EAE6-664D-EDA5FFC0E079}"/>
              </a:ext>
            </a:extLst>
          </p:cNvPr>
          <p:cNvSpPr>
            <a:spLocks noGrp="1"/>
          </p:cNvSpPr>
          <p:nvPr>
            <p:ph idx="1"/>
          </p:nvPr>
        </p:nvSpPr>
        <p:spPr>
          <a:xfrm>
            <a:off x="304800" y="1295400"/>
            <a:ext cx="8305800" cy="5257799"/>
          </a:xfrm>
        </p:spPr>
        <p:txBody>
          <a:bodyPr>
            <a:normAutofit/>
          </a:bodyPr>
          <a:lstStyle/>
          <a:p>
            <a:pPr>
              <a:buNone/>
            </a:pPr>
            <a:r>
              <a:rPr lang="en-US" b="1" u="sng" dirty="0">
                <a:latin typeface="HP Simplified Hans Light" panose="020B0300000000000000" pitchFamily="34" charset="-122"/>
                <a:ea typeface="HP Simplified Hans Light" panose="020B0300000000000000" pitchFamily="34" charset="-122"/>
              </a:rPr>
              <a:t>Lexical Analysis :</a:t>
            </a:r>
          </a:p>
          <a:p>
            <a:pPr>
              <a:buNone/>
            </a:pPr>
            <a:endParaRPr lang="en-US" sz="800" b="1" u="sng" dirty="0">
              <a:latin typeface="HP Simplified Hans Light" panose="020B0300000000000000" pitchFamily="34" charset="-122"/>
              <a:ea typeface="HP Simplified Hans Light" panose="020B0300000000000000" pitchFamily="34" charset="-122"/>
            </a:endParaRP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Lexical Analysis is the first process of the compiler.</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input to a lexical analyzer is a high-level language program, such as a ’C’ program in the form of a sequence of characters.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output is a sequence of tokens, which is passed to the parser for syntax analysis.</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The blanks, tabs, newlines, and comments from the source program are removed.</a:t>
            </a:r>
          </a:p>
          <a:p>
            <a:pPr>
              <a:buFont typeface="Wingdings" pitchFamily="2" charset="2"/>
              <a:buChar char="v"/>
            </a:pPr>
            <a:r>
              <a:rPr lang="en-US" sz="2000" dirty="0">
                <a:latin typeface="HP Simplified Hans Light" panose="020B0300000000000000" pitchFamily="34" charset="-122"/>
                <a:ea typeface="HP Simplified Hans Light" panose="020B0300000000000000" pitchFamily="34" charset="-122"/>
              </a:rPr>
              <a:t>It keeps track of line numbers and associates error messages from various parts of a compiler with line numbers.</a:t>
            </a:r>
          </a:p>
          <a:p>
            <a:endParaRPr lang="en-IN" dirty="0"/>
          </a:p>
        </p:txBody>
      </p:sp>
    </p:spTree>
    <p:extLst>
      <p:ext uri="{BB962C8B-B14F-4D97-AF65-F5344CB8AC3E}">
        <p14:creationId xmlns:p14="http://schemas.microsoft.com/office/powerpoint/2010/main" val="5467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200" b="1" u="sng" dirty="0">
                <a:latin typeface="Microsoft Sans Serif" panose="020B0604020202020204" pitchFamily="34" charset="0"/>
                <a:ea typeface="Microsoft Sans Serif" panose="020B0604020202020204" pitchFamily="34" charset="0"/>
                <a:cs typeface="Microsoft Sans Serif" panose="020B0604020202020204" pitchFamily="34" charset="0"/>
              </a:rPr>
              <a:t>Flex Script</a:t>
            </a:r>
          </a:p>
          <a:p>
            <a:pPr>
              <a:buNone/>
            </a:pPr>
            <a:endParaRPr lang="en-US" sz="1000" b="1" u="sng" dirty="0"/>
          </a:p>
          <a:p>
            <a:pPr>
              <a:buFont typeface="Wingdings" pitchFamily="2" charset="2"/>
              <a:buChar char="v"/>
            </a:pPr>
            <a:r>
              <a:rPr lang="en-US" sz="2500" dirty="0">
                <a:latin typeface="HP Simplified Hans Light" panose="020B0300000000000000" pitchFamily="34" charset="-122"/>
                <a:ea typeface="HP Simplified Hans Light" panose="020B0300000000000000" pitchFamily="34" charset="-122"/>
              </a:rPr>
              <a:t>FLEX (Fast </a:t>
            </a:r>
            <a:r>
              <a:rPr lang="en-US" sz="2500" dirty="0" err="1">
                <a:latin typeface="HP Simplified Hans Light" panose="020B0300000000000000" pitchFamily="34" charset="-122"/>
                <a:ea typeface="HP Simplified Hans Light" panose="020B0300000000000000" pitchFamily="34" charset="-122"/>
              </a:rPr>
              <a:t>LEXical</a:t>
            </a:r>
            <a:r>
              <a:rPr lang="en-US" sz="2500" dirty="0">
                <a:latin typeface="HP Simplified Hans Light" panose="020B0300000000000000" pitchFamily="34" charset="-122"/>
                <a:ea typeface="HP Simplified Hans Light" panose="020B0300000000000000" pitchFamily="34" charset="-122"/>
              </a:rPr>
              <a:t> analyzer generator) is a tool for generating scanners. Instead of writing a scanner from scratch, we only need to identify the vocabulary of a particular language (e.g., C language), write a specification of patterns using regular expressions (e.g., DIGIT [0-9]), and FLEX constructs a scanner for us. FLEX workflow depicted as:</a:t>
            </a:r>
          </a:p>
        </p:txBody>
      </p:sp>
      <p:pic>
        <p:nvPicPr>
          <p:cNvPr id="4" name="Picture 3" descr="1.PNG"/>
          <p:cNvPicPr>
            <a:picLocks noChangeAspect="1"/>
          </p:cNvPicPr>
          <p:nvPr/>
        </p:nvPicPr>
        <p:blipFill>
          <a:blip r:embed="rId2"/>
          <a:stretch>
            <a:fillRect/>
          </a:stretch>
        </p:blipFill>
        <p:spPr>
          <a:xfrm>
            <a:off x="0" y="3657600"/>
            <a:ext cx="9144000" cy="2848351"/>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7981950" cy="762000"/>
          </a:xfrm>
        </p:spPr>
        <p:txBody>
          <a:bodyPr>
            <a:noAutofit/>
          </a:bodyPr>
          <a:lstStyle/>
          <a:p>
            <a:pPr algn="l"/>
            <a:r>
              <a:rPr lang="en-US" sz="36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rPr>
              <a:t>Implementation</a:t>
            </a:r>
            <a:endParaRPr lang="en-US" sz="3000" b="1" dirty="0">
              <a:solidFill>
                <a:srgbClr val="FF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247650" y="914400"/>
            <a:ext cx="8001000" cy="5943600"/>
          </a:xfrm>
        </p:spPr>
        <p:txBody>
          <a:bodyPr>
            <a:normAutofit/>
          </a:bodyPr>
          <a:lstStyle/>
          <a:p>
            <a:pPr>
              <a:buFont typeface="Wingdings" pitchFamily="2" charset="2"/>
              <a:buChar char="v"/>
            </a:pPr>
            <a:r>
              <a:rPr lang="en-US" sz="2400" dirty="0">
                <a:latin typeface="HP Simplified Hans Light" panose="020B0300000000000000" pitchFamily="34" charset="-122"/>
                <a:ea typeface="HP Simplified Hans Light" panose="020B0300000000000000" pitchFamily="34" charset="-122"/>
              </a:rPr>
              <a:t>The Regular Expressions for most of the features of C are fairly straightforward. However, a few features require a significant amount of thought, such as: </a:t>
            </a:r>
          </a:p>
          <a:p>
            <a:pPr>
              <a:buFont typeface="Wingdings" pitchFamily="2" charset="2"/>
              <a:buChar char="v"/>
            </a:pPr>
            <a:r>
              <a:rPr lang="en-US" sz="2400" b="1" dirty="0">
                <a:latin typeface="HP Simplified Hans Light" panose="020B0300000000000000" pitchFamily="34" charset="-122"/>
                <a:ea typeface="HP Simplified Hans Light" panose="020B0300000000000000" pitchFamily="34" charset="-122"/>
              </a:rPr>
              <a:t>The </a:t>
            </a:r>
            <a:r>
              <a:rPr lang="en-US" sz="2400" b="1" dirty="0" err="1">
                <a:latin typeface="HP Simplified Hans Light" panose="020B0300000000000000" pitchFamily="34" charset="-122"/>
                <a:ea typeface="HP Simplified Hans Light" panose="020B0300000000000000" pitchFamily="34" charset="-122"/>
              </a:rPr>
              <a:t>Regex</a:t>
            </a:r>
            <a:r>
              <a:rPr lang="en-US" sz="2400" b="1" dirty="0">
                <a:latin typeface="HP Simplified Hans Light" panose="020B0300000000000000" pitchFamily="34" charset="-122"/>
                <a:ea typeface="HP Simplified Hans Light" panose="020B0300000000000000" pitchFamily="34" charset="-122"/>
              </a:rPr>
              <a:t> for Identifiers: </a:t>
            </a:r>
            <a:r>
              <a:rPr lang="en-US" sz="2400" dirty="0">
                <a:latin typeface="HP Simplified Hans Light" panose="020B0300000000000000" pitchFamily="34" charset="-122"/>
                <a:ea typeface="HP Simplified Hans Light" panose="020B0300000000000000" pitchFamily="34" charset="-122"/>
              </a:rPr>
              <a:t>The lexer must correctly recognize all valid identifiers in C, including the ones having one or more underscores.</a:t>
            </a:r>
          </a:p>
          <a:p>
            <a:pPr>
              <a:buNone/>
            </a:pPr>
            <a:r>
              <a:rPr lang="en-US" sz="2400" dirty="0">
                <a:latin typeface="HP Simplified Hans Light" panose="020B0300000000000000" pitchFamily="34" charset="-122"/>
                <a:ea typeface="HP Simplified Hans Light" panose="020B0300000000000000" pitchFamily="34" charset="-122"/>
              </a:rPr>
              <a:t>{alpha}({alpha}|{digit}|{und})*</a:t>
            </a:r>
          </a:p>
          <a:p>
            <a:pPr>
              <a:buNone/>
            </a:pPr>
            <a:r>
              <a:rPr lang="en-US" sz="2400" u="sng" dirty="0">
                <a:latin typeface="HP Simplified Hans Light" panose="020B0300000000000000" pitchFamily="34" charset="-122"/>
                <a:ea typeface="HP Simplified Hans Light" panose="020B0300000000000000" pitchFamily="34" charset="-122"/>
              </a:rPr>
              <a:t>Where:-</a:t>
            </a:r>
          </a:p>
          <a:p>
            <a:pPr>
              <a:buNone/>
            </a:pPr>
            <a:r>
              <a:rPr lang="en-US" sz="2400" dirty="0">
                <a:latin typeface="HP Simplified Hans Light" panose="020B0300000000000000" pitchFamily="34" charset="-122"/>
                <a:ea typeface="HP Simplified Hans Light" panose="020B0300000000000000" pitchFamily="34" charset="-122"/>
              </a:rPr>
              <a:t>alpha [A-Z, a-z]</a:t>
            </a:r>
          </a:p>
          <a:p>
            <a:pPr>
              <a:buNone/>
            </a:pPr>
            <a:r>
              <a:rPr lang="en-US" sz="2400" dirty="0">
                <a:latin typeface="HP Simplified Hans Light" panose="020B0300000000000000" pitchFamily="34" charset="-122"/>
                <a:ea typeface="HP Simplified Hans Light" panose="020B0300000000000000" pitchFamily="34" charset="-122"/>
              </a:rPr>
              <a:t>digit [0-9] </a:t>
            </a:r>
          </a:p>
          <a:p>
            <a:pPr>
              <a:buNone/>
            </a:pPr>
            <a:r>
              <a:rPr lang="en-US" sz="2400" dirty="0">
                <a:latin typeface="HP Simplified Hans Light" panose="020B0300000000000000" pitchFamily="34" charset="-122"/>
                <a:ea typeface="HP Simplified Hans Light" panose="020B0300000000000000" pitchFamily="34" charset="-122"/>
              </a:rPr>
              <a:t>und [ _ ] </a:t>
            </a:r>
          </a:p>
          <a:p>
            <a:pPr>
              <a:buNone/>
            </a:pPr>
            <a:r>
              <a:rPr lang="en-US" sz="2400" dirty="0">
                <a:latin typeface="HP Simplified Hans Light" panose="020B0300000000000000" pitchFamily="34" charset="-122"/>
                <a:ea typeface="HP Simplified Hans Light" panose="020B0300000000000000" pitchFamily="34" charset="-122"/>
              </a:rPr>
              <a:t>space [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478</TotalTime>
  <Words>1644</Words>
  <Application>Microsoft Office PowerPoint</Application>
  <PresentationFormat>On-screen Show (4:3)</PresentationFormat>
  <Paragraphs>126</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Calibri</vt:lpstr>
      <vt:lpstr>Century Gothic</vt:lpstr>
      <vt:lpstr>Colonna MT</vt:lpstr>
      <vt:lpstr>HP Simplified Hans</vt:lpstr>
      <vt:lpstr>HP Simplified Hans Light</vt:lpstr>
      <vt:lpstr>Lucida Bright</vt:lpstr>
      <vt:lpstr>Microsoft Sans Serif</vt:lpstr>
      <vt:lpstr>Wingdings</vt:lpstr>
      <vt:lpstr>Wingdings 3</vt:lpstr>
      <vt:lpstr>Ion</vt:lpstr>
      <vt:lpstr>PowerPoint Presentation</vt:lpstr>
      <vt:lpstr> ClayCode Compiler</vt:lpstr>
      <vt:lpstr>Compiler</vt:lpstr>
      <vt:lpstr>Phases of a compiler:</vt:lpstr>
      <vt:lpstr>Features implemented in this project:</vt:lpstr>
      <vt:lpstr>PowerPoint Presentation</vt:lpstr>
      <vt:lpstr>Introduction</vt:lpstr>
      <vt:lpstr>PowerPoint Presentation</vt:lpstr>
      <vt:lpstr>Implementation</vt:lpstr>
      <vt:lpstr>PowerPoint Presentation</vt:lpstr>
      <vt:lpstr>PowerPoint Presentation</vt:lpstr>
      <vt:lpstr>Output :</vt:lpstr>
      <vt:lpstr>PowerPoint Presentation</vt:lpstr>
      <vt:lpstr>Syntax Analysis</vt:lpstr>
      <vt:lpstr>Introduction</vt:lpstr>
      <vt:lpstr>PowerPoint Presentation</vt:lpstr>
      <vt:lpstr>PowerPoint Presentation</vt:lpstr>
      <vt:lpstr>PowerPoint Presentation</vt:lpstr>
      <vt:lpstr>YACC Script</vt:lpstr>
      <vt:lpstr>C Program</vt:lpstr>
      <vt:lpstr>Rules Section</vt:lpstr>
      <vt:lpstr>Result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RAMESH KUMAR</dc:creator>
  <cp:lastModifiedBy>Tushar Panigrahi</cp:lastModifiedBy>
  <cp:revision>34</cp:revision>
  <dcterms:created xsi:type="dcterms:W3CDTF">2006-08-16T00:00:00Z</dcterms:created>
  <dcterms:modified xsi:type="dcterms:W3CDTF">2024-02-05T22:26:12Z</dcterms:modified>
</cp:coreProperties>
</file>