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6"/>
  </p:notesMasterIdLst>
  <p:sldIdLst>
    <p:sldId id="256" r:id="rId2"/>
    <p:sldId id="295" r:id="rId3"/>
    <p:sldId id="257" r:id="rId4"/>
    <p:sldId id="259" r:id="rId5"/>
    <p:sldId id="260" r:id="rId6"/>
    <p:sldId id="297" r:id="rId7"/>
    <p:sldId id="298" r:id="rId8"/>
    <p:sldId id="263" r:id="rId9"/>
    <p:sldId id="269" r:id="rId10"/>
    <p:sldId id="270" r:id="rId11"/>
    <p:sldId id="271" r:id="rId12"/>
    <p:sldId id="267" r:id="rId13"/>
    <p:sldId id="268" r:id="rId14"/>
    <p:sldId id="299" r:id="rId15"/>
    <p:sldId id="275" r:id="rId16"/>
    <p:sldId id="276" r:id="rId17"/>
    <p:sldId id="296" r:id="rId18"/>
    <p:sldId id="277" r:id="rId19"/>
    <p:sldId id="278" r:id="rId20"/>
    <p:sldId id="282" r:id="rId21"/>
    <p:sldId id="286" r:id="rId22"/>
    <p:sldId id="292" r:id="rId23"/>
    <p:sldId id="293" r:id="rId24"/>
    <p:sldId id="29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87" d="100"/>
          <a:sy n="87" d="100"/>
        </p:scale>
        <p:origin x="133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06-02-2024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550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8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000" dirty="0">
                <a:latin typeface="HP Simplified Hans Light" panose="020B0300000000000000" pitchFamily="34" charset="-122"/>
                <a:ea typeface="HP Simplified Hans Light" panose="020B0300000000000000" pitchFamily="34" charset="-122"/>
              </a:rPr>
              <a:t>This has been supported by checking the </a:t>
            </a:r>
            <a:r>
              <a:rPr lang="en-US" sz="2000" dirty="0" err="1">
                <a:latin typeface="HP Simplified Hans Light" panose="020B0300000000000000" pitchFamily="34" charset="-122"/>
                <a:ea typeface="HP Simplified Hans Light" panose="020B0300000000000000" pitchFamily="34" charset="-122"/>
              </a:rPr>
              <a:t>occurence</a:t>
            </a:r>
            <a:r>
              <a:rPr lang="en-US" sz="2000"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sz="2000"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sz="2000" dirty="0" err="1">
                <a:latin typeface="HP Simplified Hans Light" panose="020B0300000000000000" pitchFamily="34" charset="-122"/>
                <a:ea typeface="HP Simplified Hans Light" panose="020B0300000000000000" pitchFamily="34" charset="-122"/>
              </a:rPr>
              <a:t>i.e</a:t>
            </a:r>
            <a:r>
              <a:rPr lang="en-US" sz="2000"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000"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 y="9525"/>
            <a:ext cx="9134475" cy="6858000"/>
          </a:xfrm>
        </p:spPr>
        <p:txBody>
          <a:bodyPr>
            <a:normAutofit fontScale="92500"/>
          </a:bodyPr>
          <a:lstStyle/>
          <a:p>
            <a:pPr>
              <a:buFont typeface="Wingdings" pitchFamily="2" charset="2"/>
              <a:buChar char="v"/>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Unmatched Comments</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lookahead characters to operator regular expression. If there is an unmatched comment then it does not match with any of the patterns in the rule. Hence it goes to default state which in turn throws an error.</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unclean integer constant</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appropriate lookahead characters for integer constant. E.g. int a = 786rt, is rejected as the integer constant should never follow an alphabet.</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endPar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0050" lvl="1" indent="0">
              <a:buNone/>
            </a:pPr>
            <a:r>
              <a:rPr lang="en-US" sz="2400" dirty="0">
                <a:latin typeface="HP Simplified Hans Light" panose="020B0300000000000000" pitchFamily="34" charset="-122"/>
                <a:ea typeface="HP Simplified Hans Light" panose="020B0300000000000000" pitchFamily="34" charset="-122"/>
              </a:rPr>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endParaRPr lang="en-IN" dirty="0"/>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lnSpcReduction="10000"/>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a:t>
            </a:r>
            <a:r>
              <a:rPr lang="en-US" sz="2800" dirty="0" err="1">
                <a:latin typeface="HP Simplified Hans Light" panose="020B0300000000000000" pitchFamily="34" charset="-122"/>
                <a:ea typeface="HP Simplified Hans Light" panose="020B0300000000000000" pitchFamily="34" charset="-122"/>
              </a:rPr>
              <a:t>lexer</a:t>
            </a:r>
            <a:r>
              <a:rPr lang="en-US" sz="2800" dirty="0">
                <a:latin typeface="HP Simplified Hans Light" panose="020B0300000000000000" pitchFamily="34" charset="-122"/>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endParaRPr lang="en-IN" dirty="0"/>
          </a:p>
        </p:txBody>
      </p:sp>
    </p:spTree>
    <p:extLst>
      <p:ext uri="{BB962C8B-B14F-4D97-AF65-F5344CB8AC3E}">
        <p14:creationId xmlns:p14="http://schemas.microsoft.com/office/powerpoint/2010/main" val="45888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lnSpcReduction="10000"/>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0"/>
            <a:ext cx="9144000" cy="6858000"/>
          </a:xfrm>
        </p:spPr>
        <p:txBody>
          <a:bodyPr>
            <a:normAutofit/>
          </a:bodyPr>
          <a:lstStyle/>
          <a:p>
            <a:pPr marL="514350" indent="-514350">
              <a:buFont typeface="+mj-lt"/>
              <a:buAutoNum type="arabicPeriod"/>
            </a:pPr>
            <a:endParaRPr lang="en-US" dirty="0"/>
          </a:p>
          <a:p>
            <a:pPr marL="0" indent="0">
              <a:buNone/>
            </a:pPr>
            <a:r>
              <a:rPr lang="en-US" sz="30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30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30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30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10600" cy="6858000"/>
          </a:xfrm>
        </p:spPr>
        <p:txBody>
          <a:bodyPr>
            <a:normAutofit/>
          </a:bodyPr>
          <a:lstStyle/>
          <a:p>
            <a:r>
              <a:rPr lang="en-US" sz="2400" dirty="0">
                <a:latin typeface="HP Simplified Hans" panose="020B0500000000000000" pitchFamily="34" charset="-122"/>
                <a:ea typeface="HP Simplified Hans" panose="020B0500000000000000" pitchFamily="34" charset="-122"/>
              </a:rPr>
              <a:t>Parser is mainly classified into 2 categories :-</a:t>
            </a:r>
          </a:p>
          <a:p>
            <a:pPr marL="457200" lvl="1" indent="0">
              <a:buNone/>
            </a:pPr>
            <a:r>
              <a:rPr lang="en-US" sz="2400" dirty="0">
                <a:latin typeface="HP Simplified Hans Light" panose="020B0300000000000000" pitchFamily="34" charset="-122"/>
                <a:ea typeface="HP Simplified Hans Light" panose="020B0300000000000000" pitchFamily="34" charset="-122"/>
              </a:rPr>
              <a:t>Top-down Parser</a:t>
            </a:r>
          </a:p>
          <a:p>
            <a:pPr marL="457200" lvl="1" indent="0">
              <a:buNone/>
            </a:pPr>
            <a:r>
              <a:rPr lang="en-US" sz="2400" dirty="0">
                <a:latin typeface="HP Simplified Hans Light" panose="020B0300000000000000" pitchFamily="34" charset="-122"/>
                <a:ea typeface="HP Simplified Hans Light" panose="020B0300000000000000" pitchFamily="34" charset="-122"/>
              </a:rPr>
              <a:t>Bottom-up Parser. </a:t>
            </a:r>
          </a:p>
          <a:p>
            <a:pPr>
              <a:buNone/>
            </a:pPr>
            <a:endParaRPr lang="en-US" b="1" u="sng" dirty="0"/>
          </a:p>
          <a:p>
            <a:pPr>
              <a:buNone/>
            </a:pPr>
            <a:r>
              <a:rPr lang="en-US" sz="2600" b="1" dirty="0">
                <a:latin typeface="Microsoft Sans Serif" panose="020B0604020202020204" pitchFamily="34" charset="0"/>
                <a:ea typeface="Microsoft Sans Serif" panose="020B0604020202020204" pitchFamily="34" charset="0"/>
                <a:cs typeface="Microsoft Sans Serif" panose="020B0604020202020204" pitchFamily="34" charset="0"/>
              </a:rPr>
              <a:t>Top-down Parser</a:t>
            </a:r>
          </a:p>
          <a:p>
            <a:r>
              <a:rPr lang="en-US" sz="2100" dirty="0">
                <a:latin typeface="HP Simplified Hans Light" panose="020B0300000000000000" pitchFamily="34" charset="-122"/>
                <a:ea typeface="HP Simplified Hans Light" panose="020B0300000000000000" pitchFamily="34" charset="-122"/>
              </a:rPr>
              <a:t>Top-down Parser is the Parser, which generates parse for the given input string with the help of grammar productions by expanding the non-terminals i.e., it starts from the start symbol and ends on the terminals.</a:t>
            </a:r>
            <a:r>
              <a:rPr lang="en-US" sz="2100" dirty="0"/>
              <a:t> </a:t>
            </a:r>
          </a:p>
          <a:p>
            <a:pPr marL="0" indent="0">
              <a:buNone/>
            </a:pPr>
            <a:endParaRPr lang="en-US" sz="2100" dirty="0"/>
          </a:p>
          <a:p>
            <a:pPr>
              <a:buNone/>
            </a:pPr>
            <a:r>
              <a:rPr lang="en-US" sz="2600" b="1" dirty="0">
                <a:latin typeface="Microsoft Sans Serif" panose="020B0604020202020204" pitchFamily="34" charset="0"/>
                <a:ea typeface="Microsoft Sans Serif" panose="020B0604020202020204" pitchFamily="34" charset="0"/>
                <a:cs typeface="Microsoft Sans Serif" panose="020B0604020202020204" pitchFamily="34" charset="0"/>
              </a:rPr>
              <a:t>Bottom-up Parser</a:t>
            </a:r>
          </a:p>
          <a:p>
            <a:r>
              <a:rPr lang="en-US" sz="2100" dirty="0">
                <a:latin typeface="HP Simplified Hans Light" panose="020B0300000000000000" pitchFamily="34" charset="-122"/>
                <a:ea typeface="HP Simplified Hans Light" panose="020B0300000000000000" pitchFamily="34" charset="-122"/>
              </a:rPr>
              <a:t>Bottom-up Parser is the Parser that generates the parse tree for the given input string with the help of grammar productions by compressing the non-terminals i.e., it starts from non-terminals and ends on the stat symbol. It uses the reverse of the rightmost derivation.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200" dirty="0"/>
              <a:t>		</a:t>
            </a:r>
            <a:r>
              <a:rPr lang="en-US" sz="1900" b="1" i="1" dirty="0"/>
              <a:t>$ </a:t>
            </a:r>
            <a:r>
              <a:rPr lang="en-US" sz="1900" b="1" i="1" dirty="0" err="1"/>
              <a:t>yacc</a:t>
            </a:r>
            <a:r>
              <a:rPr lang="en-US" sz="1900" b="1" i="1" dirty="0"/>
              <a:t> -d c_parser.y54 </a:t>
            </a:r>
          </a:p>
          <a:p>
            <a:pPr>
              <a:buNone/>
            </a:pPr>
            <a:r>
              <a:rPr lang="en-US" sz="22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200" dirty="0"/>
              <a:t>		</a:t>
            </a:r>
            <a:r>
              <a:rPr lang="en-US" sz="1900" b="1" i="1" dirty="0"/>
              <a:t>$ flex </a:t>
            </a:r>
            <a:r>
              <a:rPr lang="en-US" sz="1900" b="1" i="1" dirty="0" err="1"/>
              <a:t>c_lexer.l</a:t>
            </a:r>
            <a:r>
              <a:rPr lang="en-US" sz="1900" b="1" i="1" dirty="0"/>
              <a:t> </a:t>
            </a:r>
          </a:p>
          <a:p>
            <a:pPr>
              <a:buNone/>
            </a:pPr>
            <a:r>
              <a:rPr lang="en-US" sz="2200" dirty="0">
                <a:latin typeface="HP Simplified Hans Light" panose="020B0300000000000000" pitchFamily="34" charset="-122"/>
                <a:ea typeface="HP Simplified Hans Light" panose="020B0300000000000000" pitchFamily="34" charset="-122"/>
              </a:rPr>
              <a:t>3. After compiling the </a:t>
            </a:r>
            <a:r>
              <a:rPr lang="en-US" sz="2200" dirty="0" err="1">
                <a:latin typeface="HP Simplified Hans Light" panose="020B0300000000000000" pitchFamily="34" charset="-122"/>
                <a:ea typeface="HP Simplified Hans Light" panose="020B0300000000000000" pitchFamily="34" charset="-122"/>
              </a:rPr>
              <a:t>lex</a:t>
            </a:r>
            <a:r>
              <a:rPr lang="en-US" sz="2200" dirty="0">
                <a:latin typeface="HP Simplified Hans Light" panose="020B0300000000000000" pitchFamily="34" charset="-122"/>
                <a:ea typeface="HP Simplified Hans Light" panose="020B0300000000000000" pitchFamily="34" charset="-122"/>
              </a:rPr>
              <a:t> file, a lex.yy.c file is generated. Also,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files are generated after compiling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a:t>
            </a:r>
          </a:p>
          <a:p>
            <a:pPr>
              <a:buNone/>
            </a:pPr>
            <a:r>
              <a:rPr lang="en-US" sz="2200" dirty="0">
                <a:latin typeface="HP Simplified Hans Light" panose="020B0300000000000000" pitchFamily="34" charset="-122"/>
                <a:ea typeface="HP Simplified Hans Light" panose="020B0300000000000000" pitchFamily="34" charset="-122"/>
              </a:rPr>
              <a:t>4. The three files, </a:t>
            </a:r>
            <a:r>
              <a:rPr lang="en-US" sz="2200" dirty="0" err="1">
                <a:latin typeface="HP Simplified Hans Light" panose="020B0300000000000000" pitchFamily="34" charset="-122"/>
                <a:ea typeface="HP Simplified Hans Light" panose="020B0300000000000000" pitchFamily="34" charset="-122"/>
              </a:rPr>
              <a:t>lex.yy.c</a:t>
            </a:r>
            <a:r>
              <a:rPr lang="en-US" sz="2200" dirty="0">
                <a:latin typeface="HP Simplified Hans Light" panose="020B0300000000000000" pitchFamily="34" charset="-122"/>
                <a:ea typeface="HP Simplified Hans Light" panose="020B0300000000000000" pitchFamily="34" charset="-122"/>
              </a:rPr>
              <a:t>,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are compiled together with the options –</a:t>
            </a:r>
            <a:r>
              <a:rPr lang="en-US" sz="2200" dirty="0" err="1">
                <a:latin typeface="HP Simplified Hans Light" panose="020B0300000000000000" pitchFamily="34" charset="-122"/>
                <a:ea typeface="HP Simplified Hans Light" panose="020B0300000000000000" pitchFamily="34" charset="-122"/>
              </a:rPr>
              <a:t>ll</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ly</a:t>
            </a:r>
            <a:endParaRPr lang="en-US" sz="2200" dirty="0">
              <a:latin typeface="HP Simplified Hans Light" panose="020B0300000000000000" pitchFamily="34" charset="-122"/>
              <a:ea typeface="HP Simplified Hans Light" panose="020B0300000000000000" pitchFamily="34" charset="-122"/>
            </a:endParaRPr>
          </a:p>
          <a:p>
            <a:pPr>
              <a:buNone/>
            </a:pPr>
            <a:r>
              <a:rPr lang="en-US" sz="2600" dirty="0"/>
              <a:t>	</a:t>
            </a:r>
            <a:r>
              <a:rPr lang="en-US" sz="2600" b="1" dirty="0"/>
              <a:t>      </a:t>
            </a:r>
            <a:r>
              <a:rPr lang="en-US" sz="1900" b="1" i="1" dirty="0"/>
              <a:t>$ </a:t>
            </a:r>
            <a:r>
              <a:rPr lang="en-US" sz="1900" b="1" i="1" dirty="0" err="1"/>
              <a:t>gcc</a:t>
            </a:r>
            <a:r>
              <a:rPr lang="en-US" sz="1900" b="1" i="1" dirty="0"/>
              <a:t> -o compiler </a:t>
            </a:r>
            <a:r>
              <a:rPr lang="en-US" sz="1900" b="1" i="1" dirty="0" err="1"/>
              <a:t>lex.yy.c</a:t>
            </a:r>
            <a:r>
              <a:rPr lang="en-US" sz="1900" b="1" i="1" dirty="0"/>
              <a:t> </a:t>
            </a:r>
            <a:r>
              <a:rPr lang="en-US" sz="1900" b="1" i="1" dirty="0" err="1"/>
              <a:t>y.tab.h</a:t>
            </a:r>
            <a:r>
              <a:rPr lang="en-US" sz="1900" b="1" i="1" dirty="0"/>
              <a:t> </a:t>
            </a:r>
            <a:r>
              <a:rPr lang="en-US" sz="1900" b="1" i="1" dirty="0" err="1"/>
              <a:t>y.tab.c</a:t>
            </a:r>
            <a:r>
              <a:rPr lang="en-US" sz="1900" b="1" i="1" dirty="0"/>
              <a:t> -</a:t>
            </a:r>
            <a:r>
              <a:rPr lang="en-US" sz="1900" b="1" i="1" dirty="0" err="1"/>
              <a:t>ll</a:t>
            </a:r>
            <a:r>
              <a:rPr lang="en-US" sz="1900" b="1" i="1" dirty="0"/>
              <a:t> -</a:t>
            </a:r>
            <a:r>
              <a:rPr lang="en-US" sz="1900" b="1" i="1" dirty="0" err="1"/>
              <a:t>ly</a:t>
            </a:r>
            <a:r>
              <a:rPr lang="en-US" sz="1900" b="1" i="1" dirty="0"/>
              <a:t> </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600" dirty="0"/>
              <a:t>	     </a:t>
            </a:r>
            <a:r>
              <a:rPr lang="en-US" sz="1900" b="1" i="1" dirty="0"/>
              <a:t>$ ./compiler </a:t>
            </a:r>
            <a:r>
              <a:rPr lang="en-US" sz="1900" b="1" i="1" dirty="0" err="1"/>
              <a:t>test.c</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norm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Rules Section</a:t>
            </a:r>
          </a:p>
        </p:txBody>
      </p:sp>
      <p:sp>
        <p:nvSpPr>
          <p:cNvPr id="3" name="Content Placeholder 2"/>
          <p:cNvSpPr>
            <a:spLocks noGrp="1"/>
          </p:cNvSpPr>
          <p:nvPr>
            <p:ph idx="1"/>
          </p:nvPr>
        </p:nvSpPr>
        <p:spPr>
          <a:xfrm>
            <a:off x="0" y="762000"/>
            <a:ext cx="8915400" cy="60960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In this section production rules for the entire C language are written. </a:t>
            </a:r>
          </a:p>
          <a:p>
            <a:r>
              <a:rPr lang="en-US" sz="2600" dirty="0">
                <a:latin typeface="HP Simplified Hans Light" panose="020B0300000000000000" pitchFamily="34" charset="-122"/>
                <a:ea typeface="HP Simplified Hans Light" panose="020B0300000000000000" pitchFamily="34" charset="-122"/>
              </a:rPr>
              <a:t>The rules are written in such a way that there is no left recursion and the grammar is also deterministic. </a:t>
            </a:r>
          </a:p>
          <a:p>
            <a:r>
              <a:rPr lang="en-US" sz="2600" dirty="0">
                <a:latin typeface="HP Simplified Hans Light" panose="020B0300000000000000" pitchFamily="34" charset="-122"/>
                <a:ea typeface="HP Simplified Hans Light" panose="020B0300000000000000" pitchFamily="34" charset="-122"/>
              </a:rPr>
              <a:t>Non-deterministic grammar was converted to deterministic by applying left factoring. </a:t>
            </a:r>
          </a:p>
          <a:p>
            <a:r>
              <a:rPr lang="en-US" sz="2600" dirty="0">
                <a:latin typeface="HP Simplified Hans Light" panose="020B0300000000000000" pitchFamily="34" charset="-122"/>
                <a:ea typeface="HP Simplified Hans Light" panose="020B0300000000000000" pitchFamily="34" charset="-122"/>
              </a:rPr>
              <a:t>This was done so that grammar is for LL(1) parser. This is so because all LL(1) grammar are LALR(1) according to the concepts. </a:t>
            </a:r>
          </a:p>
          <a:p>
            <a:r>
              <a:rPr lang="en-US" sz="2600" dirty="0">
                <a:latin typeface="HP Simplified Hans Light" panose="020B0300000000000000" pitchFamily="34" charset="-122"/>
                <a:ea typeface="HP Simplified Hans Light" panose="020B0300000000000000" pitchFamily="34" charset="-122"/>
              </a:rPr>
              <a:t>The grammar productions does the syntax analysis of the source code. When a complete statement with proper syntax is matched by the parser.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19200"/>
          </a:xfrm>
        </p:spPr>
        <p:txBody>
          <a:bodyPr>
            <a:norm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Result</a:t>
            </a:r>
            <a:endPar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1066800"/>
            <a:ext cx="9144000" cy="57912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The Yacc Script was able to successfully parse all the tokens generated the flex script for C. </a:t>
            </a:r>
          </a:p>
          <a:p>
            <a:r>
              <a:rPr lang="en-US" sz="2600" dirty="0">
                <a:latin typeface="HP Simplified Hans Light" panose="020B0300000000000000" pitchFamily="34" charset="-122"/>
                <a:ea typeface="HP Simplified Hans Light" panose="020B0300000000000000" pitchFamily="34" charset="-122"/>
              </a:rPr>
              <a:t>The type, value, and line of the declaration was returned as an output for all the identifiers and constants present in the program. </a:t>
            </a:r>
          </a:p>
          <a:p>
            <a:r>
              <a:rPr lang="en-US" sz="2600" dirty="0">
                <a:latin typeface="HP Simplified Hans Light" panose="020B0300000000000000" pitchFamily="34" charset="-122"/>
                <a:ea typeface="HP Simplified Hans Light" panose="020B0300000000000000" pitchFamily="34" charset="-122"/>
              </a:rPr>
              <a:t>To handle the error messages the line number was returned along with the syntax error message. </a:t>
            </a:r>
          </a:p>
          <a:p>
            <a:r>
              <a:rPr lang="en-US" sz="2600" dirty="0">
                <a:latin typeface="HP Simplified Hans Light" panose="020B0300000000000000" pitchFamily="34" charset="-122"/>
                <a:ea typeface="HP Simplified Hans Light" panose="020B0300000000000000" pitchFamily="34" charset="-122"/>
              </a:rPr>
              <a:t>Thus the following Yacc script is able to parse the tokens and generate error messages for the C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066800"/>
            <a:ext cx="8915400" cy="5791200"/>
          </a:xfrm>
        </p:spPr>
        <p:txBody>
          <a:bodyPr>
            <a:normAutofit fontScale="92500" lnSpcReduction="20000"/>
          </a:bodyPr>
          <a:lstStyle/>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6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a:bodyPr>
          <a:lstStyle/>
          <a:p>
            <a:pPr algn="l"/>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HP Simplified Hans Light" panose="020B0300000000000000" pitchFamily="34" charset="-122"/>
                <a:ea typeface="HP Simplified Hans Light" panose="020B0300000000000000" pitchFamily="34" charset="-122"/>
              </a:rPr>
              <a:t>	</a:t>
            </a:r>
            <a:r>
              <a:rPr lang="en-US" sz="2400" dirty="0">
                <a:latin typeface="HP Simplified Hans Light" panose="020B0300000000000000" pitchFamily="34" charset="-122"/>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Data Types</a:t>
            </a:r>
            <a:r>
              <a:rPr lang="en-US" sz="24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Comments</a:t>
            </a:r>
            <a:r>
              <a:rPr lang="en-US" sz="24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Keywords</a:t>
            </a:r>
            <a:r>
              <a:rPr lang="en-US" sz="24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Identification of valid identifiers </a:t>
            </a:r>
            <a:r>
              <a:rPr lang="en-US" sz="24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Looping Constructs</a:t>
            </a:r>
            <a:r>
              <a:rPr lang="en-US" sz="24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8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a:p>
            <a:endParaRPr lang="en-IN" dirty="0"/>
          </a:p>
        </p:txBody>
      </p:sp>
    </p:spTree>
    <p:extLst>
      <p:ext uri="{BB962C8B-B14F-4D97-AF65-F5344CB8AC3E}">
        <p14:creationId xmlns:p14="http://schemas.microsoft.com/office/powerpoint/2010/main" val="54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FLEX (Fast </a:t>
            </a:r>
            <a:r>
              <a:rPr lang="en-US" sz="2500" dirty="0" err="1">
                <a:latin typeface="HP Simplified Hans Light" panose="020B0300000000000000" pitchFamily="34" charset="-122"/>
                <a:ea typeface="HP Simplified Hans Light" panose="020B0300000000000000" pitchFamily="34" charset="-122"/>
              </a:rPr>
              <a:t>LEXical</a:t>
            </a:r>
            <a:r>
              <a:rPr lang="en-US" sz="25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lnSpcReduction="10000"/>
          </a:bodyPr>
          <a:lstStyle/>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500" b="1" dirty="0">
                <a:latin typeface="HP Simplified Hans Light" panose="020B0300000000000000" pitchFamily="34" charset="-122"/>
                <a:ea typeface="HP Simplified Hans Light" panose="020B0300000000000000" pitchFamily="34" charset="-122"/>
              </a:rPr>
              <a:t>The </a:t>
            </a:r>
            <a:r>
              <a:rPr lang="en-US" sz="2500" b="1" dirty="0" err="1">
                <a:latin typeface="HP Simplified Hans Light" panose="020B0300000000000000" pitchFamily="34" charset="-122"/>
                <a:ea typeface="HP Simplified Hans Light" panose="020B0300000000000000" pitchFamily="34" charset="-122"/>
              </a:rPr>
              <a:t>Regex</a:t>
            </a:r>
            <a:r>
              <a:rPr lang="en-US" sz="2500" b="1" dirty="0">
                <a:latin typeface="HP Simplified Hans Light" panose="020B0300000000000000" pitchFamily="34" charset="-122"/>
                <a:ea typeface="HP Simplified Hans Light" panose="020B0300000000000000" pitchFamily="34" charset="-122"/>
              </a:rPr>
              <a:t> for Identifiers: </a:t>
            </a:r>
            <a:r>
              <a:rPr lang="en-US" sz="25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500" dirty="0">
                <a:latin typeface="HP Simplified Hans Light" panose="020B0300000000000000" pitchFamily="34" charset="-122"/>
                <a:ea typeface="HP Simplified Hans Light" panose="020B0300000000000000" pitchFamily="34" charset="-122"/>
              </a:rPr>
              <a:t>{alpha}({alpha}|{digit}|{und})*</a:t>
            </a:r>
          </a:p>
          <a:p>
            <a:pPr>
              <a:buNone/>
            </a:pPr>
            <a:r>
              <a:rPr lang="en-US" sz="2500" u="sng" dirty="0">
                <a:latin typeface="HP Simplified Hans Light" panose="020B0300000000000000" pitchFamily="34" charset="-122"/>
                <a:ea typeface="HP Simplified Hans Light" panose="020B0300000000000000" pitchFamily="34" charset="-122"/>
              </a:rPr>
              <a:t>Where:-</a:t>
            </a:r>
          </a:p>
          <a:p>
            <a:pPr>
              <a:buNone/>
            </a:pPr>
            <a:r>
              <a:rPr lang="en-US" sz="2500" dirty="0">
                <a:latin typeface="HP Simplified Hans Light" panose="020B0300000000000000" pitchFamily="34" charset="-122"/>
                <a:ea typeface="HP Simplified Hans Light" panose="020B0300000000000000" pitchFamily="34" charset="-122"/>
              </a:rPr>
              <a:t>alpha [A-Z, a-z]</a:t>
            </a:r>
          </a:p>
          <a:p>
            <a:pPr>
              <a:buNone/>
            </a:pPr>
            <a:r>
              <a:rPr lang="en-US" sz="2500" dirty="0">
                <a:latin typeface="HP Simplified Hans Light" panose="020B0300000000000000" pitchFamily="34" charset="-122"/>
                <a:ea typeface="HP Simplified Hans Light" panose="020B0300000000000000" pitchFamily="34" charset="-122"/>
              </a:rPr>
              <a:t>digit [0-9] </a:t>
            </a:r>
          </a:p>
          <a:p>
            <a:pPr>
              <a:buNone/>
            </a:pPr>
            <a:r>
              <a:rPr lang="en-US" sz="2500" dirty="0">
                <a:latin typeface="HP Simplified Hans Light" panose="020B0300000000000000" pitchFamily="34" charset="-122"/>
                <a:ea typeface="HP Simplified Hans Light" panose="020B0300000000000000" pitchFamily="34" charset="-122"/>
              </a:rPr>
              <a:t>und [ _ ] </a:t>
            </a:r>
          </a:p>
          <a:p>
            <a:pPr>
              <a:buNone/>
            </a:pPr>
            <a:r>
              <a:rPr lang="en-US" sz="25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475</TotalTime>
  <Words>1644</Words>
  <Application>Microsoft Office PowerPoint</Application>
  <PresentationFormat>On-screen Show (4:3)</PresentationFormat>
  <Paragraphs>126</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Calibri</vt:lpstr>
      <vt:lpstr>Century Gothic</vt:lpstr>
      <vt:lpstr>Colonna MT</vt:lpstr>
      <vt:lpstr>HP Simplified Hans</vt:lpstr>
      <vt:lpstr>HP Simplified Hans Light</vt:lpstr>
      <vt:lpstr>Lucida Bright</vt:lpstr>
      <vt:lpstr>Microsoft Sans Serif</vt:lpstr>
      <vt:lpstr>Wingdings</vt:lpstr>
      <vt:lpstr>Wingdings 3</vt: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Rules Section</vt:lpstr>
      <vt:lpstr>Result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33</cp:revision>
  <dcterms:created xsi:type="dcterms:W3CDTF">2006-08-16T00:00:00Z</dcterms:created>
  <dcterms:modified xsi:type="dcterms:W3CDTF">2024-02-05T22:22:19Z</dcterms:modified>
</cp:coreProperties>
</file>