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05-Feb-24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05-Feb-24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05-Feb-24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0" y="2895600"/>
            <a:ext cx="7848600" cy="3733800"/>
          </a:xfrm>
        </p:spPr>
        <p:txBody>
          <a:bodyPr>
            <a:normAutofit fontScale="85000" lnSpcReduction="20000"/>
          </a:bodyPr>
          <a:lstStyle/>
          <a:p>
            <a:pPr algn="r"/>
            <a:r>
              <a:rPr lang="en-US" sz="2800" b="1" dirty="0" smtClean="0">
                <a:solidFill>
                  <a:schemeClr val="tx1"/>
                </a:solidFill>
              </a:rPr>
              <a:t>Veer Surendra Sai University Of Technology, Burla</a:t>
            </a:r>
          </a:p>
          <a:p>
            <a:pPr algn="r"/>
            <a:endParaRPr lang="en-US" sz="2800" dirty="0" smtClean="0"/>
          </a:p>
          <a:p>
            <a:pPr algn="l"/>
            <a:r>
              <a:rPr lang="en-US" sz="2800" b="1" dirty="0" smtClean="0">
                <a:solidFill>
                  <a:schemeClr val="tx1"/>
                </a:solidFill>
              </a:rPr>
              <a:t>Submitted To: </a:t>
            </a:r>
            <a:r>
              <a:rPr lang="en-US" sz="2800" dirty="0" smtClean="0">
                <a:solidFill>
                  <a:schemeClr val="tx1"/>
                </a:solidFill>
              </a:rPr>
              <a:t>Dr. DC Rao. </a:t>
            </a:r>
          </a:p>
          <a:p>
            <a:pPr algn="l"/>
            <a:endParaRPr lang="en-US" sz="2800" dirty="0" smtClean="0">
              <a:solidFill>
                <a:schemeClr val="tx1"/>
              </a:solidFill>
            </a:endParaRPr>
          </a:p>
          <a:p>
            <a:pPr algn="l"/>
            <a:r>
              <a:rPr lang="en-US" sz="2800" b="1" u="sng" dirty="0" smtClean="0">
                <a:solidFill>
                  <a:schemeClr val="tx1"/>
                </a:solidFill>
              </a:rPr>
              <a:t>Group </a:t>
            </a:r>
            <a:r>
              <a:rPr lang="en-US" sz="2800" b="1" u="sng" dirty="0" smtClean="0">
                <a:solidFill>
                  <a:schemeClr val="tx1"/>
                </a:solidFill>
              </a:rPr>
              <a:t>members</a:t>
            </a:r>
            <a:r>
              <a:rPr lang="en-US" sz="2800" b="1" u="sng" dirty="0" smtClean="0">
                <a:solidFill>
                  <a:schemeClr val="tx1"/>
                </a:solidFill>
              </a:rPr>
              <a:t>:-</a:t>
            </a:r>
            <a:endParaRPr lang="en-US" sz="2800" b="1" dirty="0" smtClean="0"/>
          </a:p>
          <a:p>
            <a:pPr marL="514350" indent="-514350" algn="l">
              <a:buAutoNum type="arabicPeriod"/>
            </a:pPr>
            <a:r>
              <a:rPr lang="en-US" sz="2800" dirty="0" smtClean="0">
                <a:solidFill>
                  <a:schemeClr val="tx1"/>
                </a:solidFill>
              </a:rPr>
              <a:t>TUSHAR PANIGRAHI : 2102081004 </a:t>
            </a:r>
          </a:p>
          <a:p>
            <a:pPr marL="514350" indent="-514350" algn="l">
              <a:buAutoNum type="arabicPeriod"/>
            </a:pPr>
            <a:r>
              <a:rPr lang="en-US" sz="2800" dirty="0" smtClean="0">
                <a:solidFill>
                  <a:schemeClr val="tx1"/>
                </a:solidFill>
              </a:rPr>
              <a:t>SIMHADRI SANTOSH : 2102081013 </a:t>
            </a:r>
          </a:p>
          <a:p>
            <a:pPr marL="514350" indent="-514350" algn="l">
              <a:buAutoNum type="arabicPeriod"/>
            </a:pPr>
            <a:r>
              <a:rPr lang="en-US" sz="2800" dirty="0" smtClean="0">
                <a:solidFill>
                  <a:schemeClr val="tx1"/>
                </a:solidFill>
              </a:rPr>
              <a:t>SATYAM SIVAM PAL : 2102081021</a:t>
            </a:r>
          </a:p>
          <a:p>
            <a:pPr marL="514350" indent="-514350" algn="l">
              <a:buAutoNum type="arabicPeriod"/>
            </a:pPr>
            <a:r>
              <a:rPr lang="en-US" sz="2800" dirty="0" smtClean="0">
                <a:solidFill>
                  <a:schemeClr val="tx1"/>
                </a:solidFill>
              </a:rPr>
              <a:t>ASUTOSH PATRO : 2102081024</a:t>
            </a:r>
          </a:p>
          <a:p>
            <a:pPr marL="514350" indent="-514350" algn="l">
              <a:buAutoNum type="arabicPeriod"/>
            </a:pPr>
            <a:r>
              <a:rPr lang="en-US" sz="2800" dirty="0" smtClean="0">
                <a:solidFill>
                  <a:schemeClr val="tx1"/>
                </a:solidFill>
              </a:rPr>
              <a:t>RAMESH CH. MALLIK : 2203081002</a:t>
            </a:r>
          </a:p>
          <a:p>
            <a:pPr marL="514350" indent="-514350" algn="l">
              <a:buAutoNum type="arabicPeriod"/>
            </a:pPr>
            <a:endParaRPr lang="en-US" sz="2800" dirty="0" smtClean="0"/>
          </a:p>
          <a:p>
            <a:pPr marL="514350" indent="-514350" algn="l">
              <a:buAutoNum type="arabicPeriod"/>
            </a:pPr>
            <a:endParaRPr lang="en-US" sz="2800" dirty="0" smtClean="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b="1" u="sng" dirty="0" smtClean="0"/>
              <a:t>Format of a FLEX </a:t>
            </a:r>
            <a:r>
              <a:rPr lang="en-US" b="1" u="sng" dirty="0" smtClean="0"/>
              <a:t>Program</a:t>
            </a:r>
          </a:p>
          <a:p>
            <a:pPr marL="0">
              <a:buNone/>
            </a:pPr>
            <a:r>
              <a:rPr lang="en-US" sz="2800" dirty="0" smtClean="0">
                <a:solidFill>
                  <a:srgbClr val="C00000"/>
                </a:solidFill>
              </a:rPr>
              <a:t>Definition </a:t>
            </a:r>
            <a:r>
              <a:rPr lang="en-US" sz="2800" dirty="0" smtClean="0">
                <a:solidFill>
                  <a:srgbClr val="C00000"/>
                </a:solidFill>
              </a:rPr>
              <a:t>section</a:t>
            </a:r>
          </a:p>
          <a:p>
            <a:pPr marL="0">
              <a:buNone/>
            </a:pPr>
            <a:r>
              <a:rPr lang="en-US" sz="2800" dirty="0" smtClean="0">
                <a:solidFill>
                  <a:srgbClr val="C00000"/>
                </a:solidFill>
              </a:rPr>
              <a:t>%%</a:t>
            </a:r>
          </a:p>
          <a:p>
            <a:pPr marL="0">
              <a:buNone/>
            </a:pPr>
            <a:r>
              <a:rPr lang="en-US" sz="2800" dirty="0" smtClean="0">
                <a:solidFill>
                  <a:srgbClr val="C00000"/>
                </a:solidFill>
              </a:rPr>
              <a:t>Rules section</a:t>
            </a:r>
          </a:p>
          <a:p>
            <a:pPr marL="0">
              <a:buNone/>
            </a:pPr>
            <a:r>
              <a:rPr lang="en-US" sz="2800" dirty="0" smtClean="0">
                <a:solidFill>
                  <a:srgbClr val="C00000"/>
                </a:solidFill>
              </a:rPr>
              <a:t>%%</a:t>
            </a:r>
          </a:p>
          <a:p>
            <a:pPr marL="0">
              <a:buNone/>
            </a:pPr>
            <a:r>
              <a:rPr lang="en-US" sz="2800" dirty="0" smtClean="0">
                <a:solidFill>
                  <a:srgbClr val="C00000"/>
                </a:solidFill>
              </a:rPr>
              <a:t>User </a:t>
            </a:r>
            <a:r>
              <a:rPr lang="en-US" sz="2800" dirty="0" smtClean="0">
                <a:solidFill>
                  <a:srgbClr val="C00000"/>
                </a:solidFill>
              </a:rPr>
              <a:t>code </a:t>
            </a:r>
            <a:r>
              <a:rPr lang="en-US" sz="2800" dirty="0" smtClean="0">
                <a:solidFill>
                  <a:srgbClr val="C00000"/>
                </a:solidFill>
              </a:rPr>
              <a:t>section</a:t>
            </a:r>
          </a:p>
          <a:p>
            <a:pPr marL="0">
              <a:buFont typeface="Wingdings" pitchFamily="2" charset="2"/>
              <a:buChar char="v"/>
            </a:pPr>
            <a:r>
              <a:rPr lang="en-US" dirty="0" smtClean="0"/>
              <a:t>Definition section: The definition section contains the declaration of variables, regular definitions, manifest constants. </a:t>
            </a:r>
            <a:endParaRPr lang="en-US" dirty="0" smtClean="0"/>
          </a:p>
          <a:p>
            <a:pPr marL="0">
              <a:buFont typeface="Wingdings" pitchFamily="2" charset="2"/>
              <a:buChar char="v"/>
            </a:pPr>
            <a:r>
              <a:rPr lang="en-US" dirty="0" smtClean="0"/>
              <a:t>The </a:t>
            </a:r>
            <a:r>
              <a:rPr lang="en-US" dirty="0" smtClean="0"/>
              <a:t>rules section contains a series of rules in the form: pattern action and pattern must be unintended and action begin on the same line in {} brackets. </a:t>
            </a:r>
            <a:endParaRPr lang="en-US" dirty="0" smtClean="0"/>
          </a:p>
          <a:p>
            <a:pPr marL="0">
              <a:buFont typeface="Wingdings" pitchFamily="2" charset="2"/>
              <a:buChar char="v"/>
            </a:pPr>
            <a:r>
              <a:rPr lang="en-US" dirty="0" smtClean="0"/>
              <a:t>This </a:t>
            </a:r>
            <a:r>
              <a:rPr lang="en-US" dirty="0" smtClean="0"/>
              <a:t>section contains C statements and additional functions. We can also compile these functions separately and load them with the lexical analyzer.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3000" b="1" u="sng" dirty="0" smtClean="0"/>
              <a:t>C </a:t>
            </a:r>
            <a:r>
              <a:rPr lang="en-US" sz="3000" b="1" u="sng" dirty="0" smtClean="0"/>
              <a:t>Program</a:t>
            </a:r>
          </a:p>
          <a:p>
            <a:pPr>
              <a:buNone/>
            </a:pPr>
            <a:endParaRPr lang="en-US" sz="3000" b="1" u="sng" dirty="0" smtClean="0"/>
          </a:p>
          <a:p>
            <a:pPr>
              <a:buFont typeface="Wingdings" pitchFamily="2" charset="2"/>
              <a:buChar char="v"/>
            </a:pPr>
            <a:r>
              <a:rPr lang="en-US" dirty="0" smtClean="0"/>
              <a:t> </a:t>
            </a:r>
            <a:r>
              <a:rPr lang="en-US" dirty="0" smtClean="0"/>
              <a:t>This section describes the input C program which is fed to the flex script in order to generate the </a:t>
            </a:r>
            <a:r>
              <a:rPr lang="en-US" dirty="0" err="1" smtClean="0"/>
              <a:t>lex</a:t>
            </a:r>
            <a:r>
              <a:rPr lang="en-US" dirty="0" smtClean="0"/>
              <a:t> file after taking all the rules mentioned in the account. </a:t>
            </a:r>
            <a:endParaRPr lang="en-US" dirty="0" smtClean="0"/>
          </a:p>
          <a:p>
            <a:pPr>
              <a:buFont typeface="Wingdings" pitchFamily="2" charset="2"/>
              <a:buChar char="v"/>
            </a:pPr>
            <a:r>
              <a:rPr lang="en-US" dirty="0" smtClean="0"/>
              <a:t>Finally</a:t>
            </a:r>
            <a:r>
              <a:rPr lang="en-US" dirty="0" smtClean="0"/>
              <a:t>, a file called lex.yy.c is generated, which when executed recognizes the tokens present in the C program which was given as an input. The script also has an option to take standard input instead of taking input from a file.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200"/>
          </a:xfrm>
        </p:spPr>
        <p:txBody>
          <a:bodyPr>
            <a:normAutofit fontScale="90000"/>
          </a:bodyPr>
          <a:lstStyle/>
          <a:p>
            <a:pPr algn="l"/>
            <a:r>
              <a:rPr lang="en-US" sz="3200" b="1" dirty="0" smtClean="0"/>
              <a:t>Output :</a:t>
            </a:r>
            <a:endParaRPr lang="en-US" sz="3200" b="1" dirty="0"/>
          </a:p>
        </p:txBody>
      </p:sp>
      <p:pic>
        <p:nvPicPr>
          <p:cNvPr id="7" name="Content Placeholder 6" descr="2.PNG"/>
          <p:cNvPicPr>
            <a:picLocks noGrp="1" noChangeAspect="1"/>
          </p:cNvPicPr>
          <p:nvPr>
            <p:ph idx="1"/>
          </p:nvPr>
        </p:nvPicPr>
        <p:blipFill>
          <a:blip r:embed="rId2"/>
          <a:stretch>
            <a:fillRect/>
          </a:stretch>
        </p:blipFill>
        <p:spPr>
          <a:xfrm>
            <a:off x="304799" y="543978"/>
            <a:ext cx="7181888" cy="631402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152400" y="19664"/>
            <a:ext cx="5181599" cy="668593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sz="3200" b="1" dirty="0" smtClean="0">
                <a:solidFill>
                  <a:srgbClr val="FF0000"/>
                </a:solidFill>
              </a:rPr>
              <a:t>Implementation</a:t>
            </a:r>
          </a:p>
        </p:txBody>
      </p:sp>
      <p:sp>
        <p:nvSpPr>
          <p:cNvPr id="3" name="Content Placeholder 2"/>
          <p:cNvSpPr>
            <a:spLocks noGrp="1"/>
          </p:cNvSpPr>
          <p:nvPr>
            <p:ph idx="1"/>
          </p:nvPr>
        </p:nvSpPr>
        <p:spPr>
          <a:xfrm>
            <a:off x="0" y="609600"/>
            <a:ext cx="9144000" cy="6248400"/>
          </a:xfrm>
        </p:spPr>
        <p:txBody>
          <a:bodyPr>
            <a:normAutofit lnSpcReduction="10000"/>
          </a:bodyPr>
          <a:lstStyle/>
          <a:p>
            <a:pPr>
              <a:buFont typeface="Wingdings" pitchFamily="2" charset="2"/>
              <a:buChar char="v"/>
            </a:pPr>
            <a:r>
              <a:rPr lang="en-US" dirty="0" smtClean="0"/>
              <a:t>The Regular Expressions for most of the features of </a:t>
            </a:r>
            <a:r>
              <a:rPr lang="en-US" dirty="0" smtClean="0"/>
              <a:t>C are </a:t>
            </a:r>
            <a:r>
              <a:rPr lang="en-US" dirty="0" smtClean="0"/>
              <a:t>fairly straightforward. However, a few features require a significant amount of thought, such as: </a:t>
            </a:r>
            <a:endParaRPr lang="en-US" dirty="0" smtClean="0"/>
          </a:p>
          <a:p>
            <a:pPr>
              <a:buFont typeface="Wingdings" pitchFamily="2" charset="2"/>
              <a:buChar char="v"/>
            </a:pPr>
            <a:r>
              <a:rPr lang="en-US" b="1" dirty="0" smtClean="0"/>
              <a:t>The </a:t>
            </a:r>
            <a:r>
              <a:rPr lang="en-US" b="1" dirty="0" err="1" smtClean="0"/>
              <a:t>Regex</a:t>
            </a:r>
            <a:r>
              <a:rPr lang="en-US" b="1" dirty="0" smtClean="0"/>
              <a:t> for Identifiers: </a:t>
            </a:r>
            <a:r>
              <a:rPr lang="en-US" dirty="0" smtClean="0"/>
              <a:t>The lexer must correctly recognize all valid identifiers in C, including the ones having one or more underscores</a:t>
            </a:r>
            <a:r>
              <a:rPr lang="en-US" dirty="0" smtClean="0"/>
              <a:t>.</a:t>
            </a:r>
          </a:p>
          <a:p>
            <a:pPr>
              <a:buNone/>
            </a:pPr>
            <a:r>
              <a:rPr lang="en-US" dirty="0" smtClean="0"/>
              <a:t>{</a:t>
            </a:r>
            <a:r>
              <a:rPr lang="en-US" dirty="0" smtClean="0"/>
              <a:t>alpha}({alpha}|{digit}|{und</a:t>
            </a:r>
            <a:r>
              <a:rPr lang="en-US" dirty="0" smtClean="0"/>
              <a:t>})*</a:t>
            </a:r>
          </a:p>
          <a:p>
            <a:pPr>
              <a:buNone/>
            </a:pPr>
            <a:r>
              <a:rPr lang="en-US" u="sng" dirty="0" smtClean="0"/>
              <a:t>Where:-</a:t>
            </a:r>
          </a:p>
          <a:p>
            <a:pPr>
              <a:buNone/>
            </a:pPr>
            <a:r>
              <a:rPr lang="en-US" dirty="0" smtClean="0"/>
              <a:t>alpha </a:t>
            </a:r>
            <a:r>
              <a:rPr lang="en-US" dirty="0" smtClean="0"/>
              <a:t>[</a:t>
            </a:r>
            <a:r>
              <a:rPr lang="en-US" dirty="0" smtClean="0"/>
              <a:t>A-Z, a-z]</a:t>
            </a:r>
          </a:p>
          <a:p>
            <a:pPr>
              <a:buNone/>
            </a:pPr>
            <a:r>
              <a:rPr lang="en-US" dirty="0" smtClean="0"/>
              <a:t>digit </a:t>
            </a:r>
            <a:r>
              <a:rPr lang="en-US" dirty="0" smtClean="0"/>
              <a:t>[0-9] </a:t>
            </a:r>
            <a:endParaRPr lang="en-US" dirty="0" smtClean="0"/>
          </a:p>
          <a:p>
            <a:pPr>
              <a:buNone/>
            </a:pPr>
            <a:r>
              <a:rPr lang="en-US" dirty="0" smtClean="0"/>
              <a:t>und [ _ ] </a:t>
            </a:r>
          </a:p>
          <a:p>
            <a:pPr>
              <a:buNone/>
            </a:pPr>
            <a:r>
              <a:rPr lang="en-US" dirty="0" smtClean="0"/>
              <a:t>space </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b="1" u="sng" dirty="0" smtClean="0"/>
              <a:t>Multiline comments should be supported</a:t>
            </a:r>
            <a:r>
              <a:rPr lang="en-US" b="1" dirty="0" smtClean="0"/>
              <a:t>: </a:t>
            </a:r>
            <a:r>
              <a:rPr lang="en-US" dirty="0" smtClean="0"/>
              <a:t>This has been supported by checking the </a:t>
            </a:r>
            <a:r>
              <a:rPr lang="en-US" dirty="0" err="1" smtClean="0"/>
              <a:t>occurence</a:t>
            </a:r>
            <a:r>
              <a:rPr lang="en-US" dirty="0" smtClean="0"/>
              <a:t> of ‘/*’ and ‘*/’ in the code. The statements between them has been excluded. Errors for unmatched and nested comments have also been displayed</a:t>
            </a:r>
            <a:r>
              <a:rPr lang="en-US" dirty="0" smtClean="0"/>
              <a:t>.</a:t>
            </a:r>
          </a:p>
          <a:p>
            <a:pPr>
              <a:buFont typeface="Wingdings" pitchFamily="2" charset="2"/>
              <a:buChar char="v"/>
            </a:pPr>
            <a:r>
              <a:rPr lang="en-US" b="1" u="sng" dirty="0" smtClean="0"/>
              <a:t>Literals</a:t>
            </a:r>
            <a:r>
              <a:rPr lang="en-US" b="1" dirty="0" smtClean="0"/>
              <a:t>: </a:t>
            </a:r>
            <a:r>
              <a:rPr lang="en-US" dirty="0" smtClean="0"/>
              <a:t>Different regular expressions have been implemented in the code to support all kinds of literals, </a:t>
            </a:r>
            <a:r>
              <a:rPr lang="en-US" dirty="0" err="1" smtClean="0"/>
              <a:t>i.e</a:t>
            </a:r>
            <a:r>
              <a:rPr lang="en-US" dirty="0" smtClean="0"/>
              <a:t> integers, floats, strings, etc. Float : ({digit}+)\.({digit</a:t>
            </a:r>
            <a:r>
              <a:rPr lang="en-US" dirty="0" smtClean="0"/>
              <a:t>}+)</a:t>
            </a:r>
          </a:p>
          <a:p>
            <a:pPr>
              <a:buFont typeface="Wingdings" pitchFamily="2" charset="2"/>
              <a:buChar char="v"/>
            </a:pPr>
            <a:r>
              <a:rPr lang="en-US" b="1" u="sng" dirty="0" smtClean="0"/>
              <a:t>Error Handling for Incomplete String</a:t>
            </a:r>
            <a:r>
              <a:rPr lang="en-US" b="1" dirty="0" smtClean="0"/>
              <a:t>: </a:t>
            </a:r>
            <a:r>
              <a:rPr lang="en-US" dirty="0" smtClean="0"/>
              <a:t>Open and close quote missing, both kind of errors have been handled in the rules written in the script.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Font typeface="Wingdings" pitchFamily="2" charset="2"/>
              <a:buChar char="v"/>
            </a:pPr>
            <a:r>
              <a:rPr lang="en-US" b="1" u="sng" dirty="0" smtClean="0"/>
              <a:t>Error Handling for Unmatched Comments</a:t>
            </a:r>
            <a:r>
              <a:rPr lang="en-US" b="1" dirty="0" smtClean="0"/>
              <a:t>: </a:t>
            </a:r>
            <a:r>
              <a:rPr lang="en-US" dirty="0" smtClean="0"/>
              <a:t>This has been handled by adding </a:t>
            </a:r>
            <a:r>
              <a:rPr lang="en-US" dirty="0" err="1" smtClean="0"/>
              <a:t>lookahead</a:t>
            </a:r>
            <a:r>
              <a:rPr lang="en-US" dirty="0" smtClean="0"/>
              <a:t> characters to operator regular expression. If there is an unmatched comment then it does not match with any of the patterns in the rule. Hence it goes to default state which in turn throws an error</a:t>
            </a:r>
            <a:r>
              <a:rPr lang="en-US" dirty="0" smtClean="0"/>
              <a:t>.</a:t>
            </a:r>
          </a:p>
          <a:p>
            <a:pPr>
              <a:buFont typeface="Wingdings" pitchFamily="2" charset="2"/>
              <a:buChar char="v"/>
            </a:pPr>
            <a:r>
              <a:rPr lang="en-US" b="1" u="sng" dirty="0" smtClean="0"/>
              <a:t>Error Handling for unclean integer constant</a:t>
            </a:r>
            <a:r>
              <a:rPr lang="en-US" b="1" dirty="0" smtClean="0"/>
              <a:t>: </a:t>
            </a:r>
            <a:r>
              <a:rPr lang="en-US" dirty="0" smtClean="0"/>
              <a:t>This has been handled by adding appropriate </a:t>
            </a:r>
            <a:r>
              <a:rPr lang="en-US" dirty="0" err="1" smtClean="0"/>
              <a:t>lookahead</a:t>
            </a:r>
            <a:r>
              <a:rPr lang="en-US" dirty="0" smtClean="0"/>
              <a:t> characters for integer constant. E.g. int a = 786rt, is rejected as the integer constant should never follow an alphabet</a:t>
            </a:r>
            <a:r>
              <a:rPr lang="en-US" dirty="0" smtClean="0"/>
              <a:t>.</a:t>
            </a:r>
          </a:p>
          <a:p>
            <a:pPr>
              <a:buFont typeface="Wingdings" pitchFamily="2" charset="2"/>
              <a:buChar char="v"/>
            </a:pPr>
            <a:r>
              <a:rPr lang="en-US" b="1" u="sng" dirty="0" smtClean="0"/>
              <a:t>User Defined Functions</a:t>
            </a:r>
            <a:r>
              <a:rPr lang="en-US" b="1" dirty="0" smtClean="0"/>
              <a:t> : </a:t>
            </a:r>
            <a:r>
              <a:rPr lang="en-US" dirty="0" smtClean="0"/>
              <a:t>User-defined functions are also supported. Parsing is done for return type, function name, parameters as well as opening and closing braces. {alpha}({alpha}|{digit}|{und})*\(({alpha}|{digit}|{und}|{space})*\)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b="1" dirty="0" smtClean="0">
                <a:effectLst>
                  <a:outerShdw blurRad="38100" dist="38100" dir="2700000" algn="tl">
                    <a:srgbClr val="000000">
                      <a:alpha val="43137"/>
                    </a:srgbClr>
                  </a:outerShdw>
                </a:effectLst>
              </a:rPr>
              <a:t>Parser for the C Language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066800"/>
            <a:ext cx="8229600" cy="5791200"/>
          </a:xfrm>
        </p:spPr>
        <p:txBody>
          <a:bodyPr>
            <a:normAutofit/>
          </a:bodyPr>
          <a:lstStyle/>
          <a:p>
            <a:pPr>
              <a:spcBef>
                <a:spcPct val="0"/>
              </a:spcBef>
              <a:buNone/>
            </a:pPr>
            <a:r>
              <a:rPr lang="en-US" sz="4000" b="1" dirty="0" smtClean="0">
                <a:solidFill>
                  <a:srgbClr val="FF0000"/>
                </a:solidFill>
                <a:latin typeface="+mj-lt"/>
                <a:ea typeface="+mj-ea"/>
                <a:cs typeface="+mj-cs"/>
              </a:rPr>
              <a:t>Abstract</a:t>
            </a:r>
          </a:p>
          <a:p>
            <a:pPr>
              <a:spcBef>
                <a:spcPct val="0"/>
              </a:spcBef>
              <a:buFont typeface="Wingdings" pitchFamily="2" charset="2"/>
              <a:buChar char="v"/>
            </a:pPr>
            <a:r>
              <a:rPr lang="en-US" sz="3000" dirty="0" smtClean="0"/>
              <a:t>This report contains the details of the tasks finished as a part of Phase Two of the Compiler Design Lab</a:t>
            </a:r>
            <a:r>
              <a:rPr lang="en-US" sz="3000" dirty="0" smtClean="0"/>
              <a:t>.</a:t>
            </a:r>
          </a:p>
          <a:p>
            <a:pPr>
              <a:spcBef>
                <a:spcPct val="0"/>
              </a:spcBef>
              <a:buFont typeface="Wingdings" pitchFamily="2" charset="2"/>
              <a:buChar char="v"/>
            </a:pPr>
            <a:r>
              <a:rPr lang="en-US" sz="2800" dirty="0" smtClean="0"/>
              <a:t>This phase involved the development of a Parser for C language which makes use of the C lexer to parse the given C input file</a:t>
            </a:r>
            <a:r>
              <a:rPr lang="en-US" sz="2800" dirty="0" smtClean="0"/>
              <a:t>.</a:t>
            </a:r>
          </a:p>
          <a:p>
            <a:pPr>
              <a:spcBef>
                <a:spcPct val="0"/>
              </a:spcBef>
              <a:buFont typeface="Wingdings" pitchFamily="2" charset="2"/>
              <a:buChar char="v"/>
            </a:pPr>
            <a:r>
              <a:rPr lang="en-US" sz="2800" dirty="0" smtClean="0"/>
              <a:t>The previous work was concentrated at developing a lexical analyzer(flex script) to generate a stream of tokens from the source code and populate the symbol table</a:t>
            </a:r>
            <a:r>
              <a:rPr lang="en-US" sz="2800" dirty="0" smtClean="0"/>
              <a:t>.</a:t>
            </a:r>
            <a:endParaRPr lang="en-US" sz="3000" dirty="0" smtClean="0"/>
          </a:p>
          <a:p>
            <a:pPr>
              <a:spcBef>
                <a:spcPct val="0"/>
              </a:spcBef>
              <a:buNone/>
            </a:pPr>
            <a:endParaRPr lang="en-US" sz="4000" b="1" dirty="0" smtClean="0">
              <a:solidFill>
                <a:srgbClr val="FF0000"/>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Font typeface="Wingdings" pitchFamily="2" charset="2"/>
              <a:buChar char="v"/>
            </a:pPr>
            <a:r>
              <a:rPr lang="en-US" dirty="0" smtClean="0"/>
              <a:t>The lexical analyzer is only able to handle errors involving invalid tokens. However, in C language there may also be present number of errors in the structure of a language (syntax), unbalanced parenthesis etc</a:t>
            </a:r>
            <a:r>
              <a:rPr lang="en-US" dirty="0" smtClean="0"/>
              <a:t>.</a:t>
            </a:r>
          </a:p>
          <a:p>
            <a:pPr>
              <a:buFont typeface="Wingdings" pitchFamily="2" charset="2"/>
              <a:buChar char="v"/>
            </a:pPr>
            <a:r>
              <a:rPr lang="en-US" dirty="0" smtClean="0"/>
              <a:t>Thus a parser is needed to be developed for handling these errors. After the lexical phase, the compiler enters the syntax analysis phase</a:t>
            </a:r>
            <a:r>
              <a:rPr lang="en-US" dirty="0" smtClean="0"/>
              <a:t>.</a:t>
            </a:r>
          </a:p>
          <a:p>
            <a:pPr>
              <a:buFont typeface="Wingdings" pitchFamily="2" charset="2"/>
              <a:buChar char="v"/>
            </a:pPr>
            <a:r>
              <a:rPr lang="en-US" dirty="0" smtClean="0"/>
              <a:t>Thus the parse becomes a part of the syntax analysis phase. In the syntax analysis phase, a compiler verifies whether or not the tokens generated by the lexical analyzer are grouped according to the syntactic rules of the language</a:t>
            </a:r>
            <a:r>
              <a:rPr lang="en-US" dirty="0" smtClean="0"/>
              <a:t>. </a:t>
            </a:r>
            <a:r>
              <a:rPr lang="en-US" dirty="0" smtClean="0"/>
              <a:t>This is done by a parser.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dirty="0" smtClean="0"/>
              <a:t>The </a:t>
            </a:r>
            <a:r>
              <a:rPr lang="en-US" dirty="0" smtClean="0"/>
              <a:t>parser obtains a string of tokens from the lexical analyzer and verifies that the string can be the grammar for the source language. It detects and reports any syntax errors and produces a parse tree from which intermediate code can be generated.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Abstract</a:t>
            </a:r>
            <a:endParaRPr lang="en-US" b="1" dirty="0">
              <a:solidFill>
                <a:srgbClr val="FF0000"/>
              </a:solidFill>
            </a:endParaRPr>
          </a:p>
        </p:txBody>
      </p:sp>
      <p:sp>
        <p:nvSpPr>
          <p:cNvPr id="3" name="Content Placeholder 2"/>
          <p:cNvSpPr>
            <a:spLocks noGrp="1"/>
          </p:cNvSpPr>
          <p:nvPr>
            <p:ph idx="1"/>
          </p:nvPr>
        </p:nvSpPr>
        <p:spPr>
          <a:xfrm>
            <a:off x="457200" y="1600200"/>
            <a:ext cx="8686800" cy="4525963"/>
          </a:xfrm>
        </p:spPr>
        <p:txBody>
          <a:bodyPr/>
          <a:lstStyle/>
          <a:p>
            <a:pPr>
              <a:buNone/>
            </a:pPr>
            <a:r>
              <a:rPr lang="en-US" b="1" u="sng" dirty="0" smtClean="0"/>
              <a:t>Compiler:</a:t>
            </a:r>
          </a:p>
          <a:p>
            <a:pPr>
              <a:buClr>
                <a:srgbClr val="FF0000"/>
              </a:buClr>
              <a:buFont typeface="Wingdings" pitchFamily="2" charset="2"/>
              <a:buChar char="v"/>
            </a:pPr>
            <a:r>
              <a:rPr lang="en-US" dirty="0" smtClean="0"/>
              <a:t>A </a:t>
            </a:r>
            <a:r>
              <a:rPr lang="en-US" dirty="0" smtClean="0"/>
              <a:t>compiler is a software program that compiles program source code files into an executable program. </a:t>
            </a:r>
            <a:endParaRPr lang="en-US" dirty="0" smtClean="0"/>
          </a:p>
          <a:p>
            <a:pPr>
              <a:buClr>
                <a:srgbClr val="FF0000"/>
              </a:buClr>
              <a:buFont typeface="Wingdings" pitchFamily="2" charset="2"/>
              <a:buChar char="v"/>
            </a:pPr>
            <a:r>
              <a:rPr lang="en-US" dirty="0" smtClean="0"/>
              <a:t>In </a:t>
            </a:r>
            <a:r>
              <a:rPr lang="en-US" dirty="0" smtClean="0"/>
              <a:t>simple terms, a compiler is a computer program that changes the language in which programs are written into instructions that a computer can use.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4000" b="1" dirty="0" smtClean="0">
                <a:solidFill>
                  <a:srgbClr val="FF0000"/>
                </a:solidFill>
              </a:rPr>
              <a:t>Introduction</a:t>
            </a:r>
          </a:p>
        </p:txBody>
      </p:sp>
      <p:sp>
        <p:nvSpPr>
          <p:cNvPr id="3" name="Content Placeholder 2"/>
          <p:cNvSpPr>
            <a:spLocks noGrp="1"/>
          </p:cNvSpPr>
          <p:nvPr>
            <p:ph idx="1"/>
          </p:nvPr>
        </p:nvSpPr>
        <p:spPr>
          <a:xfrm>
            <a:off x="152400" y="762000"/>
            <a:ext cx="8991600" cy="6096000"/>
          </a:xfrm>
        </p:spPr>
        <p:txBody>
          <a:bodyPr>
            <a:normAutofit/>
          </a:bodyPr>
          <a:lstStyle/>
          <a:p>
            <a:pPr>
              <a:buNone/>
            </a:pPr>
            <a:r>
              <a:rPr lang="en-US" sz="3000" b="1" u="sng" dirty="0" smtClean="0"/>
              <a:t>Syntactic Analysis and </a:t>
            </a:r>
            <a:r>
              <a:rPr lang="en-US" sz="3000" b="1" u="sng" dirty="0" smtClean="0"/>
              <a:t>Parser</a:t>
            </a:r>
          </a:p>
          <a:p>
            <a:pPr>
              <a:buFont typeface="Wingdings" pitchFamily="2" charset="2"/>
              <a:buChar char="v"/>
            </a:pPr>
            <a:r>
              <a:rPr lang="en-US" sz="2800" dirty="0" smtClean="0"/>
              <a:t>The lexical analyzer (flex scripts) returns a stream of tokens, which populates the symbol table. </a:t>
            </a:r>
            <a:endParaRPr lang="en-US" sz="2800" dirty="0" smtClean="0"/>
          </a:p>
          <a:p>
            <a:pPr>
              <a:buFont typeface="Wingdings" pitchFamily="2" charset="2"/>
              <a:buChar char="v"/>
            </a:pPr>
            <a:r>
              <a:rPr lang="en-US" sz="2800" dirty="0" smtClean="0"/>
              <a:t>These </a:t>
            </a:r>
            <a:r>
              <a:rPr lang="en-US" sz="2800" dirty="0" smtClean="0"/>
              <a:t>tokens are then taken as input by the Parser. </a:t>
            </a:r>
            <a:endParaRPr lang="en-US" sz="2800" dirty="0" smtClean="0"/>
          </a:p>
          <a:p>
            <a:pPr>
              <a:buFont typeface="Wingdings" pitchFamily="2" charset="2"/>
              <a:buChar char="v"/>
            </a:pPr>
            <a:r>
              <a:rPr lang="en-US" sz="2800" dirty="0" smtClean="0"/>
              <a:t>Parser </a:t>
            </a:r>
            <a:r>
              <a:rPr lang="en-US" sz="2800" dirty="0" smtClean="0"/>
              <a:t>verifies that a string of token names can be generated by the grammar of the source language. </a:t>
            </a:r>
            <a:endParaRPr lang="en-US" sz="2800" dirty="0" smtClean="0"/>
          </a:p>
          <a:p>
            <a:pPr>
              <a:buFont typeface="Wingdings" pitchFamily="2" charset="2"/>
              <a:buChar char="v"/>
            </a:pPr>
            <a:r>
              <a:rPr lang="en-US" sz="2800" dirty="0" smtClean="0"/>
              <a:t>The </a:t>
            </a:r>
            <a:r>
              <a:rPr lang="en-US" sz="2800" dirty="0" smtClean="0"/>
              <a:t>Parser then reports any syntax errors in an intelligible manner and recovers from the commonly occurring errors to continue processing the remainder of the program. </a:t>
            </a:r>
            <a:endParaRPr lang="en-US" sz="2800" dirty="0" smtClean="0"/>
          </a:p>
          <a:p>
            <a:pPr>
              <a:buFont typeface="Wingdings" pitchFamily="2" charset="2"/>
              <a:buChar char="v"/>
            </a:pPr>
            <a:r>
              <a:rPr lang="en-US" sz="2800" dirty="0" smtClean="0"/>
              <a:t>The </a:t>
            </a:r>
            <a:r>
              <a:rPr lang="en-US" sz="2800" dirty="0" smtClean="0"/>
              <a:t>Parser recognizes the following types of errors.</a:t>
            </a:r>
            <a:endParaRPr lang="en-US" sz="3000" b="1" u="sng"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indent="-514350">
              <a:buFont typeface="+mj-lt"/>
              <a:buAutoNum type="arabicPeriod"/>
            </a:pPr>
            <a:r>
              <a:rPr lang="en-US" dirty="0" smtClean="0"/>
              <a:t>Structural </a:t>
            </a:r>
            <a:r>
              <a:rPr lang="en-US" dirty="0" smtClean="0"/>
              <a:t>errors</a:t>
            </a:r>
          </a:p>
          <a:p>
            <a:pPr marL="514350" indent="-514350">
              <a:buFont typeface="+mj-lt"/>
              <a:buAutoNum type="arabicPeriod"/>
            </a:pPr>
            <a:r>
              <a:rPr lang="en-US" dirty="0" smtClean="0"/>
              <a:t>Missing </a:t>
            </a:r>
            <a:r>
              <a:rPr lang="en-US" dirty="0" smtClean="0"/>
              <a:t>identifiers</a:t>
            </a:r>
          </a:p>
          <a:p>
            <a:pPr marL="514350" indent="-514350">
              <a:buFont typeface="+mj-lt"/>
              <a:buAutoNum type="arabicPeriod"/>
            </a:pPr>
            <a:r>
              <a:rPr lang="en-US" dirty="0" smtClean="0"/>
              <a:t>Wrong </a:t>
            </a:r>
            <a:r>
              <a:rPr lang="en-US" dirty="0" smtClean="0"/>
              <a:t>keywords</a:t>
            </a:r>
          </a:p>
          <a:p>
            <a:pPr marL="514350" indent="-514350">
              <a:buFont typeface="+mj-lt"/>
              <a:buAutoNum type="arabicPeriod"/>
            </a:pPr>
            <a:r>
              <a:rPr lang="en-US" dirty="0" smtClean="0"/>
              <a:t>Unbalanced </a:t>
            </a:r>
            <a:r>
              <a:rPr lang="en-US" dirty="0" smtClean="0"/>
              <a:t>parenthesis</a:t>
            </a:r>
          </a:p>
          <a:p>
            <a:pPr marL="514350" indent="-514350">
              <a:buNone/>
            </a:pPr>
            <a:endParaRPr lang="en-US" dirty="0" smtClean="0"/>
          </a:p>
          <a:p>
            <a:pPr marL="514350" indent="-514350"/>
            <a:r>
              <a:rPr lang="en-US" dirty="0" smtClean="0"/>
              <a:t>Parser is that phase of compiler which takes token string as input and with the help of existing grammar, converts it into the corresponding parse tree. </a:t>
            </a:r>
            <a:endParaRPr lang="en-US" dirty="0" smtClean="0"/>
          </a:p>
          <a:p>
            <a:pPr marL="514350" indent="-514350"/>
            <a:r>
              <a:rPr lang="en-US" dirty="0" smtClean="0"/>
              <a:t>Parser </a:t>
            </a:r>
            <a:r>
              <a:rPr lang="en-US" dirty="0" smtClean="0"/>
              <a:t>is also known as Syntax Analyzer. </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Parser is mainly classified into </a:t>
            </a:r>
            <a:r>
              <a:rPr lang="en-US" b="1" dirty="0" smtClean="0"/>
              <a:t>2 </a:t>
            </a:r>
            <a:r>
              <a:rPr lang="en-US" b="1" dirty="0" smtClean="0"/>
              <a:t>categories</a:t>
            </a:r>
            <a:r>
              <a:rPr lang="en-US" dirty="0" smtClean="0"/>
              <a:t>:-</a:t>
            </a:r>
          </a:p>
          <a:p>
            <a:pPr>
              <a:buFont typeface="Wingdings" pitchFamily="2" charset="2"/>
              <a:buChar char="q"/>
            </a:pPr>
            <a:r>
              <a:rPr lang="en-US" b="1" dirty="0" smtClean="0"/>
              <a:t>Top-down Parser</a:t>
            </a:r>
          </a:p>
          <a:p>
            <a:pPr>
              <a:buFont typeface="Wingdings" pitchFamily="2" charset="2"/>
              <a:buChar char="q"/>
            </a:pPr>
            <a:r>
              <a:rPr lang="en-US" b="1" dirty="0" smtClean="0"/>
              <a:t>Bottom-up </a:t>
            </a:r>
            <a:r>
              <a:rPr lang="en-US" b="1" dirty="0" smtClean="0"/>
              <a:t>Parser. </a:t>
            </a:r>
            <a:endParaRPr lang="en-US" b="1" dirty="0" smtClean="0"/>
          </a:p>
          <a:p>
            <a:pPr>
              <a:buNone/>
            </a:pPr>
            <a:endParaRPr lang="en-US" b="1" u="sng" dirty="0" smtClean="0"/>
          </a:p>
          <a:p>
            <a:pPr>
              <a:buNone/>
            </a:pPr>
            <a:r>
              <a:rPr lang="en-US" b="1" u="sng" dirty="0" smtClean="0"/>
              <a:t>Top-down </a:t>
            </a:r>
            <a:r>
              <a:rPr lang="en-US" b="1" u="sng" dirty="0" smtClean="0"/>
              <a:t>Parser: </a:t>
            </a:r>
            <a:endParaRPr lang="en-US" b="1" u="sng" dirty="0" smtClean="0"/>
          </a:p>
          <a:p>
            <a:r>
              <a:rPr lang="en-US" dirty="0" smtClean="0"/>
              <a:t>Top-down </a:t>
            </a:r>
            <a:r>
              <a:rPr lang="en-US" dirty="0" smtClean="0"/>
              <a:t>Parser is the Parser, which generates parse for the given input string with the help of grammar productions by expanding the non-terminals i.e., it starts from the start symbol and ends on the terminals. </a:t>
            </a:r>
            <a:endParaRPr lang="en-US" dirty="0" smtClean="0"/>
          </a:p>
          <a:p>
            <a:pPr>
              <a:buNone/>
            </a:pPr>
            <a:r>
              <a:rPr lang="en-US" b="1" u="sng" dirty="0" smtClean="0"/>
              <a:t>Bottom-up Parser: </a:t>
            </a:r>
            <a:endParaRPr lang="en-US" b="1" u="sng" dirty="0" smtClean="0"/>
          </a:p>
          <a:p>
            <a:r>
              <a:rPr lang="en-US" dirty="0" smtClean="0"/>
              <a:t>Bottom-up </a:t>
            </a:r>
            <a:r>
              <a:rPr lang="en-US" dirty="0" smtClean="0"/>
              <a:t>Parser is the Parser that generates the parse tree for the given input string with the help of grammar productions by compressing the non-terminals i.e., it starts from non-terminals and ends on the stat symbol. It uses the reverse of the rightmost derivation.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57200"/>
          </a:xfrm>
        </p:spPr>
        <p:txBody>
          <a:bodyPr>
            <a:normAutofit fontScale="90000"/>
          </a:bodyPr>
          <a:lstStyle/>
          <a:p>
            <a:pPr algn="l"/>
            <a:r>
              <a:rPr lang="en-US" sz="3200" b="1" u="sng" dirty="0" smtClean="0"/>
              <a:t>YACC Script</a:t>
            </a:r>
            <a:endParaRPr lang="en-US" sz="3200" b="1" u="sng" dirty="0"/>
          </a:p>
        </p:txBody>
      </p:sp>
      <p:sp>
        <p:nvSpPr>
          <p:cNvPr id="3" name="Content Placeholder 2"/>
          <p:cNvSpPr>
            <a:spLocks noGrp="1"/>
          </p:cNvSpPr>
          <p:nvPr>
            <p:ph idx="1"/>
          </p:nvPr>
        </p:nvSpPr>
        <p:spPr>
          <a:xfrm>
            <a:off x="0" y="609600"/>
            <a:ext cx="9144000" cy="6248400"/>
          </a:xfrm>
        </p:spPr>
        <p:txBody>
          <a:bodyPr/>
          <a:lstStyle/>
          <a:p>
            <a:r>
              <a:rPr lang="en-US" dirty="0" smtClean="0"/>
              <a:t>Yacc is written in a portable dialect of C, and the actions, and output subroutine, are in C as well. Moreover, many of the syntactic conventions of Yacc follow C. </a:t>
            </a:r>
            <a:endParaRPr lang="en-US" dirty="0" smtClean="0"/>
          </a:p>
          <a:p>
            <a:r>
              <a:rPr lang="en-US" dirty="0" smtClean="0"/>
              <a:t>Yacc </a:t>
            </a:r>
            <a:r>
              <a:rPr lang="en-US" dirty="0" smtClean="0"/>
              <a:t>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Yacc generates </a:t>
            </a:r>
            <a:r>
              <a:rPr lang="en-US" dirty="0" smtClean="0"/>
              <a:t>a function to control the input process. This function, called a parser, calls the user-supplied low-level input routine (the lexical analyzer) to pick up the basic items (called tokens) from the input stream. </a:t>
            </a:r>
            <a:endParaRPr lang="en-US" dirty="0" smtClean="0"/>
          </a:p>
          <a:p>
            <a:r>
              <a:rPr lang="en-US" dirty="0" smtClean="0"/>
              <a:t>These </a:t>
            </a:r>
            <a:r>
              <a:rPr lang="en-US" dirty="0" smtClean="0"/>
              <a:t>tokens are organized according to the input structure rules, called grammar rules; when one of these rules has been recognized, then the user code supplied for this rule, an action, is invoked; actions have the ability to return values and make use of the values of other actions. </a:t>
            </a:r>
            <a:endParaRPr lang="en-US" dirty="0" smtClean="0"/>
          </a:p>
          <a:p>
            <a:r>
              <a:rPr lang="en-US" dirty="0" smtClean="0"/>
              <a:t>The </a:t>
            </a:r>
            <a:r>
              <a:rPr lang="en-US" dirty="0" smtClean="0"/>
              <a:t>lexer can be used to make a simple parser. But it needs making extensive use of the user-defined states. The input being read may not conform to the specifications.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Error </a:t>
            </a:r>
            <a:r>
              <a:rPr lang="en-US" dirty="0" smtClean="0"/>
              <a:t>handling, provided as part of the input specifications, permits the reentry of bad data, or the continuation of the input process after skipping over the wrong data. </a:t>
            </a:r>
            <a:endParaRPr lang="en-US" dirty="0" smtClean="0"/>
          </a:p>
          <a:p>
            <a:r>
              <a:rPr lang="en-US" dirty="0" smtClean="0"/>
              <a:t>The </a:t>
            </a:r>
            <a:r>
              <a:rPr lang="en-US" dirty="0" smtClean="0"/>
              <a:t>class of specifications accepted is a very general one: LALR(1) grammars with disambiguating rules. The structure of our Yacc script is given </a:t>
            </a:r>
            <a:r>
              <a:rPr lang="en-US" dirty="0" smtClean="0"/>
              <a:t>below </a:t>
            </a:r>
            <a:r>
              <a:rPr lang="en-US" dirty="0" smtClean="0"/>
              <a:t>a full specification file looks like, </a:t>
            </a:r>
            <a:endParaRPr lang="en-US" dirty="0" smtClean="0"/>
          </a:p>
          <a:p>
            <a:pPr>
              <a:buNone/>
            </a:pPr>
            <a:r>
              <a:rPr lang="en-US" dirty="0" smtClean="0"/>
              <a:t>	</a:t>
            </a:r>
            <a:r>
              <a:rPr lang="en-US" u="sng" dirty="0" smtClean="0"/>
              <a:t>declarations </a:t>
            </a:r>
          </a:p>
          <a:p>
            <a:pPr>
              <a:buNone/>
            </a:pPr>
            <a:r>
              <a:rPr lang="en-US" dirty="0" smtClean="0"/>
              <a:t>%% </a:t>
            </a:r>
          </a:p>
          <a:p>
            <a:pPr>
              <a:buNone/>
            </a:pPr>
            <a:r>
              <a:rPr lang="en-US" dirty="0" smtClean="0"/>
              <a:t>rules </a:t>
            </a:r>
          </a:p>
          <a:p>
            <a:pPr>
              <a:buNone/>
            </a:pPr>
            <a:r>
              <a:rPr lang="en-US" dirty="0" smtClean="0"/>
              <a:t>%% </a:t>
            </a:r>
          </a:p>
          <a:p>
            <a:pPr>
              <a:buNone/>
            </a:pPr>
            <a:r>
              <a:rPr lang="en-US" dirty="0" smtClean="0"/>
              <a:t>programs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The declaration section may be empty. Moreover, if the programs section is omitted, the second %% mark may be omitted also. </a:t>
            </a:r>
            <a:endParaRPr lang="en-US" dirty="0" smtClean="0"/>
          </a:p>
          <a:p>
            <a:r>
              <a:rPr lang="en-US" dirty="0" smtClean="0"/>
              <a:t>Blanks</a:t>
            </a:r>
            <a:r>
              <a:rPr lang="en-US" dirty="0" smtClean="0"/>
              <a:t>, tabs, and newlines are ignored except that they may not appear in names or multi-character reserved symbols. Comments may appear wherever a name is legal; they are enclosed in /* . . . */, as in C and PL/</a:t>
            </a:r>
            <a:r>
              <a:rPr lang="en-US" dirty="0" err="1" smtClean="0"/>
              <a:t>I.The</a:t>
            </a:r>
            <a:r>
              <a:rPr lang="en-US" dirty="0" smtClean="0"/>
              <a:t> rules section is made up of one or more grammar rules. A grammar rule has the form</a:t>
            </a:r>
            <a:r>
              <a:rPr lang="en-US" dirty="0" smtClean="0"/>
              <a:t>:</a:t>
            </a:r>
          </a:p>
          <a:p>
            <a:pPr>
              <a:buNone/>
            </a:pPr>
            <a:r>
              <a:rPr lang="en-US" dirty="0" smtClean="0"/>
              <a:t>		A </a:t>
            </a:r>
            <a:r>
              <a:rPr lang="en-US" dirty="0" smtClean="0"/>
              <a:t>: BODY </a:t>
            </a:r>
            <a:r>
              <a:rPr lang="en-US" dirty="0" smtClean="0"/>
              <a:t>;</a:t>
            </a:r>
          </a:p>
          <a:p>
            <a:r>
              <a:rPr lang="en-US" dirty="0" smtClean="0"/>
              <a:t>A represents a </a:t>
            </a:r>
            <a:r>
              <a:rPr lang="en-US" dirty="0" smtClean="0"/>
              <a:t>non-terminal </a:t>
            </a:r>
            <a:r>
              <a:rPr lang="en-US" dirty="0" smtClean="0"/>
              <a:t>name, and BODY represents a sequence of zero or more names and literals. The colon and the semicolon are Yacc punctuation. Each rule can have an associated action, which is executed after all the component symbols of the rule have been parsed. Actions are basically C-program statements surrounded by curly braces.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09600"/>
          </a:xfrm>
        </p:spPr>
        <p:txBody>
          <a:bodyPr>
            <a:normAutofit/>
          </a:bodyPr>
          <a:lstStyle/>
          <a:p>
            <a:pPr algn="l"/>
            <a:r>
              <a:rPr lang="en-US" sz="2800" b="1" dirty="0" smtClean="0"/>
              <a:t>C Program</a:t>
            </a:r>
            <a:endParaRPr lang="en-US" sz="2800" b="1" dirty="0"/>
          </a:p>
        </p:txBody>
      </p:sp>
      <p:sp>
        <p:nvSpPr>
          <p:cNvPr id="3" name="Content Placeholder 2"/>
          <p:cNvSpPr>
            <a:spLocks noGrp="1"/>
          </p:cNvSpPr>
          <p:nvPr>
            <p:ph idx="1"/>
          </p:nvPr>
        </p:nvSpPr>
        <p:spPr>
          <a:xfrm>
            <a:off x="0" y="685800"/>
            <a:ext cx="9144000" cy="6172200"/>
          </a:xfrm>
        </p:spPr>
        <p:txBody>
          <a:bodyPr/>
          <a:lstStyle/>
          <a:p>
            <a:r>
              <a:rPr lang="en-US" dirty="0" smtClean="0"/>
              <a:t>This section describes the input C program which is fed to the </a:t>
            </a:r>
            <a:r>
              <a:rPr lang="en-US" dirty="0" err="1" smtClean="0"/>
              <a:t>yacc</a:t>
            </a:r>
            <a:r>
              <a:rPr lang="en-US" dirty="0" smtClean="0"/>
              <a:t> script for parsing. The workflow is explained as under: </a:t>
            </a:r>
            <a:endParaRPr lang="en-US" dirty="0" smtClean="0"/>
          </a:p>
          <a:p>
            <a:pPr marL="514350" indent="-514350">
              <a:buFont typeface="+mj-lt"/>
              <a:buAutoNum type="arabicPeriod"/>
            </a:pPr>
            <a:r>
              <a:rPr lang="en-US" dirty="0" smtClean="0"/>
              <a:t>Compile </a:t>
            </a:r>
            <a:r>
              <a:rPr lang="en-US" dirty="0" smtClean="0"/>
              <a:t>Yacc script by this command </a:t>
            </a:r>
            <a:endParaRPr lang="en-US" dirty="0" smtClean="0"/>
          </a:p>
          <a:p>
            <a:pPr>
              <a:buNone/>
            </a:pPr>
            <a:r>
              <a:rPr lang="en-US" dirty="0" smtClean="0"/>
              <a:t>		</a:t>
            </a:r>
            <a:r>
              <a:rPr lang="en-US" sz="2400" i="1" dirty="0" smtClean="0"/>
              <a:t>$ </a:t>
            </a:r>
            <a:r>
              <a:rPr lang="en-US" sz="2400" i="1" dirty="0" err="1" smtClean="0"/>
              <a:t>yacc</a:t>
            </a:r>
            <a:r>
              <a:rPr lang="en-US" sz="2400" i="1" dirty="0" smtClean="0"/>
              <a:t> -d c_parser.y54 </a:t>
            </a:r>
            <a:endParaRPr lang="en-US" i="1" dirty="0" smtClean="0"/>
          </a:p>
          <a:p>
            <a:pPr>
              <a:buNone/>
            </a:pPr>
            <a:r>
              <a:rPr lang="en-US" dirty="0" smtClean="0"/>
              <a:t>2. Compile the flex script using Flex tool </a:t>
            </a:r>
            <a:endParaRPr lang="en-US" dirty="0" smtClean="0"/>
          </a:p>
          <a:p>
            <a:pPr>
              <a:buNone/>
            </a:pPr>
            <a:r>
              <a:rPr lang="en-US" dirty="0" smtClean="0"/>
              <a:t>	</a:t>
            </a:r>
            <a:r>
              <a:rPr lang="en-US" dirty="0" smtClean="0"/>
              <a:t>	</a:t>
            </a:r>
            <a:r>
              <a:rPr lang="en-US" sz="2400" i="1" dirty="0" smtClean="0"/>
              <a:t>$ </a:t>
            </a:r>
            <a:r>
              <a:rPr lang="en-US" sz="2400" i="1" dirty="0" smtClean="0"/>
              <a:t>flex </a:t>
            </a:r>
            <a:r>
              <a:rPr lang="en-US" sz="2400" i="1" dirty="0" err="1" smtClean="0"/>
              <a:t>c_lexer.l</a:t>
            </a:r>
            <a:r>
              <a:rPr lang="en-US" sz="2400" i="1" dirty="0" smtClean="0"/>
              <a:t> </a:t>
            </a:r>
            <a:endParaRPr lang="en-US" i="1" dirty="0" smtClean="0"/>
          </a:p>
          <a:p>
            <a:pPr>
              <a:buNone/>
            </a:pPr>
            <a:r>
              <a:rPr lang="en-US" dirty="0" smtClean="0"/>
              <a:t>3. After compiling the </a:t>
            </a:r>
            <a:r>
              <a:rPr lang="en-US" dirty="0" err="1" smtClean="0"/>
              <a:t>lex</a:t>
            </a:r>
            <a:r>
              <a:rPr lang="en-US" dirty="0" smtClean="0"/>
              <a:t> file, a lex.yy.c file is generated. Also, </a:t>
            </a:r>
            <a:r>
              <a:rPr lang="en-US" dirty="0" err="1" smtClean="0"/>
              <a:t>y.tab.c</a:t>
            </a:r>
            <a:r>
              <a:rPr lang="en-US" dirty="0" smtClean="0"/>
              <a:t> and </a:t>
            </a:r>
            <a:r>
              <a:rPr lang="en-US" dirty="0" err="1" smtClean="0"/>
              <a:t>y.tab.h</a:t>
            </a:r>
            <a:r>
              <a:rPr lang="en-US" dirty="0" smtClean="0"/>
              <a:t> files are generated after compiling the </a:t>
            </a:r>
            <a:r>
              <a:rPr lang="en-US" dirty="0" err="1" smtClean="0"/>
              <a:t>yacc</a:t>
            </a:r>
            <a:r>
              <a:rPr lang="en-US" dirty="0" smtClean="0"/>
              <a:t> script.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dirty="0" smtClean="0"/>
              <a:t>4. The three files, lex.yy.c, </a:t>
            </a:r>
            <a:r>
              <a:rPr lang="en-US" dirty="0" err="1" smtClean="0"/>
              <a:t>y.tab.c</a:t>
            </a:r>
            <a:r>
              <a:rPr lang="en-US" dirty="0" smtClean="0"/>
              <a:t> and </a:t>
            </a:r>
            <a:r>
              <a:rPr lang="en-US" dirty="0" err="1" smtClean="0"/>
              <a:t>y.tab.h</a:t>
            </a:r>
            <a:r>
              <a:rPr lang="en-US" dirty="0" smtClean="0"/>
              <a:t> are compiled together with the options –</a:t>
            </a:r>
            <a:r>
              <a:rPr lang="en-US" dirty="0" err="1" smtClean="0"/>
              <a:t>ll</a:t>
            </a:r>
            <a:r>
              <a:rPr lang="en-US" dirty="0" smtClean="0"/>
              <a:t> and –</a:t>
            </a:r>
            <a:r>
              <a:rPr lang="en-US" dirty="0" err="1" smtClean="0"/>
              <a:t>ly</a:t>
            </a:r>
            <a:endParaRPr lang="en-US" dirty="0" smtClean="0"/>
          </a:p>
          <a:p>
            <a:pPr>
              <a:buNone/>
            </a:pPr>
            <a:r>
              <a:rPr lang="en-US" dirty="0" smtClean="0"/>
              <a:t>	</a:t>
            </a:r>
            <a:r>
              <a:rPr lang="en-US" sz="2400" i="1" dirty="0" smtClean="0"/>
              <a:t>$ </a:t>
            </a:r>
            <a:r>
              <a:rPr lang="en-US" sz="2400" i="1" dirty="0" err="1" smtClean="0"/>
              <a:t>gcc</a:t>
            </a:r>
            <a:r>
              <a:rPr lang="en-US" sz="2400" i="1" dirty="0" smtClean="0"/>
              <a:t> -o compiler lex.yy.c </a:t>
            </a:r>
            <a:r>
              <a:rPr lang="en-US" sz="2400" i="1" dirty="0" err="1" smtClean="0"/>
              <a:t>y.tab.h</a:t>
            </a:r>
            <a:r>
              <a:rPr lang="en-US" sz="2400" i="1" dirty="0" smtClean="0"/>
              <a:t> </a:t>
            </a:r>
            <a:r>
              <a:rPr lang="en-US" sz="2400" i="1" dirty="0" err="1" smtClean="0"/>
              <a:t>y.tab.c</a:t>
            </a:r>
            <a:r>
              <a:rPr lang="en-US" sz="2400" i="1" dirty="0" smtClean="0"/>
              <a:t> -</a:t>
            </a:r>
            <a:r>
              <a:rPr lang="en-US" sz="2400" i="1" dirty="0" err="1" smtClean="0"/>
              <a:t>ll</a:t>
            </a:r>
            <a:r>
              <a:rPr lang="en-US" sz="2400" i="1" dirty="0" smtClean="0"/>
              <a:t> -</a:t>
            </a:r>
            <a:r>
              <a:rPr lang="en-US" sz="2400" i="1" dirty="0" err="1" smtClean="0"/>
              <a:t>ly</a:t>
            </a:r>
            <a:r>
              <a:rPr lang="en-US" sz="2400" i="1" dirty="0" smtClean="0"/>
              <a:t> </a:t>
            </a:r>
            <a:r>
              <a:rPr lang="en-US" sz="2400" i="1" dirty="0" smtClean="0"/>
              <a:t>5</a:t>
            </a:r>
            <a:endParaRPr lang="en-US" i="1" dirty="0" smtClean="0"/>
          </a:p>
          <a:p>
            <a:pPr>
              <a:buNone/>
            </a:pPr>
            <a:r>
              <a:rPr lang="en-US" dirty="0" smtClean="0"/>
              <a:t>The executable file is generated, which on running parses the C file given as a command line input </a:t>
            </a:r>
            <a:endParaRPr lang="en-US" dirty="0" smtClean="0"/>
          </a:p>
          <a:p>
            <a:pPr>
              <a:buNone/>
            </a:pPr>
            <a:r>
              <a:rPr lang="en-US" dirty="0" smtClean="0"/>
              <a:t>	</a:t>
            </a:r>
            <a:r>
              <a:rPr lang="en-US" sz="2400" i="1" dirty="0" smtClean="0"/>
              <a:t>$ </a:t>
            </a:r>
            <a:r>
              <a:rPr lang="en-US" sz="2400" i="1" dirty="0" smtClean="0"/>
              <a:t>./compiler </a:t>
            </a:r>
            <a:r>
              <a:rPr lang="en-US" sz="2400" i="1" dirty="0" err="1" smtClean="0"/>
              <a:t>test.c</a:t>
            </a:r>
            <a:endParaRPr lang="en-US" i="1" dirty="0" smtClean="0"/>
          </a:p>
          <a:p>
            <a:pPr>
              <a:buNone/>
            </a:pPr>
            <a:r>
              <a:rPr lang="en-US" dirty="0" smtClean="0"/>
              <a:t>The script also has an option to take standard </a:t>
            </a:r>
            <a:r>
              <a:rPr lang="en-US" dirty="0" smtClean="0"/>
              <a:t>input instead </a:t>
            </a:r>
            <a:r>
              <a:rPr lang="en-US" dirty="0" smtClean="0"/>
              <a:t>of taking input from a file.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3562"/>
          </a:xfrm>
        </p:spPr>
        <p:txBody>
          <a:bodyPr>
            <a:normAutofit fontScale="90000"/>
          </a:bodyPr>
          <a:lstStyle/>
          <a:p>
            <a:pPr algn="l"/>
            <a:r>
              <a:rPr lang="en-US" sz="3200" b="1" dirty="0" smtClean="0">
                <a:solidFill>
                  <a:srgbClr val="FF0000"/>
                </a:solidFill>
              </a:rPr>
              <a:t>Explanation:</a:t>
            </a:r>
            <a:r>
              <a:rPr lang="en-US" dirty="0" smtClean="0"/>
              <a:t> </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r>
              <a:rPr lang="en-US" dirty="0" smtClean="0"/>
              <a:t>The </a:t>
            </a:r>
            <a:r>
              <a:rPr lang="en-US" dirty="0" err="1" smtClean="0"/>
              <a:t>lex</a:t>
            </a:r>
            <a:r>
              <a:rPr lang="en-US" dirty="0" smtClean="0"/>
              <a:t> code is detecting the tokens from the source code and returning the corresponding token to the parser. </a:t>
            </a:r>
            <a:endParaRPr lang="en-US" dirty="0" smtClean="0"/>
          </a:p>
          <a:p>
            <a:r>
              <a:rPr lang="en-US" dirty="0" smtClean="0"/>
              <a:t>In </a:t>
            </a:r>
            <a:r>
              <a:rPr lang="en-US" dirty="0" smtClean="0"/>
              <a:t>phase 1, we were printing the token, and now we are returning the token so that parser uses it for further computation. </a:t>
            </a:r>
            <a:endParaRPr lang="en-US" dirty="0" smtClean="0"/>
          </a:p>
          <a:p>
            <a:r>
              <a:rPr lang="en-US" dirty="0" smtClean="0"/>
              <a:t>We </a:t>
            </a:r>
            <a:r>
              <a:rPr lang="en-US" dirty="0" smtClean="0"/>
              <a:t>are using the symbol table and the constant table of the previous phase only. We added functions like </a:t>
            </a:r>
            <a:r>
              <a:rPr lang="en-US" dirty="0" err="1" smtClean="0"/>
              <a:t>insertSTtype</a:t>
            </a:r>
            <a:r>
              <a:rPr lang="en-US" dirty="0" smtClean="0"/>
              <a:t>(), </a:t>
            </a:r>
            <a:r>
              <a:rPr lang="en-US" dirty="0" err="1" smtClean="0"/>
              <a:t>insertSTvalue</a:t>
            </a:r>
            <a:r>
              <a:rPr lang="en-US" dirty="0" smtClean="0"/>
              <a:t>() and </a:t>
            </a:r>
            <a:r>
              <a:rPr lang="en-US" dirty="0" err="1" smtClean="0"/>
              <a:t>insertSTline</a:t>
            </a:r>
            <a:r>
              <a:rPr lang="en-US" dirty="0" smtClean="0"/>
              <a:t>() to the existing functions. </a:t>
            </a:r>
            <a:endParaRPr lang="en-US" dirty="0" smtClean="0"/>
          </a:p>
          <a:p>
            <a:r>
              <a:rPr lang="en-US" dirty="0" smtClean="0"/>
              <a:t>Lexical </a:t>
            </a:r>
            <a:r>
              <a:rPr lang="en-US" dirty="0" err="1" smtClean="0"/>
              <a:t>Analyser</a:t>
            </a:r>
            <a:r>
              <a:rPr lang="en-US" dirty="0" smtClean="0"/>
              <a:t> installs the token in the symbol table, whereas parser calls these functions to add the value of attributes like data type, the value assigned to the identifier, and where the identifier was declared i.e., updates the information in the symbol table.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Clr>
                <a:srgbClr val="FF0000"/>
              </a:buClr>
              <a:buFont typeface="Wingdings" pitchFamily="2" charset="2"/>
              <a:buChar char="v"/>
            </a:pPr>
            <a:r>
              <a:rPr lang="en-US" dirty="0" smtClean="0"/>
              <a:t>It is included as part of the integrated development environment IDE with most programming software packages.</a:t>
            </a:r>
          </a:p>
          <a:p>
            <a:pPr>
              <a:buClr>
                <a:srgbClr val="FF0000"/>
              </a:buClr>
              <a:buFont typeface="Wingdings" pitchFamily="2" charset="2"/>
              <a:buChar char="v"/>
            </a:pPr>
            <a:r>
              <a:rPr lang="en-US" dirty="0" smtClean="0"/>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dirty="0" smtClean="0"/>
              <a:t>This code is created for a specific processor type, such as an Intel Pentium or PowerPC. The program can then be recognized by the processor and run from the operating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11162"/>
          </a:xfrm>
        </p:spPr>
        <p:txBody>
          <a:bodyPr>
            <a:normAutofit fontScale="90000"/>
          </a:bodyPr>
          <a:lstStyle/>
          <a:p>
            <a:pPr algn="l"/>
            <a:r>
              <a:rPr lang="en-US" sz="3200" b="1" dirty="0" smtClean="0">
                <a:solidFill>
                  <a:srgbClr val="FF0000"/>
                </a:solidFill>
              </a:rPr>
              <a:t>Declaration Section</a:t>
            </a:r>
            <a:endParaRPr lang="en-US" sz="3200" b="1" dirty="0">
              <a:solidFill>
                <a:srgbClr val="FF0000"/>
              </a:solidFill>
            </a:endParaRPr>
          </a:p>
        </p:txBody>
      </p:sp>
      <p:sp>
        <p:nvSpPr>
          <p:cNvPr id="3" name="Content Placeholder 2"/>
          <p:cNvSpPr>
            <a:spLocks noGrp="1"/>
          </p:cNvSpPr>
          <p:nvPr>
            <p:ph idx="1"/>
          </p:nvPr>
        </p:nvSpPr>
        <p:spPr>
          <a:xfrm>
            <a:off x="0" y="533400"/>
            <a:ext cx="9144000" cy="6324600"/>
          </a:xfrm>
        </p:spPr>
        <p:txBody>
          <a:bodyPr/>
          <a:lstStyle/>
          <a:p>
            <a:r>
              <a:rPr lang="en-US" dirty="0" smtClean="0"/>
              <a:t>In this section we have included all the necessary header </a:t>
            </a:r>
            <a:r>
              <a:rPr lang="en-US" dirty="0" err="1" smtClean="0"/>
              <a:t>files,function</a:t>
            </a:r>
            <a:r>
              <a:rPr lang="en-US" dirty="0" smtClean="0"/>
              <a:t> declaration and flag that was needed in the code. </a:t>
            </a:r>
            <a:endParaRPr lang="en-US" dirty="0" smtClean="0"/>
          </a:p>
          <a:p>
            <a:r>
              <a:rPr lang="en-US" dirty="0" smtClean="0"/>
              <a:t>Between </a:t>
            </a:r>
            <a:r>
              <a:rPr lang="en-US" dirty="0" smtClean="0"/>
              <a:t>declaration and rules section we have listed all the tokens which are returned by the lexer according to the precedence order. </a:t>
            </a:r>
            <a:endParaRPr lang="en-US" dirty="0" smtClean="0"/>
          </a:p>
          <a:p>
            <a:r>
              <a:rPr lang="en-US" dirty="0" smtClean="0"/>
              <a:t>We </a:t>
            </a:r>
            <a:r>
              <a:rPr lang="en-US" dirty="0" smtClean="0"/>
              <a:t>also declared the operators here according to their </a:t>
            </a:r>
            <a:r>
              <a:rPr lang="en-US" dirty="0" err="1" smtClean="0"/>
              <a:t>associativity</a:t>
            </a:r>
            <a:r>
              <a:rPr lang="en-US" dirty="0" smtClean="0"/>
              <a:t> and </a:t>
            </a:r>
            <a:r>
              <a:rPr lang="en-US" dirty="0" err="1" smtClean="0"/>
              <a:t>precedence.This</a:t>
            </a:r>
            <a:r>
              <a:rPr lang="en-US" dirty="0" smtClean="0"/>
              <a:t> ensures the grammar we are giving to the parser is unambiguous as LALR(1) parser cannot work with ambiguous grammar.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rmAutofit fontScale="90000"/>
          </a:bodyPr>
          <a:lstStyle/>
          <a:p>
            <a:pPr algn="l"/>
            <a:r>
              <a:rPr lang="en-US" sz="3200" b="1" dirty="0" smtClean="0">
                <a:solidFill>
                  <a:srgbClr val="FF0000"/>
                </a:solidFill>
              </a:rPr>
              <a:t>Rules Section</a:t>
            </a:r>
            <a:endParaRPr lang="en-US" sz="3200" b="1" dirty="0">
              <a:solidFill>
                <a:srgbClr val="FF0000"/>
              </a:solidFill>
            </a:endParaRPr>
          </a:p>
        </p:txBody>
      </p:sp>
      <p:sp>
        <p:nvSpPr>
          <p:cNvPr id="3" name="Content Placeholder 2"/>
          <p:cNvSpPr>
            <a:spLocks noGrp="1"/>
          </p:cNvSpPr>
          <p:nvPr>
            <p:ph idx="1"/>
          </p:nvPr>
        </p:nvSpPr>
        <p:spPr>
          <a:xfrm>
            <a:off x="0" y="457200"/>
            <a:ext cx="9144000" cy="6400800"/>
          </a:xfrm>
        </p:spPr>
        <p:txBody>
          <a:bodyPr/>
          <a:lstStyle/>
          <a:p>
            <a:r>
              <a:rPr lang="en-US" dirty="0" smtClean="0"/>
              <a:t>In this section production rules for the entire C language are written. </a:t>
            </a:r>
            <a:endParaRPr lang="en-US" dirty="0" smtClean="0"/>
          </a:p>
          <a:p>
            <a:r>
              <a:rPr lang="en-US" dirty="0" smtClean="0"/>
              <a:t>The </a:t>
            </a:r>
            <a:r>
              <a:rPr lang="en-US" dirty="0" smtClean="0"/>
              <a:t>rules are written in such a way that there is no left recursion and the grammar is also deterministic. </a:t>
            </a:r>
            <a:endParaRPr lang="en-US" dirty="0" smtClean="0"/>
          </a:p>
          <a:p>
            <a:r>
              <a:rPr lang="en-US" dirty="0" smtClean="0"/>
              <a:t>Non-deterministic </a:t>
            </a:r>
            <a:r>
              <a:rPr lang="en-US" dirty="0" smtClean="0"/>
              <a:t>grammar was converted to deterministic by applying left factoring. </a:t>
            </a:r>
            <a:endParaRPr lang="en-US" dirty="0" smtClean="0"/>
          </a:p>
          <a:p>
            <a:r>
              <a:rPr lang="en-US" dirty="0" smtClean="0"/>
              <a:t>This </a:t>
            </a:r>
            <a:r>
              <a:rPr lang="en-US" dirty="0" smtClean="0"/>
              <a:t>was done so that grammar is for LL(1) parser. This is so because all LL(1) grammar are LALR(1) according to the concepts. </a:t>
            </a:r>
            <a:endParaRPr lang="en-US" dirty="0" smtClean="0"/>
          </a:p>
          <a:p>
            <a:r>
              <a:rPr lang="en-US" dirty="0" smtClean="0"/>
              <a:t>The </a:t>
            </a:r>
            <a:r>
              <a:rPr lang="en-US" dirty="0" smtClean="0"/>
              <a:t>grammar productions does the syntax analysis of the source code. When a complete statement with proper syntax is matched by the parser.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57200"/>
          </a:xfrm>
        </p:spPr>
        <p:txBody>
          <a:bodyPr>
            <a:normAutofit fontScale="90000"/>
          </a:bodyPr>
          <a:lstStyle/>
          <a:p>
            <a:pPr algn="l"/>
            <a:r>
              <a:rPr lang="en-US" sz="2800" b="1" dirty="0" smtClean="0">
                <a:solidFill>
                  <a:srgbClr val="FF0000"/>
                </a:solidFill>
              </a:rPr>
              <a:t>C-Program Section</a:t>
            </a:r>
            <a:endParaRPr lang="en-US" sz="2800" b="1" dirty="0">
              <a:solidFill>
                <a:srgbClr val="FF0000"/>
              </a:solidFill>
            </a:endParaRPr>
          </a:p>
        </p:txBody>
      </p:sp>
      <p:sp>
        <p:nvSpPr>
          <p:cNvPr id="3" name="Content Placeholder 2"/>
          <p:cNvSpPr>
            <a:spLocks noGrp="1"/>
          </p:cNvSpPr>
          <p:nvPr>
            <p:ph idx="1"/>
          </p:nvPr>
        </p:nvSpPr>
        <p:spPr>
          <a:xfrm>
            <a:off x="0" y="609600"/>
            <a:ext cx="9144000" cy="6248400"/>
          </a:xfrm>
        </p:spPr>
        <p:txBody>
          <a:bodyPr/>
          <a:lstStyle/>
          <a:p>
            <a:r>
              <a:rPr lang="en-US" dirty="0" smtClean="0"/>
              <a:t>In this section the parser links the extern functions,variables declared in the lexer, external files generated by the lexer etc. </a:t>
            </a:r>
            <a:endParaRPr lang="en-US" dirty="0" smtClean="0"/>
          </a:p>
          <a:p>
            <a:r>
              <a:rPr lang="en-US" dirty="0" smtClean="0"/>
              <a:t>The </a:t>
            </a:r>
            <a:r>
              <a:rPr lang="en-US" dirty="0" smtClean="0"/>
              <a:t>main function takes the input source code file and prints the final symbol table.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487362"/>
          </a:xfrm>
        </p:spPr>
        <p:txBody>
          <a:bodyPr>
            <a:normAutofit fontScale="90000"/>
          </a:bodyPr>
          <a:lstStyle/>
          <a:p>
            <a:pPr algn="l"/>
            <a:r>
              <a:rPr lang="en-US" sz="2800" b="1" dirty="0" smtClean="0">
                <a:solidFill>
                  <a:srgbClr val="FF0000"/>
                </a:solidFill>
              </a:rPr>
              <a:t>Implementation:</a:t>
            </a:r>
            <a:endParaRPr lang="en-US" sz="2800" b="1" dirty="0">
              <a:solidFill>
                <a:srgbClr val="FF0000"/>
              </a:solidFill>
            </a:endParaRPr>
          </a:p>
        </p:txBody>
      </p:sp>
      <p:sp>
        <p:nvSpPr>
          <p:cNvPr id="3" name="Content Placeholder 2"/>
          <p:cNvSpPr>
            <a:spLocks noGrp="1"/>
          </p:cNvSpPr>
          <p:nvPr>
            <p:ph idx="1"/>
          </p:nvPr>
        </p:nvSpPr>
        <p:spPr>
          <a:xfrm>
            <a:off x="0" y="457200"/>
            <a:ext cx="9144000" cy="6400800"/>
          </a:xfrm>
        </p:spPr>
        <p:txBody>
          <a:bodyPr/>
          <a:lstStyle/>
          <a:p>
            <a:pPr>
              <a:buNone/>
            </a:pPr>
            <a:r>
              <a:rPr lang="en-US" dirty="0" smtClean="0"/>
              <a:t>The lexer code submitted in the previous phase took care of most of the features of C using regular expressions. Some special corner cases were taken care of using custom </a:t>
            </a:r>
            <a:r>
              <a:rPr lang="en-US" dirty="0" err="1" smtClean="0"/>
              <a:t>regex</a:t>
            </a:r>
            <a:r>
              <a:rPr lang="en-US" dirty="0" smtClean="0"/>
              <a:t>. These were: </a:t>
            </a:r>
            <a:endParaRPr lang="en-US" dirty="0" smtClean="0"/>
          </a:p>
          <a:p>
            <a:pPr marL="514350" indent="-514350">
              <a:buAutoNum type="alphaUcPeriod"/>
            </a:pPr>
            <a:r>
              <a:rPr lang="en-US" dirty="0" smtClean="0"/>
              <a:t>The </a:t>
            </a:r>
            <a:r>
              <a:rPr lang="en-US" dirty="0" err="1" smtClean="0"/>
              <a:t>Regex</a:t>
            </a:r>
            <a:r>
              <a:rPr lang="en-US" dirty="0" smtClean="0"/>
              <a:t> for Identifiers </a:t>
            </a:r>
            <a:endParaRPr lang="en-US" dirty="0" smtClean="0"/>
          </a:p>
          <a:p>
            <a:pPr marL="514350" indent="-514350">
              <a:buAutoNum type="alphaUcPeriod"/>
            </a:pPr>
            <a:r>
              <a:rPr lang="en-US" dirty="0" smtClean="0"/>
              <a:t>Multiline </a:t>
            </a:r>
            <a:r>
              <a:rPr lang="en-US" dirty="0" smtClean="0"/>
              <a:t>comments should be supported </a:t>
            </a:r>
            <a:endParaRPr lang="en-US" dirty="0" smtClean="0"/>
          </a:p>
          <a:p>
            <a:pPr marL="514350" indent="-514350">
              <a:buAutoNum type="alphaUcPeriod"/>
            </a:pPr>
            <a:r>
              <a:rPr lang="en-US" dirty="0" smtClean="0"/>
              <a:t>Literals </a:t>
            </a:r>
          </a:p>
          <a:p>
            <a:pPr marL="514350" indent="-514350">
              <a:buAutoNum type="alphaUcPeriod"/>
            </a:pPr>
            <a:r>
              <a:rPr lang="en-US" dirty="0" smtClean="0"/>
              <a:t>Error </a:t>
            </a:r>
            <a:r>
              <a:rPr lang="en-US" dirty="0" smtClean="0"/>
              <a:t>Handling for Incomplete String </a:t>
            </a:r>
            <a:endParaRPr lang="en-US" dirty="0" smtClean="0"/>
          </a:p>
          <a:p>
            <a:pPr marL="514350" indent="-514350">
              <a:buAutoNum type="alphaUcPeriod"/>
            </a:pPr>
            <a:r>
              <a:rPr lang="en-US" dirty="0" smtClean="0"/>
              <a:t>Error </a:t>
            </a:r>
            <a:r>
              <a:rPr lang="en-US" dirty="0" smtClean="0"/>
              <a:t>Handling for Nested Comments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The parser takes tokens from the lexer output, one at a time and applies the corresponding production rules to append to the symbol table with type, value, and line of declaration. </a:t>
            </a:r>
            <a:endParaRPr lang="en-US" dirty="0" smtClean="0"/>
          </a:p>
          <a:p>
            <a:r>
              <a:rPr lang="en-US" dirty="0" smtClean="0"/>
              <a:t>If </a:t>
            </a:r>
            <a:r>
              <a:rPr lang="en-US" dirty="0" smtClean="0"/>
              <a:t>the parsing is not successful, the parser outputs the line number with the corresponding error. The following functions were written in order to maintain the symbol table</a:t>
            </a:r>
            <a:r>
              <a:rPr lang="en-US" dirty="0" smtClean="0"/>
              <a:t>:</a:t>
            </a:r>
          </a:p>
          <a:p>
            <a:pPr>
              <a:buNone/>
            </a:pPr>
            <a:r>
              <a:rPr lang="en-US" b="1" dirty="0" smtClean="0"/>
              <a:t>1. </a:t>
            </a:r>
            <a:r>
              <a:rPr lang="en-US" b="1" dirty="0" err="1" smtClean="0"/>
              <a:t>LookupST</a:t>
            </a:r>
            <a:r>
              <a:rPr lang="en-US" b="1" dirty="0" smtClean="0"/>
              <a:t>() </a:t>
            </a:r>
            <a:r>
              <a:rPr lang="en-US" dirty="0" smtClean="0"/>
              <a:t>- This function checks whether the token is already present in the symbol table or not. If yes it returns 1 else 0.(Called by Scanner)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US" b="1" dirty="0" smtClean="0"/>
              <a:t>2. </a:t>
            </a:r>
            <a:r>
              <a:rPr lang="en-US" b="1" dirty="0" err="1" smtClean="0"/>
              <a:t>InsertST</a:t>
            </a:r>
            <a:r>
              <a:rPr lang="en-US" b="1" dirty="0" smtClean="0"/>
              <a:t>()</a:t>
            </a:r>
            <a:r>
              <a:rPr lang="en-US" dirty="0" smtClean="0"/>
              <a:t> - This function installs the token in the symbol table if it is not already present along with the token class. (Called by Scanner) </a:t>
            </a:r>
            <a:endParaRPr lang="en-US" dirty="0" smtClean="0"/>
          </a:p>
          <a:p>
            <a:pPr>
              <a:buNone/>
            </a:pPr>
            <a:r>
              <a:rPr lang="en-US" b="1" dirty="0" smtClean="0"/>
              <a:t>3. </a:t>
            </a:r>
            <a:r>
              <a:rPr lang="en-US" b="1" dirty="0" err="1" smtClean="0"/>
              <a:t>InsertSTtype</a:t>
            </a:r>
            <a:r>
              <a:rPr lang="en-US" b="1" dirty="0" smtClean="0"/>
              <a:t>() </a:t>
            </a:r>
            <a:r>
              <a:rPr lang="en-US" dirty="0" smtClean="0"/>
              <a:t>- This function appends the data type of the identifier in the symbol table. (Called by Parser). </a:t>
            </a:r>
            <a:endParaRPr lang="en-US" dirty="0" smtClean="0"/>
          </a:p>
          <a:p>
            <a:pPr>
              <a:buNone/>
            </a:pPr>
            <a:r>
              <a:rPr lang="en-US" b="1" dirty="0" smtClean="0"/>
              <a:t>4</a:t>
            </a:r>
            <a:r>
              <a:rPr lang="en-US" b="1" dirty="0" smtClean="0"/>
              <a:t>. </a:t>
            </a:r>
            <a:r>
              <a:rPr lang="en-US" b="1" dirty="0" err="1" smtClean="0"/>
              <a:t>InsertSTvalue</a:t>
            </a:r>
            <a:r>
              <a:rPr lang="en-US" b="1" dirty="0" smtClean="0"/>
              <a:t>()- </a:t>
            </a:r>
            <a:r>
              <a:rPr lang="en-US" dirty="0" smtClean="0"/>
              <a:t>This function appends the value of the identifier in the symbol table. (Called by Parser). </a:t>
            </a:r>
            <a:endParaRPr lang="en-US" dirty="0" smtClean="0"/>
          </a:p>
          <a:p>
            <a:pPr>
              <a:buNone/>
            </a:pPr>
            <a:r>
              <a:rPr lang="en-US" b="1" dirty="0" smtClean="0"/>
              <a:t>5</a:t>
            </a:r>
            <a:r>
              <a:rPr lang="en-US" b="1" dirty="0" smtClean="0"/>
              <a:t>. </a:t>
            </a:r>
            <a:r>
              <a:rPr lang="en-US" b="1" dirty="0" err="1" smtClean="0"/>
              <a:t>InsertSTline</a:t>
            </a:r>
            <a:r>
              <a:rPr lang="en-US" b="1" dirty="0" smtClean="0"/>
              <a:t>()- </a:t>
            </a:r>
            <a:r>
              <a:rPr lang="en-US" dirty="0" smtClean="0"/>
              <a:t>This function appends the line of the declaration of the identifier in the symbol table. (Called by Parser). </a:t>
            </a:r>
            <a:endParaRPr lang="en-US" dirty="0" smtClean="0"/>
          </a:p>
          <a:p>
            <a:pPr>
              <a:buNone/>
            </a:pPr>
            <a:r>
              <a:rPr lang="en-US" b="1" dirty="0" smtClean="0"/>
              <a:t>6. </a:t>
            </a:r>
            <a:r>
              <a:rPr lang="en-US" b="1" dirty="0" err="1" smtClean="0"/>
              <a:t>LookupCT</a:t>
            </a:r>
            <a:r>
              <a:rPr lang="en-US" b="1" dirty="0" smtClean="0"/>
              <a:t>() </a:t>
            </a:r>
            <a:r>
              <a:rPr lang="en-US" dirty="0" smtClean="0"/>
              <a:t>- This function checks whether the token is already present in the constant table or not. If yes it returns 1 else 0.(Called by Scanner).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smtClean="0"/>
              <a:t>7. </a:t>
            </a:r>
            <a:r>
              <a:rPr lang="en-US" b="1" dirty="0" err="1" smtClean="0"/>
              <a:t>InsertST</a:t>
            </a:r>
            <a:r>
              <a:rPr lang="en-US" b="1" dirty="0" smtClean="0"/>
              <a:t>() - </a:t>
            </a:r>
            <a:r>
              <a:rPr lang="en-US" dirty="0" smtClean="0"/>
              <a:t>This function installs the token in the constant table if it is not already present along with the token class. (Called by Scanner) </a:t>
            </a:r>
            <a:endParaRPr lang="en-US" dirty="0" smtClean="0"/>
          </a:p>
          <a:p>
            <a:pPr>
              <a:buNone/>
            </a:pPr>
            <a:r>
              <a:rPr lang="en-US" b="1" dirty="0" smtClean="0"/>
              <a:t>8</a:t>
            </a:r>
            <a:r>
              <a:rPr lang="en-US" b="1" dirty="0" smtClean="0"/>
              <a:t>. </a:t>
            </a:r>
            <a:r>
              <a:rPr lang="en-US" b="1" dirty="0" err="1" smtClean="0"/>
              <a:t>PrintST</a:t>
            </a:r>
            <a:r>
              <a:rPr lang="en-US" b="1" dirty="0" smtClean="0"/>
              <a:t>() - </a:t>
            </a:r>
            <a:r>
              <a:rPr lang="en-US" dirty="0" smtClean="0"/>
              <a:t>This function displays the entire content of the symbol table. </a:t>
            </a:r>
            <a:endParaRPr lang="en-US" dirty="0" smtClean="0"/>
          </a:p>
          <a:p>
            <a:pPr>
              <a:buNone/>
            </a:pPr>
            <a:r>
              <a:rPr lang="en-US" b="1" dirty="0" smtClean="0"/>
              <a:t>9</a:t>
            </a:r>
            <a:r>
              <a:rPr lang="en-US" b="1" dirty="0" smtClean="0"/>
              <a:t>. </a:t>
            </a:r>
            <a:r>
              <a:rPr lang="en-US" b="1" dirty="0" err="1" smtClean="0"/>
              <a:t>PrintCT</a:t>
            </a:r>
            <a:r>
              <a:rPr lang="en-US" b="1" dirty="0" smtClean="0"/>
              <a:t>() </a:t>
            </a:r>
            <a:r>
              <a:rPr lang="en-US" dirty="0" smtClean="0"/>
              <a:t>- This function displays the entire content of the constant table.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03238"/>
          </a:xfrm>
        </p:spPr>
        <p:txBody>
          <a:bodyPr>
            <a:normAutofit fontScale="90000"/>
          </a:bodyPr>
          <a:lstStyle/>
          <a:p>
            <a:pPr algn="l"/>
            <a:r>
              <a:rPr lang="en-US" sz="3600" b="1" dirty="0" smtClean="0">
                <a:solidFill>
                  <a:srgbClr val="FF0000"/>
                </a:solidFill>
              </a:rPr>
              <a:t>Result</a:t>
            </a:r>
            <a:endParaRPr lang="en-US" sz="3600" b="1" dirty="0">
              <a:solidFill>
                <a:srgbClr val="FF0000"/>
              </a:solidFill>
            </a:endParaRPr>
          </a:p>
        </p:txBody>
      </p:sp>
      <p:sp>
        <p:nvSpPr>
          <p:cNvPr id="3" name="Content Placeholder 2"/>
          <p:cNvSpPr>
            <a:spLocks noGrp="1"/>
          </p:cNvSpPr>
          <p:nvPr>
            <p:ph idx="1"/>
          </p:nvPr>
        </p:nvSpPr>
        <p:spPr>
          <a:xfrm>
            <a:off x="0" y="609600"/>
            <a:ext cx="9144000" cy="6248400"/>
          </a:xfrm>
        </p:spPr>
        <p:txBody>
          <a:bodyPr/>
          <a:lstStyle/>
          <a:p>
            <a:r>
              <a:rPr lang="en-US" dirty="0" smtClean="0"/>
              <a:t>The Yacc Script was able to successfully parse all the tokens generated the flex script for C. </a:t>
            </a:r>
            <a:endParaRPr lang="en-US" dirty="0" smtClean="0"/>
          </a:p>
          <a:p>
            <a:r>
              <a:rPr lang="en-US" dirty="0" smtClean="0"/>
              <a:t>The </a:t>
            </a:r>
            <a:r>
              <a:rPr lang="en-US" dirty="0" smtClean="0"/>
              <a:t>type, value, and line of the declaration was returned as an output for all the identifiers and constants present in the program. </a:t>
            </a:r>
            <a:endParaRPr lang="en-US" dirty="0" smtClean="0"/>
          </a:p>
          <a:p>
            <a:r>
              <a:rPr lang="en-US" dirty="0" smtClean="0"/>
              <a:t>To </a:t>
            </a:r>
            <a:r>
              <a:rPr lang="en-US" dirty="0" smtClean="0"/>
              <a:t>handle the error messages the line number was returned along with the syntax error message. </a:t>
            </a:r>
            <a:endParaRPr lang="en-US" dirty="0" smtClean="0"/>
          </a:p>
          <a:p>
            <a:r>
              <a:rPr lang="en-US" dirty="0" smtClean="0"/>
              <a:t>Thus </a:t>
            </a:r>
            <a:r>
              <a:rPr lang="en-US" dirty="0" smtClean="0"/>
              <a:t>the following Yacc script is able to parse the tokens and generate error messages for the C program.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smtClean="0">
                <a:solidFill>
                  <a:srgbClr val="FF0000"/>
                </a:solidFill>
              </a:rPr>
              <a:t>Output:</a:t>
            </a:r>
            <a:endParaRPr lang="en-US" sz="3200" b="1" dirty="0">
              <a:solidFill>
                <a:srgbClr val="FF0000"/>
              </a:solidFill>
            </a:endParaRP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611563"/>
          </a:xfrm>
        </p:spPr>
        <p:txBody>
          <a:bodyPr>
            <a:normAutofit/>
          </a:bodyPr>
          <a:lstStyle/>
          <a:p>
            <a:pPr algn="ctr">
              <a:buNone/>
            </a:pPr>
            <a:r>
              <a:rPr lang="en-US" sz="6600" b="1" dirty="0" smtClean="0"/>
              <a:t>THANK YOU…</a:t>
            </a:r>
            <a:endParaRPr lang="en-US" sz="6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marL="342900" indent="-342900" algn="l">
              <a:spcBef>
                <a:spcPct val="20000"/>
              </a:spcBef>
            </a:pPr>
            <a:r>
              <a:rPr lang="en-US" sz="3200" b="1" u="sng" dirty="0" smtClean="0">
                <a:latin typeface="+mn-lt"/>
                <a:ea typeface="+mn-ea"/>
                <a:cs typeface="+mn-cs"/>
              </a:rPr>
              <a:t>Phases of a compiler:</a:t>
            </a:r>
          </a:p>
        </p:txBody>
      </p:sp>
      <p:sp>
        <p:nvSpPr>
          <p:cNvPr id="3" name="Content Placeholder 2"/>
          <p:cNvSpPr>
            <a:spLocks noGrp="1"/>
          </p:cNvSpPr>
          <p:nvPr>
            <p:ph idx="1"/>
          </p:nvPr>
        </p:nvSpPr>
        <p:spPr>
          <a:xfrm>
            <a:off x="0" y="1066800"/>
            <a:ext cx="9144000" cy="5791200"/>
          </a:xfrm>
        </p:spPr>
        <p:txBody>
          <a:bodyPr>
            <a:normAutofit lnSpcReduction="10000"/>
          </a:bodyPr>
          <a:lstStyle/>
          <a:p>
            <a:pPr>
              <a:buClr>
                <a:srgbClr val="FF0000"/>
              </a:buClr>
              <a:buFont typeface="Wingdings" pitchFamily="2" charset="2"/>
              <a:buChar char="v"/>
            </a:pPr>
            <a:r>
              <a:rPr lang="en-US" dirty="0" smtClean="0"/>
              <a:t>The compilation process is a sequence of various phases. Each phase takes input from its previous stage, has its own representation of the source program, and feeds its output to the next phase of the compiler. The phases are</a:t>
            </a:r>
            <a:r>
              <a:rPr lang="en-US" dirty="0" smtClean="0"/>
              <a:t>:-</a:t>
            </a:r>
          </a:p>
          <a:p>
            <a:pPr marL="514350" indent="-514350">
              <a:buClr>
                <a:srgbClr val="FF0000"/>
              </a:buClr>
              <a:buAutoNum type="arabicPeriod"/>
            </a:pPr>
            <a:r>
              <a:rPr lang="en-US" b="1" dirty="0" smtClean="0"/>
              <a:t>Lexical </a:t>
            </a:r>
            <a:r>
              <a:rPr lang="en-US" b="1" dirty="0" smtClean="0"/>
              <a:t>Analysis </a:t>
            </a:r>
            <a:endParaRPr lang="en-US" b="1" dirty="0" smtClean="0"/>
          </a:p>
          <a:p>
            <a:pPr marL="514350" indent="-514350">
              <a:buClr>
                <a:srgbClr val="FF0000"/>
              </a:buClr>
              <a:buAutoNum type="arabicPeriod"/>
            </a:pPr>
            <a:r>
              <a:rPr lang="en-US" b="1" dirty="0" smtClean="0"/>
              <a:t>Syntax </a:t>
            </a:r>
            <a:r>
              <a:rPr lang="en-US" b="1" dirty="0" smtClean="0"/>
              <a:t>Analysis </a:t>
            </a:r>
            <a:endParaRPr lang="en-US" b="1" dirty="0" smtClean="0"/>
          </a:p>
          <a:p>
            <a:pPr marL="514350" indent="-514350">
              <a:buClr>
                <a:srgbClr val="FF0000"/>
              </a:buClr>
              <a:buAutoNum type="arabicPeriod"/>
            </a:pPr>
            <a:r>
              <a:rPr lang="en-US" b="1" dirty="0" smtClean="0"/>
              <a:t>Semantic </a:t>
            </a:r>
            <a:r>
              <a:rPr lang="en-US" b="1" dirty="0" smtClean="0"/>
              <a:t>Analysis </a:t>
            </a:r>
            <a:endParaRPr lang="en-US" b="1" dirty="0" smtClean="0"/>
          </a:p>
          <a:p>
            <a:pPr marL="514350" indent="-514350">
              <a:buClr>
                <a:srgbClr val="FF0000"/>
              </a:buClr>
              <a:buAutoNum type="arabicPeriod"/>
            </a:pPr>
            <a:r>
              <a:rPr lang="en-US" b="1" dirty="0" smtClean="0"/>
              <a:t>Intermediate </a:t>
            </a:r>
            <a:r>
              <a:rPr lang="en-US" b="1" dirty="0" smtClean="0"/>
              <a:t>Code Generation </a:t>
            </a:r>
            <a:endParaRPr lang="en-US" b="1" dirty="0" smtClean="0"/>
          </a:p>
          <a:p>
            <a:pPr marL="514350" indent="-514350">
              <a:buClr>
                <a:srgbClr val="FF0000"/>
              </a:buClr>
              <a:buAutoNum type="arabicPeriod"/>
            </a:pPr>
            <a:r>
              <a:rPr lang="en-US" b="1" dirty="0" smtClean="0"/>
              <a:t>Code Optimization </a:t>
            </a:r>
          </a:p>
          <a:p>
            <a:pPr marL="514350" indent="-514350">
              <a:buClr>
                <a:srgbClr val="FF0000"/>
              </a:buClr>
              <a:buAutoNum type="arabicPeriod"/>
            </a:pPr>
            <a:r>
              <a:rPr lang="en-US" b="1" dirty="0" smtClean="0"/>
              <a:t>Code </a:t>
            </a:r>
            <a:r>
              <a:rPr lang="en-US" b="1" dirty="0" smtClean="0"/>
              <a:t>Generation</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normAutofit/>
          </a:bodyPr>
          <a:lstStyle/>
          <a:p>
            <a:pPr algn="l"/>
            <a:r>
              <a:rPr lang="en-US" sz="3200" b="1" u="sng" dirty="0" smtClean="0">
                <a:latin typeface="+mn-lt"/>
                <a:ea typeface="+mn-ea"/>
                <a:cs typeface="+mn-cs"/>
              </a:rPr>
              <a:t>Features implemented in this project:</a:t>
            </a:r>
          </a:p>
        </p:txBody>
      </p:sp>
      <p:sp>
        <p:nvSpPr>
          <p:cNvPr id="3" name="Content Placeholder 2"/>
          <p:cNvSpPr>
            <a:spLocks noGrp="1"/>
          </p:cNvSpPr>
          <p:nvPr>
            <p:ph idx="1"/>
          </p:nvPr>
        </p:nvSpPr>
        <p:spPr>
          <a:xfrm>
            <a:off x="0" y="838200"/>
            <a:ext cx="9144000" cy="5867400"/>
          </a:xfrm>
        </p:spPr>
        <p:txBody>
          <a:bodyPr>
            <a:normAutofit lnSpcReduction="10000"/>
          </a:bodyPr>
          <a:lstStyle/>
          <a:p>
            <a:pPr>
              <a:buNone/>
            </a:pPr>
            <a:r>
              <a:rPr lang="en-US" dirty="0" smtClean="0"/>
              <a:t>	This </a:t>
            </a:r>
            <a:r>
              <a:rPr lang="en-US" dirty="0" smtClean="0"/>
              <a:t>project contains the implementation of </a:t>
            </a:r>
            <a:r>
              <a:rPr lang="en-US" dirty="0" smtClean="0"/>
              <a:t>the lexical </a:t>
            </a:r>
            <a:r>
              <a:rPr lang="en-US" dirty="0" smtClean="0"/>
              <a:t>analyzer phase of the C compiler. In our lexical analyzer we have implemented the following functionalities</a:t>
            </a:r>
            <a:r>
              <a:rPr lang="en-US" dirty="0" smtClean="0"/>
              <a:t>:-</a:t>
            </a:r>
          </a:p>
          <a:p>
            <a:pPr marL="514350" indent="-514350">
              <a:buAutoNum type="arabicPeriod"/>
            </a:pPr>
            <a:r>
              <a:rPr lang="en-US" b="1" dirty="0" smtClean="0"/>
              <a:t>Data </a:t>
            </a:r>
            <a:r>
              <a:rPr lang="en-US" b="1" dirty="0" smtClean="0"/>
              <a:t>Types</a:t>
            </a:r>
            <a:r>
              <a:rPr lang="en-US" dirty="0" smtClean="0"/>
              <a:t>: </a:t>
            </a:r>
            <a:r>
              <a:rPr lang="en-US" sz="2800" dirty="0" smtClean="0"/>
              <a:t>int, char data types with all its sub-types. </a:t>
            </a:r>
            <a:r>
              <a:rPr lang="en-US" sz="2800" dirty="0" smtClean="0"/>
              <a:t>Syntax </a:t>
            </a:r>
            <a:r>
              <a:rPr lang="en-US" sz="2800" dirty="0" smtClean="0"/>
              <a:t>: int a=3; </a:t>
            </a:r>
            <a:endParaRPr lang="en-US" dirty="0" smtClean="0"/>
          </a:p>
          <a:p>
            <a:pPr marL="514350" indent="-514350">
              <a:buAutoNum type="arabicPeriod"/>
            </a:pPr>
            <a:r>
              <a:rPr lang="en-US" b="1" dirty="0" smtClean="0"/>
              <a:t>Comments</a:t>
            </a:r>
            <a:r>
              <a:rPr lang="en-US" dirty="0" smtClean="0"/>
              <a:t>: </a:t>
            </a:r>
            <a:r>
              <a:rPr lang="en-US" sz="2800" dirty="0" smtClean="0"/>
              <a:t>Single line and multiline </a:t>
            </a:r>
            <a:r>
              <a:rPr lang="en-US" sz="2800" dirty="0" smtClean="0"/>
              <a:t>comments</a:t>
            </a:r>
            <a:r>
              <a:rPr lang="en-US" dirty="0" smtClean="0"/>
              <a:t> </a:t>
            </a:r>
          </a:p>
          <a:p>
            <a:pPr marL="514350" indent="-514350">
              <a:buAutoNum type="arabicPeriod"/>
            </a:pPr>
            <a:r>
              <a:rPr lang="en-US" b="1" dirty="0" smtClean="0"/>
              <a:t>Keywords</a:t>
            </a:r>
            <a:r>
              <a:rPr lang="en-US" dirty="0" smtClean="0"/>
              <a:t>: </a:t>
            </a:r>
            <a:r>
              <a:rPr lang="en-US" sz="2800" dirty="0" smtClean="0"/>
              <a:t>char, else, for, if, int, long, return, short, </a:t>
            </a:r>
            <a:r>
              <a:rPr lang="en-US" sz="2800" dirty="0" smtClean="0"/>
              <a:t>signed</a:t>
            </a:r>
            <a:r>
              <a:rPr lang="en-US" sz="2800" dirty="0" smtClean="0"/>
              <a:t>, struct, unsigned, void, while, main</a:t>
            </a:r>
          </a:p>
          <a:p>
            <a:pPr marL="514350" indent="-514350">
              <a:buAutoNum type="arabicPeriod"/>
            </a:pPr>
            <a:r>
              <a:rPr lang="en-US" sz="2800" b="1" dirty="0" smtClean="0"/>
              <a:t>Identification of valid identifiers </a:t>
            </a:r>
            <a:r>
              <a:rPr lang="en-US" sz="2800" dirty="0" smtClean="0"/>
              <a:t>used in the </a:t>
            </a:r>
            <a:r>
              <a:rPr lang="en-US" sz="2800" dirty="0" smtClean="0"/>
              <a:t>language</a:t>
            </a:r>
          </a:p>
          <a:p>
            <a:pPr marL="514350" indent="-514350">
              <a:buAutoNum type="arabicPeriod"/>
            </a:pPr>
            <a:r>
              <a:rPr lang="en-US" b="1" dirty="0" smtClean="0"/>
              <a:t>Looping Constructs</a:t>
            </a:r>
            <a:r>
              <a:rPr lang="en-US" sz="2800" dirty="0" smtClean="0"/>
              <a:t>: It will support nested for and while </a:t>
            </a:r>
            <a:r>
              <a:rPr lang="en-US" sz="2800" dirty="0" smtClean="0"/>
              <a:t>loops</a:t>
            </a:r>
            <a:r>
              <a:rPr lang="en-US" sz="2800" dirty="0" smtClean="0"/>
              <a:t>.</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800" dirty="0" smtClean="0"/>
              <a:t>Syntax</a:t>
            </a:r>
            <a:r>
              <a:rPr lang="en-US" sz="2800" dirty="0" smtClean="0"/>
              <a:t>:-</a:t>
            </a:r>
            <a:endParaRPr lang="en-US" sz="2800" dirty="0" smtClean="0"/>
          </a:p>
          <a:p>
            <a:pPr>
              <a:buNone/>
            </a:pPr>
            <a:r>
              <a:rPr lang="en-US" sz="2800" dirty="0" smtClean="0"/>
              <a:t>int i</a:t>
            </a:r>
            <a:r>
              <a:rPr lang="en-US" sz="2800" dirty="0" smtClean="0"/>
              <a:t>;</a:t>
            </a:r>
          </a:p>
          <a:p>
            <a:pPr>
              <a:buNone/>
            </a:pPr>
            <a:r>
              <a:rPr lang="en-US" sz="2800" dirty="0" smtClean="0"/>
              <a:t>for(i=0;i &lt;</a:t>
            </a:r>
            <a:r>
              <a:rPr lang="en-US" sz="2800" dirty="0" smtClean="0"/>
              <a:t>n;i</a:t>
            </a:r>
            <a:r>
              <a:rPr lang="en-US" sz="2800" dirty="0" smtClean="0"/>
              <a:t>++) </a:t>
            </a:r>
            <a:r>
              <a:rPr lang="en-US" sz="2800" dirty="0" smtClean="0"/>
              <a:t>{ </a:t>
            </a:r>
            <a:r>
              <a:rPr lang="en-US" sz="2800" dirty="0" smtClean="0"/>
              <a:t>} int x; while(x&lt;10) { … x</a:t>
            </a:r>
            <a:r>
              <a:rPr lang="en-US" sz="2800" dirty="0" smtClean="0"/>
              <a:t>++}</a:t>
            </a:r>
          </a:p>
          <a:p>
            <a:pPr>
              <a:buNone/>
            </a:pPr>
            <a:r>
              <a:rPr lang="en-US" sz="2800" dirty="0" smtClean="0"/>
              <a:t>6. Conditional Constructs: if...else-if...else </a:t>
            </a:r>
            <a:r>
              <a:rPr lang="en-US" sz="2800" dirty="0" smtClean="0"/>
              <a:t>statements</a:t>
            </a:r>
          </a:p>
          <a:p>
            <a:pPr>
              <a:buNone/>
            </a:pPr>
            <a:r>
              <a:rPr lang="en-US" sz="2800" dirty="0" smtClean="0"/>
              <a:t>7</a:t>
            </a:r>
            <a:r>
              <a:rPr lang="en-US" sz="2800" dirty="0" smtClean="0"/>
              <a:t>. Operators: ADD(+), MULTIPLY(*), DIVIDE(/), MODULO(%), AND(&amp;), OR</a:t>
            </a:r>
            <a:r>
              <a:rPr lang="en-US" sz="2800" dirty="0" smtClean="0"/>
              <a:t>(|)</a:t>
            </a:r>
          </a:p>
          <a:p>
            <a:pPr>
              <a:buNone/>
            </a:pPr>
            <a:r>
              <a:rPr lang="en-US" sz="2800" dirty="0" smtClean="0"/>
              <a:t>8</a:t>
            </a:r>
            <a:r>
              <a:rPr lang="en-US" sz="2800" dirty="0" smtClean="0"/>
              <a:t>. Delimiters: SEMICOLON(;), COMMA(,) </a:t>
            </a:r>
            <a:endParaRPr lang="en-US" sz="2800" dirty="0" smtClean="0"/>
          </a:p>
          <a:p>
            <a:pPr>
              <a:buNone/>
            </a:pPr>
            <a:r>
              <a:rPr lang="en-US" sz="2800" dirty="0" smtClean="0"/>
              <a:t>9</a:t>
            </a:r>
            <a:r>
              <a:rPr lang="en-US" sz="2800" dirty="0" smtClean="0"/>
              <a:t>. Structure construct of the language, Syntax: struct pair{ int a; int b</a:t>
            </a:r>
            <a:r>
              <a:rPr lang="en-US" sz="2800" dirty="0" smtClean="0"/>
              <a:t>};</a:t>
            </a:r>
          </a:p>
          <a:p>
            <a:pPr>
              <a:buNone/>
            </a:pPr>
            <a:r>
              <a:rPr lang="en-US" sz="2800" dirty="0" smtClean="0"/>
              <a:t>10. Function construct of the language, Syntax: int func(int </a:t>
            </a:r>
            <a:r>
              <a:rPr lang="en-US" sz="2800" dirty="0" smtClean="0"/>
              <a:t>x) </a:t>
            </a:r>
          </a:p>
          <a:p>
            <a:pPr>
              <a:buNone/>
            </a:pPr>
            <a:r>
              <a:rPr lang="en-US" sz="2800" dirty="0" smtClean="0"/>
              <a:t>11</a:t>
            </a:r>
            <a:r>
              <a:rPr lang="en-US" sz="2800" dirty="0" smtClean="0"/>
              <a:t>. Support of nested conditional </a:t>
            </a:r>
            <a:r>
              <a:rPr lang="en-US" sz="2800" dirty="0" smtClean="0"/>
              <a:t>statement</a:t>
            </a:r>
          </a:p>
          <a:p>
            <a:pPr>
              <a:buNone/>
            </a:pPr>
            <a:r>
              <a:rPr lang="en-US" sz="2800" dirty="0" smtClean="0"/>
              <a:t>12</a:t>
            </a:r>
            <a:r>
              <a:rPr lang="en-US" sz="2800" dirty="0" smtClean="0"/>
              <a:t>. Support for a 1-Dimensional array. Syntax : char s[20];</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563562"/>
          </a:xfrm>
        </p:spPr>
        <p:txBody>
          <a:bodyPr>
            <a:normAutofit fontScale="90000"/>
          </a:bodyPr>
          <a:lstStyle/>
          <a:p>
            <a:pPr algn="l"/>
            <a:r>
              <a:rPr lang="en-US" sz="4900" b="1" dirty="0" smtClean="0">
                <a:solidFill>
                  <a:srgbClr val="FF0000"/>
                </a:solidFill>
              </a:rPr>
              <a:t>Introduction</a:t>
            </a:r>
            <a:r>
              <a:rPr lang="en-US" dirty="0" smtClean="0"/>
              <a:t/>
            </a:r>
            <a:br>
              <a:rPr lang="en-US" dirty="0" smtClean="0"/>
            </a:b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b="1" u="sng" dirty="0" smtClean="0"/>
              <a:t>Lexical </a:t>
            </a:r>
            <a:r>
              <a:rPr lang="en-US" b="1" u="sng" dirty="0" smtClean="0"/>
              <a:t>Analysis :</a:t>
            </a:r>
          </a:p>
          <a:p>
            <a:pPr>
              <a:buFont typeface="Wingdings" pitchFamily="2" charset="2"/>
              <a:buChar char="v"/>
            </a:pPr>
            <a:r>
              <a:rPr lang="en-US" dirty="0" smtClean="0"/>
              <a:t>Lexical Analysis is the first process of the compiler</a:t>
            </a:r>
            <a:r>
              <a:rPr lang="en-US" dirty="0" smtClean="0"/>
              <a:t>.</a:t>
            </a:r>
          </a:p>
          <a:p>
            <a:pPr>
              <a:buFont typeface="Wingdings" pitchFamily="2" charset="2"/>
              <a:buChar char="v"/>
            </a:pPr>
            <a:r>
              <a:rPr lang="en-US" dirty="0" smtClean="0"/>
              <a:t>The input to a lexical analyzer is a high-level language program, such as a ’C’ program in the form of a sequence of characters</a:t>
            </a:r>
            <a:r>
              <a:rPr lang="en-US" dirty="0" smtClean="0"/>
              <a:t>.</a:t>
            </a:r>
          </a:p>
          <a:p>
            <a:pPr>
              <a:buFont typeface="Wingdings" pitchFamily="2" charset="2"/>
              <a:buChar char="v"/>
            </a:pPr>
            <a:r>
              <a:rPr lang="en-US" dirty="0" smtClean="0"/>
              <a:t>The output is a sequence of tokens, which is passed to the parser for syntax analysis</a:t>
            </a:r>
            <a:r>
              <a:rPr lang="en-US" dirty="0" smtClean="0"/>
              <a:t>.</a:t>
            </a:r>
          </a:p>
          <a:p>
            <a:pPr>
              <a:buFont typeface="Wingdings" pitchFamily="2" charset="2"/>
              <a:buChar char="v"/>
            </a:pPr>
            <a:r>
              <a:rPr lang="en-US" dirty="0" smtClean="0"/>
              <a:t>The blanks, tabs, newlines, and comments from the source program are removed</a:t>
            </a:r>
            <a:r>
              <a:rPr lang="en-US" dirty="0" smtClean="0"/>
              <a:t>.</a:t>
            </a:r>
          </a:p>
          <a:p>
            <a:pPr>
              <a:buFont typeface="Wingdings" pitchFamily="2" charset="2"/>
              <a:buChar char="v"/>
            </a:pPr>
            <a:r>
              <a:rPr lang="en-US" dirty="0" smtClean="0"/>
              <a:t>It keeps track of line numbers and associates error messages from various parts of a compiler with line numbers.</a:t>
            </a:r>
            <a:endParaRPr lang="en-US"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u="sng" dirty="0" smtClean="0"/>
              <a:t>Flex </a:t>
            </a:r>
            <a:r>
              <a:rPr lang="en-US" b="1" u="sng" dirty="0" smtClean="0"/>
              <a:t>Script</a:t>
            </a:r>
          </a:p>
          <a:p>
            <a:pPr>
              <a:buFont typeface="Wingdings" pitchFamily="2" charset="2"/>
              <a:buChar char="v"/>
            </a:pPr>
            <a:r>
              <a:rPr lang="en-US" sz="2800" dirty="0" smtClean="0"/>
              <a:t>FLEX (Fast </a:t>
            </a:r>
            <a:r>
              <a:rPr lang="en-US" sz="2800" dirty="0" err="1" smtClean="0"/>
              <a:t>LEXical</a:t>
            </a:r>
            <a:r>
              <a:rPr lang="en-US" sz="2800" dirty="0" smtClean="0"/>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v"/>
            </a:pPr>
            <a:r>
              <a:rPr lang="en-US" dirty="0" smtClean="0"/>
              <a:t>First, FLEX reads a specification of a scanner either from an input file *.lex, or from standard input, and it generates as output a C source file lex.yy.c. </a:t>
            </a:r>
            <a:endParaRPr lang="en-US" dirty="0" smtClean="0"/>
          </a:p>
          <a:p>
            <a:pPr>
              <a:buFont typeface="Wingdings" pitchFamily="2" charset="2"/>
              <a:buChar char="v"/>
            </a:pPr>
            <a:r>
              <a:rPr lang="en-US" dirty="0" smtClean="0"/>
              <a:t>Then</a:t>
            </a:r>
            <a:r>
              <a:rPr lang="en-US" dirty="0" smtClean="0"/>
              <a:t>, lex.yy.c is compiled and linked with the "-lfl" library to produce an executable a.out. Finally, a.out analyzes its input stream and transforms it into a sequence of tokens. The format of the input file contains three sections. These sections are separated by a line with “%%” symbol.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207</TotalTime>
  <Words>2798</Words>
  <Application>Microsoft Office PowerPoint</Application>
  <PresentationFormat>On-screen Show (4:3)</PresentationFormat>
  <Paragraphs>186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Abstract</vt:lpstr>
      <vt:lpstr>Slide 3</vt:lpstr>
      <vt:lpstr>Phases of a compiler:</vt:lpstr>
      <vt:lpstr>Features implemented in this project:</vt:lpstr>
      <vt:lpstr>Slide 6</vt:lpstr>
      <vt:lpstr>Introduction </vt:lpstr>
      <vt:lpstr>Slide 8</vt:lpstr>
      <vt:lpstr>Slide 9</vt:lpstr>
      <vt:lpstr>Slide 10</vt:lpstr>
      <vt:lpstr>Slide 11</vt:lpstr>
      <vt:lpstr>Output :</vt:lpstr>
      <vt:lpstr>Slide 13</vt:lpstr>
      <vt:lpstr>Implementation</vt:lpstr>
      <vt:lpstr>Slide 15</vt:lpstr>
      <vt:lpstr>Slide 16</vt:lpstr>
      <vt:lpstr>Parser for the C Language</vt:lpstr>
      <vt:lpstr>Slide 18</vt:lpstr>
      <vt:lpstr>Slide 19</vt:lpstr>
      <vt:lpstr>Introduction</vt:lpstr>
      <vt:lpstr>Slide 21</vt:lpstr>
      <vt:lpstr>Slide 22</vt:lpstr>
      <vt:lpstr>YACC Script</vt:lpstr>
      <vt:lpstr>Slide 24</vt:lpstr>
      <vt:lpstr>Slide 25</vt:lpstr>
      <vt:lpstr>Slide 26</vt:lpstr>
      <vt:lpstr>C Program</vt:lpstr>
      <vt:lpstr>Slide 28</vt:lpstr>
      <vt:lpstr>Explanation: </vt:lpstr>
      <vt:lpstr>Declaration Section</vt:lpstr>
      <vt:lpstr>Rules Section</vt:lpstr>
      <vt:lpstr>C-Program Section</vt:lpstr>
      <vt:lpstr>Implementation:</vt:lpstr>
      <vt:lpstr>Slide 34</vt:lpstr>
      <vt:lpstr>Slide 35</vt:lpstr>
      <vt:lpstr>Slide 36</vt:lpstr>
      <vt:lpstr>Result</vt:lpstr>
      <vt:lpstr>Output:</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RAMESH KUMAR</cp:lastModifiedBy>
  <cp:revision>27</cp:revision>
  <dcterms:created xsi:type="dcterms:W3CDTF">2006-08-16T00:00:00Z</dcterms:created>
  <dcterms:modified xsi:type="dcterms:W3CDTF">2024-02-05T17:00:28Z</dcterms:modified>
</cp:coreProperties>
</file>