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365" r:id="rId1"/>
    <p:sldMasterId id="2147484377" r:id="rId2"/>
  </p:sldMasterIdLst>
  <p:notesMasterIdLst>
    <p:notesMasterId r:id="rId20"/>
  </p:notesMasterIdLst>
  <p:handoutMasterIdLst>
    <p:handoutMasterId r:id="rId21"/>
  </p:handoutMasterIdLst>
  <p:sldIdLst>
    <p:sldId id="256" r:id="rId3"/>
    <p:sldId id="257" r:id="rId4"/>
    <p:sldId id="258" r:id="rId5"/>
    <p:sldId id="259" r:id="rId6"/>
    <p:sldId id="260" r:id="rId7"/>
    <p:sldId id="262" r:id="rId8"/>
    <p:sldId id="263" r:id="rId9"/>
    <p:sldId id="264" r:id="rId10"/>
    <p:sldId id="261"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8716DD-E46B-4017-81C1-E2FA71144D62}">
          <p14:sldIdLst>
            <p14:sldId id="256"/>
            <p14:sldId id="257"/>
            <p14:sldId id="258"/>
          </p14:sldIdLst>
        </p14:section>
        <p14:section name="Untitled Section" id="{2C965607-A36A-4C54-B7B1-3DF52CD717A5}">
          <p14:sldIdLst>
            <p14:sldId id="259"/>
            <p14:sldId id="260"/>
            <p14:sldId id="262"/>
            <p14:sldId id="263"/>
            <p14:sldId id="264"/>
            <p14:sldId id="261"/>
            <p14:sldId id="265"/>
            <p14:sldId id="266"/>
            <p14:sldId id="267"/>
            <p14:sldId id="268"/>
            <p14:sldId id="269"/>
            <p14:sldId id="270"/>
            <p14:sldId id="271"/>
            <p14:sldId id="272"/>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8" autoAdjust="0"/>
    <p:restoredTop sz="94660"/>
  </p:normalViewPr>
  <p:slideViewPr>
    <p:cSldViewPr snapToGrid="0">
      <p:cViewPr>
        <p:scale>
          <a:sx n="76" d="100"/>
          <a:sy n="76" d="100"/>
        </p:scale>
        <p:origin x="-280" y="64"/>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185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870DE69-7D7C-44CE-B1EF-0EC4ABBB1A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DA86DA7D-FD3C-4718-9948-6114540F19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2B5A71-48E0-47A5-81DB-0331400B1EB8}" type="datetimeFigureOut">
              <a:rPr lang="en-IN" smtClean="0"/>
              <a:t>13-11-2024</a:t>
            </a:fld>
            <a:endParaRPr lang="en-IN"/>
          </a:p>
        </p:txBody>
      </p:sp>
      <p:sp>
        <p:nvSpPr>
          <p:cNvPr id="4" name="Footer Placeholder 3">
            <a:extLst>
              <a:ext uri="{FF2B5EF4-FFF2-40B4-BE49-F238E27FC236}">
                <a16:creationId xmlns="" xmlns:a16="http://schemas.microsoft.com/office/drawing/2014/main" id="{9FC7F0F1-F0AE-4BE7-AE11-DC03558058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4B169FAA-E560-40AB-9539-36FBF4B910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E4057E-D686-4D1B-B280-C89B5358060B}" type="slidenum">
              <a:rPr lang="en-IN" smtClean="0"/>
              <a:t>‹#›</a:t>
            </a:fld>
            <a:endParaRPr lang="en-IN"/>
          </a:p>
        </p:txBody>
      </p:sp>
    </p:spTree>
    <p:extLst>
      <p:ext uri="{BB962C8B-B14F-4D97-AF65-F5344CB8AC3E}">
        <p14:creationId xmlns:p14="http://schemas.microsoft.com/office/powerpoint/2010/main" val="281813621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03690-B151-4313-8D1B-C68DF2BEAE24}"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84437-FF38-484C-B7F6-EA3E3A735EA6}" type="slidenum">
              <a:rPr lang="en-IN" smtClean="0"/>
              <a:t>‹#›</a:t>
            </a:fld>
            <a:endParaRPr lang="en-IN"/>
          </a:p>
        </p:txBody>
      </p:sp>
    </p:spTree>
    <p:extLst>
      <p:ext uri="{BB962C8B-B14F-4D97-AF65-F5344CB8AC3E}">
        <p14:creationId xmlns:p14="http://schemas.microsoft.com/office/powerpoint/2010/main" val="39142435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7B834C-DDFB-4022-A0C1-B1419E9B06C8}"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7149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03A4B-E65A-4BBC-890D-84DF6C9CE701}"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69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B7F6A-4DAF-4A7B-9C99-B662B40E28FE}"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3543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58DD8F-DB61-4631-A02D-BE8F12326BAE}"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19735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3EBB3-1148-4920-ACE8-CA725F57B972}"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39665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0B9125-F465-4AD2-9AE8-30B7EF471356}"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24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1468A-90FF-45F9-89AE-CBD2F0DA5784}" type="datetime1">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73360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0B55E7-D653-445D-AC94-CAA86D3CEF47}" type="datetime1">
              <a:rPr lang="en-US" smtClean="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8302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181E90-9C97-4F95-8EE3-F7C4E8E93142}" type="datetime1">
              <a:rPr lang="en-US" smtClean="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34806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AC18B58-A0BE-48E0-9492-0B17641BAA8B}" type="datetime1">
              <a:rPr lang="en-US" smtClean="0"/>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8508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CFADAF-1C5E-4B05-8E87-12D1FF8212FF}" type="datetime1">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992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51173-22D9-427F-B40C-0834EA7874B1}"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01171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AEB398-82F1-4FE9-92DC-E8B3D8B14813}" type="datetime1">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8437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AFE4D-9FB5-4803-A57B-EFA8C487205F}"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3986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B531C-0DBE-440F-8B5B-9CF45940D1A0}"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527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4945F-1DFF-46D6-B6E1-56088F0F2260}" type="datetime1">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60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CB8DE-1D8C-4B6E-8242-75DD2BB0137F}" type="datetime1">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43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A9F64-3EDA-4F5D-961D-1BFF3660783A}" type="datetime1">
              <a:rPr lang="en-US" smtClean="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46325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4D9842-C339-4D5E-A0A5-E3070C9688DF}" type="datetime1">
              <a:rPr lang="en-US" smtClean="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8271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39F7210-C19F-4DA1-BA8C-9E900B0C96BB}" type="datetime1">
              <a:rPr lang="en-US" smtClean="0"/>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195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985D7C-6A86-4C96-8CA5-5343014ABF38}" type="datetime1">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3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7D2BF-9684-43F8-990F-7C3AB7FE535E}" type="datetime1">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649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89A9F64-3EDA-4F5D-961D-1BFF3660783A}" type="datetime1">
              <a:rPr lang="en-US" smtClean="0"/>
              <a:t>11/13/2024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4423973"/>
      </p:ext>
    </p:extLst>
  </p:cSld>
  <p:clrMap bg1="dk1" tx1="lt1" bg2="dk2" tx2="lt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Lst>
  <p:hf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89A9F64-3EDA-4F5D-961D-1BFF3660783A}" type="datetime1">
              <a:rPr lang="en-US" smtClean="0"/>
              <a:t>11/13/2024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7986125"/>
      </p:ext>
    </p:extLst>
  </p:cSld>
  <p:clrMap bg1="dk1" tx1="lt1" bg2="dk2" tx2="lt2" accent1="accent1" accent2="accent2" accent3="accent3" accent4="accent4" accent5="accent5" accent6="accent6" hlink="hlink" folHlink="folHlink"/>
  <p:sldLayoutIdLst>
    <p:sldLayoutId id="2147484378" r:id="rId1"/>
    <p:sldLayoutId id="2147484379" r:id="rId2"/>
    <p:sldLayoutId id="2147484380" r:id="rId3"/>
    <p:sldLayoutId id="2147484381" r:id="rId4"/>
    <p:sldLayoutId id="2147484382" r:id="rId5"/>
    <p:sldLayoutId id="2147484383" r:id="rId6"/>
    <p:sldLayoutId id="2147484384" r:id="rId7"/>
    <p:sldLayoutId id="2147484385" r:id="rId8"/>
    <p:sldLayoutId id="2147484386" r:id="rId9"/>
    <p:sldLayoutId id="2147484387" r:id="rId10"/>
    <p:sldLayoutId id="2147484388" r:id="rId11"/>
  </p:sldLayoutIdLst>
  <p:hf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C556C-429B-4EF3-A54A-CF0099C1F294}"/>
              </a:ext>
            </a:extLst>
          </p:cNvPr>
          <p:cNvSpPr>
            <a:spLocks noGrp="1"/>
          </p:cNvSpPr>
          <p:nvPr>
            <p:ph type="ctrTitle"/>
          </p:nvPr>
        </p:nvSpPr>
        <p:spPr>
          <a:xfrm>
            <a:off x="1155032" y="2945331"/>
            <a:ext cx="6974842" cy="1001028"/>
          </a:xfrm>
        </p:spPr>
        <p:txBody>
          <a:bodyPr>
            <a:normAutofit/>
          </a:bodyPr>
          <a:lstStyle/>
          <a:p>
            <a:pPr algn="l"/>
            <a:r>
              <a:rPr lang="en-IN" sz="3600" i="1" dirty="0">
                <a:latin typeface="Book Antiqua" panose="02040602050305030304" pitchFamily="18" charset="0"/>
              </a:rPr>
              <a:t>Customer Segmentation Analysis</a:t>
            </a:r>
          </a:p>
        </p:txBody>
      </p:sp>
      <p:sp>
        <p:nvSpPr>
          <p:cNvPr id="3" name="Subtitle 2">
            <a:extLst>
              <a:ext uri="{FF2B5EF4-FFF2-40B4-BE49-F238E27FC236}">
                <a16:creationId xmlns="" xmlns:a16="http://schemas.microsoft.com/office/drawing/2014/main" id="{C3D9BD8C-F6EA-4740-BA66-EDCE407A6D25}"/>
              </a:ext>
            </a:extLst>
          </p:cNvPr>
          <p:cNvSpPr>
            <a:spLocks noGrp="1"/>
          </p:cNvSpPr>
          <p:nvPr>
            <p:ph type="subTitle" idx="1"/>
          </p:nvPr>
        </p:nvSpPr>
        <p:spPr>
          <a:xfrm>
            <a:off x="1036455" y="3763617"/>
            <a:ext cx="8148718" cy="901148"/>
          </a:xfrm>
        </p:spPr>
        <p:txBody>
          <a:bodyPr>
            <a:normAutofit/>
          </a:bodyPr>
          <a:lstStyle/>
          <a:p>
            <a:pPr algn="l"/>
            <a:r>
              <a:rPr lang="en-IN" b="1" dirty="0">
                <a:solidFill>
                  <a:schemeClr val="accent3">
                    <a:lumMod val="60000"/>
                    <a:lumOff val="40000"/>
                  </a:schemeClr>
                </a:solidFill>
              </a:rPr>
              <a:t> </a:t>
            </a:r>
            <a:r>
              <a:rPr lang="en-IN" b="1" dirty="0" smtClean="0">
                <a:solidFill>
                  <a:schemeClr val="accent3">
                    <a:lumMod val="60000"/>
                    <a:lumOff val="40000"/>
                  </a:schemeClr>
                </a:solidFill>
              </a:rPr>
              <a:t> </a:t>
            </a:r>
            <a:endParaRPr lang="en-IN" b="1" dirty="0">
              <a:solidFill>
                <a:schemeClr val="accent3">
                  <a:lumMod val="60000"/>
                  <a:lumOff val="40000"/>
                </a:schemeClr>
              </a:solidFill>
            </a:endParaRPr>
          </a:p>
        </p:txBody>
      </p:sp>
    </p:spTree>
    <p:extLst>
      <p:ext uri="{BB962C8B-B14F-4D97-AF65-F5344CB8AC3E}">
        <p14:creationId xmlns:p14="http://schemas.microsoft.com/office/powerpoint/2010/main" val="3187883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9E38EE20-7CE7-4195-9E7B-B50740BFD78B}"/>
              </a:ext>
            </a:extLst>
          </p:cNvPr>
          <p:cNvPicPr>
            <a:picLocks noGrp="1" noChangeAspect="1"/>
          </p:cNvPicPr>
          <p:nvPr>
            <p:ph idx="1"/>
          </p:nvPr>
        </p:nvPicPr>
        <p:blipFill>
          <a:blip r:embed="rId2"/>
          <a:stretch>
            <a:fillRect/>
          </a:stretch>
        </p:blipFill>
        <p:spPr>
          <a:xfrm>
            <a:off x="1219201" y="1191801"/>
            <a:ext cx="5082939" cy="3542886"/>
          </a:xfrm>
        </p:spPr>
      </p:pic>
      <p:sp>
        <p:nvSpPr>
          <p:cNvPr id="2" name="Slide Number Placeholder 1">
            <a:extLst>
              <a:ext uri="{FF2B5EF4-FFF2-40B4-BE49-F238E27FC236}">
                <a16:creationId xmlns="" xmlns:a16="http://schemas.microsoft.com/office/drawing/2014/main" id="{B2F5087A-C782-48FF-8FD4-995F71704804}"/>
              </a:ext>
            </a:extLst>
          </p:cNvPr>
          <p:cNvSpPr>
            <a:spLocks noGrp="1"/>
          </p:cNvSpPr>
          <p:nvPr>
            <p:ph type="sldNum" sz="quarter" idx="12"/>
          </p:nvPr>
        </p:nvSpPr>
        <p:spPr/>
        <p:txBody>
          <a:bodyPr/>
          <a:lstStyle/>
          <a:p>
            <a:fld id="{6D22F896-40B5-4ADD-8801-0D06FADFA095}" type="slidenum">
              <a:rPr lang="en-US" smtClean="0"/>
              <a:pPr/>
              <a:t>10</a:t>
            </a:fld>
            <a:endParaRPr lang="en-US" dirty="0"/>
          </a:p>
        </p:txBody>
      </p:sp>
      <p:sp>
        <p:nvSpPr>
          <p:cNvPr id="4" name="Rectangle 3">
            <a:extLst>
              <a:ext uri="{FF2B5EF4-FFF2-40B4-BE49-F238E27FC236}">
                <a16:creationId xmlns="" xmlns:a16="http://schemas.microsoft.com/office/drawing/2014/main" id="{1FE704B0-8C7F-4326-BCFE-A90A1F534FCA}"/>
              </a:ext>
            </a:extLst>
          </p:cNvPr>
          <p:cNvSpPr/>
          <p:nvPr/>
        </p:nvSpPr>
        <p:spPr>
          <a:xfrm>
            <a:off x="1198880" y="180475"/>
            <a:ext cx="6918960" cy="77964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latin typeface="+mj-lt"/>
              </a:rPr>
              <a:t>7. Which age cat generated more revenue?</a:t>
            </a:r>
          </a:p>
        </p:txBody>
      </p:sp>
      <p:sp>
        <p:nvSpPr>
          <p:cNvPr id="5" name="Rectangle: Diagonal Corners Rounded 4">
            <a:extLst>
              <a:ext uri="{FF2B5EF4-FFF2-40B4-BE49-F238E27FC236}">
                <a16:creationId xmlns="" xmlns:a16="http://schemas.microsoft.com/office/drawing/2014/main" id="{71B5E981-0BCA-49E5-9A74-6D5BAD69A38A}"/>
              </a:ext>
            </a:extLst>
          </p:cNvPr>
          <p:cNvSpPr/>
          <p:nvPr/>
        </p:nvSpPr>
        <p:spPr>
          <a:xfrm>
            <a:off x="6705599" y="1191801"/>
            <a:ext cx="4267200" cy="3413760"/>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1800" kern="100" dirty="0">
                <a:effectLst/>
                <a:latin typeface="Calibri" panose="020F0502020204030204" pitchFamily="34" charset="0"/>
                <a:ea typeface="Times New Roman" panose="02020603050405020304" pitchFamily="18" charset="0"/>
                <a:cs typeface="Tunga" panose="020B0502040204020203" pitchFamily="34" charset="0"/>
              </a:rPr>
              <a:t>. </a:t>
            </a:r>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Age 37 leads with the highest purchase count, reflecting possibly higher disposable income and diverse interests.</a:t>
            </a:r>
          </a:p>
          <a:p>
            <a:pPr marL="457200"/>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	•	Age 22 and 24 follow closely, highlighting strong engagement with fashion and lifestyle products.</a:t>
            </a:r>
          </a:p>
          <a:p>
            <a:pPr marL="457200"/>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	•	These insights can help in tailoring marketing strategies to target these age groups effectively, focusing on their preferred categories such as Clothing, Food &amp; Beverage, and Cosmetics</a:t>
            </a:r>
          </a:p>
        </p:txBody>
      </p:sp>
    </p:spTree>
    <p:extLst>
      <p:ext uri="{BB962C8B-B14F-4D97-AF65-F5344CB8AC3E}">
        <p14:creationId xmlns:p14="http://schemas.microsoft.com/office/powerpoint/2010/main" val="391857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53BCBBA-556E-437E-94EB-2BE92B1A48A6}"/>
              </a:ext>
            </a:extLst>
          </p:cNvPr>
          <p:cNvSpPr/>
          <p:nvPr/>
        </p:nvSpPr>
        <p:spPr>
          <a:xfrm>
            <a:off x="1313314" y="189143"/>
            <a:ext cx="8775032" cy="8590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latin typeface="+mj-lt"/>
              </a:rPr>
              <a:t>8. Distribution of purchase categories relative to other columns?</a:t>
            </a:r>
          </a:p>
        </p:txBody>
      </p:sp>
      <p:pic>
        <p:nvPicPr>
          <p:cNvPr id="9" name="Content Placeholder 8">
            <a:extLst>
              <a:ext uri="{FF2B5EF4-FFF2-40B4-BE49-F238E27FC236}">
                <a16:creationId xmlns="" xmlns:a16="http://schemas.microsoft.com/office/drawing/2014/main" id="{C60A5CC6-EE76-4949-A0C9-B765A5E18C90}"/>
              </a:ext>
            </a:extLst>
          </p:cNvPr>
          <p:cNvPicPr>
            <a:picLocks noGrp="1" noChangeAspect="1"/>
          </p:cNvPicPr>
          <p:nvPr>
            <p:ph idx="1"/>
          </p:nvPr>
        </p:nvPicPr>
        <p:blipFill>
          <a:blip r:embed="rId2"/>
          <a:stretch>
            <a:fillRect/>
          </a:stretch>
        </p:blipFill>
        <p:spPr>
          <a:xfrm>
            <a:off x="1313314" y="1304492"/>
            <a:ext cx="5341486" cy="3496258"/>
          </a:xfrm>
        </p:spPr>
      </p:pic>
      <p:sp>
        <p:nvSpPr>
          <p:cNvPr id="2" name="Slide Number Placeholder 1">
            <a:extLst>
              <a:ext uri="{FF2B5EF4-FFF2-40B4-BE49-F238E27FC236}">
                <a16:creationId xmlns="" xmlns:a16="http://schemas.microsoft.com/office/drawing/2014/main" id="{CB668628-922B-4BFD-B96C-79D9A8C14EE7}"/>
              </a:ext>
            </a:extLst>
          </p:cNvPr>
          <p:cNvSpPr>
            <a:spLocks noGrp="1"/>
          </p:cNvSpPr>
          <p:nvPr>
            <p:ph type="sldNum" sz="quarter" idx="12"/>
          </p:nvPr>
        </p:nvSpPr>
        <p:spPr/>
        <p:txBody>
          <a:bodyPr/>
          <a:lstStyle/>
          <a:p>
            <a:fld id="{6D22F896-40B5-4ADD-8801-0D06FADFA095}" type="slidenum">
              <a:rPr lang="en-US" smtClean="0"/>
              <a:pPr/>
              <a:t>11</a:t>
            </a:fld>
            <a:endParaRPr lang="en-US" dirty="0"/>
          </a:p>
        </p:txBody>
      </p:sp>
      <p:sp>
        <p:nvSpPr>
          <p:cNvPr id="5" name="Rectangle: Diagonal Corners Rounded 4">
            <a:extLst>
              <a:ext uri="{FF2B5EF4-FFF2-40B4-BE49-F238E27FC236}">
                <a16:creationId xmlns="" xmlns:a16="http://schemas.microsoft.com/office/drawing/2014/main" id="{E5395F71-7D16-424E-B5BF-D94FA66174DA}"/>
              </a:ext>
            </a:extLst>
          </p:cNvPr>
          <p:cNvSpPr/>
          <p:nvPr/>
        </p:nvSpPr>
        <p:spPr>
          <a:xfrm>
            <a:off x="6969760" y="1513840"/>
            <a:ext cx="3576320" cy="2580640"/>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kern="100" dirty="0">
                <a:effectLst/>
                <a:latin typeface="Calibri" panose="020F0502020204030204" pitchFamily="34" charset="0"/>
                <a:ea typeface="Times New Roman" panose="02020603050405020304" pitchFamily="18" charset="0"/>
                <a:cs typeface="Tunga" panose="020B0502040204020203" pitchFamily="34" charset="0"/>
              </a:rPr>
              <a:t>. </a:t>
            </a:r>
            <a:r>
              <a:rPr lang="en-IN" sz="18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Age 37 leads in total products sold, indicating high engagement across a variety of categories</a:t>
            </a:r>
            <a:r>
              <a:rPr lang="en-IN" sz="1800" kern="100" dirty="0">
                <a:effectLst/>
                <a:latin typeface="Calibri" panose="020F0502020204030204" pitchFamily="34" charset="0"/>
                <a:ea typeface="Times New Roman" panose="02020603050405020304" pitchFamily="18" charset="0"/>
                <a:cs typeface="Tunga" panose="020B0502040204020203" pitchFamily="34" charset="0"/>
              </a:rPr>
              <a:t>.</a:t>
            </a:r>
            <a:endParaRPr lang="en-IN" dirty="0"/>
          </a:p>
        </p:txBody>
      </p:sp>
    </p:spTree>
    <p:extLst>
      <p:ext uri="{BB962C8B-B14F-4D97-AF65-F5344CB8AC3E}">
        <p14:creationId xmlns:p14="http://schemas.microsoft.com/office/powerpoint/2010/main" val="65212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05EAE3F-ECE0-4D81-80AF-B51B8761C90B}"/>
              </a:ext>
            </a:extLst>
          </p:cNvPr>
          <p:cNvSpPr/>
          <p:nvPr/>
        </p:nvSpPr>
        <p:spPr>
          <a:xfrm>
            <a:off x="1219200" y="98272"/>
            <a:ext cx="8564880" cy="7783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latin typeface="+mj-lt"/>
              </a:rPr>
              <a:t>9. Does the payment method have a relation with other columns?</a:t>
            </a:r>
          </a:p>
        </p:txBody>
      </p:sp>
      <p:pic>
        <p:nvPicPr>
          <p:cNvPr id="9" name="Content Placeholder 8">
            <a:extLst>
              <a:ext uri="{FF2B5EF4-FFF2-40B4-BE49-F238E27FC236}">
                <a16:creationId xmlns="" xmlns:a16="http://schemas.microsoft.com/office/drawing/2014/main" id="{3055F336-FFA7-442F-88F2-C73214B53EC5}"/>
              </a:ext>
            </a:extLst>
          </p:cNvPr>
          <p:cNvPicPr>
            <a:picLocks noGrp="1" noChangeAspect="1"/>
          </p:cNvPicPr>
          <p:nvPr>
            <p:ph idx="1"/>
          </p:nvPr>
        </p:nvPicPr>
        <p:blipFill>
          <a:blip r:embed="rId2"/>
          <a:stretch>
            <a:fillRect/>
          </a:stretch>
        </p:blipFill>
        <p:spPr>
          <a:xfrm>
            <a:off x="1219200" y="1015465"/>
            <a:ext cx="4754880" cy="3129821"/>
          </a:xfrm>
        </p:spPr>
      </p:pic>
      <p:sp>
        <p:nvSpPr>
          <p:cNvPr id="2" name="Slide Number Placeholder 1">
            <a:extLst>
              <a:ext uri="{FF2B5EF4-FFF2-40B4-BE49-F238E27FC236}">
                <a16:creationId xmlns="" xmlns:a16="http://schemas.microsoft.com/office/drawing/2014/main" id="{FE2582E2-FDEA-474E-A1CE-D1F7216B7F6A}"/>
              </a:ext>
            </a:extLst>
          </p:cNvPr>
          <p:cNvSpPr>
            <a:spLocks noGrp="1"/>
          </p:cNvSpPr>
          <p:nvPr>
            <p:ph type="sldNum" sz="quarter" idx="12"/>
          </p:nvPr>
        </p:nvSpPr>
        <p:spPr/>
        <p:txBody>
          <a:bodyPr/>
          <a:lstStyle/>
          <a:p>
            <a:fld id="{6D22F896-40B5-4ADD-8801-0D06FADFA095}" type="slidenum">
              <a:rPr lang="en-US" smtClean="0"/>
              <a:pPr/>
              <a:t>12</a:t>
            </a:fld>
            <a:endParaRPr lang="en-US" dirty="0"/>
          </a:p>
        </p:txBody>
      </p:sp>
      <p:sp>
        <p:nvSpPr>
          <p:cNvPr id="5" name="Rectangle: Diagonal Corners Rounded 4">
            <a:extLst>
              <a:ext uri="{FF2B5EF4-FFF2-40B4-BE49-F238E27FC236}">
                <a16:creationId xmlns="" xmlns:a16="http://schemas.microsoft.com/office/drawing/2014/main" id="{1FF34A58-FDEB-4F9A-86A1-2DA25B5F99DB}"/>
              </a:ext>
            </a:extLst>
          </p:cNvPr>
          <p:cNvSpPr/>
          <p:nvPr/>
        </p:nvSpPr>
        <p:spPr>
          <a:xfrm>
            <a:off x="6644640" y="1209041"/>
            <a:ext cx="4145280" cy="2631440"/>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 </a:t>
            </a:r>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Females lead in all payment methods, with 26,509 cash transactions, 21,011 credit card transactions, and 11,962 debit card transactions. Males follow with 17,938 cash transactions, 13,920 credit card transactions, and 8,117 debit card transactions. This indicates a higher overall purchasing activity among females across all payment modes.</a:t>
            </a:r>
            <a:endParaRPr lang="en-IN" sz="1600" dirty="0">
              <a:solidFill>
                <a:schemeClr val="accent6">
                  <a:lumMod val="50000"/>
                </a:schemeClr>
              </a:solidFill>
            </a:endParaRPr>
          </a:p>
        </p:txBody>
      </p:sp>
    </p:spTree>
    <p:extLst>
      <p:ext uri="{BB962C8B-B14F-4D97-AF65-F5344CB8AC3E}">
        <p14:creationId xmlns:p14="http://schemas.microsoft.com/office/powerpoint/2010/main" val="130430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A0B7B92B-203B-457B-8493-25B46D470320}"/>
              </a:ext>
            </a:extLst>
          </p:cNvPr>
          <p:cNvPicPr>
            <a:picLocks noGrp="1" noChangeAspect="1"/>
          </p:cNvPicPr>
          <p:nvPr>
            <p:ph idx="1"/>
          </p:nvPr>
        </p:nvPicPr>
        <p:blipFill>
          <a:blip r:embed="rId2"/>
          <a:stretch>
            <a:fillRect/>
          </a:stretch>
        </p:blipFill>
        <p:spPr>
          <a:xfrm>
            <a:off x="1206901" y="1070235"/>
            <a:ext cx="5102459" cy="3446181"/>
          </a:xfrm>
        </p:spPr>
      </p:pic>
      <p:sp>
        <p:nvSpPr>
          <p:cNvPr id="2" name="Slide Number Placeholder 1">
            <a:extLst>
              <a:ext uri="{FF2B5EF4-FFF2-40B4-BE49-F238E27FC236}">
                <a16:creationId xmlns="" xmlns:a16="http://schemas.microsoft.com/office/drawing/2014/main" id="{3814DE36-F4F3-46A5-889B-B58229AEA980}"/>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
        <p:nvSpPr>
          <p:cNvPr id="4" name="Rectangle 3">
            <a:extLst>
              <a:ext uri="{FF2B5EF4-FFF2-40B4-BE49-F238E27FC236}">
                <a16:creationId xmlns="" xmlns:a16="http://schemas.microsoft.com/office/drawing/2014/main" id="{6C4A86AD-641B-4B1D-B2AA-C3F393E3989C}"/>
              </a:ext>
            </a:extLst>
          </p:cNvPr>
          <p:cNvSpPr/>
          <p:nvPr/>
        </p:nvSpPr>
        <p:spPr>
          <a:xfrm>
            <a:off x="1107975" y="164592"/>
            <a:ext cx="8117840" cy="82080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latin typeface="+mj-lt"/>
              </a:rPr>
              <a:t>10. How is the distribution of the payment method?</a:t>
            </a:r>
          </a:p>
        </p:txBody>
      </p:sp>
      <p:sp>
        <p:nvSpPr>
          <p:cNvPr id="5" name="Rectangle: Diagonal Corners Rounded 4">
            <a:extLst>
              <a:ext uri="{FF2B5EF4-FFF2-40B4-BE49-F238E27FC236}">
                <a16:creationId xmlns="" xmlns:a16="http://schemas.microsoft.com/office/drawing/2014/main" id="{53C0E3E7-F4F4-476C-BDE9-1E640F3E2590}"/>
              </a:ext>
            </a:extLst>
          </p:cNvPr>
          <p:cNvSpPr/>
          <p:nvPr/>
        </p:nvSpPr>
        <p:spPr>
          <a:xfrm>
            <a:off x="6654800" y="1320800"/>
            <a:ext cx="3891280" cy="2834640"/>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kern="100" dirty="0">
                <a:solidFill>
                  <a:schemeClr val="accent6">
                    <a:lumMod val="50000"/>
                  </a:schemeClr>
                </a:solidFill>
                <a:latin typeface="Calibri" panose="020F0502020204030204" pitchFamily="34" charset="0"/>
                <a:ea typeface="Times New Roman" panose="02020603050405020304" pitchFamily="18" charset="0"/>
                <a:cs typeface="Tunga" panose="020B0502040204020203" pitchFamily="34" charset="0"/>
              </a:rPr>
              <a:t>. </a:t>
            </a:r>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 The overall payment method distribution shows that cash is the most preferred with 44,447 transactions, followed by credit cards with 34,931 transactions, and debit cards with 20,079 transactions. This indicates a strong preference for immediate cash payments among consumers, with credit cards being the second most popular method.</a:t>
            </a:r>
          </a:p>
          <a:p>
            <a:r>
              <a:rPr lang="en-IN" sz="18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 </a:t>
            </a:r>
            <a:endParaRPr lang="en-IN" dirty="0">
              <a:solidFill>
                <a:schemeClr val="accent6">
                  <a:lumMod val="50000"/>
                </a:schemeClr>
              </a:solidFill>
            </a:endParaRPr>
          </a:p>
        </p:txBody>
      </p:sp>
    </p:spTree>
    <p:extLst>
      <p:ext uri="{BB962C8B-B14F-4D97-AF65-F5344CB8AC3E}">
        <p14:creationId xmlns:p14="http://schemas.microsoft.com/office/powerpoint/2010/main" val="139056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BFF29D9-9CDC-41A4-827A-129C87EF27E4}"/>
              </a:ext>
            </a:extLst>
          </p:cNvPr>
          <p:cNvSpPr/>
          <p:nvPr/>
        </p:nvSpPr>
        <p:spPr>
          <a:xfrm>
            <a:off x="1038787" y="164592"/>
            <a:ext cx="9403926" cy="80281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latin typeface="+mj-lt"/>
              </a:rPr>
              <a:t>11. Visualize the data </a:t>
            </a:r>
            <a:r>
              <a:rPr lang="en-GB" sz="2000" dirty="0" smtClean="0">
                <a:solidFill>
                  <a:schemeClr val="accent3">
                    <a:lumMod val="50000"/>
                  </a:schemeClr>
                </a:solidFill>
                <a:latin typeface="+mj-lt"/>
              </a:rPr>
              <a:t>using Power BI </a:t>
            </a:r>
            <a:r>
              <a:rPr lang="en-GB" sz="2000" dirty="0">
                <a:solidFill>
                  <a:schemeClr val="accent3">
                    <a:lumMod val="50000"/>
                  </a:schemeClr>
                </a:solidFill>
                <a:latin typeface="+mj-lt"/>
              </a:rPr>
              <a:t>and </a:t>
            </a:r>
            <a:r>
              <a:rPr lang="en-GB" sz="2000" dirty="0" smtClean="0">
                <a:solidFill>
                  <a:schemeClr val="accent3">
                    <a:lumMod val="50000"/>
                  </a:schemeClr>
                </a:solidFill>
                <a:latin typeface="+mj-lt"/>
              </a:rPr>
              <a:t>derive insights </a:t>
            </a:r>
            <a:r>
              <a:rPr lang="en-GB" sz="2000" dirty="0">
                <a:solidFill>
                  <a:schemeClr val="accent3">
                    <a:lumMod val="50000"/>
                  </a:schemeClr>
                </a:solidFill>
                <a:latin typeface="+mj-lt"/>
              </a:rPr>
              <a:t>and give your inputs/suggestions to the company.</a:t>
            </a:r>
            <a:endParaRPr lang="en-IN" sz="2000" dirty="0">
              <a:solidFill>
                <a:schemeClr val="accent3">
                  <a:lumMod val="50000"/>
                </a:schemeClr>
              </a:solidFill>
              <a:latin typeface="+mj-lt"/>
            </a:endParaRPr>
          </a:p>
        </p:txBody>
      </p:sp>
      <p:sp>
        <p:nvSpPr>
          <p:cNvPr id="2" name="Slide Number Placeholder 1">
            <a:extLst>
              <a:ext uri="{FF2B5EF4-FFF2-40B4-BE49-F238E27FC236}">
                <a16:creationId xmlns="" xmlns:a16="http://schemas.microsoft.com/office/drawing/2014/main" id="{8227A030-B03B-41FE-9B71-7F5B03DD00D6}"/>
              </a:ext>
            </a:extLst>
          </p:cNvPr>
          <p:cNvSpPr>
            <a:spLocks noGrp="1"/>
          </p:cNvSpPr>
          <p:nvPr>
            <p:ph type="sldNum" sz="quarter" idx="12"/>
          </p:nvPr>
        </p:nvSpPr>
        <p:spPr/>
        <p:txBody>
          <a:bodyPr/>
          <a:lstStyle/>
          <a:p>
            <a:fld id="{6D22F896-40B5-4ADD-8801-0D06FADFA095}" type="slidenum">
              <a:rPr lang="en-US" smtClean="0"/>
              <a:pPr/>
              <a:t>14</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348" y="1185068"/>
            <a:ext cx="10008729" cy="5202480"/>
          </a:xfrm>
        </p:spPr>
      </p:pic>
    </p:spTree>
    <p:extLst>
      <p:ext uri="{BB962C8B-B14F-4D97-AF65-F5344CB8AC3E}">
        <p14:creationId xmlns:p14="http://schemas.microsoft.com/office/powerpoint/2010/main" val="1884495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3F71AFD-3412-49F4-9329-3E0F34F87483}"/>
              </a:ext>
            </a:extLst>
          </p:cNvPr>
          <p:cNvSpPr>
            <a:spLocks noGrp="1"/>
          </p:cNvSpPr>
          <p:nvPr>
            <p:ph type="sldNum" sz="quarter" idx="12"/>
          </p:nvPr>
        </p:nvSpPr>
        <p:spPr/>
        <p:txBody>
          <a:bodyPr/>
          <a:lstStyle/>
          <a:p>
            <a:fld id="{6D22F896-40B5-4ADD-8801-0D06FADFA095}" type="slidenum">
              <a:rPr lang="en-US" smtClean="0"/>
              <a:pPr/>
              <a:t>15</a:t>
            </a:fld>
            <a:endParaRPr lang="en-US" dirty="0"/>
          </a:p>
        </p:txBody>
      </p:sp>
      <p:sp>
        <p:nvSpPr>
          <p:cNvPr id="9" name="TextBox 8">
            <a:extLst>
              <a:ext uri="{FF2B5EF4-FFF2-40B4-BE49-F238E27FC236}">
                <a16:creationId xmlns="" xmlns:a16="http://schemas.microsoft.com/office/drawing/2014/main" id="{5D1A8905-4C20-446E-AAB9-F819D518EA2A}"/>
              </a:ext>
            </a:extLst>
          </p:cNvPr>
          <p:cNvSpPr txBox="1"/>
          <p:nvPr/>
        </p:nvSpPr>
        <p:spPr>
          <a:xfrm>
            <a:off x="1833345" y="0"/>
            <a:ext cx="6097604" cy="6894195"/>
          </a:xfrm>
          <a:prstGeom prst="rect">
            <a:avLst/>
          </a:prstGeom>
          <a:noFill/>
        </p:spPr>
        <p:txBody>
          <a:bodyPr wrap="square">
            <a:spAutoFit/>
          </a:bodyPr>
          <a:lstStyle/>
          <a:p>
            <a:pPr algn="just"/>
            <a:r>
              <a:rPr lang="en-IN" sz="1600" i="1" kern="100" dirty="0">
                <a:solidFill>
                  <a:schemeClr val="tx2">
                    <a:lumMod val="10000"/>
                  </a:schemeClr>
                </a:solidFill>
                <a:effectLst/>
                <a:latin typeface="Calibri" panose="020F0502020204030204" pitchFamily="34" charset="0"/>
                <a:ea typeface="Times New Roman" panose="02020603050405020304" pitchFamily="18" charset="0"/>
                <a:cs typeface="Tunga" panose="020B0502040204020203" pitchFamily="34" charset="0"/>
              </a:rPr>
              <a:t>          </a:t>
            </a:r>
            <a:r>
              <a:rPr lang="en-IN" sz="2000" i="1" kern="100" dirty="0">
                <a:solidFill>
                  <a:schemeClr val="tx2">
                    <a:lumMod val="10000"/>
                  </a:schemeClr>
                </a:solidFill>
                <a:effectLst/>
                <a:highlight>
                  <a:srgbClr val="FFFF00"/>
                </a:highlight>
                <a:latin typeface="Calibri" panose="020F0502020204030204" pitchFamily="34" charset="0"/>
                <a:ea typeface="Times New Roman" panose="02020603050405020304" pitchFamily="18" charset="0"/>
                <a:cs typeface="Tunga" panose="020B0502040204020203" pitchFamily="34" charset="0"/>
              </a:rPr>
              <a:t>INSIGHTS---</a:t>
            </a:r>
          </a:p>
          <a:p>
            <a:pPr algn="just"/>
            <a:endParaRPr lang="en-IN" sz="1600" i="1" kern="100" dirty="0">
              <a:solidFill>
                <a:schemeClr val="tx2">
                  <a:lumMod val="10000"/>
                </a:schemeClr>
              </a:solidFill>
              <a:effectLst/>
              <a:latin typeface="Calibri" panose="020F0502020204030204" pitchFamily="34" charset="0"/>
              <a:ea typeface="Times New Roman" panose="02020603050405020304" pitchFamily="18" charset="0"/>
              <a:cs typeface="Tunga" panose="020B0502040204020203" pitchFamily="34" charset="0"/>
            </a:endParaRPr>
          </a:p>
          <a:p>
            <a:pPr algn="just"/>
            <a:r>
              <a:rPr lang="en-IN" sz="1600" kern="100" dirty="0">
                <a:solidFill>
                  <a:schemeClr val="tx2">
                    <a:lumMod val="10000"/>
                  </a:schemeClr>
                </a:solidFill>
                <a:effectLst/>
                <a:latin typeface="Calibri" panose="020F0502020204030204" pitchFamily="34" charset="0"/>
                <a:ea typeface="Times New Roman" panose="02020603050405020304" pitchFamily="18" charset="0"/>
                <a:cs typeface="Tunga" panose="020B0502040204020203" pitchFamily="34" charset="0"/>
              </a:rPr>
              <a:t>         </a:t>
            </a:r>
            <a:r>
              <a:rPr lang="en-IN" b="1"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1.</a:t>
            </a:r>
            <a:r>
              <a:rPr lang="en-IN" b="1" i="1" kern="100" dirty="0">
                <a:solidFill>
                  <a:schemeClr val="accent3">
                    <a:lumMod val="20000"/>
                    <a:lumOff val="80000"/>
                  </a:schemeClr>
                </a:solidFill>
                <a:latin typeface="Calibri" panose="020F0502020204030204" pitchFamily="34" charset="0"/>
                <a:ea typeface="Times New Roman" panose="02020603050405020304" pitchFamily="18" charset="0"/>
                <a:cs typeface="Tunga" panose="020B0502040204020203" pitchFamily="34" charset="0"/>
              </a:rPr>
              <a:t> </a:t>
            </a:r>
            <a:r>
              <a:rPr lang="en-IN" b="1" i="1" u="sng"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Target Marketing</a:t>
            </a:r>
            <a:r>
              <a:rPr lang="en-IN" i="1" u="sng"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a:t>
            </a:r>
          </a:p>
          <a:p>
            <a:pPr algn="just"/>
            <a:endParaRPr lang="en-IN" sz="1600" i="1" u="sng"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endParaRP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	For Females: Focus on fashion, beauty, and lifestyle products. Emphasize clothing and cosmetics, and consider campaigns around food and beverage offerings.</a:t>
            </a: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	For Males: Highlight clothing and grooming products, while also promoting food and beverage options.</a:t>
            </a:r>
          </a:p>
          <a:p>
            <a:pPr algn="just"/>
            <a:endPar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endParaRP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a:t>
            </a:r>
            <a:r>
              <a:rPr lang="en-IN" b="1" i="1"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2.</a:t>
            </a:r>
            <a:r>
              <a:rPr lang="en-IN" b="1" i="1" u="sng"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Age-Specific Strategies</a:t>
            </a:r>
            <a:r>
              <a:rPr lang="en-IN" sz="1600" b="1" i="1"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a:t>
            </a:r>
          </a:p>
          <a:p>
            <a:pPr algn="just"/>
            <a:endParaRPr lang="en-IN" sz="1600" b="1" i="1"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endParaRP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   	Age 37: Diverse product offerings, including high-value items, to appeal to their broad interests and higher disposable income.</a:t>
            </a: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	Age 22 and 24: Focus on trendy, fashionable, and lifestyle-enhancing products. Engage them with dynamic marketing campaigns.</a:t>
            </a: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	Age 51 and 64: Emphasize quality, reliability, and premium products, particularly those related to lifestyle and health.</a:t>
            </a:r>
          </a:p>
          <a:p>
            <a:pPr algn="just"/>
            <a:endPar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endParaRP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a:t>
            </a:r>
            <a:r>
              <a:rPr lang="en-IN" b="1" i="1"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3.</a:t>
            </a:r>
            <a:r>
              <a:rPr lang="en-IN" b="1" i="1" u="sng"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Payment Method Optimization</a:t>
            </a:r>
            <a:r>
              <a:rPr lang="en-IN" sz="1600" b="1" i="1"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a:t>
            </a:r>
          </a:p>
          <a:p>
            <a:pPr algn="just"/>
            <a:endParaRPr lang="en-IN" sz="1600" b="1" i="1"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endParaRP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	Cash Transactions: Ensure smooth and efficient cash handling processes in physical stores, given its popularity.</a:t>
            </a: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	Credit Card Promotions: Offer incentives like rewards or discounts for credit card users to increase their engagement.</a:t>
            </a:r>
          </a:p>
          <a:p>
            <a:pPr algn="just"/>
            <a:r>
              <a:rPr lang="en-IN" sz="1600" kern="100" dirty="0">
                <a:solidFill>
                  <a:schemeClr val="accent3">
                    <a:lumMod val="20000"/>
                    <a:lumOff val="80000"/>
                  </a:schemeClr>
                </a:solidFill>
                <a:effectLst/>
                <a:latin typeface="Calibri" panose="020F0502020204030204" pitchFamily="34" charset="0"/>
                <a:ea typeface="Times New Roman" panose="02020603050405020304" pitchFamily="18" charset="0"/>
                <a:cs typeface="Tunga" panose="020B0502040204020203" pitchFamily="34" charset="0"/>
              </a:rPr>
              <a:t>	•	Debit Card Convenience: Improve ease of debit card transactions and consider special offers to encourage more usage.</a:t>
            </a:r>
          </a:p>
        </p:txBody>
      </p:sp>
    </p:spTree>
    <p:extLst>
      <p:ext uri="{BB962C8B-B14F-4D97-AF65-F5344CB8AC3E}">
        <p14:creationId xmlns:p14="http://schemas.microsoft.com/office/powerpoint/2010/main" val="280592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66F1A85-74C6-470F-81EB-D6D1B9DA026F}"/>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4" name="TextBox 3">
            <a:extLst>
              <a:ext uri="{FF2B5EF4-FFF2-40B4-BE49-F238E27FC236}">
                <a16:creationId xmlns="" xmlns:a16="http://schemas.microsoft.com/office/drawing/2014/main" id="{F06FB17D-00E5-4EF4-B8FF-6CD7D073A394}"/>
              </a:ext>
            </a:extLst>
          </p:cNvPr>
          <p:cNvSpPr txBox="1"/>
          <p:nvPr/>
        </p:nvSpPr>
        <p:spPr>
          <a:xfrm>
            <a:off x="1645653" y="487443"/>
            <a:ext cx="6097604" cy="4924425"/>
          </a:xfrm>
          <a:prstGeom prst="rect">
            <a:avLst/>
          </a:prstGeom>
          <a:noFill/>
        </p:spPr>
        <p:txBody>
          <a:bodyPr wrap="square">
            <a:spAutoFit/>
          </a:bodyPr>
          <a:lstStyle/>
          <a:p>
            <a:r>
              <a:rPr lang="en-IN" sz="1600" kern="100" dirty="0">
                <a:solidFill>
                  <a:schemeClr val="tx2">
                    <a:lumMod val="10000"/>
                  </a:schemeClr>
                </a:solidFill>
                <a:effectLst/>
                <a:latin typeface="Calibri" panose="020F0502020204030204" pitchFamily="34" charset="0"/>
                <a:ea typeface="Times New Roman" panose="02020603050405020304" pitchFamily="18" charset="0"/>
                <a:cs typeface="Tunga" panose="020B0502040204020203" pitchFamily="34" charset="0"/>
              </a:rPr>
              <a:t>.   </a:t>
            </a:r>
            <a:r>
              <a:rPr lang="en-IN" kern="100" dirty="0">
                <a:solidFill>
                  <a:schemeClr val="tx2">
                    <a:lumMod val="10000"/>
                  </a:schemeClr>
                </a:solidFill>
                <a:latin typeface="Calibri" panose="020F0502020204030204" pitchFamily="34" charset="0"/>
                <a:ea typeface="Times New Roman" panose="02020603050405020304" pitchFamily="18" charset="0"/>
                <a:cs typeface="Tunga" panose="020B0502040204020203" pitchFamily="34" charset="0"/>
              </a:rPr>
              <a:t> </a:t>
            </a:r>
            <a:r>
              <a:rPr lang="en-IN"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4.	</a:t>
            </a:r>
            <a:r>
              <a:rPr lang="en-IN" b="1" i="1" u="sng"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Cross-Selling and Up-Selling:</a:t>
            </a:r>
          </a:p>
          <a:p>
            <a:r>
              <a:rPr lang="en-IN" sz="1600"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	</a:t>
            </a:r>
          </a:p>
          <a:p>
            <a:r>
              <a:rPr lang="en-IN" sz="1600"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	High-Spending Age Groups: Implement strategies to cross-sell and up-sell to age groups 37, 22, and 51, who show high engagement and revenue generation.</a:t>
            </a:r>
          </a:p>
          <a:p>
            <a:r>
              <a:rPr lang="en-IN" sz="1600"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	•	Product Bundling: Create attractive bundles combining popular categories such as clothing with cosmetics or shoes to boost sales.</a:t>
            </a:r>
          </a:p>
          <a:p>
            <a:r>
              <a:rPr lang="en-IN" sz="1600"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     </a:t>
            </a:r>
            <a:r>
              <a:rPr lang="en-IN"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5.	</a:t>
            </a:r>
            <a:r>
              <a:rPr lang="en-IN" b="1" i="1" u="sng"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Customer Experience Enhancement</a:t>
            </a:r>
            <a:r>
              <a:rPr lang="en-IN" b="1" u="sng"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a:t>
            </a:r>
          </a:p>
          <a:p>
            <a:r>
              <a:rPr lang="en-IN" sz="1600"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	</a:t>
            </a:r>
          </a:p>
          <a:p>
            <a:r>
              <a:rPr lang="en-IN" sz="1600"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	Personalized Marketing: Use data to personalize marketing efforts, ensuring that promotions and recommendations are tailored to individual preferences and shopping behaviours.</a:t>
            </a:r>
          </a:p>
          <a:p>
            <a:r>
              <a:rPr lang="en-IN" sz="1600" kern="100" dirty="0">
                <a:solidFill>
                  <a:schemeClr val="accent6">
                    <a:lumMod val="40000"/>
                    <a:lumOff val="60000"/>
                  </a:schemeClr>
                </a:solidFill>
                <a:latin typeface="Calibri" panose="020F0502020204030204" pitchFamily="34" charset="0"/>
                <a:ea typeface="Times New Roman" panose="02020603050405020304" pitchFamily="18" charset="0"/>
                <a:cs typeface="Tunga" panose="020B0502040204020203" pitchFamily="34" charset="0"/>
              </a:rPr>
              <a:t>	•	Loyalty Programs: Develop robust loyalty programs that reward frequent shoppers, particularly focusing on the high-spending </a:t>
            </a:r>
            <a:endParaRPr lang="en-IN" sz="1600" kern="100" dirty="0">
              <a:solidFill>
                <a:schemeClr val="accent6">
                  <a:lumMod val="40000"/>
                  <a:lumOff val="60000"/>
                </a:schemeClr>
              </a:solidFill>
              <a:effectLst/>
              <a:latin typeface="Calibri" panose="020F0502020204030204" pitchFamily="34" charset="0"/>
              <a:ea typeface="Times New Roman" panose="02020603050405020304" pitchFamily="18" charset="0"/>
              <a:cs typeface="Tunga" panose="020B0502040204020203" pitchFamily="34" charset="0"/>
            </a:endParaRPr>
          </a:p>
          <a:p>
            <a:r>
              <a:rPr lang="en-IN" sz="1800" kern="100" dirty="0">
                <a:solidFill>
                  <a:schemeClr val="tx2">
                    <a:lumMod val="10000"/>
                  </a:schemeClr>
                </a:solidFill>
                <a:effectLst/>
                <a:latin typeface="Calibri" panose="020F0502020204030204" pitchFamily="34" charset="0"/>
                <a:ea typeface="Times New Roman" panose="02020603050405020304" pitchFamily="18" charset="0"/>
                <a:cs typeface="Tunga" panose="020B0502040204020203" pitchFamily="34" charset="0"/>
              </a:rPr>
              <a:t> </a:t>
            </a:r>
          </a:p>
          <a:p>
            <a:r>
              <a:rPr lang="en-IN" sz="1800" b="1" kern="100"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unga" panose="020B0502040204020203" pitchFamily="34" charset="0"/>
              </a:rPr>
              <a:t>#   By implementing these strategies, businesses can better cater to their diverse customer base, enhancing satisfaction and driving sales growth across different segments.</a:t>
            </a:r>
          </a:p>
        </p:txBody>
      </p:sp>
    </p:spTree>
    <p:extLst>
      <p:ext uri="{BB962C8B-B14F-4D97-AF65-F5344CB8AC3E}">
        <p14:creationId xmlns:p14="http://schemas.microsoft.com/office/powerpoint/2010/main" val="16658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23" y="795131"/>
            <a:ext cx="8150087" cy="5433391"/>
          </a:xfrm>
          <a:prstGeom prst="rect">
            <a:avLst/>
          </a:prstGeom>
        </p:spPr>
      </p:pic>
    </p:spTree>
    <p:extLst>
      <p:ext uri="{BB962C8B-B14F-4D97-AF65-F5344CB8AC3E}">
        <p14:creationId xmlns:p14="http://schemas.microsoft.com/office/powerpoint/2010/main" val="117818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A46A264-0636-4EC2-B878-D335635122E5}"/>
              </a:ext>
            </a:extLst>
          </p:cNvPr>
          <p:cNvSpPr>
            <a:spLocks noGrp="1"/>
          </p:cNvSpPr>
          <p:nvPr>
            <p:ph type="title"/>
          </p:nvPr>
        </p:nvSpPr>
        <p:spPr>
          <a:xfrm>
            <a:off x="2235200" y="763388"/>
            <a:ext cx="2956560" cy="638692"/>
          </a:xfrm>
        </p:spPr>
        <p:txBody>
          <a:bodyPr>
            <a:normAutofit/>
          </a:bodyPr>
          <a:lstStyle/>
          <a:p>
            <a:pPr algn="ctr"/>
            <a:r>
              <a:rPr lang="en-IN" i="1" u="sng" dirty="0"/>
              <a:t>Overview--</a:t>
            </a:r>
          </a:p>
        </p:txBody>
      </p:sp>
      <p:sp>
        <p:nvSpPr>
          <p:cNvPr id="5" name="Slide Number Placeholder 4">
            <a:extLst>
              <a:ext uri="{FF2B5EF4-FFF2-40B4-BE49-F238E27FC236}">
                <a16:creationId xmlns="" xmlns:a16="http://schemas.microsoft.com/office/drawing/2014/main" id="{04A9B681-91B3-4EE2-9274-BB253EB31D76}"/>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6" name="Rectangle 5">
            <a:extLst>
              <a:ext uri="{FF2B5EF4-FFF2-40B4-BE49-F238E27FC236}">
                <a16:creationId xmlns="" xmlns:a16="http://schemas.microsoft.com/office/drawing/2014/main" id="{A5AB9B33-F578-4199-86AD-48FDFBD3A638}"/>
              </a:ext>
            </a:extLst>
          </p:cNvPr>
          <p:cNvSpPr/>
          <p:nvPr/>
        </p:nvSpPr>
        <p:spPr>
          <a:xfrm>
            <a:off x="2412733" y="2110534"/>
            <a:ext cx="6705600" cy="411472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project aims to perform a comprehensive Customer Segmentation Analysis </a:t>
            </a:r>
            <a:r>
              <a:rPr lang="en-US" dirty="0" smtClean="0"/>
              <a:t>using SQL and Power BI. </a:t>
            </a:r>
            <a:r>
              <a:rPr lang="en-US" dirty="0"/>
              <a:t>The analysis focuses on shopping distribution by gender and age, identifying which demographics purchased more products and generated more revenue. Additionally, it examines the distribution of purchase categories relative to other columns and investigates the relationship between payment methods and other variables. The insights derived from these analyses will be visualized and presented with actionable recommendations for the company to optimize their marketing and sales strategies.</a:t>
            </a:r>
            <a:endParaRPr lang="en-IN" dirty="0">
              <a:latin typeface="Bahnschrift Light" panose="020B0502040204020203" pitchFamily="34" charset="0"/>
            </a:endParaRPr>
          </a:p>
        </p:txBody>
      </p:sp>
      <p:sp>
        <p:nvSpPr>
          <p:cNvPr id="7" name="Rectangle 6">
            <a:extLst>
              <a:ext uri="{FF2B5EF4-FFF2-40B4-BE49-F238E27FC236}">
                <a16:creationId xmlns="" xmlns:a16="http://schemas.microsoft.com/office/drawing/2014/main" id="{E3C60B7B-FF4F-474A-A736-A61118A3FE65}"/>
              </a:ext>
            </a:extLst>
          </p:cNvPr>
          <p:cNvSpPr/>
          <p:nvPr/>
        </p:nvSpPr>
        <p:spPr>
          <a:xfrm>
            <a:off x="3320367" y="2302633"/>
            <a:ext cx="4360244" cy="398670"/>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Customer segmentation analysis</a:t>
            </a:r>
          </a:p>
        </p:txBody>
      </p:sp>
    </p:spTree>
    <p:extLst>
      <p:ext uri="{BB962C8B-B14F-4D97-AF65-F5344CB8AC3E}">
        <p14:creationId xmlns:p14="http://schemas.microsoft.com/office/powerpoint/2010/main" val="34735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581CC-ED6D-4FEB-8C34-2D1D504FD96C}"/>
              </a:ext>
            </a:extLst>
          </p:cNvPr>
          <p:cNvSpPr>
            <a:spLocks noGrp="1"/>
          </p:cNvSpPr>
          <p:nvPr>
            <p:ph type="title"/>
          </p:nvPr>
        </p:nvSpPr>
        <p:spPr>
          <a:xfrm>
            <a:off x="1778000" y="142697"/>
            <a:ext cx="2125007" cy="492570"/>
          </a:xfrm>
        </p:spPr>
        <p:txBody>
          <a:bodyPr>
            <a:normAutofit/>
          </a:bodyPr>
          <a:lstStyle/>
          <a:p>
            <a:r>
              <a:rPr lang="en-IN" sz="2800" i="1" dirty="0"/>
              <a:t>Objective--</a:t>
            </a:r>
          </a:p>
        </p:txBody>
      </p:sp>
      <p:sp>
        <p:nvSpPr>
          <p:cNvPr id="3" name="Content Placeholder 2">
            <a:extLst>
              <a:ext uri="{FF2B5EF4-FFF2-40B4-BE49-F238E27FC236}">
                <a16:creationId xmlns="" xmlns:a16="http://schemas.microsoft.com/office/drawing/2014/main" id="{ECE73852-8170-44E8-9E89-D3DF3994712D}"/>
              </a:ext>
            </a:extLst>
          </p:cNvPr>
          <p:cNvSpPr>
            <a:spLocks noGrp="1"/>
          </p:cNvSpPr>
          <p:nvPr>
            <p:ph idx="1"/>
          </p:nvPr>
        </p:nvSpPr>
        <p:spPr>
          <a:xfrm>
            <a:off x="1386038" y="1049154"/>
            <a:ext cx="10632172" cy="4975726"/>
          </a:xfrm>
        </p:spPr>
        <p:txBody>
          <a:bodyPr>
            <a:noAutofit/>
          </a:bodyPr>
          <a:lstStyle/>
          <a:p>
            <a:pPr lvl="1"/>
            <a:r>
              <a:rPr lang="en-GB" sz="2000" i="1" u="sng" dirty="0">
                <a:solidFill>
                  <a:schemeClr val="accent5">
                    <a:lumMod val="75000"/>
                  </a:schemeClr>
                </a:solidFill>
                <a:latin typeface="Arial Black" panose="020B0A04020102020204" pitchFamily="34" charset="0"/>
              </a:rPr>
              <a:t>Task:</a:t>
            </a:r>
          </a:p>
          <a:p>
            <a:r>
              <a:rPr lang="en-GB" sz="1400" dirty="0">
                <a:solidFill>
                  <a:schemeClr val="accent6">
                    <a:lumMod val="20000"/>
                    <a:lumOff val="80000"/>
                  </a:schemeClr>
                </a:solidFill>
              </a:rPr>
              <a:t>1. How is the shopping distribution according to gender?</a:t>
            </a:r>
          </a:p>
          <a:p>
            <a:r>
              <a:rPr lang="en-GB" sz="1400" dirty="0">
                <a:solidFill>
                  <a:schemeClr val="accent6">
                    <a:lumMod val="20000"/>
                    <a:lumOff val="80000"/>
                  </a:schemeClr>
                </a:solidFill>
              </a:rPr>
              <a:t>2. Which gender did we sell more products to?</a:t>
            </a:r>
          </a:p>
          <a:p>
            <a:r>
              <a:rPr lang="en-GB" sz="1400" dirty="0">
                <a:solidFill>
                  <a:schemeClr val="accent6">
                    <a:lumMod val="20000"/>
                    <a:lumOff val="80000"/>
                  </a:schemeClr>
                </a:solidFill>
              </a:rPr>
              <a:t>3. Which gender generated more revenue?</a:t>
            </a:r>
          </a:p>
          <a:p>
            <a:r>
              <a:rPr lang="en-GB" sz="1400" dirty="0">
                <a:solidFill>
                  <a:schemeClr val="accent6">
                    <a:lumMod val="20000"/>
                    <a:lumOff val="80000"/>
                  </a:schemeClr>
                </a:solidFill>
              </a:rPr>
              <a:t>4. Distribution of purchase categories relative to other columns?</a:t>
            </a:r>
          </a:p>
          <a:p>
            <a:r>
              <a:rPr lang="en-GB" sz="1400" dirty="0">
                <a:solidFill>
                  <a:schemeClr val="accent6">
                    <a:lumMod val="20000"/>
                    <a:lumOff val="80000"/>
                  </a:schemeClr>
                </a:solidFill>
              </a:rPr>
              <a:t>5. How is the shopping distribution according to age?</a:t>
            </a:r>
          </a:p>
          <a:p>
            <a:r>
              <a:rPr lang="en-GB" sz="1400" dirty="0">
                <a:solidFill>
                  <a:schemeClr val="accent6">
                    <a:lumMod val="20000"/>
                    <a:lumOff val="80000"/>
                  </a:schemeClr>
                </a:solidFill>
              </a:rPr>
              <a:t>6. Which age cat did we sell more products to?</a:t>
            </a:r>
          </a:p>
          <a:p>
            <a:r>
              <a:rPr lang="en-GB" sz="1400" dirty="0">
                <a:solidFill>
                  <a:schemeClr val="accent6">
                    <a:lumMod val="20000"/>
                    <a:lumOff val="80000"/>
                  </a:schemeClr>
                </a:solidFill>
              </a:rPr>
              <a:t>7. Which age cat generated more revenue?</a:t>
            </a:r>
          </a:p>
          <a:p>
            <a:r>
              <a:rPr lang="en-GB" sz="1400" dirty="0">
                <a:solidFill>
                  <a:schemeClr val="accent6">
                    <a:lumMod val="20000"/>
                    <a:lumOff val="80000"/>
                  </a:schemeClr>
                </a:solidFill>
              </a:rPr>
              <a:t>8. Distribution of purchase categories relative to other columns?</a:t>
            </a:r>
          </a:p>
          <a:p>
            <a:r>
              <a:rPr lang="en-GB" sz="1400" dirty="0">
                <a:solidFill>
                  <a:schemeClr val="accent6">
                    <a:lumMod val="20000"/>
                    <a:lumOff val="80000"/>
                  </a:schemeClr>
                </a:solidFill>
              </a:rPr>
              <a:t>9. Does the payment method have a relation with other columns?</a:t>
            </a:r>
          </a:p>
          <a:p>
            <a:r>
              <a:rPr lang="en-GB" sz="1400" dirty="0">
                <a:solidFill>
                  <a:schemeClr val="accent6">
                    <a:lumMod val="20000"/>
                    <a:lumOff val="80000"/>
                  </a:schemeClr>
                </a:solidFill>
              </a:rPr>
              <a:t>10. How is the distribution of the payment method?</a:t>
            </a:r>
          </a:p>
          <a:p>
            <a:r>
              <a:rPr lang="en-GB" sz="1400" dirty="0">
                <a:solidFill>
                  <a:schemeClr val="accent6">
                    <a:lumMod val="20000"/>
                    <a:lumOff val="80000"/>
                  </a:schemeClr>
                </a:solidFill>
              </a:rPr>
              <a:t>11. Visualize the data using Tableau /</a:t>
            </a:r>
            <a:r>
              <a:rPr lang="en-GB" sz="1400" dirty="0" err="1">
                <a:solidFill>
                  <a:schemeClr val="accent6">
                    <a:lumMod val="20000"/>
                    <a:lumOff val="80000"/>
                  </a:schemeClr>
                </a:solidFill>
              </a:rPr>
              <a:t>PowerBI</a:t>
            </a:r>
            <a:r>
              <a:rPr lang="en-GB" sz="1400" dirty="0">
                <a:solidFill>
                  <a:schemeClr val="accent6">
                    <a:lumMod val="20000"/>
                    <a:lumOff val="80000"/>
                  </a:schemeClr>
                </a:solidFill>
              </a:rPr>
              <a:t> and derive</a:t>
            </a:r>
          </a:p>
          <a:p>
            <a:pPr marL="0" indent="0">
              <a:buNone/>
            </a:pPr>
            <a:r>
              <a:rPr lang="en-GB" sz="1400" dirty="0">
                <a:solidFill>
                  <a:schemeClr val="accent6">
                    <a:lumMod val="20000"/>
                    <a:lumOff val="80000"/>
                  </a:schemeClr>
                </a:solidFill>
              </a:rPr>
              <a:t>    insights and give your inputs/suggestions to the company.</a:t>
            </a:r>
            <a:endParaRPr lang="en-IN" sz="1400" dirty="0">
              <a:solidFill>
                <a:schemeClr val="accent6">
                  <a:lumMod val="20000"/>
                  <a:lumOff val="80000"/>
                </a:schemeClr>
              </a:solidFill>
            </a:endParaRPr>
          </a:p>
        </p:txBody>
      </p:sp>
      <p:sp>
        <p:nvSpPr>
          <p:cNvPr id="4" name="Slide Number Placeholder 3">
            <a:extLst>
              <a:ext uri="{FF2B5EF4-FFF2-40B4-BE49-F238E27FC236}">
                <a16:creationId xmlns="" xmlns:a16="http://schemas.microsoft.com/office/drawing/2014/main" id="{8B1CE4C7-7E7D-47AD-AAC7-BAAF40B6E274}"/>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284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0833E5-5F19-4321-B059-44249FC36704}"/>
              </a:ext>
            </a:extLst>
          </p:cNvPr>
          <p:cNvSpPr>
            <a:spLocks noGrp="1"/>
          </p:cNvSpPr>
          <p:nvPr>
            <p:ph type="title"/>
          </p:nvPr>
        </p:nvSpPr>
        <p:spPr>
          <a:xfrm>
            <a:off x="1242331" y="304800"/>
            <a:ext cx="8165830" cy="690880"/>
          </a:xfrm>
          <a:solidFill>
            <a:schemeClr val="accent2">
              <a:lumMod val="60000"/>
              <a:lumOff val="40000"/>
            </a:schemeClr>
          </a:solidFill>
        </p:spPr>
        <p:txBody>
          <a:bodyPr>
            <a:normAutofit fontScale="90000"/>
          </a:bodyPr>
          <a:lstStyle/>
          <a:p>
            <a:pPr algn="l"/>
            <a:r>
              <a:rPr lang="en-IN" sz="2700" dirty="0">
                <a:solidFill>
                  <a:schemeClr val="accent3">
                    <a:lumMod val="50000"/>
                  </a:schemeClr>
                </a:solidFill>
              </a:rPr>
              <a:t>1.</a:t>
            </a:r>
            <a:r>
              <a:rPr lang="en-IN" sz="2800" dirty="0">
                <a:solidFill>
                  <a:schemeClr val="accent3">
                    <a:lumMod val="50000"/>
                  </a:schemeClr>
                </a:solidFill>
              </a:rPr>
              <a:t> </a:t>
            </a:r>
            <a:r>
              <a:rPr lang="en-GB" sz="2000" dirty="0">
                <a:solidFill>
                  <a:schemeClr val="accent3">
                    <a:lumMod val="50000"/>
                  </a:schemeClr>
                </a:solidFill>
              </a:rPr>
              <a:t>How is the shopping distribution according to gender?</a:t>
            </a:r>
            <a:br>
              <a:rPr lang="en-GB" sz="2000" dirty="0">
                <a:solidFill>
                  <a:schemeClr val="accent3">
                    <a:lumMod val="50000"/>
                  </a:schemeClr>
                </a:solidFill>
              </a:rPr>
            </a:br>
            <a:endParaRPr lang="en-IN" sz="2000" dirty="0">
              <a:solidFill>
                <a:schemeClr val="accent3">
                  <a:lumMod val="50000"/>
                </a:schemeClr>
              </a:solidFill>
            </a:endParaRPr>
          </a:p>
        </p:txBody>
      </p:sp>
      <p:pic>
        <p:nvPicPr>
          <p:cNvPr id="15" name="Content Placeholder 14">
            <a:extLst>
              <a:ext uri="{FF2B5EF4-FFF2-40B4-BE49-F238E27FC236}">
                <a16:creationId xmlns="" xmlns:a16="http://schemas.microsoft.com/office/drawing/2014/main" id="{DD96E208-7D30-4797-8F57-C899BC6478A9}"/>
              </a:ext>
            </a:extLst>
          </p:cNvPr>
          <p:cNvPicPr>
            <a:picLocks noGrp="1" noChangeAspect="1"/>
          </p:cNvPicPr>
          <p:nvPr>
            <p:ph idx="1"/>
          </p:nvPr>
        </p:nvPicPr>
        <p:blipFill>
          <a:blip r:embed="rId2"/>
          <a:stretch>
            <a:fillRect/>
          </a:stretch>
        </p:blipFill>
        <p:spPr>
          <a:xfrm>
            <a:off x="1429450" y="1635760"/>
            <a:ext cx="5270988" cy="3088640"/>
          </a:xfrm>
          <a:solidFill>
            <a:schemeClr val="accent4">
              <a:lumMod val="20000"/>
              <a:lumOff val="80000"/>
            </a:schemeClr>
          </a:solidFill>
          <a:effectLst>
            <a:outerShdw blurRad="50800" dist="38100" dir="2700000" algn="tl" rotWithShape="0">
              <a:schemeClr val="bg2">
                <a:alpha val="40000"/>
              </a:schemeClr>
            </a:outerShdw>
          </a:effectLst>
        </p:spPr>
      </p:pic>
      <p:sp>
        <p:nvSpPr>
          <p:cNvPr id="3" name="Slide Number Placeholder 2">
            <a:extLst>
              <a:ext uri="{FF2B5EF4-FFF2-40B4-BE49-F238E27FC236}">
                <a16:creationId xmlns="" xmlns:a16="http://schemas.microsoft.com/office/drawing/2014/main" id="{1FA9A75D-71B5-4156-A4A6-52812D7E6E49}"/>
              </a:ext>
            </a:extLst>
          </p:cNvPr>
          <p:cNvSpPr>
            <a:spLocks noGrp="1"/>
          </p:cNvSpPr>
          <p:nvPr>
            <p:ph type="sldNum" sz="quarter" idx="12"/>
          </p:nvPr>
        </p:nvSpPr>
        <p:spPr/>
        <p:txBody>
          <a:bodyPr/>
          <a:lstStyle/>
          <a:p>
            <a:fld id="{6D22F896-40B5-4ADD-8801-0D06FADFA095}" type="slidenum">
              <a:rPr lang="en-US" smtClean="0"/>
              <a:pPr/>
              <a:t>4</a:t>
            </a:fld>
            <a:endParaRPr lang="en-US" dirty="0"/>
          </a:p>
        </p:txBody>
      </p:sp>
      <p:sp>
        <p:nvSpPr>
          <p:cNvPr id="6" name="Rectangle: Diagonal Corners Rounded 5">
            <a:extLst>
              <a:ext uri="{FF2B5EF4-FFF2-40B4-BE49-F238E27FC236}">
                <a16:creationId xmlns="" xmlns:a16="http://schemas.microsoft.com/office/drawing/2014/main" id="{17FF3ACE-2B15-4310-A7E7-B96DC56C40D0}"/>
              </a:ext>
            </a:extLst>
          </p:cNvPr>
          <p:cNvSpPr/>
          <p:nvPr/>
        </p:nvSpPr>
        <p:spPr>
          <a:xfrm>
            <a:off x="7183120" y="1798320"/>
            <a:ext cx="3870960" cy="2926080"/>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mj-lt"/>
              <a:buAutoNum type="arabicPeriod"/>
            </a:pPr>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The purchase data shows that females made 59,482 purchases, while males made 39,975. Females account for about 59.8% of the total purchases, with males at 40.2%. This indicates females are more active purchasers in this dataset. This insight can guide targeted marketing and inventory strategies.</a:t>
            </a:r>
          </a:p>
        </p:txBody>
      </p:sp>
    </p:spTree>
    <p:extLst>
      <p:ext uri="{BB962C8B-B14F-4D97-AF65-F5344CB8AC3E}">
        <p14:creationId xmlns:p14="http://schemas.microsoft.com/office/powerpoint/2010/main" val="68113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5BCF78CA-B59A-4C7A-9FD5-C7DBCD441FF4}"/>
              </a:ext>
            </a:extLst>
          </p:cNvPr>
          <p:cNvPicPr>
            <a:picLocks noGrp="1" noChangeAspect="1"/>
          </p:cNvPicPr>
          <p:nvPr>
            <p:ph idx="1"/>
          </p:nvPr>
        </p:nvPicPr>
        <p:blipFill>
          <a:blip r:embed="rId2"/>
          <a:stretch>
            <a:fillRect/>
          </a:stretch>
        </p:blipFill>
        <p:spPr>
          <a:xfrm>
            <a:off x="1509562" y="1430914"/>
            <a:ext cx="5246838" cy="3216077"/>
          </a:xfrm>
          <a:scene3d>
            <a:camera prst="orthographicFront"/>
            <a:lightRig rig="threePt" dir="t"/>
          </a:scene3d>
          <a:sp3d extrusionH="76200" contourW="12700">
            <a:extrusionClr>
              <a:schemeClr val="tx1"/>
            </a:extrusionClr>
            <a:contourClr>
              <a:schemeClr val="bg2">
                <a:lumMod val="40000"/>
                <a:lumOff val="60000"/>
              </a:schemeClr>
            </a:contourClr>
          </a:sp3d>
        </p:spPr>
      </p:pic>
      <p:sp>
        <p:nvSpPr>
          <p:cNvPr id="2" name="Slide Number Placeholder 1">
            <a:extLst>
              <a:ext uri="{FF2B5EF4-FFF2-40B4-BE49-F238E27FC236}">
                <a16:creationId xmlns="" xmlns:a16="http://schemas.microsoft.com/office/drawing/2014/main" id="{EA046CD1-39B8-4F96-8394-2FFD2B9A0744}"/>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
        <p:nvSpPr>
          <p:cNvPr id="5" name="Rectangle 4">
            <a:extLst>
              <a:ext uri="{FF2B5EF4-FFF2-40B4-BE49-F238E27FC236}">
                <a16:creationId xmlns="" xmlns:a16="http://schemas.microsoft.com/office/drawing/2014/main" id="{E5F8CA06-F6FB-469B-81BB-D4918F5875EF}"/>
              </a:ext>
            </a:extLst>
          </p:cNvPr>
          <p:cNvSpPr/>
          <p:nvPr/>
        </p:nvSpPr>
        <p:spPr>
          <a:xfrm>
            <a:off x="1093002" y="365760"/>
            <a:ext cx="7492198" cy="6502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rPr>
              <a:t>2. </a:t>
            </a:r>
            <a:r>
              <a:rPr lang="en-GB" sz="2000" dirty="0">
                <a:solidFill>
                  <a:schemeClr val="accent3">
                    <a:lumMod val="50000"/>
                  </a:schemeClr>
                </a:solidFill>
                <a:latin typeface="+mj-lt"/>
              </a:rPr>
              <a:t>Which gender did we sell more products to?</a:t>
            </a:r>
          </a:p>
        </p:txBody>
      </p:sp>
      <p:sp>
        <p:nvSpPr>
          <p:cNvPr id="4" name="Rectangle: Diagonal Corners Rounded 3">
            <a:extLst>
              <a:ext uri="{FF2B5EF4-FFF2-40B4-BE49-F238E27FC236}">
                <a16:creationId xmlns="" xmlns:a16="http://schemas.microsoft.com/office/drawing/2014/main" id="{E84FE06E-21DC-4129-A6B2-000B40015BC5}"/>
              </a:ext>
            </a:extLst>
          </p:cNvPr>
          <p:cNvSpPr/>
          <p:nvPr/>
        </p:nvSpPr>
        <p:spPr>
          <a:xfrm>
            <a:off x="7091680" y="1859280"/>
            <a:ext cx="3911600" cy="2865120"/>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1800" kern="100" dirty="0">
                <a:effectLst/>
                <a:latin typeface="Calibri" panose="020F0502020204030204" pitchFamily="34" charset="0"/>
                <a:ea typeface="Times New Roman" panose="02020603050405020304" pitchFamily="18" charset="0"/>
                <a:cs typeface="Tunga" panose="020B0502040204020203" pitchFamily="34" charset="0"/>
              </a:rPr>
              <a:t>2</a:t>
            </a:r>
            <a:r>
              <a:rPr lang="en-IN" sz="18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.The data indicates that females bought 178,659 products, while males bought 120,053. Females account for 59.8% of the total products sold, and males for 40.2%. This highlights a higher purchasing volume among females. Such insights can inform targeted marketing and inventory decisions.</a:t>
            </a:r>
          </a:p>
        </p:txBody>
      </p:sp>
    </p:spTree>
    <p:extLst>
      <p:ext uri="{BB962C8B-B14F-4D97-AF65-F5344CB8AC3E}">
        <p14:creationId xmlns:p14="http://schemas.microsoft.com/office/powerpoint/2010/main" val="398373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DBEE56C6-2F21-4E43-B9EB-D5729D253FC8}"/>
              </a:ext>
            </a:extLst>
          </p:cNvPr>
          <p:cNvPicPr>
            <a:picLocks noGrp="1" noChangeAspect="1"/>
          </p:cNvPicPr>
          <p:nvPr>
            <p:ph idx="1"/>
          </p:nvPr>
        </p:nvPicPr>
        <p:blipFill>
          <a:blip r:embed="rId2"/>
          <a:stretch>
            <a:fillRect/>
          </a:stretch>
        </p:blipFill>
        <p:spPr>
          <a:xfrm>
            <a:off x="1224311" y="1122695"/>
            <a:ext cx="5625282" cy="3281924"/>
          </a:xfrm>
        </p:spPr>
      </p:pic>
      <p:sp>
        <p:nvSpPr>
          <p:cNvPr id="2" name="Slide Number Placeholder 1">
            <a:extLst>
              <a:ext uri="{FF2B5EF4-FFF2-40B4-BE49-F238E27FC236}">
                <a16:creationId xmlns="" xmlns:a16="http://schemas.microsoft.com/office/drawing/2014/main" id="{3B84CCDB-2B54-495A-A7D7-5696CB483340}"/>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
        <p:nvSpPr>
          <p:cNvPr id="4" name="Rectangle 3">
            <a:extLst>
              <a:ext uri="{FF2B5EF4-FFF2-40B4-BE49-F238E27FC236}">
                <a16:creationId xmlns="" xmlns:a16="http://schemas.microsoft.com/office/drawing/2014/main" id="{A6962EA9-B3AC-4284-8A8B-6DDFDDFA36DD}"/>
              </a:ext>
            </a:extLst>
          </p:cNvPr>
          <p:cNvSpPr/>
          <p:nvPr/>
        </p:nvSpPr>
        <p:spPr>
          <a:xfrm>
            <a:off x="1188719" y="167738"/>
            <a:ext cx="8554721" cy="68570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latin typeface="+mj-lt"/>
              </a:rPr>
              <a:t>3. Which gender generated more revenue?</a:t>
            </a:r>
          </a:p>
        </p:txBody>
      </p:sp>
      <p:sp>
        <p:nvSpPr>
          <p:cNvPr id="5" name="Rectangle: Diagonal Corners Rounded 4">
            <a:extLst>
              <a:ext uri="{FF2B5EF4-FFF2-40B4-BE49-F238E27FC236}">
                <a16:creationId xmlns="" xmlns:a16="http://schemas.microsoft.com/office/drawing/2014/main" id="{26D0F4D6-FB6C-4CB4-BBA7-AA013C418780}"/>
              </a:ext>
            </a:extLst>
          </p:cNvPr>
          <p:cNvSpPr/>
          <p:nvPr/>
        </p:nvSpPr>
        <p:spPr>
          <a:xfrm>
            <a:off x="7330409" y="1259977"/>
            <a:ext cx="3637280" cy="3007360"/>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 </a:t>
            </a:r>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The data indicates that males generated a total revenue of \$101,298,658.20, while females generated \$15,020,713. Despite females having higher purchase counts and total products sold, males contributed significantly more to the total revenue. This suggests that males may be purchasing higher-value items compared to females. These insights could help in tailoring pricing </a:t>
            </a:r>
            <a:r>
              <a:rPr lang="en-IN" sz="1600" kern="100" dirty="0">
                <a:effectLst/>
                <a:latin typeface="Calibri" panose="020F0502020204030204" pitchFamily="34" charset="0"/>
                <a:ea typeface="Times New Roman" panose="02020603050405020304" pitchFamily="18" charset="0"/>
                <a:cs typeface="Tunga" panose="020B0502040204020203" pitchFamily="34" charset="0"/>
              </a:rPr>
              <a:t>strategies and product offerings.</a:t>
            </a:r>
            <a:endParaRPr lang="en-IN" sz="1600" dirty="0"/>
          </a:p>
        </p:txBody>
      </p:sp>
    </p:spTree>
    <p:extLst>
      <p:ext uri="{BB962C8B-B14F-4D97-AF65-F5344CB8AC3E}">
        <p14:creationId xmlns:p14="http://schemas.microsoft.com/office/powerpoint/2010/main" val="13246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0222DE7-1C94-4A7D-99AC-60F6BC1C8EDC}"/>
              </a:ext>
            </a:extLst>
          </p:cNvPr>
          <p:cNvSpPr/>
          <p:nvPr/>
        </p:nvSpPr>
        <p:spPr>
          <a:xfrm>
            <a:off x="1137920" y="150780"/>
            <a:ext cx="8097520" cy="7461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latin typeface="+mj-lt"/>
              </a:rPr>
              <a:t>4. Distribution of purchase categories relative to other columns?</a:t>
            </a:r>
          </a:p>
        </p:txBody>
      </p:sp>
      <p:pic>
        <p:nvPicPr>
          <p:cNvPr id="9" name="Content Placeholder 8">
            <a:extLst>
              <a:ext uri="{FF2B5EF4-FFF2-40B4-BE49-F238E27FC236}">
                <a16:creationId xmlns="" xmlns:a16="http://schemas.microsoft.com/office/drawing/2014/main" id="{2B5E8613-F5C5-4CC5-9303-B7660711803E}"/>
              </a:ext>
            </a:extLst>
          </p:cNvPr>
          <p:cNvPicPr>
            <a:picLocks noGrp="1" noChangeAspect="1"/>
          </p:cNvPicPr>
          <p:nvPr>
            <p:ph idx="1"/>
          </p:nvPr>
        </p:nvPicPr>
        <p:blipFill>
          <a:blip r:embed="rId2"/>
          <a:stretch>
            <a:fillRect/>
          </a:stretch>
        </p:blipFill>
        <p:spPr>
          <a:xfrm>
            <a:off x="1137920" y="1203827"/>
            <a:ext cx="5251117" cy="3196999"/>
          </a:xfrm>
        </p:spPr>
      </p:pic>
      <p:sp>
        <p:nvSpPr>
          <p:cNvPr id="2" name="Slide Number Placeholder 1">
            <a:extLst>
              <a:ext uri="{FF2B5EF4-FFF2-40B4-BE49-F238E27FC236}">
                <a16:creationId xmlns="" xmlns:a16="http://schemas.microsoft.com/office/drawing/2014/main" id="{4A346FC8-CD69-4541-9921-28711C261DD5}"/>
              </a:ext>
            </a:extLst>
          </p:cNvPr>
          <p:cNvSpPr>
            <a:spLocks noGrp="1"/>
          </p:cNvSpPr>
          <p:nvPr>
            <p:ph type="sldNum" sz="quarter" idx="12"/>
          </p:nvPr>
        </p:nvSpPr>
        <p:spPr/>
        <p:txBody>
          <a:bodyPr/>
          <a:lstStyle/>
          <a:p>
            <a:fld id="{6D22F896-40B5-4ADD-8801-0D06FADFA095}" type="slidenum">
              <a:rPr lang="en-US" smtClean="0"/>
              <a:pPr/>
              <a:t>7</a:t>
            </a:fld>
            <a:endParaRPr lang="en-US" dirty="0"/>
          </a:p>
        </p:txBody>
      </p:sp>
      <p:sp>
        <p:nvSpPr>
          <p:cNvPr id="5" name="Rectangle: Diagonal Corners Rounded 4">
            <a:extLst>
              <a:ext uri="{FF2B5EF4-FFF2-40B4-BE49-F238E27FC236}">
                <a16:creationId xmlns="" xmlns:a16="http://schemas.microsoft.com/office/drawing/2014/main" id="{A2DCE61B-19AE-4B5C-81EA-A803D7864C72}"/>
              </a:ext>
            </a:extLst>
          </p:cNvPr>
          <p:cNvSpPr/>
          <p:nvPr/>
        </p:nvSpPr>
        <p:spPr>
          <a:xfrm>
            <a:off x="6908800" y="1300480"/>
            <a:ext cx="4216400" cy="3196999"/>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1800" kern="100" dirty="0">
                <a:effectLst/>
                <a:latin typeface="Calibri" panose="020F0502020204030204" pitchFamily="34" charset="0"/>
                <a:ea typeface="Times New Roman" panose="02020603050405020304" pitchFamily="18" charset="0"/>
                <a:cs typeface="Tunga" panose="020B0502040204020203" pitchFamily="34" charset="0"/>
              </a:rPr>
              <a:t>. </a:t>
            </a:r>
            <a:r>
              <a:rPr lang="en-IN" sz="1400" kern="100" dirty="0">
                <a:effectLst/>
                <a:latin typeface="Calibri" panose="020F0502020204030204" pitchFamily="34" charset="0"/>
                <a:ea typeface="Times New Roman" panose="02020603050405020304" pitchFamily="18" charset="0"/>
                <a:cs typeface="Tunga" panose="020B0502040204020203" pitchFamily="34" charset="0"/>
              </a:rPr>
              <a:t>Clothing is consistently the most purchased category across these top age groups, highlighting its universal appeal.</a:t>
            </a:r>
          </a:p>
          <a:p>
            <a:pPr marL="457200"/>
            <a:r>
              <a:rPr lang="en-IN" sz="1400" kern="100" dirty="0">
                <a:effectLst/>
                <a:latin typeface="Calibri" panose="020F0502020204030204" pitchFamily="34" charset="0"/>
                <a:ea typeface="Times New Roman" panose="02020603050405020304" pitchFamily="18" charset="0"/>
                <a:cs typeface="Tunga" panose="020B0502040204020203" pitchFamily="34" charset="0"/>
              </a:rPr>
              <a:t>	•	Food &amp; Beverage and Cosmetics are also highly popular, suggesting that these age groups value both appearance and lifestyle experiences.</a:t>
            </a:r>
          </a:p>
          <a:p>
            <a:pPr marL="457200"/>
            <a:r>
              <a:rPr lang="en-IN" sz="1400" kern="100" dirty="0">
                <a:effectLst/>
                <a:latin typeface="Calibri" panose="020F0502020204030204" pitchFamily="34" charset="0"/>
                <a:ea typeface="Times New Roman" panose="02020603050405020304" pitchFamily="18" charset="0"/>
                <a:cs typeface="Tunga" panose="020B0502040204020203" pitchFamily="34" charset="0"/>
              </a:rPr>
              <a:t>	•	The 22 and 24 age groups have very similar purchasing patterns, focusing on fashion and social activities, while the 37 age group shows continued interest in these areas, potentially reflecting a more established lifestyle with similar interests</a:t>
            </a:r>
          </a:p>
        </p:txBody>
      </p:sp>
    </p:spTree>
    <p:extLst>
      <p:ext uri="{BB962C8B-B14F-4D97-AF65-F5344CB8AC3E}">
        <p14:creationId xmlns:p14="http://schemas.microsoft.com/office/powerpoint/2010/main" val="3181312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7A6FCB0A-FB48-4BF1-8E93-83E7E72407AB}"/>
              </a:ext>
            </a:extLst>
          </p:cNvPr>
          <p:cNvPicPr>
            <a:picLocks noGrp="1" noChangeAspect="1"/>
          </p:cNvPicPr>
          <p:nvPr>
            <p:ph idx="1"/>
          </p:nvPr>
        </p:nvPicPr>
        <p:blipFill>
          <a:blip r:embed="rId2"/>
          <a:stretch>
            <a:fillRect/>
          </a:stretch>
        </p:blipFill>
        <p:spPr>
          <a:xfrm>
            <a:off x="1158240" y="1295946"/>
            <a:ext cx="4663440" cy="3463663"/>
          </a:xfrm>
        </p:spPr>
      </p:pic>
      <p:sp>
        <p:nvSpPr>
          <p:cNvPr id="2" name="Slide Number Placeholder 1">
            <a:extLst>
              <a:ext uri="{FF2B5EF4-FFF2-40B4-BE49-F238E27FC236}">
                <a16:creationId xmlns="" xmlns:a16="http://schemas.microsoft.com/office/drawing/2014/main" id="{FC491BAC-997B-43B1-A6FC-540D5EE3DC68}"/>
              </a:ext>
            </a:extLst>
          </p:cNvPr>
          <p:cNvSpPr>
            <a:spLocks noGrp="1"/>
          </p:cNvSpPr>
          <p:nvPr>
            <p:ph type="sldNum" sz="quarter" idx="12"/>
          </p:nvPr>
        </p:nvSpPr>
        <p:spPr/>
        <p:txBody>
          <a:bodyPr/>
          <a:lstStyle/>
          <a:p>
            <a:fld id="{6D22F896-40B5-4ADD-8801-0D06FADFA095}" type="slidenum">
              <a:rPr lang="en-US" smtClean="0"/>
              <a:pPr/>
              <a:t>8</a:t>
            </a:fld>
            <a:endParaRPr lang="en-US" dirty="0"/>
          </a:p>
        </p:txBody>
      </p:sp>
      <p:sp>
        <p:nvSpPr>
          <p:cNvPr id="4" name="Rectangle 3">
            <a:extLst>
              <a:ext uri="{FF2B5EF4-FFF2-40B4-BE49-F238E27FC236}">
                <a16:creationId xmlns="" xmlns:a16="http://schemas.microsoft.com/office/drawing/2014/main" id="{06724EC9-05FD-4E2B-BC54-ED3D94A7C3FF}"/>
              </a:ext>
            </a:extLst>
          </p:cNvPr>
          <p:cNvSpPr/>
          <p:nvPr/>
        </p:nvSpPr>
        <p:spPr>
          <a:xfrm>
            <a:off x="1158240" y="164592"/>
            <a:ext cx="8188960" cy="88029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rPr>
              <a:t>5. </a:t>
            </a:r>
            <a:r>
              <a:rPr lang="en-GB" sz="2000" dirty="0">
                <a:solidFill>
                  <a:schemeClr val="accent3">
                    <a:lumMod val="50000"/>
                  </a:schemeClr>
                </a:solidFill>
                <a:latin typeface="+mj-lt"/>
              </a:rPr>
              <a:t>How</a:t>
            </a:r>
            <a:r>
              <a:rPr lang="en-GB" sz="2000" dirty="0">
                <a:solidFill>
                  <a:schemeClr val="accent3">
                    <a:lumMod val="50000"/>
                  </a:schemeClr>
                </a:solidFill>
              </a:rPr>
              <a:t> is the shopping distribution according to age</a:t>
            </a:r>
            <a:r>
              <a:rPr lang="en-GB" dirty="0">
                <a:solidFill>
                  <a:schemeClr val="accent3">
                    <a:lumMod val="50000"/>
                  </a:schemeClr>
                </a:solidFill>
              </a:rPr>
              <a:t>?</a:t>
            </a:r>
          </a:p>
        </p:txBody>
      </p:sp>
      <p:sp>
        <p:nvSpPr>
          <p:cNvPr id="5" name="Rectangle: Diagonal Corners Rounded 4">
            <a:extLst>
              <a:ext uri="{FF2B5EF4-FFF2-40B4-BE49-F238E27FC236}">
                <a16:creationId xmlns="" xmlns:a16="http://schemas.microsoft.com/office/drawing/2014/main" id="{37A36B24-1CCD-4D8F-A119-FDACDB3A2C4A}"/>
              </a:ext>
            </a:extLst>
          </p:cNvPr>
          <p:cNvSpPr/>
          <p:nvPr/>
        </p:nvSpPr>
        <p:spPr>
          <a:xfrm>
            <a:off x="6268720" y="1432560"/>
            <a:ext cx="4389120" cy="3463663"/>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1800" kern="100" dirty="0">
                <a:effectLst/>
                <a:latin typeface="Calibri" panose="020F0502020204030204" pitchFamily="34" charset="0"/>
                <a:ea typeface="Times New Roman" panose="02020603050405020304" pitchFamily="18" charset="0"/>
                <a:cs typeface="Tunga" panose="020B0502040204020203" pitchFamily="34" charset="0"/>
              </a:rPr>
              <a:t>. </a:t>
            </a:r>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Females lead in total purchases across all categories, with the most significant differences seen in Clothing and Cosmetics.</a:t>
            </a:r>
          </a:p>
          <a:p>
            <a:pPr marL="457200"/>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	•	Males also show strong engagement, especially in Clothing, Cosmetics, and Food &amp; Beverage.</a:t>
            </a:r>
          </a:p>
          <a:p>
            <a:pPr marL="457200"/>
            <a:r>
              <a:rPr lang="en-IN" sz="16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   •	These insights can guide targeted marketing strategies, with a focus on fashion and beauty products for females and expanding male-oriented marketing in cosmetics and food &amp; beverage </a:t>
            </a:r>
            <a:r>
              <a:rPr lang="en-IN" sz="1800" kern="100" dirty="0">
                <a:solidFill>
                  <a:schemeClr val="accent6">
                    <a:lumMod val="50000"/>
                  </a:schemeClr>
                </a:solidFill>
                <a:effectLst/>
                <a:latin typeface="Calibri" panose="020F0502020204030204" pitchFamily="34" charset="0"/>
                <a:ea typeface="Times New Roman" panose="02020603050405020304" pitchFamily="18" charset="0"/>
                <a:cs typeface="Tunga" panose="020B0502040204020203" pitchFamily="34" charset="0"/>
              </a:rPr>
              <a:t>sectors.</a:t>
            </a:r>
          </a:p>
        </p:txBody>
      </p:sp>
    </p:spTree>
    <p:extLst>
      <p:ext uri="{BB962C8B-B14F-4D97-AF65-F5344CB8AC3E}">
        <p14:creationId xmlns:p14="http://schemas.microsoft.com/office/powerpoint/2010/main" val="388739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5A70F70D-5ACD-4255-80E6-A8A3FE15D603}"/>
              </a:ext>
            </a:extLst>
          </p:cNvPr>
          <p:cNvPicPr>
            <a:picLocks noGrp="1" noChangeAspect="1"/>
          </p:cNvPicPr>
          <p:nvPr>
            <p:ph idx="1"/>
          </p:nvPr>
        </p:nvPicPr>
        <p:blipFill>
          <a:blip r:embed="rId2"/>
          <a:stretch>
            <a:fillRect/>
          </a:stretch>
        </p:blipFill>
        <p:spPr>
          <a:xfrm>
            <a:off x="1198879" y="1034995"/>
            <a:ext cx="5015446" cy="3798619"/>
          </a:xfrm>
        </p:spPr>
      </p:pic>
      <p:sp>
        <p:nvSpPr>
          <p:cNvPr id="2" name="Slide Number Placeholder 1">
            <a:extLst>
              <a:ext uri="{FF2B5EF4-FFF2-40B4-BE49-F238E27FC236}">
                <a16:creationId xmlns="" xmlns:a16="http://schemas.microsoft.com/office/drawing/2014/main" id="{7289D656-BE29-41AA-BA71-35F44DF719E8}"/>
              </a:ext>
            </a:extLst>
          </p:cNvPr>
          <p:cNvSpPr>
            <a:spLocks noGrp="1"/>
          </p:cNvSpPr>
          <p:nvPr>
            <p:ph type="sldNum" sz="quarter" idx="12"/>
          </p:nvPr>
        </p:nvSpPr>
        <p:spPr/>
        <p:txBody>
          <a:bodyPr/>
          <a:lstStyle/>
          <a:p>
            <a:fld id="{6D22F896-40B5-4ADD-8801-0D06FADFA095}" type="slidenum">
              <a:rPr lang="en-US" smtClean="0"/>
              <a:pPr/>
              <a:t>9</a:t>
            </a:fld>
            <a:endParaRPr lang="en-US" dirty="0"/>
          </a:p>
        </p:txBody>
      </p:sp>
      <p:sp>
        <p:nvSpPr>
          <p:cNvPr id="4" name="Rectangle 3">
            <a:extLst>
              <a:ext uri="{FF2B5EF4-FFF2-40B4-BE49-F238E27FC236}">
                <a16:creationId xmlns="" xmlns:a16="http://schemas.microsoft.com/office/drawing/2014/main" id="{A1FCF6A3-27C1-47FD-A770-53CFDA3FFCE5}"/>
              </a:ext>
            </a:extLst>
          </p:cNvPr>
          <p:cNvSpPr/>
          <p:nvPr/>
        </p:nvSpPr>
        <p:spPr>
          <a:xfrm>
            <a:off x="1117599" y="65840"/>
            <a:ext cx="8392161" cy="84320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latin typeface="+mj-lt"/>
              </a:rPr>
              <a:t>6. Which age category did we sell more products to?</a:t>
            </a:r>
            <a:endParaRPr lang="en-IN" sz="2000" dirty="0">
              <a:solidFill>
                <a:schemeClr val="accent3">
                  <a:lumMod val="50000"/>
                </a:schemeClr>
              </a:solidFill>
              <a:latin typeface="+mj-lt"/>
            </a:endParaRPr>
          </a:p>
        </p:txBody>
      </p:sp>
      <p:sp>
        <p:nvSpPr>
          <p:cNvPr id="3" name="Rectangle: Diagonal Corners Rounded 2">
            <a:extLst>
              <a:ext uri="{FF2B5EF4-FFF2-40B4-BE49-F238E27FC236}">
                <a16:creationId xmlns="" xmlns:a16="http://schemas.microsoft.com/office/drawing/2014/main" id="{2BD9CDE9-7DD9-411E-8B43-708CC396EFA5}"/>
              </a:ext>
            </a:extLst>
          </p:cNvPr>
          <p:cNvSpPr/>
          <p:nvPr/>
        </p:nvSpPr>
        <p:spPr>
          <a:xfrm>
            <a:off x="6664961" y="1177897"/>
            <a:ext cx="3921760" cy="3119783"/>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The total products sold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 each age category are as follows: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50000"/>
                  </a:schemeClr>
                </a:solidFill>
                <a:effectLst/>
                <a:latin typeface="Arial" panose="020B0604020202020204" pitchFamily="34" charset="0"/>
              </a:rPr>
              <a:t>0-20 years</a:t>
            </a: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 16,801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50000"/>
                  </a:schemeClr>
                </a:solidFill>
                <a:effectLst/>
                <a:latin typeface="Arial" panose="020B0604020202020204" pitchFamily="34" charset="0"/>
              </a:rPr>
              <a:t>21-30 years</a:t>
            </a: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 58,371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50000"/>
                  </a:schemeClr>
                </a:solidFill>
                <a:effectLst/>
                <a:latin typeface="Arial" panose="020B0604020202020204" pitchFamily="34" charset="0"/>
              </a:rPr>
              <a:t>31-40 years</a:t>
            </a: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 57,850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50000"/>
                  </a:schemeClr>
                </a:solidFill>
                <a:effectLst/>
                <a:latin typeface="Arial" panose="020B0604020202020204" pitchFamily="34" charset="0"/>
              </a:rPr>
              <a:t>41-50 years</a:t>
            </a: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 57,156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50000"/>
                  </a:schemeClr>
                </a:solidFill>
                <a:effectLst/>
                <a:latin typeface="Arial" panose="020B0604020202020204" pitchFamily="34" charset="0"/>
              </a:rPr>
              <a:t>51-60 years</a:t>
            </a: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 56,997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50000"/>
                  </a:schemeClr>
                </a:solidFill>
                <a:effectLst/>
                <a:latin typeface="Arial" panose="020B0604020202020204" pitchFamily="34" charset="0"/>
              </a:rPr>
              <a:t>61-70 years</a:t>
            </a: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 51,537 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The age category </a:t>
            </a:r>
            <a:r>
              <a:rPr kumimoji="0" lang="en-US" altLang="en-US" sz="1600" b="1" i="0" u="none" strike="noStrike" cap="none" normalizeH="0" baseline="0" dirty="0">
                <a:ln>
                  <a:noFill/>
                </a:ln>
                <a:solidFill>
                  <a:schemeClr val="accent6">
                    <a:lumMod val="50000"/>
                  </a:schemeClr>
                </a:solidFill>
                <a:effectLst/>
                <a:latin typeface="Arial" panose="020B0604020202020204" pitchFamily="34" charset="0"/>
              </a:rPr>
              <a:t>21-30 years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 had the highest total number of products sold,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6">
                    <a:lumMod val="50000"/>
                  </a:schemeClr>
                </a:solidFill>
                <a:effectLst/>
                <a:latin typeface="Arial" panose="020B0604020202020204" pitchFamily="34" charset="0"/>
              </a:rPr>
              <a:t> with 58,371 products. ​​</a:t>
            </a:r>
          </a:p>
        </p:txBody>
      </p:sp>
    </p:spTree>
    <p:extLst>
      <p:ext uri="{BB962C8B-B14F-4D97-AF65-F5344CB8AC3E}">
        <p14:creationId xmlns:p14="http://schemas.microsoft.com/office/powerpoint/2010/main" val="1851473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1_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Madison" id="{025CB5FB-2DD3-45EE-B6F0-CC461540EB19}" vid="{6AC10936-2DFC-4054-9ADF-B5E2C5F861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3129</TotalTime>
  <Words>801</Words>
  <Application>Microsoft Office PowerPoint</Application>
  <PresentationFormat>Custom</PresentationFormat>
  <Paragraphs>101</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Madison</vt:lpstr>
      <vt:lpstr>1_Madison</vt:lpstr>
      <vt:lpstr>Customer Segmentation Analysis</vt:lpstr>
      <vt:lpstr>Overview--</vt:lpstr>
      <vt:lpstr>Objective--</vt:lpstr>
      <vt:lpstr>1. How is the shopping distribution according to gender?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Analysis</dc:title>
  <dc:creator>shwetayadawade@gmail.com</dc:creator>
  <cp:lastModifiedBy>hp</cp:lastModifiedBy>
  <cp:revision>34</cp:revision>
  <dcterms:created xsi:type="dcterms:W3CDTF">2024-06-21T18:41:38Z</dcterms:created>
  <dcterms:modified xsi:type="dcterms:W3CDTF">2024-11-15T05:52:02Z</dcterms:modified>
</cp:coreProperties>
</file>