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6CBA38-39CD-4994-81A1-0E58529573F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2"/>
            <p14:sldId id="269"/>
            <p14:sldId id="270"/>
            <p14:sldId id="271"/>
            <p14:sldId id="272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5783-1600-4893-8DF5-A921F89EB6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0CD3-A2B2-4075-B59C-5C594FCC0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0CD3-A2B2-4075-B59C-5C594FCC0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Name: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Prediction </a:t>
            </a:r>
            <a:r>
              <a:rPr lang="en-US" dirty="0"/>
              <a:t>for Credit Card Approval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Mr. </a:t>
            </a:r>
            <a:r>
              <a:rPr lang="en-US" dirty="0" err="1" smtClean="0"/>
              <a:t>Tushar</a:t>
            </a:r>
            <a:r>
              <a:rPr lang="en-US" dirty="0" smtClean="0"/>
              <a:t> N. </a:t>
            </a:r>
            <a:r>
              <a:rPr lang="en-US" dirty="0" err="1" smtClean="0"/>
              <a:t>Pendhari</a:t>
            </a:r>
            <a:endParaRPr lang="en-US" dirty="0" smtClean="0"/>
          </a:p>
          <a:p>
            <a:r>
              <a:rPr lang="en-US" dirty="0" smtClean="0"/>
              <a:t>Data analyst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3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5. Education level 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Secondary / secondary special </a:t>
            </a:r>
            <a:r>
              <a:rPr lang="en-US" sz="2400" dirty="0" smtClean="0"/>
              <a:t>:- 24777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Higher education </a:t>
            </a:r>
            <a:r>
              <a:rPr lang="en-US" sz="2400" dirty="0" smtClean="0"/>
              <a:t>:- 9864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Incomplete higher </a:t>
            </a:r>
            <a:r>
              <a:rPr lang="en-US" sz="2400" dirty="0" smtClean="0"/>
              <a:t>:- 1410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Lower secondary </a:t>
            </a:r>
            <a:r>
              <a:rPr lang="en-US" sz="2400" dirty="0" smtClean="0"/>
              <a:t>:- 374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Academic degree </a:t>
            </a:r>
            <a:r>
              <a:rPr lang="en-US" sz="2400" dirty="0" smtClean="0"/>
              <a:t>:- 32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More data is available for ‘secondary level education.’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We may say that data is imbalance here.</a:t>
            </a:r>
            <a:endParaRPr lang="en-US" sz="2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70" y="1752600"/>
            <a:ext cx="4172229" cy="3657600"/>
          </a:xfrm>
        </p:spPr>
      </p:pic>
    </p:spTree>
    <p:extLst>
      <p:ext uri="{BB962C8B-B14F-4D97-AF65-F5344CB8AC3E}">
        <p14:creationId xmlns:p14="http://schemas.microsoft.com/office/powerpoint/2010/main" val="33109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6. Has a property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/>
              <a:t>Applicant with ‘property’ have more chances of getting credit card approved than applicant with ‘no property.’</a:t>
            </a:r>
            <a:endParaRPr lang="en-US" sz="2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4038600" cy="3429000"/>
          </a:xfrm>
        </p:spPr>
      </p:pic>
    </p:spTree>
    <p:extLst>
      <p:ext uri="{BB962C8B-B14F-4D97-AF65-F5344CB8AC3E}">
        <p14:creationId xmlns:p14="http://schemas.microsoft.com/office/powerpoint/2010/main" val="418759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7. Dwelling 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/>
              <a:t>Too much data is available for ‘house/apartment’ holder.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Data might mislead here.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343400" cy="3810000"/>
          </a:xfrm>
        </p:spPr>
      </p:pic>
    </p:spTree>
    <p:extLst>
      <p:ext uri="{BB962C8B-B14F-4D97-AF65-F5344CB8AC3E}">
        <p14:creationId xmlns:p14="http://schemas.microsoft.com/office/powerpoint/2010/main" val="4973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8. Children count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500" dirty="0" smtClean="0"/>
              <a:t>Applicant with ‘0’ children count has higher chances of getting credit card approved.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Also more data is available for applicant with ‘0’ children count.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Though this attribute looks like a numerical variable, but it is a categorical variable.</a:t>
            </a:r>
          </a:p>
          <a:p>
            <a:pPr>
              <a:buFont typeface="Wingdings" pitchFamily="2" charset="2"/>
              <a:buChar char="v"/>
            </a:pPr>
            <a:endParaRPr lang="en-US" sz="2500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038600" cy="3428999"/>
          </a:xfrm>
        </p:spPr>
      </p:pic>
    </p:spTree>
    <p:extLst>
      <p:ext uri="{BB962C8B-B14F-4D97-AF65-F5344CB8AC3E}">
        <p14:creationId xmlns:p14="http://schemas.microsoft.com/office/powerpoint/2010/main" val="140322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Conclusion from data analysis :-</a:t>
            </a:r>
          </a:p>
          <a:p>
            <a:pPr marL="0" indent="0">
              <a:buNone/>
            </a:pPr>
            <a:endParaRPr lang="en-US" sz="2800" b="1" dirty="0" smtClean="0"/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From above all analysis, we can say that our data is imbalance.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Much more data is available for ‘low risky’ applicant that ‘risky’ applicant.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And that we can see in many attributes.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That hampers our accuracy.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So we need to balance the data to get good results.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That we can do after splitting the data.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123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4. Feature engineering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/>
              <a:t>Here we are going to handle ‘missing values’, ‘outliers.’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Also changing attributes with ‘object’ data type with ‘integer’ data type.</a:t>
            </a:r>
          </a:p>
          <a:p>
            <a:pPr lvl="1"/>
            <a:r>
              <a:rPr lang="en-US" sz="2500" dirty="0"/>
              <a:t> M</a:t>
            </a:r>
            <a:r>
              <a:rPr lang="en-US" sz="2500" dirty="0" smtClean="0"/>
              <a:t>ethods available for this :- </a:t>
            </a:r>
          </a:p>
          <a:p>
            <a:pPr lvl="2"/>
            <a:r>
              <a:rPr lang="en-US" sz="2500" dirty="0" smtClean="0"/>
              <a:t>1. Label encoder.</a:t>
            </a:r>
          </a:p>
          <a:p>
            <a:pPr lvl="2"/>
            <a:r>
              <a:rPr lang="en-US" sz="2500" dirty="0" smtClean="0"/>
              <a:t>2. One hot encoder.</a:t>
            </a:r>
          </a:p>
          <a:p>
            <a:pPr lvl="2"/>
            <a:r>
              <a:rPr lang="en-US" sz="2500" dirty="0" smtClean="0"/>
              <a:t>3. </a:t>
            </a:r>
            <a:r>
              <a:rPr lang="en-US" sz="2500" dirty="0"/>
              <a:t>W</a:t>
            </a:r>
            <a:r>
              <a:rPr lang="en-US" sz="2500" dirty="0" smtClean="0"/>
              <a:t>e can also use ‘replace()’ function. </a:t>
            </a:r>
          </a:p>
        </p:txBody>
      </p:sp>
    </p:spTree>
    <p:extLst>
      <p:ext uri="{BB962C8B-B14F-4D97-AF65-F5344CB8AC3E}">
        <p14:creationId xmlns:p14="http://schemas.microsoft.com/office/powerpoint/2010/main" val="414902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000" b="1" dirty="0" smtClean="0"/>
              <a:t>Using replace() function </a:t>
            </a:r>
            <a:r>
              <a:rPr lang="en-US" sz="3000" dirty="0" smtClean="0"/>
              <a:t>, we handled    following attributes </a:t>
            </a:r>
            <a:r>
              <a:rPr lang="en-US" sz="2500" dirty="0" smtClean="0"/>
              <a:t>:-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Gender 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Has a car.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Has a property.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Employment status.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sz="2500" dirty="0" smtClean="0"/>
              <a:t>We did this, because above mention first three attributes contains binary categorical data, and the </a:t>
            </a:r>
            <a:r>
              <a:rPr lang="en-US" sz="2500" dirty="0"/>
              <a:t>last one contains five unique </a:t>
            </a:r>
            <a:r>
              <a:rPr lang="en-US" sz="2500" dirty="0" smtClean="0"/>
              <a:t>values.</a:t>
            </a:r>
            <a:endParaRPr lang="en-US" sz="2500" dirty="0"/>
          </a:p>
          <a:p>
            <a:pPr lvl="1">
              <a:buFont typeface="Wingdings" pitchFamily="2" charset="2"/>
              <a:buChar char="q"/>
            </a:pPr>
            <a:r>
              <a:rPr lang="en-US" sz="2500" dirty="0" smtClean="0"/>
              <a:t> So it is easy to use for those attributes than contains such a low number of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249952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000" dirty="0" smtClean="0"/>
              <a:t>For following categorical variable, </a:t>
            </a:r>
            <a:r>
              <a:rPr lang="en-US" sz="3000" b="1" dirty="0" smtClean="0"/>
              <a:t>we used ‘Label encoding’ technique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Education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Marital status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Dwelling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Job title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sz="2500" dirty="0" smtClean="0"/>
              <a:t>Here we use ‘Label encoder’, all above categories contains ordinal data, where categories are naturally in order.</a:t>
            </a:r>
          </a:p>
          <a:p>
            <a:pPr lvl="1">
              <a:buFont typeface="Wingdings" pitchFamily="2" charset="2"/>
              <a:buChar char="q"/>
            </a:pPr>
            <a:r>
              <a:rPr lang="en-US" sz="2500" dirty="0" smtClean="0"/>
              <a:t>We didn’t use ‘one hot encoding’ technique, because it creates additional columns in the data, that increases the complexity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212631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3000" b="1" dirty="0" smtClean="0"/>
              <a:t>Handling missing values :- 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In our dataset, only one attribute contains missing values or null values  i.e. ‘Job title.’</a:t>
            </a:r>
          </a:p>
          <a:p>
            <a:r>
              <a:rPr lang="en-US" sz="2500" dirty="0" smtClean="0"/>
              <a:t>‘Job title’ is a categorical variable.</a:t>
            </a:r>
          </a:p>
          <a:p>
            <a:r>
              <a:rPr lang="en-US" sz="2500" dirty="0" smtClean="0"/>
              <a:t>So it is better to replace null values with </a:t>
            </a:r>
            <a:r>
              <a:rPr lang="en-US" sz="2500" b="1" dirty="0" smtClean="0"/>
              <a:t>mode.</a:t>
            </a:r>
          </a:p>
          <a:p>
            <a:pPr lvl="1"/>
            <a:r>
              <a:rPr lang="en-US" sz="2400" dirty="0" smtClean="0"/>
              <a:t>Mode</a:t>
            </a:r>
            <a:r>
              <a:rPr lang="en-US" sz="2400" b="1" dirty="0" smtClean="0"/>
              <a:t> :- ‘</a:t>
            </a:r>
            <a:r>
              <a:rPr lang="en-US" sz="2400" dirty="0" smtClean="0"/>
              <a:t>Laborers’ category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750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3000" b="1" dirty="0" smtClean="0"/>
              <a:t>Handling outliers :- 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Two methods </a:t>
            </a:r>
            <a:r>
              <a:rPr lang="en-US" dirty="0" smtClean="0"/>
              <a:t>:-</a:t>
            </a:r>
          </a:p>
          <a:p>
            <a:pPr lvl="1"/>
            <a:r>
              <a:rPr lang="en-US" sz="2400" dirty="0" smtClean="0"/>
              <a:t>1. IQR(Interquartile range)</a:t>
            </a:r>
          </a:p>
          <a:p>
            <a:pPr lvl="1"/>
            <a:r>
              <a:rPr lang="en-US" sz="2400" dirty="0" smtClean="0"/>
              <a:t>2. Z-score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sz="2500" dirty="0"/>
              <a:t>We used IQR(Interquartile range) </a:t>
            </a:r>
            <a:r>
              <a:rPr lang="en-US" sz="2500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0965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in data science project :-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gathering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3008313" cy="5969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500" u="sng" dirty="0" smtClean="0"/>
              <a:t>Children count :- </a:t>
            </a:r>
            <a:endParaRPr lang="en-US" sz="25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500" dirty="0" smtClean="0"/>
              <a:t>From boxplot we say that outliers are completely removed.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500" dirty="0" smtClean="0"/>
              <a:t>We used IQR </a:t>
            </a:r>
            <a:r>
              <a:rPr lang="en-US" sz="2500" dirty="0"/>
              <a:t>(</a:t>
            </a:r>
            <a:r>
              <a:rPr lang="en-US" sz="2500" dirty="0" smtClean="0"/>
              <a:t>Interquartile range) method.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500" dirty="0" smtClean="0"/>
              <a:t>It’s a numerical discrete variable.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500" dirty="0" smtClean="0"/>
              <a:t>We used mode value to replace outliers.</a:t>
            </a:r>
            <a:endParaRPr lang="en-US" sz="2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68" y="3057909"/>
            <a:ext cx="3667637" cy="274358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"/>
            <a:ext cx="393437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008313" cy="6731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000" u="sng" dirty="0" smtClean="0"/>
              <a:t>Income </a:t>
            </a:r>
            <a:endParaRPr lang="en-US" sz="3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10" y="3429000"/>
            <a:ext cx="3924848" cy="27531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It is a numerical variable, values are continuous in nature.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We replace outliers with median().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After handling it, many outliers are removed, but still some outliers are present.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0"/>
            <a:ext cx="380100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409"/>
            <a:ext cx="3008313" cy="9017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000" u="sng" dirty="0" smtClean="0"/>
              <a:t>Employment length</a:t>
            </a:r>
            <a:endParaRPr lang="en-US" sz="3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52800"/>
            <a:ext cx="3543795" cy="274358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3008313" cy="5059363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It is continuous numerical variable.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Here also we used median().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Some outliers are still there.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6409"/>
            <a:ext cx="373432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08313" cy="9906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000" u="sng" dirty="0" smtClean="0"/>
              <a:t>Family member count</a:t>
            </a:r>
            <a:endParaRPr lang="en-US" sz="3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6" y="3352800"/>
            <a:ext cx="3667637" cy="25911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5029200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It is numerical categorical variable.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So we replace outliers with model value.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500" dirty="0" smtClean="0"/>
              <a:t>We can see from boxplot, that outliers are completely removed.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8898"/>
            <a:ext cx="367716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4040188" cy="6397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000" dirty="0" smtClean="0"/>
              <a:t>Age </a:t>
            </a:r>
            <a:endParaRPr lang="en-US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3610479" cy="258163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57200"/>
            <a:ext cx="4041775" cy="6397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000" dirty="0" smtClean="0"/>
              <a:t>Account age </a:t>
            </a:r>
            <a:endParaRPr lang="en-US" sz="3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33" y="2667000"/>
            <a:ext cx="3553321" cy="2695951"/>
          </a:xfr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304800" y="1524000"/>
            <a:ext cx="404018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itchFamily="49" charset="0"/>
              <a:buChar char="o"/>
            </a:pPr>
            <a:r>
              <a:rPr lang="en-US" sz="2500" b="0" dirty="0" smtClean="0"/>
              <a:t>Attribute ‘Age’ not contain any outlier.</a:t>
            </a:r>
            <a:endParaRPr lang="en-US" sz="2500" b="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22812" y="1588827"/>
            <a:ext cx="4040188" cy="84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en-US" sz="2500" b="0" dirty="0" smtClean="0"/>
              <a:t>Attribute ‘Account age’ not contain any outlier. </a:t>
            </a:r>
            <a:endParaRPr lang="en-US" sz="2500" b="0" dirty="0"/>
          </a:p>
        </p:txBody>
      </p:sp>
    </p:spTree>
    <p:extLst>
      <p:ext uri="{BB962C8B-B14F-4D97-AF65-F5344CB8AC3E}">
        <p14:creationId xmlns:p14="http://schemas.microsoft.com/office/powerpoint/2010/main" val="342200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Feature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We are keeping all attributes to evaluate our model.</a:t>
            </a:r>
          </a:p>
          <a:p>
            <a:r>
              <a:rPr lang="en-US" sz="2500" dirty="0" smtClean="0"/>
              <a:t>If the accuracy hampers, then will decide further.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9492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Model training and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500" dirty="0" smtClean="0"/>
              <a:t>Splitting data in ‘x’ and ‘y’.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Our target column ‘y’ is ‘Is high risk’.</a:t>
            </a:r>
          </a:p>
          <a:p>
            <a:pPr>
              <a:buFont typeface="Courier New" pitchFamily="49" charset="0"/>
              <a:buChar char="o"/>
            </a:pP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Balancing the data :- </a:t>
            </a:r>
            <a:endParaRPr lang="en-US" sz="2800" b="1" dirty="0"/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As we can see in data analysis, that our data is quite imbalance. To balance this data we used </a:t>
            </a:r>
            <a:r>
              <a:rPr lang="en-US" sz="2500" b="1" dirty="0" smtClean="0"/>
              <a:t>“SMOTE” </a:t>
            </a:r>
            <a:r>
              <a:rPr lang="en-US" sz="2500" dirty="0" smtClean="0"/>
              <a:t>technique.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We used oversampling for this.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We don’t use under-sampling, because in this we lost some important data, and it is not a good practice.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Then we do </a:t>
            </a:r>
            <a:r>
              <a:rPr lang="en-US" sz="2500" dirty="0" err="1" smtClean="0"/>
              <a:t>train_test_split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8580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500" b="1" dirty="0" smtClean="0"/>
              <a:t>Decision tree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hyper-parameter tuning :-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Testing accuracy :- 97.05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Training accuracy :- 99.94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hyper-parameter tuning :-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err="1"/>
              <a:t>min_samples_split</a:t>
            </a:r>
            <a:r>
              <a:rPr lang="en-US" sz="2500" dirty="0"/>
              <a:t>': 2</a:t>
            </a:r>
            <a:r>
              <a:rPr lang="en-US" sz="25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/>
              <a:t>'</a:t>
            </a:r>
            <a:r>
              <a:rPr lang="en-US" sz="2500" dirty="0" err="1"/>
              <a:t>min_samples_leaf</a:t>
            </a:r>
            <a:r>
              <a:rPr lang="en-US" sz="2500" dirty="0"/>
              <a:t>': 3, 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'</a:t>
            </a:r>
            <a:r>
              <a:rPr lang="en-US" sz="2500" dirty="0" err="1" smtClean="0"/>
              <a:t>max_depth</a:t>
            </a:r>
            <a:r>
              <a:rPr lang="en-US" sz="2500" dirty="0"/>
              <a:t>': 9</a:t>
            </a:r>
            <a:r>
              <a:rPr lang="en-US" sz="25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/>
              <a:t>'criterion': </a:t>
            </a:r>
            <a:r>
              <a:rPr lang="en-US" sz="2500" dirty="0" smtClean="0"/>
              <a:t>'</a:t>
            </a:r>
            <a:r>
              <a:rPr lang="en-US" sz="2500" dirty="0" err="1" smtClean="0"/>
              <a:t>gini</a:t>
            </a:r>
            <a:r>
              <a:rPr lang="en-US" sz="2400" dirty="0"/>
              <a:t>'</a:t>
            </a:r>
            <a:endParaRPr lang="en-US" sz="2500" dirty="0" smtClean="0"/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Testing accuracy:- 82.46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Training accuracy:- 83.39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It increases the bias i.e. training error</a:t>
            </a:r>
          </a:p>
        </p:txBody>
      </p:sp>
    </p:spTree>
    <p:extLst>
      <p:ext uri="{BB962C8B-B14F-4D97-AF65-F5344CB8AC3E}">
        <p14:creationId xmlns:p14="http://schemas.microsoft.com/office/powerpoint/2010/main" val="1255574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500" b="1" dirty="0" smtClean="0"/>
              <a:t>Random forest :- </a:t>
            </a:r>
            <a:endParaRPr lang="en-US" sz="35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hyper-parameter tuning :-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Testing accuracy :- 98.74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Training accuracy :- 99.94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hyper-parameter tuning :-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Best parameters :-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/>
              <a:t>'</a:t>
            </a:r>
            <a:r>
              <a:rPr lang="en-US" sz="2500" dirty="0" err="1"/>
              <a:t>n_estimators</a:t>
            </a:r>
            <a:r>
              <a:rPr lang="en-US" sz="2500" dirty="0"/>
              <a:t>': 69, '</a:t>
            </a:r>
            <a:r>
              <a:rPr lang="en-US" sz="2500" dirty="0" err="1"/>
              <a:t>min_samples_split</a:t>
            </a:r>
            <a:r>
              <a:rPr lang="en-US" sz="2500" dirty="0"/>
              <a:t>': 8</a:t>
            </a:r>
            <a:r>
              <a:rPr lang="en-US" sz="25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/>
              <a:t>'</a:t>
            </a:r>
            <a:r>
              <a:rPr lang="en-US" sz="2500" dirty="0" err="1"/>
              <a:t>min_samples_leaf</a:t>
            </a:r>
            <a:r>
              <a:rPr lang="en-US" sz="2500" dirty="0"/>
              <a:t>': 5</a:t>
            </a:r>
            <a:r>
              <a:rPr lang="en-US" sz="25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/>
              <a:t>'</a:t>
            </a:r>
            <a:r>
              <a:rPr lang="en-US" sz="2500" dirty="0" err="1"/>
              <a:t>max_depth</a:t>
            </a:r>
            <a:r>
              <a:rPr lang="en-US" sz="2500" dirty="0"/>
              <a:t>': 9, 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'criterion</a:t>
            </a:r>
            <a:r>
              <a:rPr lang="en-US" sz="2500" dirty="0"/>
              <a:t>': </a:t>
            </a:r>
            <a:r>
              <a:rPr lang="en-US" sz="2500" dirty="0" smtClean="0"/>
              <a:t>'entropy‘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/>
              <a:t>Testing </a:t>
            </a:r>
            <a:r>
              <a:rPr lang="en-US" sz="2500" dirty="0" smtClean="0"/>
              <a:t>accuracy :- 88.92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/>
              <a:t>Training </a:t>
            </a:r>
            <a:r>
              <a:rPr lang="en-US" sz="2500" dirty="0"/>
              <a:t>accuracy :- </a:t>
            </a:r>
            <a:r>
              <a:rPr lang="en-US" sz="2500" dirty="0" smtClean="0"/>
              <a:t>89.39</a:t>
            </a:r>
          </a:p>
          <a:p>
            <a:pPr>
              <a:buFont typeface="Courier New" pitchFamily="49" charset="0"/>
              <a:buChar char="o"/>
            </a:pPr>
            <a:r>
              <a:rPr lang="en-US" sz="2500" dirty="0" smtClean="0"/>
              <a:t>It increase the bias i.e. training error. 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0637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500" b="1" dirty="0" err="1" smtClean="0"/>
              <a:t>Adaboost</a:t>
            </a:r>
            <a:r>
              <a:rPr lang="en-US" sz="3500" b="1" dirty="0" smtClean="0"/>
              <a:t> :-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hyper-parameter tuning :- </a:t>
            </a:r>
          </a:p>
          <a:p>
            <a:r>
              <a:rPr lang="en-US" sz="2500" dirty="0" smtClean="0"/>
              <a:t>Testing accuracy :- 80.34</a:t>
            </a:r>
          </a:p>
          <a:p>
            <a:r>
              <a:rPr lang="en-US" sz="2500" dirty="0" smtClean="0"/>
              <a:t>Training accuracy :- 81.30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hyper-parameter </a:t>
            </a:r>
            <a:r>
              <a:rPr lang="en-US" dirty="0"/>
              <a:t>tuning :-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Best parameter :-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/>
              <a:t>'</a:t>
            </a:r>
            <a:r>
              <a:rPr lang="en-US" sz="2500" dirty="0" err="1"/>
              <a:t>n_estimators</a:t>
            </a:r>
            <a:r>
              <a:rPr lang="en-US" sz="2500" dirty="0"/>
              <a:t>': 77, 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'</a:t>
            </a:r>
            <a:r>
              <a:rPr lang="en-US" sz="2500" dirty="0" err="1" smtClean="0"/>
              <a:t>learning_rate</a:t>
            </a:r>
            <a:r>
              <a:rPr lang="en-US" sz="2500" dirty="0"/>
              <a:t>': 3</a:t>
            </a:r>
          </a:p>
          <a:p>
            <a:r>
              <a:rPr lang="en-US" sz="2500" dirty="0"/>
              <a:t>Testing accuracy :- </a:t>
            </a:r>
            <a:r>
              <a:rPr lang="en-US" sz="2500" dirty="0" smtClean="0"/>
              <a:t>58.56</a:t>
            </a:r>
            <a:endParaRPr lang="en-US" sz="2500" dirty="0"/>
          </a:p>
          <a:p>
            <a:r>
              <a:rPr lang="en-US" sz="2500" dirty="0"/>
              <a:t>Training accuracy :-  </a:t>
            </a:r>
            <a:r>
              <a:rPr lang="en-US" sz="2500" dirty="0" smtClean="0"/>
              <a:t>62.35</a:t>
            </a:r>
            <a:endParaRPr lang="en-US" sz="2500" dirty="0"/>
          </a:p>
          <a:p>
            <a:r>
              <a:rPr lang="en-US" sz="2500" dirty="0" smtClean="0"/>
              <a:t>It drastically increases the bias i.e. training error.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802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this project is to predict the approval or rejection of credit card applications.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66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3500" b="1" dirty="0" smtClean="0"/>
              <a:t>Conclusion :-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We have calculated accuracies for ‘Decision tree’, ‘Random forest’, and ‘</a:t>
            </a:r>
            <a:r>
              <a:rPr lang="en-US" sz="2500" dirty="0" err="1" smtClean="0"/>
              <a:t>Adaboost</a:t>
            </a:r>
            <a:r>
              <a:rPr lang="en-US" sz="2500" dirty="0" smtClean="0"/>
              <a:t>’ algorithm .</a:t>
            </a:r>
          </a:p>
          <a:p>
            <a:r>
              <a:rPr lang="en-US" sz="2500" dirty="0" smtClean="0"/>
              <a:t>We can say that algorithm </a:t>
            </a:r>
            <a:r>
              <a:rPr lang="en-US" sz="2500" b="1" dirty="0" smtClean="0"/>
              <a:t>‘Random forest’ </a:t>
            </a:r>
            <a:r>
              <a:rPr lang="en-US" sz="2500" dirty="0" smtClean="0"/>
              <a:t>is best suited for dataset and gives us best results.</a:t>
            </a:r>
          </a:p>
          <a:p>
            <a:r>
              <a:rPr lang="en-US" sz="2500" dirty="0" smtClean="0"/>
              <a:t>After hyper-parameter tuning of all the models, we see that accuracy decreases and also increases the training error i.e. bias.</a:t>
            </a:r>
          </a:p>
          <a:p>
            <a:r>
              <a:rPr lang="en-US" sz="2500" dirty="0" smtClean="0"/>
              <a:t>So we prefer the model without hyper-parameter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128424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Data gathering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given in .</a:t>
            </a:r>
            <a:r>
              <a:rPr lang="en-US" dirty="0" err="1" smtClean="0"/>
              <a:t>csv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For training and testing purpose  two separate files are given.</a:t>
            </a:r>
          </a:p>
          <a:p>
            <a:r>
              <a:rPr lang="en-US" dirty="0" smtClean="0"/>
              <a:t>In pandas , we are merging both data frame, because we need to analyze whole data and also need to do EDA and feature engineering altogether .</a:t>
            </a:r>
          </a:p>
          <a:p>
            <a:r>
              <a:rPr lang="en-US" dirty="0" smtClean="0"/>
              <a:t>Used ‘</a:t>
            </a:r>
            <a:r>
              <a:rPr lang="en-US" dirty="0" err="1" smtClean="0"/>
              <a:t>pd.append</a:t>
            </a:r>
            <a:r>
              <a:rPr lang="en-US" dirty="0" smtClean="0"/>
              <a:t>()’ function</a:t>
            </a:r>
          </a:p>
        </p:txBody>
      </p:sp>
    </p:spTree>
    <p:extLst>
      <p:ext uri="{BB962C8B-B14F-4D97-AF65-F5344CB8AC3E}">
        <p14:creationId xmlns:p14="http://schemas.microsoft.com/office/powerpoint/2010/main" val="322496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Exploratory data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we are getting insight from categorical data.</a:t>
            </a:r>
          </a:p>
          <a:p>
            <a:r>
              <a:rPr lang="en-US" dirty="0" smtClean="0"/>
              <a:t>Categorical variables from data :-</a:t>
            </a:r>
          </a:p>
          <a:p>
            <a:pPr lvl="1"/>
            <a:r>
              <a:rPr lang="en-US" dirty="0" smtClean="0"/>
              <a:t> Gender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car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property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Employment status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Education level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 Dwelling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16304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1. Gender </a:t>
            </a:r>
          </a:p>
          <a:p>
            <a:endParaRPr lang="en-US" sz="3500" b="1" dirty="0"/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We plot count plot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Gender </a:t>
            </a:r>
            <a:r>
              <a:rPr lang="en-US" sz="2500" dirty="0" err="1" smtClean="0"/>
              <a:t>vs</a:t>
            </a:r>
            <a:r>
              <a:rPr lang="en-US" sz="2500" dirty="0" smtClean="0"/>
              <a:t> If high risk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Females are low risky applicants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So possibility for females to get credit card approved is more.</a:t>
            </a:r>
            <a:endParaRPr lang="en-US" sz="2500" dirty="0"/>
          </a:p>
          <a:p>
            <a:endParaRPr lang="en-US" sz="2200" b="1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400"/>
            <a:ext cx="4191000" cy="3352800"/>
          </a:xfrm>
        </p:spPr>
      </p:pic>
    </p:spTree>
    <p:extLst>
      <p:ext uri="{BB962C8B-B14F-4D97-AF65-F5344CB8AC3E}">
        <p14:creationId xmlns:p14="http://schemas.microsoft.com/office/powerpoint/2010/main" val="29226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2. Marital status</a:t>
            </a:r>
          </a:p>
          <a:p>
            <a:endParaRPr lang="en-US" sz="3500" b="1" dirty="0"/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Married applicants are low risky applicants.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They have higher possibility to get credit card approved.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Percentage of data available for married applicant is more than other applicants.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So data may be bias here.</a:t>
            </a:r>
            <a:endParaRPr lang="en-US" sz="2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905000"/>
            <a:ext cx="3886201" cy="3886199"/>
          </a:xfrm>
        </p:spPr>
      </p:pic>
    </p:spTree>
    <p:extLst>
      <p:ext uri="{BB962C8B-B14F-4D97-AF65-F5344CB8AC3E}">
        <p14:creationId xmlns:p14="http://schemas.microsoft.com/office/powerpoint/2010/main" val="33955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3. Has a car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/>
              <a:t>Applicant with ‘no car’ has higher chances of credit card approved.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Though applicant with ‘a car’ is also have the a chance to get credit card approved.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1"/>
            <a:ext cx="4038600" cy="3657600"/>
          </a:xfrm>
        </p:spPr>
      </p:pic>
    </p:spTree>
    <p:extLst>
      <p:ext uri="{BB962C8B-B14F-4D97-AF65-F5344CB8AC3E}">
        <p14:creationId xmlns:p14="http://schemas.microsoft.com/office/powerpoint/2010/main" val="17625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4. Employment status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/>
              <a:t>Higher chances for ’working’ people to get credit card approved,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Followed by ‘commercial associate’, ‘pensioner’, ‘state servant.’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/>
              <a:t>Not much records are available for students. So data may be bias here.</a:t>
            </a:r>
            <a:endParaRPr lang="en-US" sz="2500" dirty="0"/>
          </a:p>
          <a:p>
            <a:pPr>
              <a:buFont typeface="Wingdings" pitchFamily="2" charset="2"/>
              <a:buChar char="v"/>
            </a:pPr>
            <a:endParaRPr lang="en-US" sz="25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0" y="1524000"/>
            <a:ext cx="4219850" cy="3886200"/>
          </a:xfrm>
        </p:spPr>
      </p:pic>
    </p:spTree>
    <p:extLst>
      <p:ext uri="{BB962C8B-B14F-4D97-AF65-F5344CB8AC3E}">
        <p14:creationId xmlns:p14="http://schemas.microsoft.com/office/powerpoint/2010/main" val="372951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1275</Words>
  <Application>Microsoft Office PowerPoint</Application>
  <PresentationFormat>On-screen Show (4:3)</PresentationFormat>
  <Paragraphs>182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Project Name:  Prediction for Credit Card Approval </vt:lpstr>
      <vt:lpstr>Steps in data science project :- </vt:lpstr>
      <vt:lpstr>1. Problem statement</vt:lpstr>
      <vt:lpstr>2. Data gathering </vt:lpstr>
      <vt:lpstr>3. Exploratory data analysis </vt:lpstr>
      <vt:lpstr>PowerPoint Presentation</vt:lpstr>
      <vt:lpstr>PowerPoint Presentation</vt:lpstr>
      <vt:lpstr>3. Has a car</vt:lpstr>
      <vt:lpstr>4. Employment status</vt:lpstr>
      <vt:lpstr>5. Education level </vt:lpstr>
      <vt:lpstr>6. Has a property</vt:lpstr>
      <vt:lpstr>7. Dwelling </vt:lpstr>
      <vt:lpstr>8. Children count</vt:lpstr>
      <vt:lpstr>PowerPoint Presentation</vt:lpstr>
      <vt:lpstr>4. Feature engineering</vt:lpstr>
      <vt:lpstr>PowerPoint Presentation</vt:lpstr>
      <vt:lpstr>PowerPoint Presentation</vt:lpstr>
      <vt:lpstr>Handling missing values :- </vt:lpstr>
      <vt:lpstr>Handling outliers :- </vt:lpstr>
      <vt:lpstr>Children count :- </vt:lpstr>
      <vt:lpstr>Income </vt:lpstr>
      <vt:lpstr>Employment length</vt:lpstr>
      <vt:lpstr>Family member count</vt:lpstr>
      <vt:lpstr>PowerPoint Presentation</vt:lpstr>
      <vt:lpstr>5. Feature selection</vt:lpstr>
      <vt:lpstr>6. Model training and Evaluation</vt:lpstr>
      <vt:lpstr>Decision tree</vt:lpstr>
      <vt:lpstr>Random forest :- </vt:lpstr>
      <vt:lpstr>Adaboost :-</vt:lpstr>
      <vt:lpstr>Conclusion :-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Prediction for Credit Card Approval </dc:title>
  <dc:creator>USER</dc:creator>
  <cp:lastModifiedBy>USER</cp:lastModifiedBy>
  <cp:revision>26</cp:revision>
  <dcterms:created xsi:type="dcterms:W3CDTF">2006-08-16T00:00:00Z</dcterms:created>
  <dcterms:modified xsi:type="dcterms:W3CDTF">2024-02-06T14:47:18Z</dcterms:modified>
</cp:coreProperties>
</file>