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70" d="100"/>
          <a:sy n="70" d="100"/>
        </p:scale>
        <p:origin x="-13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831975"/>
          </a:xfrm>
        </p:spPr>
        <p:txBody>
          <a:bodyPr>
            <a:normAutofit fontScale="90000"/>
          </a:bodyPr>
          <a:lstStyle/>
          <a:p>
            <a:r>
              <a:rPr lang="en-US" b="1" dirty="0"/>
              <a:t>Project Name</a:t>
            </a:r>
            <a:r>
              <a:rPr lang="en-US" b="1" dirty="0" smtClean="0"/>
              <a:t>:</a:t>
            </a:r>
            <a:br>
              <a:rPr lang="en-US" b="1" dirty="0" smtClean="0"/>
            </a:br>
            <a:r>
              <a:rPr lang="en-US" dirty="0" smtClean="0"/>
              <a:t> </a:t>
            </a:r>
            <a:r>
              <a:rPr lang="en-US" dirty="0"/>
              <a:t>Sales Forecasting for Furniture Store </a:t>
            </a:r>
          </a:p>
        </p:txBody>
      </p:sp>
      <p:sp>
        <p:nvSpPr>
          <p:cNvPr id="3" name="Subtitle 2"/>
          <p:cNvSpPr>
            <a:spLocks noGrp="1"/>
          </p:cNvSpPr>
          <p:nvPr>
            <p:ph type="subTitle" idx="1"/>
          </p:nvPr>
        </p:nvSpPr>
        <p:spPr>
          <a:xfrm>
            <a:off x="1371600" y="4267200"/>
            <a:ext cx="6400800" cy="1371600"/>
          </a:xfrm>
        </p:spPr>
        <p:txBody>
          <a:bodyPr/>
          <a:lstStyle/>
          <a:p>
            <a:r>
              <a:rPr lang="en-US" dirty="0" smtClean="0"/>
              <a:t>By </a:t>
            </a:r>
            <a:r>
              <a:rPr lang="en-US" dirty="0" err="1" smtClean="0"/>
              <a:t>Tushar</a:t>
            </a:r>
            <a:r>
              <a:rPr lang="en-US" dirty="0"/>
              <a:t> </a:t>
            </a:r>
            <a:r>
              <a:rPr lang="en-US" dirty="0" smtClean="0"/>
              <a:t>N. </a:t>
            </a:r>
            <a:r>
              <a:rPr lang="en-US" dirty="0" err="1" smtClean="0"/>
              <a:t>Pendhari</a:t>
            </a:r>
            <a:endParaRPr lang="en-US" dirty="0" smtClean="0"/>
          </a:p>
          <a:p>
            <a:r>
              <a:rPr lang="en-US" dirty="0" smtClean="0"/>
              <a:t>Data Analyst</a:t>
            </a:r>
            <a:endParaRPr lang="en-US" dirty="0"/>
          </a:p>
        </p:txBody>
      </p:sp>
    </p:spTree>
    <p:extLst>
      <p:ext uri="{BB962C8B-B14F-4D97-AF65-F5344CB8AC3E}">
        <p14:creationId xmlns:p14="http://schemas.microsoft.com/office/powerpoint/2010/main" val="3223579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57200"/>
            <a:ext cx="4648200" cy="6019800"/>
          </a:xfrm>
        </p:spPr>
        <p:txBody>
          <a:bodyPr>
            <a:normAutofit/>
          </a:bodyPr>
          <a:lstStyle/>
          <a:p>
            <a:pPr>
              <a:buFont typeface="Wingdings" pitchFamily="2" charset="2"/>
              <a:buChar char="Ø"/>
            </a:pPr>
            <a:r>
              <a:rPr lang="en-US" dirty="0" smtClean="0"/>
              <a:t>Segment v/s Sub-category :-</a:t>
            </a:r>
          </a:p>
          <a:p>
            <a:pPr lvl="1">
              <a:buFont typeface="Wingdings" pitchFamily="2" charset="2"/>
              <a:buChar char="§"/>
            </a:pPr>
            <a:r>
              <a:rPr lang="en-US" dirty="0" smtClean="0"/>
              <a:t>Every segment buys more furnishing items, followed by chairs, tables, bookcase.</a:t>
            </a:r>
          </a:p>
          <a:p>
            <a:pPr lvl="1">
              <a:buFont typeface="Wingdings" pitchFamily="2" charset="2"/>
              <a:buChar char="§"/>
            </a:pPr>
            <a:r>
              <a:rPr lang="en-US" dirty="0" smtClean="0"/>
              <a:t>For every segment, bookcase is lower sale item.</a:t>
            </a:r>
          </a:p>
          <a:p>
            <a:pPr lvl="1">
              <a:buFont typeface="Wingdings" pitchFamily="2" charset="2"/>
              <a:buChar char="Ø"/>
            </a:pPr>
            <a:r>
              <a:rPr lang="en-US" i="1" u="sng" dirty="0" smtClean="0"/>
              <a:t>Recommendation :-</a:t>
            </a:r>
          </a:p>
          <a:p>
            <a:pPr lvl="2">
              <a:buFont typeface="Wingdings" pitchFamily="2" charset="2"/>
              <a:buChar char="Ø"/>
            </a:pPr>
            <a:r>
              <a:rPr lang="en-US" sz="2300" dirty="0" smtClean="0"/>
              <a:t>Try to increase customer base of  ‘Home Office’ segment.</a:t>
            </a:r>
          </a:p>
          <a:p>
            <a:pPr lvl="2">
              <a:buFont typeface="Wingdings" pitchFamily="2" charset="2"/>
              <a:buChar char="Ø"/>
            </a:pPr>
            <a:r>
              <a:rPr lang="en-US" sz="2300" dirty="0" smtClean="0"/>
              <a:t>Also try to increase the sales of chairs, tables and bookcases</a:t>
            </a:r>
            <a:r>
              <a:rPr lang="en-US" sz="2400" dirty="0" smtClean="0"/>
              <a:t>.</a:t>
            </a:r>
          </a:p>
          <a:p>
            <a:pPr lvl="2">
              <a:buFont typeface="Wingdings" pitchFamily="2" charset="2"/>
              <a:buChar char="§"/>
            </a:pPr>
            <a:endParaRPr lang="en-US" i="1" u="sng" dirty="0" smtClean="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3000" y="1219200"/>
            <a:ext cx="4038600" cy="2895600"/>
          </a:xfrm>
        </p:spPr>
      </p:pic>
    </p:spTree>
    <p:extLst>
      <p:ext uri="{BB962C8B-B14F-4D97-AF65-F5344CB8AC3E}">
        <p14:creationId xmlns:p14="http://schemas.microsoft.com/office/powerpoint/2010/main" val="1034634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81000"/>
            <a:ext cx="4724400" cy="6096000"/>
          </a:xfrm>
        </p:spPr>
        <p:txBody>
          <a:bodyPr/>
          <a:lstStyle/>
          <a:p>
            <a:pPr>
              <a:buFont typeface="Wingdings" pitchFamily="2" charset="2"/>
              <a:buChar char="Ø"/>
            </a:pPr>
            <a:r>
              <a:rPr lang="en-US" dirty="0" smtClean="0"/>
              <a:t>Order Year v/s Segment :- </a:t>
            </a:r>
          </a:p>
          <a:p>
            <a:pPr lvl="1">
              <a:buFont typeface="Wingdings" pitchFamily="2" charset="2"/>
              <a:buChar char="§"/>
            </a:pPr>
            <a:r>
              <a:rPr lang="en-US" dirty="0" smtClean="0"/>
              <a:t>For every succeeding year, share of customer in every segment is increased than that of previous year.</a:t>
            </a:r>
          </a:p>
          <a:p>
            <a:pPr lvl="1">
              <a:buFont typeface="Wingdings" pitchFamily="2" charset="2"/>
              <a:buChar char="§"/>
            </a:pPr>
            <a:r>
              <a:rPr lang="en-US" dirty="0" smtClean="0"/>
              <a:t>Customer base of ‘Home Office’ segment is much lower that other two segment.</a:t>
            </a:r>
          </a:p>
          <a:p>
            <a:pPr lvl="1">
              <a:buFont typeface="Wingdings" pitchFamily="2" charset="2"/>
              <a:buChar char="Ø"/>
            </a:pPr>
            <a:r>
              <a:rPr lang="en-US" i="1" u="sng" dirty="0" smtClean="0"/>
              <a:t>Recommendation:-</a:t>
            </a:r>
          </a:p>
          <a:p>
            <a:pPr lvl="2">
              <a:buFont typeface="Wingdings" pitchFamily="2" charset="2"/>
              <a:buChar char="Ø"/>
            </a:pPr>
            <a:r>
              <a:rPr lang="en-US" sz="2300" dirty="0" smtClean="0"/>
              <a:t>Try to increase customer base in ‘Home Office’ segment and also in ‘corporate’ segment.</a:t>
            </a:r>
          </a:p>
          <a:p>
            <a:pPr lvl="2">
              <a:buFont typeface="Wingdings" pitchFamily="2" charset="2"/>
              <a:buChar char="Ø"/>
            </a:pPr>
            <a:endParaRPr lang="en-US" i="1" dirty="0" smtClean="0"/>
          </a:p>
          <a:p>
            <a:pPr lvl="1">
              <a:buFont typeface="Wingdings" pitchFamily="2" charset="2"/>
              <a:buChar char="§"/>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3000" y="1752600"/>
            <a:ext cx="3924848" cy="2629267"/>
          </a:xfrm>
        </p:spPr>
      </p:pic>
    </p:spTree>
    <p:extLst>
      <p:ext uri="{BB962C8B-B14F-4D97-AF65-F5344CB8AC3E}">
        <p14:creationId xmlns:p14="http://schemas.microsoft.com/office/powerpoint/2010/main" val="258460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81000"/>
            <a:ext cx="4495800" cy="6096000"/>
          </a:xfrm>
        </p:spPr>
        <p:txBody>
          <a:bodyPr>
            <a:normAutofit lnSpcReduction="10000"/>
          </a:bodyPr>
          <a:lstStyle/>
          <a:p>
            <a:pPr>
              <a:buFont typeface="Wingdings" pitchFamily="2" charset="2"/>
              <a:buChar char="Ø"/>
            </a:pPr>
            <a:r>
              <a:rPr lang="en-US" dirty="0" smtClean="0"/>
              <a:t>Order Year v/s Region :-</a:t>
            </a:r>
          </a:p>
          <a:p>
            <a:pPr lvl="1">
              <a:buFont typeface="Wingdings" pitchFamily="2" charset="2"/>
              <a:buChar char="§"/>
            </a:pPr>
            <a:r>
              <a:rPr lang="en-US" dirty="0" smtClean="0"/>
              <a:t>For every succeeding year, customer base is increased in all regions than the previous year.</a:t>
            </a:r>
          </a:p>
          <a:p>
            <a:pPr lvl="1">
              <a:buFont typeface="Wingdings" pitchFamily="2" charset="2"/>
              <a:buChar char="§"/>
            </a:pPr>
            <a:r>
              <a:rPr lang="en-US" dirty="0" smtClean="0"/>
              <a:t>‘</a:t>
            </a:r>
            <a:r>
              <a:rPr lang="en-US" dirty="0"/>
              <a:t>W</a:t>
            </a:r>
            <a:r>
              <a:rPr lang="en-US" dirty="0" smtClean="0"/>
              <a:t>est’ zone has strong customer base for retail store followed by ‘East’ zone.</a:t>
            </a:r>
          </a:p>
          <a:p>
            <a:pPr lvl="1">
              <a:buFont typeface="Wingdings" pitchFamily="2" charset="2"/>
              <a:buChar char="§"/>
            </a:pPr>
            <a:r>
              <a:rPr lang="en-US" dirty="0" smtClean="0"/>
              <a:t>‘South’ region has lower customer base than other regions.</a:t>
            </a:r>
          </a:p>
          <a:p>
            <a:pPr lvl="1">
              <a:buFont typeface="Wingdings" pitchFamily="2" charset="2"/>
              <a:buChar char="§"/>
            </a:pPr>
            <a:r>
              <a:rPr lang="en-US" i="1" u="sng" dirty="0" smtClean="0"/>
              <a:t>Recommendation :-</a:t>
            </a:r>
          </a:p>
          <a:p>
            <a:pPr lvl="2">
              <a:buFont typeface="Wingdings" pitchFamily="2" charset="2"/>
              <a:buChar char="§"/>
            </a:pPr>
            <a:r>
              <a:rPr lang="en-US" sz="2300" dirty="0" smtClean="0"/>
              <a:t>Try to focus on increasing  customer base from ‘South’ region.</a:t>
            </a:r>
          </a:p>
          <a:p>
            <a:pPr lvl="2">
              <a:buFont typeface="Wingdings" pitchFamily="2" charset="2"/>
              <a:buChar char="§"/>
            </a:pPr>
            <a:endParaRPr lang="en-US" dirty="0" smtClean="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219200"/>
            <a:ext cx="4495800" cy="3200400"/>
          </a:xfrm>
        </p:spPr>
      </p:pic>
    </p:spTree>
    <p:extLst>
      <p:ext uri="{BB962C8B-B14F-4D97-AF65-F5344CB8AC3E}">
        <p14:creationId xmlns:p14="http://schemas.microsoft.com/office/powerpoint/2010/main" val="1731897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Feature engineering </a:t>
            </a:r>
            <a:endParaRPr lang="en-US" b="1" dirty="0"/>
          </a:p>
        </p:txBody>
      </p:sp>
      <p:sp>
        <p:nvSpPr>
          <p:cNvPr id="3" name="Content Placeholder 2"/>
          <p:cNvSpPr>
            <a:spLocks noGrp="1"/>
          </p:cNvSpPr>
          <p:nvPr>
            <p:ph idx="1"/>
          </p:nvPr>
        </p:nvSpPr>
        <p:spPr>
          <a:xfrm>
            <a:off x="457200" y="1600200"/>
            <a:ext cx="8382000" cy="4525963"/>
          </a:xfrm>
        </p:spPr>
        <p:txBody>
          <a:bodyPr>
            <a:normAutofit/>
          </a:bodyPr>
          <a:lstStyle/>
          <a:p>
            <a:pPr>
              <a:buFont typeface="Wingdings" pitchFamily="2" charset="2"/>
              <a:buChar char="v"/>
            </a:pPr>
            <a:r>
              <a:rPr lang="en-US" sz="2800" b="1" dirty="0" smtClean="0"/>
              <a:t>1. converting object data-type to date-time format :-</a:t>
            </a:r>
          </a:p>
          <a:p>
            <a:pPr lvl="1">
              <a:buFont typeface="Wingdings" pitchFamily="2" charset="2"/>
              <a:buChar char="Ø"/>
            </a:pPr>
            <a:r>
              <a:rPr lang="en-US" sz="2500" dirty="0" smtClean="0"/>
              <a:t>Some variables contains dates, but they are in ‘object’  data-type. So we need to convert it to ‘date-time’ data-type, and after that extracting information we need.</a:t>
            </a:r>
          </a:p>
          <a:p>
            <a:pPr lvl="2">
              <a:buFont typeface="Wingdings" pitchFamily="2" charset="2"/>
              <a:buChar char="ü"/>
            </a:pPr>
            <a:r>
              <a:rPr lang="en-US" dirty="0" smtClean="0"/>
              <a:t>Order date</a:t>
            </a:r>
          </a:p>
          <a:p>
            <a:pPr lvl="2">
              <a:buFont typeface="Wingdings" pitchFamily="2" charset="2"/>
              <a:buChar char="ü"/>
            </a:pPr>
            <a:r>
              <a:rPr lang="en-US" dirty="0" smtClean="0"/>
              <a:t>Ship date </a:t>
            </a:r>
          </a:p>
          <a:p>
            <a:pPr lvl="2">
              <a:buFont typeface="Wingdings" pitchFamily="2" charset="2"/>
              <a:buChar char="§"/>
            </a:pPr>
            <a:r>
              <a:rPr lang="en-US" dirty="0" smtClean="0"/>
              <a:t>We extract separate ‘Day’, ‘Month’ and ‘Year’ from above two mention variables.</a:t>
            </a:r>
            <a:endParaRPr lang="en-US" dirty="0"/>
          </a:p>
        </p:txBody>
      </p:sp>
    </p:spTree>
    <p:extLst>
      <p:ext uri="{BB962C8B-B14F-4D97-AF65-F5344CB8AC3E}">
        <p14:creationId xmlns:p14="http://schemas.microsoft.com/office/powerpoint/2010/main" val="1737462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943601"/>
          </a:xfrm>
        </p:spPr>
        <p:txBody>
          <a:bodyPr>
            <a:normAutofit/>
          </a:bodyPr>
          <a:lstStyle/>
          <a:p>
            <a:pPr>
              <a:buFont typeface="Wingdings" pitchFamily="2" charset="2"/>
              <a:buChar char="v"/>
            </a:pPr>
            <a:r>
              <a:rPr lang="en-US" sz="2800" b="1" dirty="0" smtClean="0"/>
              <a:t>2. Encoding :-</a:t>
            </a:r>
          </a:p>
          <a:p>
            <a:pPr lvl="1">
              <a:buFont typeface="Wingdings" pitchFamily="2" charset="2"/>
              <a:buChar char="Ø"/>
            </a:pPr>
            <a:r>
              <a:rPr lang="en-US" sz="2500" dirty="0" smtClean="0"/>
              <a:t>Converting ‘object’ data-type to ‘</a:t>
            </a:r>
            <a:r>
              <a:rPr lang="en-US" sz="2500" dirty="0" err="1" smtClean="0"/>
              <a:t>int</a:t>
            </a:r>
            <a:r>
              <a:rPr lang="en-US" sz="2500" dirty="0" smtClean="0"/>
              <a:t>’ data-type.</a:t>
            </a:r>
          </a:p>
          <a:p>
            <a:pPr lvl="1">
              <a:buFont typeface="Wingdings" pitchFamily="2" charset="2"/>
              <a:buChar char="Ø"/>
            </a:pPr>
            <a:r>
              <a:rPr lang="en-US" sz="2500" dirty="0" smtClean="0"/>
              <a:t>Used for categorical variable which has ‘object’ data type.</a:t>
            </a:r>
          </a:p>
          <a:p>
            <a:pPr lvl="2">
              <a:buFont typeface="Wingdings" pitchFamily="2" charset="2"/>
              <a:buChar char="ü"/>
            </a:pPr>
            <a:r>
              <a:rPr lang="en-US" dirty="0" smtClean="0"/>
              <a:t>Label encoding :- </a:t>
            </a:r>
          </a:p>
          <a:p>
            <a:pPr lvl="3">
              <a:buFont typeface="Wingdings" pitchFamily="2" charset="2"/>
              <a:buChar char="§"/>
            </a:pPr>
            <a:r>
              <a:rPr lang="en-US" sz="2300" dirty="0" smtClean="0"/>
              <a:t>Used where variable contains ordinal data.</a:t>
            </a:r>
          </a:p>
          <a:p>
            <a:pPr lvl="3">
              <a:buFont typeface="Wingdings" pitchFamily="2" charset="2"/>
              <a:buChar char="§"/>
            </a:pPr>
            <a:r>
              <a:rPr lang="en-US" sz="2300" dirty="0" smtClean="0"/>
              <a:t>Ordinal data means information contains in a variable has following a specific order.</a:t>
            </a:r>
          </a:p>
          <a:p>
            <a:pPr lvl="3">
              <a:buFont typeface="Wingdings" pitchFamily="2" charset="2"/>
              <a:buChar char="§"/>
            </a:pPr>
            <a:r>
              <a:rPr lang="en-US" sz="2300" dirty="0" smtClean="0"/>
              <a:t>Variables :- ship mode, Region.</a:t>
            </a:r>
          </a:p>
          <a:p>
            <a:pPr lvl="3">
              <a:buFont typeface="Wingdings" pitchFamily="2" charset="2"/>
              <a:buChar char="§"/>
            </a:pPr>
            <a:r>
              <a:rPr lang="en-US" sz="2300" dirty="0" smtClean="0"/>
              <a:t>To avoid complexity of the model, we applied ‘label encoder’ on some other variables that doesn’t contains ordinal data. Because, if we apply ‘one hot encoding’ there, it increases number of columns in the data. That makes our model too complex. </a:t>
            </a:r>
          </a:p>
          <a:p>
            <a:pPr lvl="4">
              <a:buFont typeface="Wingdings" pitchFamily="2" charset="2"/>
              <a:buChar char="§"/>
            </a:pPr>
            <a:r>
              <a:rPr lang="en-US" sz="2200" dirty="0" smtClean="0"/>
              <a:t>Variables :- city, state, product name, </a:t>
            </a:r>
          </a:p>
        </p:txBody>
      </p:sp>
    </p:spTree>
    <p:extLst>
      <p:ext uri="{BB962C8B-B14F-4D97-AF65-F5344CB8AC3E}">
        <p14:creationId xmlns:p14="http://schemas.microsoft.com/office/powerpoint/2010/main" val="1723400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15000"/>
          </a:xfrm>
        </p:spPr>
        <p:txBody>
          <a:bodyPr/>
          <a:lstStyle/>
          <a:p>
            <a:pPr lvl="2">
              <a:buFont typeface="Wingdings" pitchFamily="2" charset="2"/>
              <a:buChar char="ü"/>
            </a:pPr>
            <a:r>
              <a:rPr lang="en-US" dirty="0" smtClean="0"/>
              <a:t>One hot encoding :-</a:t>
            </a:r>
          </a:p>
          <a:p>
            <a:pPr lvl="3">
              <a:buFont typeface="Wingdings" pitchFamily="2" charset="2"/>
              <a:buChar char="§"/>
            </a:pPr>
            <a:r>
              <a:rPr lang="en-US" sz="2300" dirty="0" smtClean="0"/>
              <a:t>Used where variable doesn’t contains ordinal data.</a:t>
            </a:r>
          </a:p>
          <a:p>
            <a:pPr lvl="3">
              <a:buFont typeface="Wingdings" pitchFamily="2" charset="2"/>
              <a:buChar char="§"/>
            </a:pPr>
            <a:r>
              <a:rPr lang="en-US" sz="2300" dirty="0" smtClean="0"/>
              <a:t>Some variables not contains ordinal data, but we didn’t used ‘one hot encoding’ there. Those variables contains lots of unique values. If we apply there , it increases model complexity. </a:t>
            </a:r>
          </a:p>
          <a:p>
            <a:pPr lvl="3">
              <a:buFont typeface="Wingdings" pitchFamily="2" charset="2"/>
              <a:buChar char="§"/>
            </a:pPr>
            <a:r>
              <a:rPr lang="en-US" sz="2300" dirty="0" smtClean="0"/>
              <a:t>Variable </a:t>
            </a:r>
            <a:r>
              <a:rPr lang="en-US" sz="2300" dirty="0"/>
              <a:t>:- Sub-Category(used one hot encoder)</a:t>
            </a:r>
          </a:p>
          <a:p>
            <a:pPr lvl="3">
              <a:buFont typeface="Wingdings" pitchFamily="2" charset="2"/>
              <a:buChar char="§"/>
            </a:pPr>
            <a:r>
              <a:rPr lang="en-US" sz="2300" dirty="0" smtClean="0"/>
              <a:t>Variables :- city</a:t>
            </a:r>
            <a:r>
              <a:rPr lang="en-US" sz="2300" dirty="0"/>
              <a:t>, state, product </a:t>
            </a:r>
            <a:r>
              <a:rPr lang="en-US" sz="2300" dirty="0" smtClean="0"/>
              <a:t>name</a:t>
            </a:r>
            <a:r>
              <a:rPr lang="en-US" sz="2300" dirty="0" smtClean="0"/>
              <a:t>(used label encoder)</a:t>
            </a:r>
            <a:endParaRPr lang="en-US" sz="2300" dirty="0" smtClean="0"/>
          </a:p>
          <a:p>
            <a:pPr lvl="3">
              <a:buFont typeface="Wingdings" pitchFamily="2" charset="2"/>
              <a:buChar char="§"/>
            </a:pPr>
            <a:endParaRPr lang="en-US" sz="2400" dirty="0"/>
          </a:p>
          <a:p>
            <a:pPr lvl="2">
              <a:buFont typeface="Wingdings" pitchFamily="2" charset="2"/>
              <a:buChar char="ü"/>
            </a:pPr>
            <a:r>
              <a:rPr lang="en-US" dirty="0" smtClean="0"/>
              <a:t> Replace function :-</a:t>
            </a:r>
          </a:p>
          <a:p>
            <a:pPr lvl="3">
              <a:buFont typeface="Wingdings" pitchFamily="2" charset="2"/>
              <a:buChar char="§"/>
            </a:pPr>
            <a:r>
              <a:rPr lang="en-US" sz="2300" dirty="0" smtClean="0"/>
              <a:t>Used on some variables to convert ‘object’ data type</a:t>
            </a:r>
            <a:r>
              <a:rPr lang="en-US" sz="2300" dirty="0"/>
              <a:t> </a:t>
            </a:r>
            <a:r>
              <a:rPr lang="en-US" sz="2300" dirty="0" smtClean="0"/>
              <a:t>into ‘</a:t>
            </a:r>
            <a:r>
              <a:rPr lang="en-US" sz="2300" dirty="0" err="1" smtClean="0"/>
              <a:t>int</a:t>
            </a:r>
            <a:r>
              <a:rPr lang="en-US" sz="2300" dirty="0" smtClean="0"/>
              <a:t>’ data-type.</a:t>
            </a:r>
          </a:p>
          <a:p>
            <a:pPr lvl="3">
              <a:buFont typeface="Wingdings" pitchFamily="2" charset="2"/>
              <a:buChar char="§"/>
            </a:pPr>
            <a:r>
              <a:rPr lang="en-US" sz="2300" dirty="0" smtClean="0"/>
              <a:t>Variables :- segment, category, country.</a:t>
            </a:r>
            <a:endParaRPr lang="en-US" sz="2300" dirty="0"/>
          </a:p>
        </p:txBody>
      </p:sp>
    </p:spTree>
    <p:extLst>
      <p:ext uri="{BB962C8B-B14F-4D97-AF65-F5344CB8AC3E}">
        <p14:creationId xmlns:p14="http://schemas.microsoft.com/office/powerpoint/2010/main" val="3084080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52400" y="228600"/>
            <a:ext cx="3886200" cy="563562"/>
          </a:xfrm>
        </p:spPr>
        <p:txBody>
          <a:bodyPr>
            <a:normAutofit/>
          </a:bodyPr>
          <a:lstStyle/>
          <a:p>
            <a:pPr marL="457200" indent="-457200" algn="l">
              <a:buFont typeface="Wingdings" pitchFamily="2" charset="2"/>
              <a:buChar char="v"/>
            </a:pPr>
            <a:r>
              <a:rPr lang="en-US" sz="2800" b="1" dirty="0" smtClean="0"/>
              <a:t>3. Handling outliers :-</a:t>
            </a:r>
            <a:endParaRPr lang="en-US" sz="2800" b="1" dirty="0"/>
          </a:p>
        </p:txBody>
      </p:sp>
      <p:sp>
        <p:nvSpPr>
          <p:cNvPr id="2" name="Content Placeholder 1"/>
          <p:cNvSpPr>
            <a:spLocks noGrp="1"/>
          </p:cNvSpPr>
          <p:nvPr>
            <p:ph sz="half" idx="2"/>
          </p:nvPr>
        </p:nvSpPr>
        <p:spPr>
          <a:xfrm>
            <a:off x="4876800" y="914400"/>
            <a:ext cx="4114800" cy="5211763"/>
          </a:xfrm>
        </p:spPr>
        <p:txBody>
          <a:bodyPr/>
          <a:lstStyle/>
          <a:p>
            <a:pPr>
              <a:buFont typeface="Wingdings" pitchFamily="2" charset="2"/>
              <a:buChar char="Ø"/>
            </a:pPr>
            <a:r>
              <a:rPr lang="en-US" dirty="0" err="1" smtClean="0"/>
              <a:t>Z_score</a:t>
            </a:r>
            <a:r>
              <a:rPr lang="en-US" dirty="0" smtClean="0"/>
              <a:t> method :-</a:t>
            </a:r>
          </a:p>
          <a:p>
            <a:pPr lvl="1">
              <a:buFont typeface="Wingdings" pitchFamily="2" charset="2"/>
              <a:buChar char="ü"/>
            </a:pPr>
            <a:r>
              <a:rPr lang="en-US" dirty="0" err="1" smtClean="0"/>
              <a:t>Z_score</a:t>
            </a:r>
            <a:r>
              <a:rPr lang="en-US" dirty="0"/>
              <a:t> </a:t>
            </a:r>
            <a:r>
              <a:rPr lang="en-US" dirty="0" smtClean="0"/>
              <a:t>=</a:t>
            </a:r>
          </a:p>
          <a:p>
            <a:pPr lvl="1">
              <a:buFont typeface="Wingdings" pitchFamily="2" charset="2"/>
              <a:buChar char="ü"/>
            </a:pPr>
            <a:r>
              <a:rPr lang="en-US" dirty="0" smtClean="0"/>
              <a:t>(X – mean)/std. deviation </a:t>
            </a:r>
          </a:p>
          <a:p>
            <a:pPr lvl="1">
              <a:buFont typeface="Wingdings" pitchFamily="2" charset="2"/>
              <a:buChar char="ü"/>
            </a:pPr>
            <a:r>
              <a:rPr lang="en-US" dirty="0" smtClean="0"/>
              <a:t>Threshold </a:t>
            </a:r>
          </a:p>
          <a:p>
            <a:pPr lvl="1">
              <a:buFont typeface="Wingdings" pitchFamily="2" charset="2"/>
              <a:buChar char="ü"/>
            </a:pPr>
            <a:r>
              <a:rPr lang="en-US" dirty="0" smtClean="0"/>
              <a:t>If value of </a:t>
            </a:r>
            <a:r>
              <a:rPr lang="en-US" dirty="0" err="1" smtClean="0"/>
              <a:t>z_score</a:t>
            </a:r>
            <a:r>
              <a:rPr lang="en-US" dirty="0" smtClean="0"/>
              <a:t>  is greater than specific threshold value, then it considered as a outlier.</a:t>
            </a:r>
          </a:p>
          <a:p>
            <a:pPr lvl="1">
              <a:buFont typeface="Wingdings" pitchFamily="2" charset="2"/>
              <a:buChar char="ü"/>
            </a:pPr>
            <a:endParaRPr lang="en-US" dirty="0"/>
          </a:p>
        </p:txBody>
      </p:sp>
      <p:sp>
        <p:nvSpPr>
          <p:cNvPr id="3" name="Content Placeholder 2"/>
          <p:cNvSpPr>
            <a:spLocks noGrp="1"/>
          </p:cNvSpPr>
          <p:nvPr>
            <p:ph sz="half" idx="1"/>
          </p:nvPr>
        </p:nvSpPr>
        <p:spPr>
          <a:xfrm>
            <a:off x="228600" y="914400"/>
            <a:ext cx="4572000" cy="5211763"/>
          </a:xfrm>
        </p:spPr>
        <p:txBody>
          <a:bodyPr/>
          <a:lstStyle/>
          <a:p>
            <a:pPr>
              <a:buFont typeface="Wingdings" pitchFamily="2" charset="2"/>
              <a:buChar char="Ø"/>
            </a:pPr>
            <a:r>
              <a:rPr lang="en-US" dirty="0" smtClean="0"/>
              <a:t>IQR(Interquartile Range ) :-</a:t>
            </a:r>
          </a:p>
          <a:p>
            <a:pPr lvl="1">
              <a:buFont typeface="Wingdings" pitchFamily="2" charset="2"/>
              <a:buChar char="ü"/>
            </a:pPr>
            <a:r>
              <a:rPr lang="en-US" dirty="0" smtClean="0"/>
              <a:t>Q1 = 25 percentile</a:t>
            </a:r>
          </a:p>
          <a:p>
            <a:pPr lvl="1">
              <a:buFont typeface="Wingdings" pitchFamily="2" charset="2"/>
              <a:buChar char="ü"/>
            </a:pPr>
            <a:r>
              <a:rPr lang="en-US" dirty="0" smtClean="0"/>
              <a:t>Q2 = 75 percentile</a:t>
            </a:r>
          </a:p>
          <a:p>
            <a:pPr lvl="1">
              <a:buFont typeface="Wingdings" pitchFamily="2" charset="2"/>
              <a:buChar char="ü"/>
            </a:pPr>
            <a:r>
              <a:rPr lang="en-US" dirty="0" smtClean="0"/>
              <a:t>IQR = Q3 – Q1</a:t>
            </a:r>
          </a:p>
          <a:p>
            <a:pPr lvl="1">
              <a:buFont typeface="Wingdings" pitchFamily="2" charset="2"/>
              <a:buChar char="ü"/>
            </a:pPr>
            <a:r>
              <a:rPr lang="en-US" dirty="0" err="1" smtClean="0"/>
              <a:t>Lower_range</a:t>
            </a:r>
            <a:r>
              <a:rPr lang="en-US" dirty="0" smtClean="0"/>
              <a:t> = Q1 – 1.5(IQR)</a:t>
            </a:r>
          </a:p>
          <a:p>
            <a:pPr lvl="1">
              <a:buFont typeface="Wingdings" pitchFamily="2" charset="2"/>
              <a:buChar char="ü"/>
            </a:pPr>
            <a:r>
              <a:rPr lang="en-US" dirty="0" err="1" smtClean="0"/>
              <a:t>Upper_range</a:t>
            </a:r>
            <a:r>
              <a:rPr lang="en-US" dirty="0" smtClean="0"/>
              <a:t> = Q3 + 1.5(IQR)</a:t>
            </a:r>
          </a:p>
          <a:p>
            <a:pPr lvl="1">
              <a:buFont typeface="Wingdings" pitchFamily="2" charset="2"/>
              <a:buChar char="ü"/>
            </a:pPr>
            <a:r>
              <a:rPr lang="en-US" dirty="0" smtClean="0"/>
              <a:t>If value lower than </a:t>
            </a:r>
            <a:r>
              <a:rPr lang="en-US" dirty="0" err="1" smtClean="0"/>
              <a:t>lower_range</a:t>
            </a:r>
            <a:r>
              <a:rPr lang="en-US" dirty="0" smtClean="0"/>
              <a:t> or greater than </a:t>
            </a:r>
            <a:r>
              <a:rPr lang="en-US" dirty="0" err="1" smtClean="0"/>
              <a:t>upper_range</a:t>
            </a:r>
            <a:r>
              <a:rPr lang="en-US" dirty="0" smtClean="0"/>
              <a:t>, then the value is considered as a outlier.</a:t>
            </a:r>
            <a:endParaRPr lang="en-US" dirty="0"/>
          </a:p>
        </p:txBody>
      </p:sp>
    </p:spTree>
    <p:extLst>
      <p:ext uri="{BB962C8B-B14F-4D97-AF65-F5344CB8AC3E}">
        <p14:creationId xmlns:p14="http://schemas.microsoft.com/office/powerpoint/2010/main" val="2733846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57200"/>
            <a:ext cx="4038600" cy="6248400"/>
          </a:xfrm>
        </p:spPr>
        <p:txBody>
          <a:bodyPr>
            <a:normAutofit lnSpcReduction="10000"/>
          </a:bodyPr>
          <a:lstStyle/>
          <a:p>
            <a:pPr>
              <a:buFont typeface="Wingdings" pitchFamily="2" charset="2"/>
              <a:buChar char="Ø"/>
            </a:pPr>
            <a:r>
              <a:rPr lang="en-US" b="1" dirty="0" smtClean="0"/>
              <a:t>Profit :- </a:t>
            </a:r>
          </a:p>
          <a:p>
            <a:pPr lvl="1">
              <a:buFont typeface="Wingdings" pitchFamily="2" charset="2"/>
              <a:buChar char="ü"/>
            </a:pPr>
            <a:r>
              <a:rPr lang="en-US" dirty="0" smtClean="0"/>
              <a:t>We used IQR method.</a:t>
            </a:r>
          </a:p>
          <a:p>
            <a:pPr lvl="1">
              <a:buFont typeface="Wingdings" pitchFamily="2" charset="2"/>
              <a:buChar char="ü"/>
            </a:pPr>
            <a:r>
              <a:rPr lang="en-US" dirty="0" smtClean="0"/>
              <a:t>From boxplot we can see that, the range of an outliers is large.</a:t>
            </a:r>
          </a:p>
          <a:p>
            <a:pPr lvl="1">
              <a:buFont typeface="Wingdings" pitchFamily="2" charset="2"/>
              <a:buChar char="ü"/>
            </a:pPr>
            <a:r>
              <a:rPr lang="en-US" dirty="0"/>
              <a:t>25 percentile :- -12.849 75 percentile :- 33.7266 Lower Range :- </a:t>
            </a:r>
            <a:r>
              <a:rPr lang="en-US" dirty="0" smtClean="0"/>
              <a:t>-82.7123 </a:t>
            </a:r>
            <a:r>
              <a:rPr lang="en-US" dirty="0"/>
              <a:t>Upper Range :- </a:t>
            </a:r>
            <a:r>
              <a:rPr lang="en-US" dirty="0" smtClean="0"/>
              <a:t>103.589</a:t>
            </a:r>
          </a:p>
          <a:p>
            <a:pPr lvl="1">
              <a:buFont typeface="Wingdings" pitchFamily="2" charset="2"/>
              <a:buChar char="ü"/>
            </a:pPr>
            <a:r>
              <a:rPr lang="en-US" dirty="0" smtClean="0"/>
              <a:t>First we impute outliers  with median value, still outliers are present.</a:t>
            </a:r>
          </a:p>
          <a:p>
            <a:pPr lvl="1">
              <a:buFont typeface="Wingdings" pitchFamily="2" charset="2"/>
              <a:buChar char="ü"/>
            </a:pPr>
            <a:r>
              <a:rPr lang="en-US" dirty="0" smtClean="0"/>
              <a:t>So capping outliers to upper and lower range , that completely removes outliers. We can see it from boxplot.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3000" y="533400"/>
            <a:ext cx="3543795" cy="28956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563203"/>
            <a:ext cx="3667637" cy="2734057"/>
          </a:xfrm>
          <a:prstGeom prst="rect">
            <a:avLst/>
          </a:prstGeom>
        </p:spPr>
      </p:pic>
    </p:spTree>
    <p:extLst>
      <p:ext uri="{BB962C8B-B14F-4D97-AF65-F5344CB8AC3E}">
        <p14:creationId xmlns:p14="http://schemas.microsoft.com/office/powerpoint/2010/main" val="4084218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81000"/>
            <a:ext cx="4038600" cy="6248400"/>
          </a:xfrm>
        </p:spPr>
        <p:txBody>
          <a:bodyPr/>
          <a:lstStyle/>
          <a:p>
            <a:pPr>
              <a:buFont typeface="Wingdings" pitchFamily="2" charset="2"/>
              <a:buChar char="Ø"/>
            </a:pPr>
            <a:r>
              <a:rPr lang="en-US" b="1" dirty="0" smtClean="0"/>
              <a:t>Quantity :-</a:t>
            </a:r>
          </a:p>
          <a:p>
            <a:pPr lvl="1">
              <a:buFont typeface="Wingdings" pitchFamily="2" charset="2"/>
              <a:buChar char="ü"/>
            </a:pPr>
            <a:r>
              <a:rPr lang="en-US" dirty="0" smtClean="0"/>
              <a:t>It is a numerical discrete variable, so considering it as a numerical categorical variable.</a:t>
            </a:r>
          </a:p>
          <a:p>
            <a:pPr lvl="1">
              <a:buFont typeface="Wingdings" pitchFamily="2" charset="2"/>
              <a:buChar char="ü"/>
            </a:pPr>
            <a:r>
              <a:rPr lang="en-US" dirty="0" smtClean="0"/>
              <a:t>Imputing outliers with mode.</a:t>
            </a:r>
          </a:p>
          <a:p>
            <a:pPr lvl="1">
              <a:buFont typeface="Wingdings" pitchFamily="2" charset="2"/>
              <a:buChar char="ü"/>
            </a:pPr>
            <a:r>
              <a:rPr lang="en-US" dirty="0"/>
              <a:t>25 percentile :- </a:t>
            </a:r>
            <a:r>
              <a:rPr lang="en-US" dirty="0" smtClean="0"/>
              <a:t>2.0</a:t>
            </a:r>
          </a:p>
          <a:p>
            <a:pPr marL="457200" lvl="1" indent="0">
              <a:buNone/>
            </a:pPr>
            <a:r>
              <a:rPr lang="en-US" dirty="0" smtClean="0"/>
              <a:t>    75 percentile </a:t>
            </a:r>
            <a:r>
              <a:rPr lang="en-US" dirty="0"/>
              <a:t>:- </a:t>
            </a:r>
            <a:r>
              <a:rPr lang="en-US" dirty="0" smtClean="0"/>
              <a:t>5.0</a:t>
            </a:r>
          </a:p>
          <a:p>
            <a:pPr marL="457200" lvl="1" indent="0">
              <a:buNone/>
            </a:pPr>
            <a:r>
              <a:rPr lang="en-US" dirty="0" smtClean="0"/>
              <a:t>    lower </a:t>
            </a:r>
            <a:r>
              <a:rPr lang="en-US" dirty="0"/>
              <a:t>range :- </a:t>
            </a:r>
            <a:r>
              <a:rPr lang="en-US" dirty="0" smtClean="0"/>
              <a:t>  -2.5</a:t>
            </a:r>
          </a:p>
          <a:p>
            <a:pPr marL="457200" lvl="1" indent="0">
              <a:buNone/>
            </a:pPr>
            <a:r>
              <a:rPr lang="en-US" dirty="0" smtClean="0"/>
              <a:t>    upper </a:t>
            </a:r>
            <a:r>
              <a:rPr lang="en-US" dirty="0"/>
              <a:t>range :- </a:t>
            </a:r>
            <a:r>
              <a:rPr lang="en-US" dirty="0" smtClean="0"/>
              <a:t>9.5</a:t>
            </a:r>
          </a:p>
          <a:p>
            <a:pPr lvl="1">
              <a:buFont typeface="Wingdings" pitchFamily="2" charset="2"/>
              <a:buChar char="ü"/>
            </a:pPr>
            <a:r>
              <a:rPr lang="en-US" dirty="0" smtClean="0"/>
              <a:t>Mode = 3</a:t>
            </a:r>
          </a:p>
          <a:p>
            <a:pPr lvl="1">
              <a:buFont typeface="Wingdings" pitchFamily="2" charset="2"/>
              <a:buChar char="ü"/>
            </a:pPr>
            <a:r>
              <a:rPr lang="en-US" dirty="0" smtClean="0"/>
              <a:t>From boxplot, we see that outliers are completely removed</a:t>
            </a:r>
            <a:r>
              <a:rPr lang="en-US" b="1" dirty="0" smtClean="0"/>
              <a:t>.</a:t>
            </a:r>
            <a:endParaRPr lang="en-US"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76800" y="457200"/>
            <a:ext cx="3772426" cy="272453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276600"/>
            <a:ext cx="3515216" cy="2876951"/>
          </a:xfrm>
          <a:prstGeom prst="rect">
            <a:avLst/>
          </a:prstGeom>
        </p:spPr>
      </p:pic>
    </p:spTree>
    <p:extLst>
      <p:ext uri="{BB962C8B-B14F-4D97-AF65-F5344CB8AC3E}">
        <p14:creationId xmlns:p14="http://schemas.microsoft.com/office/powerpoint/2010/main" val="3000737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81000"/>
            <a:ext cx="4038600" cy="5745163"/>
          </a:xfrm>
        </p:spPr>
        <p:txBody>
          <a:bodyPr/>
          <a:lstStyle/>
          <a:p>
            <a:pPr>
              <a:buFont typeface="Wingdings" pitchFamily="2" charset="2"/>
              <a:buChar char="Ø"/>
            </a:pPr>
            <a:r>
              <a:rPr lang="en-US" b="1" dirty="0" smtClean="0"/>
              <a:t>Discount :-</a:t>
            </a:r>
          </a:p>
          <a:p>
            <a:pPr lvl="1">
              <a:buFont typeface="Wingdings" pitchFamily="2" charset="2"/>
              <a:buChar char="ü"/>
            </a:pPr>
            <a:r>
              <a:rPr lang="en-US" dirty="0" smtClean="0"/>
              <a:t>Variable ‘Discount’ not contain any outliers.</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76800" y="1752600"/>
            <a:ext cx="3639058" cy="2762636"/>
          </a:xfrm>
        </p:spPr>
      </p:pic>
    </p:spTree>
    <p:extLst>
      <p:ext uri="{BB962C8B-B14F-4D97-AF65-F5344CB8AC3E}">
        <p14:creationId xmlns:p14="http://schemas.microsoft.com/office/powerpoint/2010/main" val="502503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 data science project :- </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000" dirty="0"/>
              <a:t>Problem statement</a:t>
            </a:r>
          </a:p>
          <a:p>
            <a:pPr marL="514350" indent="-514350">
              <a:buFont typeface="+mj-lt"/>
              <a:buAutoNum type="arabicPeriod"/>
            </a:pPr>
            <a:r>
              <a:rPr lang="en-US" sz="3000" dirty="0"/>
              <a:t>Data gathering</a:t>
            </a:r>
          </a:p>
          <a:p>
            <a:pPr marL="514350" indent="-514350">
              <a:buFont typeface="+mj-lt"/>
              <a:buAutoNum type="arabicPeriod"/>
            </a:pPr>
            <a:r>
              <a:rPr lang="en-US" sz="3000" dirty="0"/>
              <a:t>Exploratory data analysis</a:t>
            </a:r>
          </a:p>
          <a:p>
            <a:pPr marL="514350" indent="-514350">
              <a:buFont typeface="+mj-lt"/>
              <a:buAutoNum type="arabicPeriod"/>
            </a:pPr>
            <a:r>
              <a:rPr lang="en-US" sz="3000" dirty="0"/>
              <a:t>Feature engineering</a:t>
            </a:r>
          </a:p>
          <a:p>
            <a:pPr marL="514350" indent="-514350">
              <a:buFont typeface="+mj-lt"/>
              <a:buAutoNum type="arabicPeriod"/>
            </a:pPr>
            <a:r>
              <a:rPr lang="en-US" sz="3000" dirty="0"/>
              <a:t>Feature selection</a:t>
            </a:r>
          </a:p>
          <a:p>
            <a:pPr marL="514350" indent="-514350">
              <a:buFont typeface="+mj-lt"/>
              <a:buAutoNum type="arabicPeriod"/>
            </a:pPr>
            <a:r>
              <a:rPr lang="en-US" sz="3000" dirty="0"/>
              <a:t>Model training</a:t>
            </a:r>
          </a:p>
          <a:p>
            <a:pPr marL="514350" indent="-514350">
              <a:buFont typeface="+mj-lt"/>
              <a:buAutoNum type="arabicPeriod"/>
            </a:pPr>
            <a:r>
              <a:rPr lang="en-US" sz="3000" dirty="0"/>
              <a:t>Model </a:t>
            </a:r>
            <a:r>
              <a:rPr lang="en-US" sz="3000" dirty="0" smtClean="0"/>
              <a:t>evaluation</a:t>
            </a:r>
            <a:endParaRPr lang="en-US" sz="3000" dirty="0"/>
          </a:p>
        </p:txBody>
      </p:sp>
    </p:spTree>
    <p:extLst>
      <p:ext uri="{BB962C8B-B14F-4D97-AF65-F5344CB8AC3E}">
        <p14:creationId xmlns:p14="http://schemas.microsoft.com/office/powerpoint/2010/main" val="3998204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3788" y="266700"/>
            <a:ext cx="4651612" cy="6438900"/>
          </a:xfrm>
        </p:spPr>
        <p:txBody>
          <a:bodyPr>
            <a:normAutofit fontScale="92500" lnSpcReduction="20000"/>
          </a:bodyPr>
          <a:lstStyle/>
          <a:p>
            <a:pPr>
              <a:buFont typeface="Wingdings" pitchFamily="2" charset="2"/>
              <a:buChar char="Ø"/>
            </a:pPr>
            <a:r>
              <a:rPr lang="en-US" b="1" dirty="0" smtClean="0"/>
              <a:t>Sales :-</a:t>
            </a:r>
          </a:p>
          <a:p>
            <a:pPr lvl="1">
              <a:buFont typeface="Wingdings" pitchFamily="2" charset="2"/>
              <a:buChar char="ü"/>
            </a:pPr>
            <a:r>
              <a:rPr lang="en-US" dirty="0" smtClean="0"/>
              <a:t>Checking outliers for target variable.</a:t>
            </a:r>
          </a:p>
          <a:p>
            <a:pPr lvl="1">
              <a:buFont typeface="Wingdings" pitchFamily="2" charset="2"/>
              <a:buChar char="ü"/>
            </a:pPr>
            <a:r>
              <a:rPr lang="en-US" dirty="0" smtClean="0"/>
              <a:t>From boxplot, we say that outliers are present. And range of outliers is also large.</a:t>
            </a:r>
          </a:p>
          <a:p>
            <a:pPr lvl="1">
              <a:buFont typeface="Wingdings" pitchFamily="2" charset="2"/>
              <a:buChar char="ü"/>
            </a:pPr>
            <a:r>
              <a:rPr lang="en-US" dirty="0" smtClean="0"/>
              <a:t>Here we are not trying to manipulate target variable data. Because with this, we may get good accuracy for training data but will not robust for unseen data and it will make errors.</a:t>
            </a:r>
          </a:p>
          <a:p>
            <a:pPr lvl="1">
              <a:buFont typeface="Wingdings" pitchFamily="2" charset="2"/>
              <a:buChar char="ü"/>
            </a:pPr>
            <a:r>
              <a:rPr lang="en-US" dirty="0" smtClean="0"/>
              <a:t>So either we are using log transformation or removing extreme values from target variable.</a:t>
            </a:r>
          </a:p>
          <a:p>
            <a:pPr lvl="1">
              <a:buFont typeface="Wingdings" pitchFamily="2" charset="2"/>
              <a:buChar char="ü"/>
            </a:pPr>
            <a:r>
              <a:rPr lang="en-US" dirty="0" smtClean="0"/>
              <a:t>We are using log transformation.</a:t>
            </a:r>
          </a:p>
          <a:p>
            <a:pPr lvl="1">
              <a:buFont typeface="Wingdings" pitchFamily="2" charset="2"/>
              <a:buChar char="ü"/>
            </a:pPr>
            <a:r>
              <a:rPr lang="en-US" dirty="0" smtClean="0"/>
              <a:t>From second boxplot, we see that outliers are tackled  completely using log transformation.</a:t>
            </a:r>
          </a:p>
          <a:p>
            <a:pPr lvl="1">
              <a:buFont typeface="Wingdings" pitchFamily="2" charset="2"/>
              <a:buChar char="ü"/>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5552" y="603948"/>
            <a:ext cx="3639058" cy="281026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3429000"/>
            <a:ext cx="3762900" cy="2724530"/>
          </a:xfrm>
          <a:prstGeom prst="rect">
            <a:avLst/>
          </a:prstGeom>
        </p:spPr>
      </p:pic>
    </p:spTree>
    <p:extLst>
      <p:ext uri="{BB962C8B-B14F-4D97-AF65-F5344CB8AC3E}">
        <p14:creationId xmlns:p14="http://schemas.microsoft.com/office/powerpoint/2010/main" val="3883378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Feature selection</a:t>
            </a:r>
            <a:endParaRPr lang="en-US" b="1" dirty="0"/>
          </a:p>
        </p:txBody>
      </p:sp>
      <p:sp>
        <p:nvSpPr>
          <p:cNvPr id="3" name="Content Placeholder 2"/>
          <p:cNvSpPr>
            <a:spLocks noGrp="1"/>
          </p:cNvSpPr>
          <p:nvPr>
            <p:ph idx="1"/>
          </p:nvPr>
        </p:nvSpPr>
        <p:spPr>
          <a:xfrm>
            <a:off x="457200" y="1371600"/>
            <a:ext cx="8229600" cy="5334000"/>
          </a:xfrm>
        </p:spPr>
        <p:txBody>
          <a:bodyPr>
            <a:normAutofit lnSpcReduction="10000"/>
          </a:bodyPr>
          <a:lstStyle/>
          <a:p>
            <a:pPr>
              <a:buFont typeface="Wingdings" pitchFamily="2" charset="2"/>
              <a:buChar char="v"/>
            </a:pPr>
            <a:r>
              <a:rPr lang="en-US" sz="2800" dirty="0" smtClean="0"/>
              <a:t>Methods :-</a:t>
            </a:r>
          </a:p>
          <a:p>
            <a:pPr lvl="1">
              <a:buFont typeface="Wingdings" pitchFamily="2" charset="2"/>
              <a:buChar char="Ø"/>
            </a:pPr>
            <a:r>
              <a:rPr lang="en-US" sz="2600" dirty="0" smtClean="0"/>
              <a:t>Filter method :-</a:t>
            </a:r>
          </a:p>
          <a:p>
            <a:pPr lvl="2">
              <a:buFont typeface="Wingdings" pitchFamily="2" charset="2"/>
              <a:buChar char="ü"/>
            </a:pPr>
            <a:r>
              <a:rPr lang="en-US" dirty="0" smtClean="0"/>
              <a:t>Coefficient of correlation</a:t>
            </a:r>
          </a:p>
          <a:p>
            <a:pPr lvl="2">
              <a:buFont typeface="Wingdings" pitchFamily="2" charset="2"/>
              <a:buChar char="ü"/>
            </a:pPr>
            <a:r>
              <a:rPr lang="en-US" dirty="0" smtClean="0"/>
              <a:t>Information gain method</a:t>
            </a:r>
          </a:p>
          <a:p>
            <a:pPr lvl="2">
              <a:buFont typeface="Wingdings" pitchFamily="2" charset="2"/>
              <a:buChar char="ü"/>
            </a:pPr>
            <a:r>
              <a:rPr lang="en-US" dirty="0" err="1" smtClean="0"/>
              <a:t>Annova</a:t>
            </a:r>
            <a:r>
              <a:rPr lang="en-US" dirty="0" smtClean="0"/>
              <a:t> test</a:t>
            </a:r>
          </a:p>
          <a:p>
            <a:pPr lvl="2">
              <a:buFont typeface="Wingdings" pitchFamily="2" charset="2"/>
              <a:buChar char="ü"/>
            </a:pPr>
            <a:r>
              <a:rPr lang="en-US" dirty="0" smtClean="0"/>
              <a:t>Missing value ratio</a:t>
            </a:r>
          </a:p>
          <a:p>
            <a:pPr lvl="2">
              <a:buFont typeface="Wingdings" pitchFamily="2" charset="2"/>
              <a:buChar char="ü"/>
            </a:pPr>
            <a:r>
              <a:rPr lang="en-US" dirty="0" smtClean="0"/>
              <a:t>Chi-square test</a:t>
            </a:r>
          </a:p>
          <a:p>
            <a:pPr lvl="1">
              <a:buFont typeface="Wingdings" pitchFamily="2" charset="2"/>
              <a:buChar char="Ø"/>
            </a:pPr>
            <a:r>
              <a:rPr lang="en-US" sz="2600" dirty="0" smtClean="0"/>
              <a:t>Wrapper method :-</a:t>
            </a:r>
          </a:p>
          <a:p>
            <a:pPr lvl="2">
              <a:buFont typeface="Wingdings" pitchFamily="2" charset="2"/>
              <a:buChar char="ü"/>
            </a:pPr>
            <a:r>
              <a:rPr lang="en-US" dirty="0" smtClean="0"/>
              <a:t>Forward selection</a:t>
            </a:r>
          </a:p>
          <a:p>
            <a:pPr lvl="2">
              <a:buFont typeface="Wingdings" pitchFamily="2" charset="2"/>
              <a:buChar char="ü"/>
            </a:pPr>
            <a:r>
              <a:rPr lang="en-US" dirty="0" smtClean="0"/>
              <a:t>Backward selection</a:t>
            </a:r>
          </a:p>
          <a:p>
            <a:pPr lvl="1">
              <a:buFont typeface="Wingdings" pitchFamily="2" charset="2"/>
              <a:buChar char="Ø"/>
            </a:pPr>
            <a:r>
              <a:rPr lang="en-US" sz="2600" dirty="0" smtClean="0"/>
              <a:t>Embedded method :-</a:t>
            </a:r>
          </a:p>
          <a:p>
            <a:pPr lvl="2">
              <a:buFont typeface="Wingdings" pitchFamily="2" charset="2"/>
              <a:buChar char="ü"/>
            </a:pPr>
            <a:r>
              <a:rPr lang="en-US" dirty="0" smtClean="0"/>
              <a:t>Regularization </a:t>
            </a:r>
            <a:r>
              <a:rPr lang="en-US" dirty="0" err="1" smtClean="0"/>
              <a:t>etc</a:t>
            </a:r>
            <a:endParaRPr lang="en-US" dirty="0" smtClean="0"/>
          </a:p>
          <a:p>
            <a:pPr lvl="1">
              <a:buFont typeface="Wingdings" pitchFamily="2" charset="2"/>
              <a:buChar char="v"/>
            </a:pPr>
            <a:endParaRPr lang="en-US" dirty="0"/>
          </a:p>
        </p:txBody>
      </p:sp>
    </p:spTree>
    <p:extLst>
      <p:ext uri="{BB962C8B-B14F-4D97-AF65-F5344CB8AC3E}">
        <p14:creationId xmlns:p14="http://schemas.microsoft.com/office/powerpoint/2010/main" val="1525808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762000"/>
            <a:ext cx="4191000" cy="5867400"/>
          </a:xfrm>
        </p:spPr>
        <p:txBody>
          <a:bodyPr/>
          <a:lstStyle/>
          <a:p>
            <a:pPr>
              <a:buFont typeface="Wingdings" pitchFamily="2" charset="2"/>
              <a:buChar char="Ø"/>
            </a:pPr>
            <a:r>
              <a:rPr lang="en-US" b="1" dirty="0" smtClean="0"/>
              <a:t>Information gain method :-</a:t>
            </a:r>
          </a:p>
          <a:p>
            <a:pPr lvl="1">
              <a:buFont typeface="Wingdings" pitchFamily="2" charset="2"/>
              <a:buChar char="Ø"/>
            </a:pPr>
            <a:r>
              <a:rPr lang="en-US" dirty="0"/>
              <a:t>Library :- </a:t>
            </a:r>
            <a:r>
              <a:rPr lang="en-US" dirty="0" smtClean="0"/>
              <a:t>[ from </a:t>
            </a:r>
            <a:r>
              <a:rPr lang="en-US" dirty="0" err="1"/>
              <a:t>sklearn.feature_selection</a:t>
            </a:r>
            <a:r>
              <a:rPr lang="en-US" dirty="0"/>
              <a:t> import </a:t>
            </a:r>
            <a:r>
              <a:rPr lang="en-US" dirty="0" err="1" smtClean="0"/>
              <a:t>mutual_info_regression</a:t>
            </a:r>
            <a:r>
              <a:rPr lang="en-US" dirty="0" smtClean="0"/>
              <a:t>]</a:t>
            </a:r>
          </a:p>
          <a:p>
            <a:pPr lvl="1">
              <a:buFont typeface="Wingdings" pitchFamily="2" charset="2"/>
              <a:buChar char="Ø"/>
            </a:pPr>
            <a:r>
              <a:rPr lang="en-US" dirty="0" smtClean="0"/>
              <a:t>Based on the graph we  keep those attributes that are important and drop those attribute which are not much of importance.</a:t>
            </a:r>
          </a:p>
          <a:p>
            <a:pPr lvl="1">
              <a:buFont typeface="Wingdings" pitchFamily="2" charset="2"/>
              <a:buChar char="Ø"/>
            </a:pPr>
            <a:r>
              <a:rPr lang="en-US" dirty="0" smtClean="0"/>
              <a:t>Here we are keeping all attributes.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295400"/>
            <a:ext cx="4191000" cy="4724400"/>
          </a:xfrm>
        </p:spPr>
      </p:pic>
    </p:spTree>
    <p:extLst>
      <p:ext uri="{BB962C8B-B14F-4D97-AF65-F5344CB8AC3E}">
        <p14:creationId xmlns:p14="http://schemas.microsoft.com/office/powerpoint/2010/main" val="666245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Model training and evaluation</a:t>
            </a:r>
            <a:endParaRPr lang="en-US" b="1" dirty="0"/>
          </a:p>
        </p:txBody>
      </p:sp>
      <p:sp>
        <p:nvSpPr>
          <p:cNvPr id="3" name="Content Placeholder 2"/>
          <p:cNvSpPr>
            <a:spLocks noGrp="1"/>
          </p:cNvSpPr>
          <p:nvPr>
            <p:ph sz="half" idx="1"/>
          </p:nvPr>
        </p:nvSpPr>
        <p:spPr>
          <a:xfrm>
            <a:off x="457200" y="1447800"/>
            <a:ext cx="4038600" cy="4678363"/>
          </a:xfrm>
        </p:spPr>
        <p:txBody>
          <a:bodyPr/>
          <a:lstStyle/>
          <a:p>
            <a:pPr>
              <a:buFont typeface="Wingdings" pitchFamily="2" charset="2"/>
              <a:buChar char="v"/>
            </a:pPr>
            <a:r>
              <a:rPr lang="en-US" dirty="0" smtClean="0"/>
              <a:t>Random forest :-</a:t>
            </a:r>
          </a:p>
          <a:p>
            <a:pPr lvl="1">
              <a:buFont typeface="Wingdings" pitchFamily="2" charset="2"/>
              <a:buChar char="Ø"/>
            </a:pPr>
            <a:r>
              <a:rPr lang="en-US" dirty="0" smtClean="0"/>
              <a:t>Testing </a:t>
            </a:r>
            <a:r>
              <a:rPr lang="en-US" dirty="0"/>
              <a:t>:- </a:t>
            </a:r>
            <a:r>
              <a:rPr lang="en-US" dirty="0" smtClean="0"/>
              <a:t>89.44</a:t>
            </a:r>
          </a:p>
          <a:p>
            <a:pPr lvl="1">
              <a:buFont typeface="Wingdings" pitchFamily="2" charset="2"/>
              <a:buChar char="Ø"/>
            </a:pPr>
            <a:r>
              <a:rPr lang="en-US" dirty="0" smtClean="0"/>
              <a:t>Training :- 98.37</a:t>
            </a:r>
          </a:p>
          <a:p>
            <a:pPr lvl="1">
              <a:buFont typeface="Wingdings" pitchFamily="2" charset="2"/>
              <a:buChar char="Ø"/>
            </a:pPr>
            <a:endParaRPr lang="en-US" dirty="0"/>
          </a:p>
          <a:p>
            <a:pPr>
              <a:buFont typeface="Wingdings" pitchFamily="2" charset="2"/>
              <a:buChar char="Ø"/>
            </a:pPr>
            <a:r>
              <a:rPr lang="en-US" dirty="0" smtClean="0"/>
              <a:t>After hyper-parameter:-</a:t>
            </a:r>
          </a:p>
          <a:p>
            <a:pPr lvl="1">
              <a:buFont typeface="Wingdings" pitchFamily="2" charset="2"/>
              <a:buChar char="Ø"/>
            </a:pPr>
            <a:r>
              <a:rPr lang="en-US" dirty="0" smtClean="0"/>
              <a:t>Testing :- 88.41</a:t>
            </a:r>
          </a:p>
          <a:p>
            <a:pPr lvl="1">
              <a:buFont typeface="Wingdings" pitchFamily="2" charset="2"/>
              <a:buChar char="Ø"/>
            </a:pPr>
            <a:r>
              <a:rPr lang="en-US" dirty="0" smtClean="0"/>
              <a:t>Training :-  93.65</a:t>
            </a:r>
          </a:p>
          <a:p>
            <a:pPr lvl="1">
              <a:buFont typeface="Wingdings" pitchFamily="2" charset="2"/>
              <a:buChar char="Ø"/>
            </a:pPr>
            <a:endParaRPr lang="en-US" dirty="0"/>
          </a:p>
          <a:p>
            <a:pPr marL="457200" lvl="1" indent="0">
              <a:buNone/>
            </a:pPr>
            <a:endParaRPr lang="en-US" dirty="0"/>
          </a:p>
        </p:txBody>
      </p:sp>
      <p:sp>
        <p:nvSpPr>
          <p:cNvPr id="4" name="Content Placeholder 3"/>
          <p:cNvSpPr>
            <a:spLocks noGrp="1"/>
          </p:cNvSpPr>
          <p:nvPr>
            <p:ph sz="half" idx="2"/>
          </p:nvPr>
        </p:nvSpPr>
        <p:spPr>
          <a:xfrm>
            <a:off x="4648200" y="1447800"/>
            <a:ext cx="4038600" cy="4678363"/>
          </a:xfrm>
        </p:spPr>
        <p:txBody>
          <a:bodyPr/>
          <a:lstStyle/>
          <a:p>
            <a:pPr>
              <a:buFont typeface="Wingdings" pitchFamily="2" charset="2"/>
              <a:buChar char="v"/>
            </a:pPr>
            <a:r>
              <a:rPr lang="en-US" dirty="0" err="1" smtClean="0"/>
              <a:t>Adaboost</a:t>
            </a:r>
            <a:r>
              <a:rPr lang="en-US" dirty="0" smtClean="0"/>
              <a:t> :- </a:t>
            </a:r>
          </a:p>
          <a:p>
            <a:pPr lvl="1">
              <a:buFont typeface="Wingdings" pitchFamily="2" charset="2"/>
              <a:buChar char="Ø"/>
            </a:pPr>
            <a:r>
              <a:rPr lang="en-US" dirty="0" smtClean="0"/>
              <a:t>Testing :- 82.03</a:t>
            </a:r>
          </a:p>
          <a:p>
            <a:pPr lvl="1">
              <a:buFont typeface="Wingdings" pitchFamily="2" charset="2"/>
              <a:buChar char="Ø"/>
            </a:pPr>
            <a:r>
              <a:rPr lang="en-US" dirty="0" smtClean="0"/>
              <a:t>Training :- 83.28</a:t>
            </a:r>
          </a:p>
          <a:p>
            <a:pPr lvl="1">
              <a:buFont typeface="Wingdings" pitchFamily="2" charset="2"/>
              <a:buChar char="Ø"/>
            </a:pPr>
            <a:endParaRPr lang="en-US" dirty="0"/>
          </a:p>
          <a:p>
            <a:pPr>
              <a:buFont typeface="Wingdings" pitchFamily="2" charset="2"/>
              <a:buChar char="Ø"/>
            </a:pPr>
            <a:r>
              <a:rPr lang="en-US" dirty="0" smtClean="0"/>
              <a:t>After hyper-parameter:-</a:t>
            </a:r>
          </a:p>
          <a:p>
            <a:pPr lvl="1">
              <a:buFont typeface="Wingdings" pitchFamily="2" charset="2"/>
              <a:buChar char="Ø"/>
            </a:pPr>
            <a:r>
              <a:rPr lang="en-US" dirty="0" smtClean="0"/>
              <a:t>Testing :- 82.51</a:t>
            </a:r>
          </a:p>
          <a:p>
            <a:pPr lvl="1">
              <a:buFont typeface="Wingdings" pitchFamily="2" charset="2"/>
              <a:buChar char="Ø"/>
            </a:pPr>
            <a:r>
              <a:rPr lang="en-US" dirty="0" smtClean="0"/>
              <a:t>Training :- 84.22</a:t>
            </a:r>
          </a:p>
          <a:p>
            <a:pPr lvl="1">
              <a:buFont typeface="Wingdings" pitchFamily="2" charset="2"/>
              <a:buChar char="Ø"/>
            </a:pPr>
            <a:endParaRPr lang="en-US" dirty="0"/>
          </a:p>
        </p:txBody>
      </p:sp>
    </p:spTree>
    <p:extLst>
      <p:ext uri="{BB962C8B-B14F-4D97-AF65-F5344CB8AC3E}">
        <p14:creationId xmlns:p14="http://schemas.microsoft.com/office/powerpoint/2010/main" val="2434085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Problem statement</a:t>
            </a:r>
            <a:endParaRPr lang="en-US" dirty="0"/>
          </a:p>
        </p:txBody>
      </p:sp>
      <p:sp>
        <p:nvSpPr>
          <p:cNvPr id="3" name="Content Placeholder 2"/>
          <p:cNvSpPr>
            <a:spLocks noGrp="1"/>
          </p:cNvSpPr>
          <p:nvPr>
            <p:ph idx="1"/>
          </p:nvPr>
        </p:nvSpPr>
        <p:spPr/>
        <p:txBody>
          <a:bodyPr/>
          <a:lstStyle/>
          <a:p>
            <a:r>
              <a:rPr lang="en-US" sz="3000" dirty="0"/>
              <a:t>For a retail furniture store, predicting future sales is critical to avoiding inventory issues like overstocking or under-stocking</a:t>
            </a:r>
            <a:r>
              <a:rPr lang="en-US" dirty="0"/>
              <a:t>. </a:t>
            </a:r>
            <a:endParaRPr lang="en-US" dirty="0" smtClean="0"/>
          </a:p>
          <a:p>
            <a:r>
              <a:rPr lang="en-US" dirty="0" smtClean="0"/>
              <a:t>So </a:t>
            </a:r>
            <a:r>
              <a:rPr lang="en-US" dirty="0"/>
              <a:t>forecasting the sales of a furniture </a:t>
            </a:r>
            <a:r>
              <a:rPr lang="en-US" dirty="0" smtClean="0"/>
              <a:t>store</a:t>
            </a:r>
            <a:r>
              <a:rPr lang="en-US" dirty="0"/>
              <a:t> </a:t>
            </a:r>
            <a:r>
              <a:rPr lang="en-US" dirty="0" smtClean="0"/>
              <a:t>to avoid above mention issues.</a:t>
            </a:r>
            <a:endParaRPr lang="en-US" dirty="0"/>
          </a:p>
        </p:txBody>
      </p:sp>
    </p:spTree>
    <p:extLst>
      <p:ext uri="{BB962C8B-B14F-4D97-AF65-F5344CB8AC3E}">
        <p14:creationId xmlns:p14="http://schemas.microsoft.com/office/powerpoint/2010/main" val="1706498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Data Gathering</a:t>
            </a:r>
            <a:endParaRPr lang="en-US" b="1" dirty="0"/>
          </a:p>
        </p:txBody>
      </p:sp>
      <p:sp>
        <p:nvSpPr>
          <p:cNvPr id="3" name="Content Placeholder 2"/>
          <p:cNvSpPr>
            <a:spLocks noGrp="1"/>
          </p:cNvSpPr>
          <p:nvPr>
            <p:ph idx="1"/>
          </p:nvPr>
        </p:nvSpPr>
        <p:spPr/>
        <p:txBody>
          <a:bodyPr>
            <a:normAutofit/>
          </a:bodyPr>
          <a:lstStyle/>
          <a:p>
            <a:r>
              <a:rPr lang="en-US" sz="2800" dirty="0" smtClean="0"/>
              <a:t>Retail furniture store data is given.</a:t>
            </a:r>
          </a:p>
          <a:p>
            <a:r>
              <a:rPr lang="en-US" sz="2800" dirty="0" smtClean="0"/>
              <a:t>It is in .</a:t>
            </a:r>
            <a:r>
              <a:rPr lang="en-US" sz="2800" dirty="0" err="1" smtClean="0"/>
              <a:t>csv</a:t>
            </a:r>
            <a:r>
              <a:rPr lang="en-US" sz="2800" dirty="0" smtClean="0"/>
              <a:t> format.</a:t>
            </a:r>
          </a:p>
          <a:p>
            <a:r>
              <a:rPr lang="en-US" sz="2800" dirty="0"/>
              <a:t>To read data in pandas </a:t>
            </a:r>
            <a:r>
              <a:rPr lang="en-US" sz="2800" dirty="0" smtClean="0"/>
              <a:t>, we used [encoding</a:t>
            </a:r>
            <a:r>
              <a:rPr lang="en-US" sz="2800" dirty="0"/>
              <a:t>=</a:t>
            </a:r>
            <a:r>
              <a:rPr lang="en-US" sz="2800" dirty="0" smtClean="0"/>
              <a:t>'latin-1‘]</a:t>
            </a:r>
          </a:p>
        </p:txBody>
      </p:sp>
    </p:spTree>
    <p:extLst>
      <p:ext uri="{BB962C8B-B14F-4D97-AF65-F5344CB8AC3E}">
        <p14:creationId xmlns:p14="http://schemas.microsoft.com/office/powerpoint/2010/main" val="2373831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Exploratory Data Analysis</a:t>
            </a:r>
            <a:endParaRPr lang="en-US" b="1" dirty="0"/>
          </a:p>
        </p:txBody>
      </p:sp>
      <p:sp>
        <p:nvSpPr>
          <p:cNvPr id="3" name="Content Placeholder 2"/>
          <p:cNvSpPr>
            <a:spLocks noGrp="1"/>
          </p:cNvSpPr>
          <p:nvPr>
            <p:ph idx="1"/>
          </p:nvPr>
        </p:nvSpPr>
        <p:spPr>
          <a:xfrm>
            <a:off x="457200" y="1600200"/>
            <a:ext cx="8229600" cy="4876800"/>
          </a:xfrm>
        </p:spPr>
        <p:txBody>
          <a:bodyPr>
            <a:normAutofit/>
          </a:bodyPr>
          <a:lstStyle/>
          <a:p>
            <a:r>
              <a:rPr lang="en-US" sz="2800" dirty="0" smtClean="0"/>
              <a:t>We are trying to get some insights from data.</a:t>
            </a:r>
          </a:p>
          <a:p>
            <a:r>
              <a:rPr lang="en-US" sz="2800" dirty="0" smtClean="0"/>
              <a:t>Some are categorical variables and some variables are continuous numerical variable.</a:t>
            </a:r>
          </a:p>
          <a:p>
            <a:r>
              <a:rPr lang="en-US" sz="2800" dirty="0" smtClean="0"/>
              <a:t>Some variables contains dates which is in ‘object’ format, we need to convert it to ‘date-time’ format, then extracting important data from it.</a:t>
            </a:r>
          </a:p>
          <a:p>
            <a:r>
              <a:rPr lang="en-US" sz="2800" dirty="0" smtClean="0"/>
              <a:t>Data doesn’t contains any null values.</a:t>
            </a:r>
          </a:p>
          <a:p>
            <a:r>
              <a:rPr lang="en-US" sz="2800" dirty="0" smtClean="0"/>
              <a:t>We are dropping some variables which are not that much important for our prediction. </a:t>
            </a:r>
            <a:endParaRPr lang="en-US" sz="2800" dirty="0"/>
          </a:p>
        </p:txBody>
      </p:sp>
    </p:spTree>
    <p:extLst>
      <p:ext uri="{BB962C8B-B14F-4D97-AF65-F5344CB8AC3E}">
        <p14:creationId xmlns:p14="http://schemas.microsoft.com/office/powerpoint/2010/main" val="2346098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029200" cy="781050"/>
          </a:xfrm>
        </p:spPr>
        <p:txBody>
          <a:bodyPr>
            <a:normAutofit/>
          </a:bodyPr>
          <a:lstStyle/>
          <a:p>
            <a:pPr algn="l"/>
            <a:r>
              <a:rPr lang="en-US" sz="4000" b="1" dirty="0" smtClean="0"/>
              <a:t>A. Data visualization </a:t>
            </a:r>
            <a:endParaRPr lang="en-US" sz="4000"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9898" y="762000"/>
            <a:ext cx="4343399" cy="2895600"/>
          </a:xfrm>
        </p:spPr>
      </p:pic>
      <p:sp>
        <p:nvSpPr>
          <p:cNvPr id="7" name="Text Placeholder 6"/>
          <p:cNvSpPr>
            <a:spLocks noGrp="1"/>
          </p:cNvSpPr>
          <p:nvPr>
            <p:ph type="body" sz="half" idx="2"/>
          </p:nvPr>
        </p:nvSpPr>
        <p:spPr>
          <a:xfrm>
            <a:off x="457200" y="914400"/>
            <a:ext cx="4038600" cy="5791200"/>
          </a:xfrm>
        </p:spPr>
        <p:txBody>
          <a:bodyPr>
            <a:normAutofit fontScale="85000" lnSpcReduction="20000"/>
          </a:bodyPr>
          <a:lstStyle/>
          <a:p>
            <a:pPr marL="342900" indent="-342900">
              <a:buFont typeface="Wingdings" pitchFamily="2" charset="2"/>
              <a:buChar char="Ø"/>
            </a:pPr>
            <a:r>
              <a:rPr lang="en-US" sz="2800" dirty="0" smtClean="0"/>
              <a:t>Region V/s Sub-category</a:t>
            </a:r>
          </a:p>
          <a:p>
            <a:pPr marL="800100" lvl="1" indent="-342900">
              <a:buFont typeface="Wingdings" pitchFamily="2" charset="2"/>
              <a:buChar char="§"/>
            </a:pPr>
            <a:r>
              <a:rPr lang="en-US" sz="2600" dirty="0" smtClean="0"/>
              <a:t>Four region :- south, west, east, central.</a:t>
            </a:r>
          </a:p>
          <a:p>
            <a:pPr marL="800100" lvl="1" indent="-342900">
              <a:buFont typeface="Wingdings" pitchFamily="2" charset="2"/>
              <a:buChar char="§"/>
            </a:pPr>
            <a:r>
              <a:rPr lang="en-US" sz="2600" dirty="0" smtClean="0"/>
              <a:t>Four sub category :- bookcases, chairs, tables, furnishings.</a:t>
            </a:r>
          </a:p>
          <a:p>
            <a:pPr marL="800100" lvl="1" indent="-342900">
              <a:buFont typeface="Wingdings" pitchFamily="2" charset="2"/>
              <a:buChar char="§"/>
            </a:pPr>
            <a:r>
              <a:rPr lang="en-US" sz="2600" dirty="0" smtClean="0"/>
              <a:t>In all region, furnishing has more sales than other category.</a:t>
            </a:r>
          </a:p>
          <a:p>
            <a:pPr marL="800100" lvl="1" indent="-342900">
              <a:buFont typeface="Wingdings" pitchFamily="2" charset="2"/>
              <a:buChar char="§"/>
            </a:pPr>
            <a:r>
              <a:rPr lang="en-US" sz="2600" dirty="0" smtClean="0"/>
              <a:t>In all region, lower sale is happen for bookcases.</a:t>
            </a:r>
          </a:p>
          <a:p>
            <a:pPr marL="800100" lvl="1" indent="-342900">
              <a:buFont typeface="Wingdings" pitchFamily="2" charset="2"/>
              <a:buChar char="§"/>
            </a:pPr>
            <a:r>
              <a:rPr lang="en-US" sz="2600" dirty="0" smtClean="0"/>
              <a:t>Sale volume of sub-categories is different for different regions.</a:t>
            </a:r>
          </a:p>
          <a:p>
            <a:pPr marL="800100" lvl="1" indent="-342900">
              <a:buFont typeface="Wingdings" pitchFamily="2" charset="2"/>
              <a:buChar char="§"/>
            </a:pPr>
            <a:r>
              <a:rPr lang="en-US" sz="2600" dirty="0" smtClean="0"/>
              <a:t>Among all region, west region has more sale volume in every sub-category.</a:t>
            </a:r>
          </a:p>
          <a:p>
            <a:pPr marL="800100" lvl="1" indent="-342900">
              <a:buFont typeface="Wingdings" pitchFamily="2" charset="2"/>
              <a:buChar char="§"/>
            </a:pPr>
            <a:endParaRPr lang="en-US" sz="2300" dirty="0" smtClean="0"/>
          </a:p>
        </p:txBody>
      </p:sp>
      <p:sp>
        <p:nvSpPr>
          <p:cNvPr id="10" name="Text Placeholder 6"/>
          <p:cNvSpPr txBox="1">
            <a:spLocks/>
          </p:cNvSpPr>
          <p:nvPr/>
        </p:nvSpPr>
        <p:spPr>
          <a:xfrm>
            <a:off x="4650475" y="3581399"/>
            <a:ext cx="3733800" cy="3112827"/>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800100" lvl="1" indent="-342900">
              <a:buFont typeface="Wingdings" pitchFamily="2" charset="2"/>
              <a:buChar char="§"/>
            </a:pPr>
            <a:endParaRPr lang="en-US" sz="2300" dirty="0" smtClean="0"/>
          </a:p>
        </p:txBody>
      </p:sp>
      <p:sp>
        <p:nvSpPr>
          <p:cNvPr id="11" name="Text Placeholder 6"/>
          <p:cNvSpPr txBox="1">
            <a:spLocks/>
          </p:cNvSpPr>
          <p:nvPr/>
        </p:nvSpPr>
        <p:spPr>
          <a:xfrm>
            <a:off x="4495800" y="3809999"/>
            <a:ext cx="4267200" cy="2884227"/>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800100" lvl="1" indent="-342900">
              <a:buFont typeface="Wingdings" pitchFamily="2" charset="2"/>
              <a:buChar char="Ø"/>
            </a:pPr>
            <a:r>
              <a:rPr lang="en-US" sz="2300" i="1" u="sng" dirty="0" smtClean="0"/>
              <a:t>Recommendation :-</a:t>
            </a:r>
          </a:p>
          <a:p>
            <a:pPr marL="1257300" lvl="2" indent="-342900">
              <a:buFont typeface="Wingdings" pitchFamily="2" charset="2"/>
              <a:buChar char="Ø"/>
            </a:pPr>
            <a:r>
              <a:rPr lang="en-US" sz="2100" dirty="0" smtClean="0"/>
              <a:t>Store need to  focus on increasing  sales in south and central region.</a:t>
            </a:r>
          </a:p>
          <a:p>
            <a:pPr marL="1257300" lvl="2" indent="-342900">
              <a:buFont typeface="Wingdings" pitchFamily="2" charset="2"/>
              <a:buChar char="Ø"/>
            </a:pPr>
            <a:r>
              <a:rPr lang="en-US" sz="2100" dirty="0" smtClean="0"/>
              <a:t>Also make a strategy to increase volume of sale for every sub-category item.</a:t>
            </a:r>
          </a:p>
          <a:p>
            <a:pPr marL="1257300" lvl="2" indent="-342900">
              <a:buFont typeface="Wingdings" pitchFamily="2" charset="2"/>
              <a:buChar char="§"/>
            </a:pPr>
            <a:endParaRPr lang="en-US" sz="2100" dirty="0" smtClean="0"/>
          </a:p>
        </p:txBody>
      </p:sp>
    </p:spTree>
    <p:extLst>
      <p:ext uri="{BB962C8B-B14F-4D97-AF65-F5344CB8AC3E}">
        <p14:creationId xmlns:p14="http://schemas.microsoft.com/office/powerpoint/2010/main" val="2808031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609600"/>
            <a:ext cx="4495800" cy="5715000"/>
          </a:xfrm>
        </p:spPr>
        <p:txBody>
          <a:bodyPr>
            <a:normAutofit/>
          </a:bodyPr>
          <a:lstStyle/>
          <a:p>
            <a:pPr>
              <a:buFont typeface="Wingdings" pitchFamily="2" charset="2"/>
              <a:buChar char="Ø"/>
            </a:pPr>
            <a:r>
              <a:rPr lang="en-US" dirty="0" smtClean="0"/>
              <a:t>Order Year v/s sub-category</a:t>
            </a:r>
          </a:p>
          <a:p>
            <a:pPr lvl="1">
              <a:buFont typeface="Wingdings" pitchFamily="2" charset="2"/>
              <a:buChar char="§"/>
            </a:pPr>
            <a:r>
              <a:rPr lang="en-US" dirty="0" smtClean="0"/>
              <a:t>Volume of sale is increasing in every succeeded year.</a:t>
            </a:r>
          </a:p>
          <a:p>
            <a:pPr lvl="1">
              <a:buFont typeface="Wingdings" pitchFamily="2" charset="2"/>
              <a:buChar char="§"/>
            </a:pPr>
            <a:r>
              <a:rPr lang="en-US" dirty="0" smtClean="0"/>
              <a:t>‘Bookcase’ sale is much lower than other category followed by ‘Tables’.</a:t>
            </a:r>
          </a:p>
          <a:p>
            <a:pPr lvl="1">
              <a:buFont typeface="Wingdings" pitchFamily="2" charset="2"/>
              <a:buChar char="Ø"/>
            </a:pPr>
            <a:r>
              <a:rPr lang="en-US" i="1" u="sng" dirty="0" smtClean="0"/>
              <a:t>Recommendation :-</a:t>
            </a:r>
          </a:p>
          <a:p>
            <a:pPr lvl="2">
              <a:buFont typeface="Wingdings" pitchFamily="2" charset="2"/>
              <a:buChar char="Ø"/>
            </a:pPr>
            <a:r>
              <a:rPr lang="en-US" sz="2400" dirty="0" smtClean="0"/>
              <a:t> </a:t>
            </a:r>
            <a:r>
              <a:rPr lang="en-US" sz="2300" dirty="0" smtClean="0"/>
              <a:t>Retail store needs to focus on increasing  ‘Bookcase’ and ‘Table’ sales.</a:t>
            </a:r>
            <a:endParaRPr lang="en-US" sz="23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52681" y="2053248"/>
            <a:ext cx="4029637" cy="2629267"/>
          </a:xfrm>
        </p:spPr>
      </p:pic>
    </p:spTree>
    <p:extLst>
      <p:ext uri="{BB962C8B-B14F-4D97-AF65-F5344CB8AC3E}">
        <p14:creationId xmlns:p14="http://schemas.microsoft.com/office/powerpoint/2010/main" val="1946283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57200"/>
            <a:ext cx="4114800" cy="6019800"/>
          </a:xfrm>
        </p:spPr>
        <p:txBody>
          <a:bodyPr/>
          <a:lstStyle/>
          <a:p>
            <a:pPr>
              <a:buFont typeface="Wingdings" pitchFamily="2" charset="2"/>
              <a:buChar char="Ø"/>
            </a:pPr>
            <a:r>
              <a:rPr lang="en-US" dirty="0" smtClean="0"/>
              <a:t>Segment v/s Sales :-</a:t>
            </a:r>
          </a:p>
          <a:p>
            <a:pPr lvl="1">
              <a:buFont typeface="Wingdings" pitchFamily="2" charset="2"/>
              <a:buChar char="§"/>
            </a:pPr>
            <a:r>
              <a:rPr lang="en-US" dirty="0" smtClean="0"/>
              <a:t>Volume of sales for ‘Home Office’ customer has lower than other two category.</a:t>
            </a:r>
          </a:p>
          <a:p>
            <a:pPr lvl="1">
              <a:buFont typeface="Wingdings" pitchFamily="2" charset="2"/>
              <a:buChar char="§"/>
            </a:pPr>
            <a:r>
              <a:rPr lang="en-US" dirty="0" smtClean="0"/>
              <a:t>Also sales above 3000 is much lower for all segment category.</a:t>
            </a:r>
          </a:p>
          <a:p>
            <a:pPr lvl="1">
              <a:buFont typeface="Wingdings" pitchFamily="2" charset="2"/>
              <a:buChar char="§"/>
            </a:pPr>
            <a:r>
              <a:rPr lang="en-US" dirty="0" smtClean="0"/>
              <a:t>Much sale is confined between 0 – 2000</a:t>
            </a:r>
          </a:p>
          <a:p>
            <a:pPr lvl="1">
              <a:buFont typeface="Wingdings" pitchFamily="2" charset="2"/>
              <a:buChar char="Ø"/>
            </a:pPr>
            <a:r>
              <a:rPr lang="en-US" i="1" u="sng" dirty="0" smtClean="0"/>
              <a:t>Recommendation :-</a:t>
            </a:r>
          </a:p>
          <a:p>
            <a:pPr lvl="2">
              <a:buFont typeface="Wingdings" pitchFamily="2" charset="2"/>
              <a:buChar char="Ø"/>
            </a:pPr>
            <a:r>
              <a:rPr lang="en-US" sz="2400" dirty="0" smtClean="0"/>
              <a:t>Need to focus on increasing the share of ‘Home Office’ in sales.</a:t>
            </a:r>
            <a:endParaRPr lang="en-US" sz="2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52734" y="1295400"/>
            <a:ext cx="3681666" cy="4190999"/>
          </a:xfrm>
        </p:spPr>
      </p:pic>
    </p:spTree>
    <p:extLst>
      <p:ext uri="{BB962C8B-B14F-4D97-AF65-F5344CB8AC3E}">
        <p14:creationId xmlns:p14="http://schemas.microsoft.com/office/powerpoint/2010/main" val="1157541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81000"/>
            <a:ext cx="4038600" cy="5745163"/>
          </a:xfrm>
        </p:spPr>
        <p:txBody>
          <a:bodyPr/>
          <a:lstStyle/>
          <a:p>
            <a:pPr>
              <a:buFont typeface="Wingdings" pitchFamily="2" charset="2"/>
              <a:buChar char="Ø"/>
            </a:pPr>
            <a:r>
              <a:rPr lang="en-US" dirty="0" smtClean="0"/>
              <a:t>Discount v/s Profit :-</a:t>
            </a:r>
          </a:p>
          <a:p>
            <a:pPr lvl="1">
              <a:buFont typeface="Wingdings" pitchFamily="2" charset="2"/>
              <a:buChar char="§"/>
            </a:pPr>
            <a:r>
              <a:rPr lang="en-US" dirty="0" smtClean="0"/>
              <a:t>As discount increases, profit decreases.</a:t>
            </a:r>
          </a:p>
          <a:p>
            <a:pPr lvl="1">
              <a:buFont typeface="Wingdings" pitchFamily="2" charset="2"/>
              <a:buChar char="§"/>
            </a:pPr>
            <a:r>
              <a:rPr lang="en-US" dirty="0" smtClean="0"/>
              <a:t>Discount between 0 to 0.15, shows sale occurs at positive gain.</a:t>
            </a:r>
          </a:p>
          <a:p>
            <a:pPr lvl="1">
              <a:buFont typeface="Wingdings" pitchFamily="2" charset="2"/>
              <a:buChar char="§"/>
            </a:pPr>
            <a:r>
              <a:rPr lang="en-US" dirty="0" smtClean="0"/>
              <a:t>After 0.20 discount , profit margin shows negative trend.</a:t>
            </a:r>
          </a:p>
          <a:p>
            <a:pPr lvl="1">
              <a:buFont typeface="Wingdings" pitchFamily="2" charset="2"/>
              <a:buChar char="Ø"/>
            </a:pPr>
            <a:r>
              <a:rPr lang="en-US" i="1" u="sng" dirty="0" smtClean="0"/>
              <a:t>Recommendation :-</a:t>
            </a:r>
          </a:p>
          <a:p>
            <a:pPr lvl="2">
              <a:buFont typeface="Wingdings" pitchFamily="2" charset="2"/>
              <a:buChar char="Ø"/>
            </a:pPr>
            <a:r>
              <a:rPr lang="en-US" sz="2300" dirty="0" smtClean="0"/>
              <a:t>Try to increase profit margin beyond 0.20 discount.</a:t>
            </a:r>
            <a:endParaRPr lang="en-US" sz="23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3234" y="1371600"/>
            <a:ext cx="3667366" cy="3810000"/>
          </a:xfrm>
        </p:spPr>
      </p:pic>
    </p:spTree>
    <p:extLst>
      <p:ext uri="{BB962C8B-B14F-4D97-AF65-F5344CB8AC3E}">
        <p14:creationId xmlns:p14="http://schemas.microsoft.com/office/powerpoint/2010/main" val="2971790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1343</Words>
  <Application>Microsoft Office PowerPoint</Application>
  <PresentationFormat>On-screen Show (4:3)</PresentationFormat>
  <Paragraphs>162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Project Name:  Sales Forecasting for Furniture Store </vt:lpstr>
      <vt:lpstr>Steps in data science project :- </vt:lpstr>
      <vt:lpstr>1. Problem statement</vt:lpstr>
      <vt:lpstr>2. Data Gathering</vt:lpstr>
      <vt:lpstr>3. Exploratory Data Analysis</vt:lpstr>
      <vt:lpstr>A. Data visualization </vt:lpstr>
      <vt:lpstr>PowerPoint Presentation</vt:lpstr>
      <vt:lpstr>PowerPoint Presentation</vt:lpstr>
      <vt:lpstr>PowerPoint Presentation</vt:lpstr>
      <vt:lpstr>PowerPoint Presentation</vt:lpstr>
      <vt:lpstr>PowerPoint Presentation</vt:lpstr>
      <vt:lpstr>PowerPoint Presentation</vt:lpstr>
      <vt:lpstr>4. Feature engineering </vt:lpstr>
      <vt:lpstr>PowerPoint Presentation</vt:lpstr>
      <vt:lpstr>PowerPoint Presentation</vt:lpstr>
      <vt:lpstr>3. Handling outliers :-</vt:lpstr>
      <vt:lpstr>PowerPoint Presentation</vt:lpstr>
      <vt:lpstr>PowerPoint Presentation</vt:lpstr>
      <vt:lpstr>PowerPoint Presentation</vt:lpstr>
      <vt:lpstr>PowerPoint Presentation</vt:lpstr>
      <vt:lpstr>5. Feature selection</vt:lpstr>
      <vt:lpstr>PowerPoint Presentation</vt:lpstr>
      <vt:lpstr>6. Model training and evaluation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Sales Forecasting for Furniture Store </dc:title>
  <dc:creator>USER</dc:creator>
  <cp:lastModifiedBy>USER</cp:lastModifiedBy>
  <cp:revision>31</cp:revision>
  <dcterms:created xsi:type="dcterms:W3CDTF">2006-08-16T00:00:00Z</dcterms:created>
  <dcterms:modified xsi:type="dcterms:W3CDTF">2024-02-21T18:38:51Z</dcterms:modified>
</cp:coreProperties>
</file>