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hSu1jVKWoe4+mQfM1Z6/BFNZsF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7" name="Google Shape;127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quieren agregarle </a:t>
            </a:r>
            <a:endParaRPr/>
          </a:p>
        </p:txBody>
      </p:sp>
      <p:sp>
        <p:nvSpPr>
          <p:cNvPr id="129" name="Google Shape;129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0" name="Google Shape;130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7" name="Google Shape;14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8" name="Google Shape;148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1" name="Google Shape;201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4.png"/><Relationship Id="rId6" Type="http://schemas.openxmlformats.org/officeDocument/2006/relationships/image" Target="../media/image30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Relationship Id="rId11" Type="http://schemas.openxmlformats.org/officeDocument/2006/relationships/image" Target="../media/image31.png"/><Relationship Id="rId10" Type="http://schemas.openxmlformats.org/officeDocument/2006/relationships/image" Target="../media/image25.png"/><Relationship Id="rId12" Type="http://schemas.openxmlformats.org/officeDocument/2006/relationships/image" Target="../media/image26.png"/><Relationship Id="rId9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28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8718256" y="9518212"/>
            <a:ext cx="851487" cy="155656"/>
            <a:chOff x="0" y="0"/>
            <a:chExt cx="1135316" cy="207541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463887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927775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3" name="Google Shape;93;p1"/>
          <p:cNvSpPr/>
          <p:nvPr/>
        </p:nvSpPr>
        <p:spPr>
          <a:xfrm>
            <a:off x="15104474" y="1688181"/>
            <a:ext cx="2154826" cy="2154826"/>
          </a:xfrm>
          <a:custGeom>
            <a:rect b="b" l="l" r="r" t="t"/>
            <a:pathLst>
              <a:path extrusionOk="0" h="2154826" w="2154826">
                <a:moveTo>
                  <a:pt x="0" y="0"/>
                </a:moveTo>
                <a:lnTo>
                  <a:pt x="2154826" y="0"/>
                </a:lnTo>
                <a:lnTo>
                  <a:pt x="2154826" y="2154827"/>
                </a:lnTo>
                <a:lnTo>
                  <a:pt x="0" y="21548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15240125" y="1823832"/>
            <a:ext cx="1883525" cy="1883525"/>
          </a:xfrm>
          <a:custGeom>
            <a:rect b="b" l="l" r="r" t="t"/>
            <a:pathLst>
              <a:path extrusionOk="0" h="1883525" w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0983637" y="1688181"/>
            <a:ext cx="2384738" cy="238473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2614603" y="4092330"/>
            <a:ext cx="3441672" cy="4946494"/>
          </a:xfrm>
          <a:custGeom>
            <a:rect b="b" l="l" r="r" t="t"/>
            <a:pathLst>
              <a:path extrusionOk="0" h="4946494" w="3441672">
                <a:moveTo>
                  <a:pt x="0" y="0"/>
                </a:moveTo>
                <a:lnTo>
                  <a:pt x="3441672" y="0"/>
                </a:lnTo>
                <a:lnTo>
                  <a:pt x="3441672" y="4946494"/>
                </a:lnTo>
                <a:lnTo>
                  <a:pt x="0" y="4946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-530" t="0"/>
            </a:stretch>
          </a:blipFill>
          <a:ln>
            <a:noFill/>
          </a:ln>
        </p:spPr>
      </p:sp>
      <p:grpSp>
        <p:nvGrpSpPr>
          <p:cNvPr id="97" name="Google Shape;97;p1"/>
          <p:cNvGrpSpPr/>
          <p:nvPr/>
        </p:nvGrpSpPr>
        <p:grpSpPr>
          <a:xfrm>
            <a:off x="1433400" y="1468050"/>
            <a:ext cx="8760375" cy="4911045"/>
            <a:chOff x="-82894" y="-2758508"/>
            <a:chExt cx="11680500" cy="6548060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-82894" y="-2758508"/>
              <a:ext cx="11680500" cy="48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4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Walun</a:t>
              </a:r>
              <a:r>
                <a:rPr b="1" lang="en-US" sz="11000">
                  <a:solidFill>
                    <a:srgbClr val="302B70"/>
                  </a:solidFill>
                </a:rPr>
                <a:t> Digital Hub</a:t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0" y="2558052"/>
              <a:ext cx="111825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302B70"/>
                  </a:solidFill>
                </a:rPr>
                <a:t>Página</a:t>
              </a:r>
              <a:r>
                <a:rPr b="0" i="0" lang="en-US" sz="25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 web para emprendimiento de frutos secos para WalunGranel</a:t>
              </a:r>
              <a:endParaRPr/>
            </a:p>
          </p:txBody>
        </p:sp>
      </p:grpSp>
      <p:sp>
        <p:nvSpPr>
          <p:cNvPr id="100" name="Google Shape;100;p1"/>
          <p:cNvSpPr txBox="1"/>
          <p:nvPr/>
        </p:nvSpPr>
        <p:spPr>
          <a:xfrm>
            <a:off x="728875" y="8290813"/>
            <a:ext cx="406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Tushar Mirwani</a:t>
            </a:r>
            <a:endParaRPr sz="100"/>
          </a:p>
        </p:txBody>
      </p:sp>
      <p:sp>
        <p:nvSpPr>
          <p:cNvPr id="101" name="Google Shape;101;p1"/>
          <p:cNvSpPr txBox="1"/>
          <p:nvPr/>
        </p:nvSpPr>
        <p:spPr>
          <a:xfrm>
            <a:off x="753766" y="7572963"/>
            <a:ext cx="42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Jean Pier Huansha</a:t>
            </a:r>
            <a:endParaRPr sz="100"/>
          </a:p>
        </p:txBody>
      </p:sp>
      <p:sp>
        <p:nvSpPr>
          <p:cNvPr id="102" name="Google Shape;102;p1"/>
          <p:cNvSpPr txBox="1"/>
          <p:nvPr/>
        </p:nvSpPr>
        <p:spPr>
          <a:xfrm>
            <a:off x="753766" y="6855125"/>
            <a:ext cx="421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Diego Infantas</a:t>
            </a:r>
            <a:endParaRPr sz="2200"/>
          </a:p>
        </p:txBody>
      </p:sp>
      <p:sp>
        <p:nvSpPr>
          <p:cNvPr id="103" name="Google Shape;103;p1"/>
          <p:cNvSpPr/>
          <p:nvPr/>
        </p:nvSpPr>
        <p:spPr>
          <a:xfrm>
            <a:off x="25" y="8128361"/>
            <a:ext cx="673770" cy="663638"/>
          </a:xfrm>
          <a:custGeom>
            <a:rect b="b" l="l" r="r" t="t"/>
            <a:pathLst>
              <a:path extrusionOk="0" h="2026375" w="2026375">
                <a:moveTo>
                  <a:pt x="0" y="0"/>
                </a:moveTo>
                <a:lnTo>
                  <a:pt x="2026374" y="0"/>
                </a:lnTo>
                <a:lnTo>
                  <a:pt x="2026374" y="2026374"/>
                </a:lnTo>
                <a:lnTo>
                  <a:pt x="0" y="2026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"/>
          <p:cNvSpPr/>
          <p:nvPr/>
        </p:nvSpPr>
        <p:spPr>
          <a:xfrm>
            <a:off x="-55062" y="7339350"/>
            <a:ext cx="783926" cy="806009"/>
          </a:xfrm>
          <a:custGeom>
            <a:rect b="b" l="l" r="r" t="t"/>
            <a:pathLst>
              <a:path extrusionOk="0" h="2208243" w="2208243">
                <a:moveTo>
                  <a:pt x="0" y="0"/>
                </a:moveTo>
                <a:lnTo>
                  <a:pt x="2208243" y="0"/>
                </a:lnTo>
                <a:lnTo>
                  <a:pt x="2208243" y="2208243"/>
                </a:lnTo>
                <a:lnTo>
                  <a:pt x="0" y="2208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0" y="6679675"/>
            <a:ext cx="673797" cy="691413"/>
          </a:xfrm>
          <a:custGeom>
            <a:rect b="b" l="l" r="r" t="t"/>
            <a:pathLst>
              <a:path extrusionOk="0" h="1761561" w="1761561">
                <a:moveTo>
                  <a:pt x="0" y="0"/>
                </a:moveTo>
                <a:lnTo>
                  <a:pt x="1761561" y="0"/>
                </a:lnTo>
                <a:lnTo>
                  <a:pt x="1761561" y="1761561"/>
                </a:lnTo>
                <a:lnTo>
                  <a:pt x="0" y="1761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851277"/>
            <a:ext cx="18288000" cy="8775001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66352" y="5899499"/>
            <a:ext cx="1924696" cy="3631501"/>
          </a:xfrm>
          <a:custGeom>
            <a:rect b="b" l="l" r="r" t="t"/>
            <a:pathLst>
              <a:path extrusionOk="0" h="3631501" w="1924696">
                <a:moveTo>
                  <a:pt x="0" y="0"/>
                </a:moveTo>
                <a:lnTo>
                  <a:pt x="1924696" y="0"/>
                </a:lnTo>
                <a:lnTo>
                  <a:pt x="1924696" y="3631502"/>
                </a:lnTo>
                <a:lnTo>
                  <a:pt x="0" y="3631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2" name="Google Shape;112;p3"/>
          <p:cNvGrpSpPr/>
          <p:nvPr/>
        </p:nvGrpSpPr>
        <p:grpSpPr>
          <a:xfrm>
            <a:off x="8622802" y="9435723"/>
            <a:ext cx="1042395" cy="190555"/>
            <a:chOff x="0" y="0"/>
            <a:chExt cx="1389861" cy="254073"/>
          </a:xfrm>
        </p:grpSpPr>
        <p:sp>
          <p:nvSpPr>
            <p:cNvPr id="113" name="Google Shape;113;p3"/>
            <p:cNvSpPr/>
            <p:nvPr/>
          </p:nvSpPr>
          <p:spPr>
            <a:xfrm>
              <a:off x="0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4" name="Google Shape;114;p3"/>
            <p:cNvSpPr/>
            <p:nvPr/>
          </p:nvSpPr>
          <p:spPr>
            <a:xfrm>
              <a:off x="567894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5" name="Google Shape;115;p3"/>
            <p:cNvSpPr/>
            <p:nvPr/>
          </p:nvSpPr>
          <p:spPr>
            <a:xfrm>
              <a:off x="1135788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16" name="Google Shape;116;p3"/>
          <p:cNvSpPr/>
          <p:nvPr/>
        </p:nvSpPr>
        <p:spPr>
          <a:xfrm>
            <a:off x="11826552" y="1871117"/>
            <a:ext cx="2202768" cy="1979169"/>
          </a:xfrm>
          <a:custGeom>
            <a:rect b="b" l="l" r="r" t="t"/>
            <a:pathLst>
              <a:path extrusionOk="0" h="1735702" w="1931796">
                <a:moveTo>
                  <a:pt x="1807336" y="1735701"/>
                </a:moveTo>
                <a:lnTo>
                  <a:pt x="124460" y="1735701"/>
                </a:lnTo>
                <a:cubicBezTo>
                  <a:pt x="55880" y="1735701"/>
                  <a:pt x="0" y="1679821"/>
                  <a:pt x="0" y="161124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7336" y="0"/>
                </a:lnTo>
                <a:cubicBezTo>
                  <a:pt x="1875916" y="0"/>
                  <a:pt x="1931796" y="55880"/>
                  <a:pt x="1931796" y="124460"/>
                </a:cubicBezTo>
                <a:lnTo>
                  <a:pt x="1931796" y="1611242"/>
                </a:lnTo>
                <a:cubicBezTo>
                  <a:pt x="1931796" y="1679821"/>
                  <a:pt x="1875916" y="1735702"/>
                  <a:pt x="1807336" y="1735702"/>
                </a:cubicBezTo>
                <a:close/>
              </a:path>
            </a:pathLst>
          </a:custGeom>
          <a:solidFill>
            <a:srgbClr val="787C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2060113" y="2123052"/>
            <a:ext cx="1735645" cy="1475299"/>
          </a:xfrm>
          <a:custGeom>
            <a:rect b="b" l="l" r="r" t="t"/>
            <a:pathLst>
              <a:path extrusionOk="0" h="1475299" w="1735645">
                <a:moveTo>
                  <a:pt x="0" y="0"/>
                </a:moveTo>
                <a:lnTo>
                  <a:pt x="1735646" y="0"/>
                </a:lnTo>
                <a:lnTo>
                  <a:pt x="1735646" y="1475299"/>
                </a:lnTo>
                <a:lnTo>
                  <a:pt x="0" y="1475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3"/>
          <p:cNvSpPr/>
          <p:nvPr/>
        </p:nvSpPr>
        <p:spPr>
          <a:xfrm flipH="1">
            <a:off x="12806388" y="1396332"/>
            <a:ext cx="6573393" cy="9258300"/>
          </a:xfrm>
          <a:custGeom>
            <a:rect b="b" l="l" r="r" t="t"/>
            <a:pathLst>
              <a:path extrusionOk="0" h="9258300" w="6573393">
                <a:moveTo>
                  <a:pt x="6573393" y="0"/>
                </a:moveTo>
                <a:lnTo>
                  <a:pt x="0" y="0"/>
                </a:lnTo>
                <a:lnTo>
                  <a:pt x="0" y="9258300"/>
                </a:lnTo>
                <a:lnTo>
                  <a:pt x="6573393" y="9258300"/>
                </a:lnTo>
                <a:lnTo>
                  <a:pt x="6573393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3"/>
          <p:cNvSpPr/>
          <p:nvPr/>
        </p:nvSpPr>
        <p:spPr>
          <a:xfrm>
            <a:off x="9413986" y="5744350"/>
            <a:ext cx="3513950" cy="3513950"/>
          </a:xfrm>
          <a:custGeom>
            <a:rect b="b" l="l" r="r" t="t"/>
            <a:pathLst>
              <a:path extrusionOk="0" h="3513950" w="3513950">
                <a:moveTo>
                  <a:pt x="0" y="0"/>
                </a:moveTo>
                <a:lnTo>
                  <a:pt x="3513950" y="0"/>
                </a:lnTo>
                <a:lnTo>
                  <a:pt x="3513950" y="3513950"/>
                </a:lnTo>
                <a:lnTo>
                  <a:pt x="0" y="3513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0" name="Google Shape;120;p3"/>
          <p:cNvGrpSpPr/>
          <p:nvPr/>
        </p:nvGrpSpPr>
        <p:grpSpPr>
          <a:xfrm>
            <a:off x="1249928" y="1648363"/>
            <a:ext cx="5275936" cy="1730857"/>
            <a:chOff x="0" y="-9525"/>
            <a:chExt cx="7034581" cy="2307809"/>
          </a:xfrm>
        </p:grpSpPr>
        <p:sp>
          <p:nvSpPr>
            <p:cNvPr id="121" name="Google Shape;121;p3"/>
            <p:cNvSpPr txBox="1"/>
            <p:nvPr/>
          </p:nvSpPr>
          <p:spPr>
            <a:xfrm>
              <a:off x="0" y="-9525"/>
              <a:ext cx="7034581" cy="163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0F2F6"/>
                  </a:solidFill>
                  <a:latin typeface="Arial"/>
                  <a:ea typeface="Arial"/>
                  <a:cs typeface="Arial"/>
                  <a:sym typeface="Arial"/>
                </a:rPr>
                <a:t>Problema</a:t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0" y="1734339"/>
              <a:ext cx="7034581" cy="563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1148932" y="3793135"/>
            <a:ext cx="115566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0834" lvl="1" marL="721669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F0F2F6"/>
              </a:buClr>
              <a:buSzPts val="3341"/>
              <a:buFont typeface="Arial"/>
              <a:buChar char="•"/>
            </a:pP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El emprendimiento no cuenta con presencia digital.</a:t>
            </a:r>
            <a:endParaRPr/>
          </a:p>
          <a:p>
            <a:pPr indent="-360834" lvl="1" marL="721669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F0F2F6"/>
              </a:buClr>
              <a:buSzPts val="3341"/>
              <a:buFont typeface="Arial"/>
              <a:buChar char="•"/>
            </a:pP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Dificultades para la </a:t>
            </a:r>
            <a:r>
              <a:rPr lang="en-US" sz="3341">
                <a:solidFill>
                  <a:srgbClr val="F0F2F6"/>
                </a:solidFill>
              </a:rPr>
              <a:t>gestión</a:t>
            </a: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341">
                <a:solidFill>
                  <a:srgbClr val="F0F2F6"/>
                </a:solidFill>
              </a:rPr>
              <a:t>envíos</a:t>
            </a: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 y contacto con clientes.</a:t>
            </a:r>
            <a:endParaRPr/>
          </a:p>
          <a:p>
            <a:pPr indent="-360834" lvl="1" marL="721669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F0F2F6"/>
              </a:buClr>
              <a:buSzPts val="3341"/>
              <a:buFont typeface="Arial"/>
              <a:buChar char="•"/>
            </a:pP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Limitaciones para ampliar su alcance</a:t>
            </a:r>
            <a:endParaRPr/>
          </a:p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1" u="none" cap="none" strike="noStrike">
              <a:solidFill>
                <a:srgbClr val="F0F2F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2B7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8288000" cy="9258300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16216904" y="838145"/>
            <a:ext cx="1042395" cy="190555"/>
            <a:chOff x="0" y="0"/>
            <a:chExt cx="1389861" cy="254073"/>
          </a:xfrm>
        </p:grpSpPr>
        <p:sp>
          <p:nvSpPr>
            <p:cNvPr id="134" name="Google Shape;134;p4"/>
            <p:cNvSpPr/>
            <p:nvPr/>
          </p:nvSpPr>
          <p:spPr>
            <a:xfrm>
              <a:off x="0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5" name="Google Shape;135;p4"/>
            <p:cNvSpPr/>
            <p:nvPr/>
          </p:nvSpPr>
          <p:spPr>
            <a:xfrm>
              <a:off x="567894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6" name="Google Shape;136;p4"/>
            <p:cNvSpPr/>
            <p:nvPr/>
          </p:nvSpPr>
          <p:spPr>
            <a:xfrm>
              <a:off x="1135788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37" name="Google Shape;137;p4"/>
          <p:cNvSpPr txBox="1"/>
          <p:nvPr/>
        </p:nvSpPr>
        <p:spPr>
          <a:xfrm>
            <a:off x="1028700" y="143437"/>
            <a:ext cx="11509500" cy="9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Desarrollo de una página web moderna y responsiva (React + Django).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Catálogo digital con fotos, precios y descripciones de productos.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Carrito de compras y gestión de pedidos en línea.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Opción de envío a domicilio o retiro en tienda.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Integración de métodos de pago seguros (mercado pago o transbank).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Panel de administración para gestionar productos, stock y pedidos.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Base de datos organizada para registrar clientes, ventas y entregas.</a:t>
            </a:r>
            <a:endParaRPr/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28" u="none" cap="none" strike="noStrike">
              <a:solidFill>
                <a:srgbClr val="302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237836" y="8285873"/>
            <a:ext cx="3260607" cy="943643"/>
          </a:xfrm>
          <a:custGeom>
            <a:rect b="b" l="l" r="r" t="t"/>
            <a:pathLst>
              <a:path extrusionOk="0" h="943643" w="3260607">
                <a:moveTo>
                  <a:pt x="0" y="0"/>
                </a:moveTo>
                <a:lnTo>
                  <a:pt x="3260607" y="0"/>
                </a:lnTo>
                <a:lnTo>
                  <a:pt x="3260607" y="943643"/>
                </a:lnTo>
                <a:lnTo>
                  <a:pt x="0" y="9436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1192" t="-155245"/>
            </a:stretch>
          </a:blipFill>
          <a:ln>
            <a:noFill/>
          </a:ln>
        </p:spPr>
      </p:sp>
      <p:grpSp>
        <p:nvGrpSpPr>
          <p:cNvPr id="139" name="Google Shape;139;p4"/>
          <p:cNvGrpSpPr/>
          <p:nvPr/>
        </p:nvGrpSpPr>
        <p:grpSpPr>
          <a:xfrm>
            <a:off x="12854770" y="1671203"/>
            <a:ext cx="4684069" cy="1702673"/>
            <a:chOff x="0" y="-9525"/>
            <a:chExt cx="6245425" cy="2270231"/>
          </a:xfrm>
        </p:grpSpPr>
        <p:sp>
          <p:nvSpPr>
            <p:cNvPr id="140" name="Google Shape;140;p4"/>
            <p:cNvSpPr txBox="1"/>
            <p:nvPr/>
          </p:nvSpPr>
          <p:spPr>
            <a:xfrm>
              <a:off x="0" y="-9525"/>
              <a:ext cx="6245425" cy="163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Solución</a:t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0" y="1696761"/>
              <a:ext cx="6245425" cy="563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/>
          <p:nvPr/>
        </p:nvSpPr>
        <p:spPr>
          <a:xfrm>
            <a:off x="4183215" y="8252281"/>
            <a:ext cx="2714145" cy="1010836"/>
          </a:xfrm>
          <a:custGeom>
            <a:rect b="b" l="l" r="r" t="t"/>
            <a:pathLst>
              <a:path extrusionOk="0" h="1010836" w="2714145">
                <a:moveTo>
                  <a:pt x="0" y="0"/>
                </a:moveTo>
                <a:lnTo>
                  <a:pt x="2714145" y="0"/>
                </a:lnTo>
                <a:lnTo>
                  <a:pt x="2714145" y="1010835"/>
                </a:lnTo>
                <a:lnTo>
                  <a:pt x="0" y="1010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98345" l="0" r="-1192" t="0"/>
            </a:stretch>
          </a:blipFill>
          <a:ln>
            <a:noFill/>
          </a:ln>
        </p:spPr>
      </p:sp>
      <p:sp>
        <p:nvSpPr>
          <p:cNvPr id="143" name="Google Shape;143;p4"/>
          <p:cNvSpPr/>
          <p:nvPr/>
        </p:nvSpPr>
        <p:spPr>
          <a:xfrm>
            <a:off x="13077587" y="2405422"/>
            <a:ext cx="5210413" cy="5210413"/>
          </a:xfrm>
          <a:custGeom>
            <a:rect b="b" l="l" r="r" t="t"/>
            <a:pathLst>
              <a:path extrusionOk="0" h="5210413" w="5210413">
                <a:moveTo>
                  <a:pt x="0" y="0"/>
                </a:moveTo>
                <a:lnTo>
                  <a:pt x="5210413" y="0"/>
                </a:lnTo>
                <a:lnTo>
                  <a:pt x="5210413" y="5210413"/>
                </a:lnTo>
                <a:lnTo>
                  <a:pt x="0" y="52104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4"/>
          <p:cNvSpPr/>
          <p:nvPr/>
        </p:nvSpPr>
        <p:spPr>
          <a:xfrm>
            <a:off x="10299482" y="7316892"/>
            <a:ext cx="2881613" cy="2881613"/>
          </a:xfrm>
          <a:custGeom>
            <a:rect b="b" l="l" r="r" t="t"/>
            <a:pathLst>
              <a:path extrusionOk="0" h="2881613" w="2881613">
                <a:moveTo>
                  <a:pt x="0" y="0"/>
                </a:moveTo>
                <a:lnTo>
                  <a:pt x="2881613" y="0"/>
                </a:lnTo>
                <a:lnTo>
                  <a:pt x="2881613" y="2881613"/>
                </a:lnTo>
                <a:lnTo>
                  <a:pt x="0" y="2881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16107044" y="1028700"/>
            <a:ext cx="1152256" cy="1152256"/>
          </a:xfrm>
          <a:custGeom>
            <a:rect b="b" l="l" r="r" t="t"/>
            <a:pathLst>
              <a:path extrusionOk="0" h="1152256" w="1152256">
                <a:moveTo>
                  <a:pt x="0" y="0"/>
                </a:moveTo>
                <a:lnTo>
                  <a:pt x="1152256" y="0"/>
                </a:lnTo>
                <a:lnTo>
                  <a:pt x="1152256" y="1152256"/>
                </a:lnTo>
                <a:lnTo>
                  <a:pt x="0" y="1152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5"/>
          <p:cNvSpPr/>
          <p:nvPr/>
        </p:nvSpPr>
        <p:spPr>
          <a:xfrm>
            <a:off x="15338944" y="5738178"/>
            <a:ext cx="2262433" cy="3036823"/>
          </a:xfrm>
          <a:custGeom>
            <a:rect b="b" l="l" r="r" t="t"/>
            <a:pathLst>
              <a:path extrusionOk="0" h="3036823" w="2262433">
                <a:moveTo>
                  <a:pt x="0" y="0"/>
                </a:moveTo>
                <a:lnTo>
                  <a:pt x="2262433" y="0"/>
                </a:lnTo>
                <a:lnTo>
                  <a:pt x="2262433" y="3036823"/>
                </a:lnTo>
                <a:lnTo>
                  <a:pt x="0" y="3036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5"/>
          <p:cNvSpPr/>
          <p:nvPr/>
        </p:nvSpPr>
        <p:spPr>
          <a:xfrm>
            <a:off x="11170487" y="1199713"/>
            <a:ext cx="2170786" cy="2170786"/>
          </a:xfrm>
          <a:custGeom>
            <a:rect b="b" l="l" r="r" t="t"/>
            <a:pathLst>
              <a:path extrusionOk="0" h="2170786" w="2170786">
                <a:moveTo>
                  <a:pt x="0" y="0"/>
                </a:moveTo>
                <a:lnTo>
                  <a:pt x="2170786" y="0"/>
                </a:lnTo>
                <a:lnTo>
                  <a:pt x="2170786" y="2170786"/>
                </a:lnTo>
                <a:lnTo>
                  <a:pt x="0" y="2170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5"/>
          <p:cNvSpPr/>
          <p:nvPr/>
        </p:nvSpPr>
        <p:spPr>
          <a:xfrm flipH="1">
            <a:off x="11603156" y="750185"/>
            <a:ext cx="5998221" cy="8508115"/>
          </a:xfrm>
          <a:custGeom>
            <a:rect b="b" l="l" r="r" t="t"/>
            <a:pathLst>
              <a:path extrusionOk="0" h="8508115" w="5998221">
                <a:moveTo>
                  <a:pt x="5998221" y="0"/>
                </a:moveTo>
                <a:lnTo>
                  <a:pt x="0" y="0"/>
                </a:lnTo>
                <a:lnTo>
                  <a:pt x="0" y="8508115"/>
                </a:lnTo>
                <a:lnTo>
                  <a:pt x="5998221" y="8508115"/>
                </a:lnTo>
                <a:lnTo>
                  <a:pt x="599822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8" name="Google Shape;158;p5"/>
          <p:cNvGrpSpPr/>
          <p:nvPr/>
        </p:nvGrpSpPr>
        <p:grpSpPr>
          <a:xfrm>
            <a:off x="8718256" y="9453173"/>
            <a:ext cx="851487" cy="155656"/>
            <a:chOff x="0" y="0"/>
            <a:chExt cx="1135316" cy="207541"/>
          </a:xfrm>
        </p:grpSpPr>
        <p:sp>
          <p:nvSpPr>
            <p:cNvPr id="159" name="Google Shape;159;p5"/>
            <p:cNvSpPr/>
            <p:nvPr/>
          </p:nvSpPr>
          <p:spPr>
            <a:xfrm>
              <a:off x="0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463887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1" name="Google Shape;161;p5"/>
            <p:cNvSpPr/>
            <p:nvPr/>
          </p:nvSpPr>
          <p:spPr>
            <a:xfrm>
              <a:off x="927775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62" name="Google Shape;162;p5"/>
          <p:cNvSpPr/>
          <p:nvPr/>
        </p:nvSpPr>
        <p:spPr>
          <a:xfrm>
            <a:off x="7874625" y="2874982"/>
            <a:ext cx="2538749" cy="1088489"/>
          </a:xfrm>
          <a:custGeom>
            <a:rect b="b" l="l" r="r" t="t"/>
            <a:pathLst>
              <a:path extrusionOk="0" h="1088489" w="2538749">
                <a:moveTo>
                  <a:pt x="0" y="0"/>
                </a:moveTo>
                <a:lnTo>
                  <a:pt x="2538750" y="0"/>
                </a:lnTo>
                <a:lnTo>
                  <a:pt x="2538750" y="1088489"/>
                </a:lnTo>
                <a:lnTo>
                  <a:pt x="0" y="1088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>
            <a:off x="8231242" y="6618189"/>
            <a:ext cx="1825516" cy="1825516"/>
          </a:xfrm>
          <a:custGeom>
            <a:rect b="b" l="l" r="r" t="t"/>
            <a:pathLst>
              <a:path extrusionOk="0" h="1825516" w="1825516">
                <a:moveTo>
                  <a:pt x="0" y="0"/>
                </a:moveTo>
                <a:lnTo>
                  <a:pt x="1825516" y="0"/>
                </a:lnTo>
                <a:lnTo>
                  <a:pt x="1825516" y="1825516"/>
                </a:lnTo>
                <a:lnTo>
                  <a:pt x="0" y="1825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7767856" y="4218043"/>
            <a:ext cx="2895606" cy="925457"/>
          </a:xfrm>
          <a:custGeom>
            <a:rect b="b" l="l" r="r" t="t"/>
            <a:pathLst>
              <a:path extrusionOk="0" h="925457" w="2895606">
                <a:moveTo>
                  <a:pt x="0" y="0"/>
                </a:moveTo>
                <a:lnTo>
                  <a:pt x="2895606" y="0"/>
                </a:lnTo>
                <a:lnTo>
                  <a:pt x="2895606" y="925457"/>
                </a:lnTo>
                <a:lnTo>
                  <a:pt x="0" y="9254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-2602" l="0" r="0" t="-2601"/>
            </a:stretch>
          </a:blipFill>
          <a:ln>
            <a:noFill/>
          </a:ln>
        </p:spPr>
      </p:sp>
      <p:sp>
        <p:nvSpPr>
          <p:cNvPr id="165" name="Google Shape;165;p5"/>
          <p:cNvSpPr/>
          <p:nvPr/>
        </p:nvSpPr>
        <p:spPr>
          <a:xfrm>
            <a:off x="8015173" y="5400675"/>
            <a:ext cx="2041585" cy="1056520"/>
          </a:xfrm>
          <a:custGeom>
            <a:rect b="b" l="l" r="r" t="t"/>
            <a:pathLst>
              <a:path extrusionOk="0" h="1056520" w="2041585">
                <a:moveTo>
                  <a:pt x="0" y="0"/>
                </a:moveTo>
                <a:lnTo>
                  <a:pt x="2041585" y="0"/>
                </a:lnTo>
                <a:lnTo>
                  <a:pt x="2041585" y="1056520"/>
                </a:lnTo>
                <a:lnTo>
                  <a:pt x="0" y="1056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6" name="Google Shape;166;p5"/>
          <p:cNvGrpSpPr/>
          <p:nvPr/>
        </p:nvGrpSpPr>
        <p:grpSpPr>
          <a:xfrm>
            <a:off x="1028700" y="1021556"/>
            <a:ext cx="8115300" cy="1834216"/>
            <a:chOff x="0" y="-9525"/>
            <a:chExt cx="10820400" cy="2445622"/>
          </a:xfrm>
        </p:grpSpPr>
        <p:sp>
          <p:nvSpPr>
            <p:cNvPr id="167" name="Google Shape;167;p5"/>
            <p:cNvSpPr txBox="1"/>
            <p:nvPr/>
          </p:nvSpPr>
          <p:spPr>
            <a:xfrm>
              <a:off x="0" y="-9525"/>
              <a:ext cx="10820400" cy="1633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Tecnologías</a:t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0" y="1881571"/>
              <a:ext cx="10820400" cy="554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7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5"/>
          <p:cNvSpPr txBox="1"/>
          <p:nvPr/>
        </p:nvSpPr>
        <p:spPr>
          <a:xfrm>
            <a:off x="1028700" y="3170474"/>
            <a:ext cx="88839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Frontend: React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Backend: Django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BDD: MySQl o PostgreSQL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Control de versiones: Github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Metodologias: Agil Scrum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>
            <a:off x="8718256" y="9420619"/>
            <a:ext cx="851487" cy="155656"/>
            <a:chOff x="0" y="0"/>
            <a:chExt cx="1135316" cy="207541"/>
          </a:xfrm>
        </p:grpSpPr>
        <p:sp>
          <p:nvSpPr>
            <p:cNvPr id="175" name="Google Shape;175;p6"/>
            <p:cNvSpPr/>
            <p:nvPr/>
          </p:nvSpPr>
          <p:spPr>
            <a:xfrm>
              <a:off x="0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6" name="Google Shape;176;p6"/>
            <p:cNvSpPr/>
            <p:nvPr/>
          </p:nvSpPr>
          <p:spPr>
            <a:xfrm>
              <a:off x="463887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7" name="Google Shape;177;p6"/>
            <p:cNvSpPr/>
            <p:nvPr/>
          </p:nvSpPr>
          <p:spPr>
            <a:xfrm>
              <a:off x="927775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78" name="Google Shape;178;p6"/>
          <p:cNvSpPr/>
          <p:nvPr/>
        </p:nvSpPr>
        <p:spPr>
          <a:xfrm>
            <a:off x="0" y="0"/>
            <a:ext cx="9144000" cy="8659391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"/>
          <p:cNvSpPr/>
          <p:nvPr/>
        </p:nvSpPr>
        <p:spPr>
          <a:xfrm>
            <a:off x="9144000" y="5772927"/>
            <a:ext cx="9142458" cy="2886464"/>
          </a:xfrm>
          <a:prstGeom prst="rect">
            <a:avLst/>
          </a:prstGeom>
          <a:solidFill>
            <a:srgbClr val="787CD1">
              <a:alpha val="1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1028700" y="4778584"/>
            <a:ext cx="2074081" cy="3913361"/>
          </a:xfrm>
          <a:custGeom>
            <a:rect b="b" l="l" r="r" t="t"/>
            <a:pathLst>
              <a:path extrusionOk="0" h="3913361" w="2074081">
                <a:moveTo>
                  <a:pt x="0" y="0"/>
                </a:moveTo>
                <a:lnTo>
                  <a:pt x="2074081" y="0"/>
                </a:lnTo>
                <a:lnTo>
                  <a:pt x="2074081" y="3913360"/>
                </a:lnTo>
                <a:lnTo>
                  <a:pt x="0" y="3913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1" name="Google Shape;181;p6"/>
          <p:cNvGrpSpPr/>
          <p:nvPr/>
        </p:nvGrpSpPr>
        <p:grpSpPr>
          <a:xfrm>
            <a:off x="10667570" y="6195425"/>
            <a:ext cx="7295856" cy="2031381"/>
            <a:chOff x="0" y="-14992"/>
            <a:chExt cx="9727807" cy="2708508"/>
          </a:xfrm>
        </p:grpSpPr>
        <p:sp>
          <p:nvSpPr>
            <p:cNvPr id="182" name="Google Shape;182;p6"/>
            <p:cNvSpPr txBox="1"/>
            <p:nvPr/>
          </p:nvSpPr>
          <p:spPr>
            <a:xfrm>
              <a:off x="7" y="-14992"/>
              <a:ext cx="97278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Development Team</a:t>
              </a: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0" y="1331464"/>
              <a:ext cx="8788973" cy="136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Encargado del diseño, programación y pruebas.</a:t>
              </a:r>
              <a:endParaRPr/>
            </a:p>
          </p:txBody>
        </p:sp>
      </p:grpSp>
      <p:sp>
        <p:nvSpPr>
          <p:cNvPr id="184" name="Google Shape;184;p6"/>
          <p:cNvSpPr/>
          <p:nvPr/>
        </p:nvSpPr>
        <p:spPr>
          <a:xfrm>
            <a:off x="9144000" y="0"/>
            <a:ext cx="9142458" cy="2886464"/>
          </a:xfrm>
          <a:prstGeom prst="rect">
            <a:avLst/>
          </a:prstGeom>
          <a:solidFill>
            <a:srgbClr val="787C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"/>
          <p:cNvSpPr/>
          <p:nvPr/>
        </p:nvSpPr>
        <p:spPr>
          <a:xfrm>
            <a:off x="9145542" y="2886464"/>
            <a:ext cx="9142458" cy="2886464"/>
          </a:xfrm>
          <a:prstGeom prst="rect">
            <a:avLst/>
          </a:prstGeom>
          <a:solidFill>
            <a:srgbClr val="787CD1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6"/>
          <p:cNvGrpSpPr/>
          <p:nvPr/>
        </p:nvGrpSpPr>
        <p:grpSpPr>
          <a:xfrm>
            <a:off x="1028700" y="1021556"/>
            <a:ext cx="6520129" cy="3066784"/>
            <a:chOff x="0" y="-9525"/>
            <a:chExt cx="8693506" cy="4089045"/>
          </a:xfrm>
        </p:grpSpPr>
        <p:sp>
          <p:nvSpPr>
            <p:cNvPr id="187" name="Google Shape;187;p6"/>
            <p:cNvSpPr txBox="1"/>
            <p:nvPr/>
          </p:nvSpPr>
          <p:spPr>
            <a:xfrm>
              <a:off x="0" y="-9525"/>
              <a:ext cx="8693506" cy="3256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0F2F6"/>
                  </a:solidFill>
                  <a:latin typeface="Arial"/>
                  <a:ea typeface="Arial"/>
                  <a:cs typeface="Arial"/>
                  <a:sym typeface="Arial"/>
                </a:rPr>
                <a:t>Roles del equipo</a:t>
              </a:r>
              <a:endParaRPr/>
            </a:p>
          </p:txBody>
        </p:sp>
        <p:sp>
          <p:nvSpPr>
            <p:cNvPr id="188" name="Google Shape;188;p6"/>
            <p:cNvSpPr txBox="1"/>
            <p:nvPr/>
          </p:nvSpPr>
          <p:spPr>
            <a:xfrm>
              <a:off x="0" y="3514761"/>
              <a:ext cx="8693506" cy="564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6"/>
          <p:cNvGrpSpPr/>
          <p:nvPr/>
        </p:nvGrpSpPr>
        <p:grpSpPr>
          <a:xfrm>
            <a:off x="10666028" y="3308972"/>
            <a:ext cx="6098402" cy="2031371"/>
            <a:chOff x="0" y="-14979"/>
            <a:chExt cx="8131203" cy="2708495"/>
          </a:xfrm>
        </p:grpSpPr>
        <p:sp>
          <p:nvSpPr>
            <p:cNvPr id="190" name="Google Shape;190;p6"/>
            <p:cNvSpPr txBox="1"/>
            <p:nvPr/>
          </p:nvSpPr>
          <p:spPr>
            <a:xfrm>
              <a:off x="0" y="-14979"/>
              <a:ext cx="8131203" cy="12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Product Owner</a:t>
              </a:r>
              <a:endParaRPr/>
            </a:p>
          </p:txBody>
        </p:sp>
        <p:sp>
          <p:nvSpPr>
            <p:cNvPr id="191" name="Google Shape;191;p6"/>
            <p:cNvSpPr txBox="1"/>
            <p:nvPr/>
          </p:nvSpPr>
          <p:spPr>
            <a:xfrm>
              <a:off x="0" y="1331464"/>
              <a:ext cx="8131203" cy="136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Define requerimientos y prioridades con el cliente</a:t>
              </a:r>
              <a:endParaRPr/>
            </a:p>
          </p:txBody>
        </p:sp>
      </p:grpSp>
      <p:grpSp>
        <p:nvGrpSpPr>
          <p:cNvPr id="192" name="Google Shape;192;p6"/>
          <p:cNvGrpSpPr/>
          <p:nvPr/>
        </p:nvGrpSpPr>
        <p:grpSpPr>
          <a:xfrm>
            <a:off x="10667570" y="674214"/>
            <a:ext cx="6689705" cy="2117736"/>
            <a:chOff x="0" y="-14979"/>
            <a:chExt cx="8919607" cy="2823648"/>
          </a:xfrm>
        </p:grpSpPr>
        <p:sp>
          <p:nvSpPr>
            <p:cNvPr id="193" name="Google Shape;193;p6"/>
            <p:cNvSpPr txBox="1"/>
            <p:nvPr/>
          </p:nvSpPr>
          <p:spPr>
            <a:xfrm>
              <a:off x="0" y="-14979"/>
              <a:ext cx="8131203" cy="12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Scrum Master</a:t>
              </a: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7" y="1331469"/>
              <a:ext cx="89196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>
                  <a:solidFill>
                    <a:srgbClr val="302B70"/>
                  </a:solidFill>
                </a:rPr>
                <a:t>F</a:t>
              </a:r>
              <a:r>
                <a:rPr b="0" i="0" lang="en-US" sz="2999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acilita el proceso Scrum y ayuda al equipo a trabajar sin impedimentos</a:t>
              </a:r>
              <a:endParaRPr/>
            </a:p>
          </p:txBody>
        </p:sp>
      </p:grpSp>
      <p:sp>
        <p:nvSpPr>
          <p:cNvPr id="195" name="Google Shape;195;p6"/>
          <p:cNvSpPr/>
          <p:nvPr/>
        </p:nvSpPr>
        <p:spPr>
          <a:xfrm>
            <a:off x="9581320" y="608688"/>
            <a:ext cx="1086250" cy="1086250"/>
          </a:xfrm>
          <a:custGeom>
            <a:rect b="b" l="l" r="r" t="t"/>
            <a:pathLst>
              <a:path extrusionOk="0" h="1086250" w="1086250">
                <a:moveTo>
                  <a:pt x="0" y="0"/>
                </a:moveTo>
                <a:lnTo>
                  <a:pt x="1086250" y="0"/>
                </a:lnTo>
                <a:lnTo>
                  <a:pt x="1086250" y="1086250"/>
                </a:lnTo>
                <a:lnTo>
                  <a:pt x="0" y="108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6"/>
          <p:cNvSpPr/>
          <p:nvPr/>
        </p:nvSpPr>
        <p:spPr>
          <a:xfrm>
            <a:off x="9569744" y="3243446"/>
            <a:ext cx="1086250" cy="1086250"/>
          </a:xfrm>
          <a:custGeom>
            <a:rect b="b" l="l" r="r" t="t"/>
            <a:pathLst>
              <a:path extrusionOk="0" h="1086250" w="1086250">
                <a:moveTo>
                  <a:pt x="0" y="0"/>
                </a:moveTo>
                <a:lnTo>
                  <a:pt x="1086249" y="0"/>
                </a:lnTo>
                <a:lnTo>
                  <a:pt x="1086249" y="1086249"/>
                </a:lnTo>
                <a:lnTo>
                  <a:pt x="0" y="1086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6"/>
          <p:cNvSpPr/>
          <p:nvPr/>
        </p:nvSpPr>
        <p:spPr>
          <a:xfrm>
            <a:off x="9569744" y="6125352"/>
            <a:ext cx="1086250" cy="1086250"/>
          </a:xfrm>
          <a:custGeom>
            <a:rect b="b" l="l" r="r" t="t"/>
            <a:pathLst>
              <a:path extrusionOk="0" h="1086250" w="1086250">
                <a:moveTo>
                  <a:pt x="0" y="0"/>
                </a:moveTo>
                <a:lnTo>
                  <a:pt x="1086249" y="0"/>
                </a:lnTo>
                <a:lnTo>
                  <a:pt x="1086249" y="1086250"/>
                </a:lnTo>
                <a:lnTo>
                  <a:pt x="0" y="108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2B7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7"/>
          <p:cNvGrpSpPr/>
          <p:nvPr/>
        </p:nvGrpSpPr>
        <p:grpSpPr>
          <a:xfrm>
            <a:off x="16216904" y="980820"/>
            <a:ext cx="1042395" cy="190555"/>
            <a:chOff x="0" y="0"/>
            <a:chExt cx="1389861" cy="254073"/>
          </a:xfrm>
        </p:grpSpPr>
        <p:sp>
          <p:nvSpPr>
            <p:cNvPr id="207" name="Google Shape;207;p7"/>
            <p:cNvSpPr/>
            <p:nvPr/>
          </p:nvSpPr>
          <p:spPr>
            <a:xfrm>
              <a:off x="0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8" name="Google Shape;208;p7"/>
            <p:cNvSpPr/>
            <p:nvPr/>
          </p:nvSpPr>
          <p:spPr>
            <a:xfrm>
              <a:off x="567894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9" name="Google Shape;209;p7"/>
            <p:cNvSpPr/>
            <p:nvPr/>
          </p:nvSpPr>
          <p:spPr>
            <a:xfrm>
              <a:off x="1135788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10" name="Google Shape;210;p7"/>
          <p:cNvGrpSpPr/>
          <p:nvPr/>
        </p:nvGrpSpPr>
        <p:grpSpPr>
          <a:xfrm>
            <a:off x="333175" y="226325"/>
            <a:ext cx="16926125" cy="8914824"/>
            <a:chOff x="-15801869" y="-5669659"/>
            <a:chExt cx="22568166" cy="11886432"/>
          </a:xfrm>
        </p:grpSpPr>
        <p:sp>
          <p:nvSpPr>
            <p:cNvPr id="211" name="Google Shape;211;p7"/>
            <p:cNvSpPr txBox="1"/>
            <p:nvPr/>
          </p:nvSpPr>
          <p:spPr>
            <a:xfrm>
              <a:off x="-15801869" y="-5669659"/>
              <a:ext cx="219594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0F2F6"/>
                  </a:solidFill>
                  <a:latin typeface="Arial"/>
                  <a:ea typeface="Arial"/>
                  <a:cs typeface="Arial"/>
                  <a:sym typeface="Arial"/>
                </a:rPr>
                <a:t>Propuesta Inicial base de datos</a:t>
              </a:r>
              <a:endParaRPr/>
            </a:p>
          </p:txBody>
        </p:sp>
        <p:sp>
          <p:nvSpPr>
            <p:cNvPr id="212" name="Google Shape;212;p7"/>
            <p:cNvSpPr txBox="1"/>
            <p:nvPr/>
          </p:nvSpPr>
          <p:spPr>
            <a:xfrm>
              <a:off x="0" y="5708637"/>
              <a:ext cx="6766297" cy="508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80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7"/>
          <p:cNvSpPr txBox="1"/>
          <p:nvPr/>
        </p:nvSpPr>
        <p:spPr>
          <a:xfrm>
            <a:off x="333182" y="315"/>
            <a:ext cx="84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302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16158061" y="7877366"/>
            <a:ext cx="2129536" cy="212953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925" y="1363850"/>
            <a:ext cx="15761426" cy="839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