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i4RR+F8bhZRVyVyV0gJBLYmU+P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9" name="Google Shape;139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0" name="Google Shape;140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quieren agregarle </a:t>
            </a:r>
            <a:endParaRPr/>
          </a:p>
        </p:txBody>
      </p:sp>
      <p:sp>
        <p:nvSpPr>
          <p:cNvPr id="142" name="Google Shape;142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3" name="Google Shape;143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0" name="Google Shape;160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1" name="Google Shape;161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4" name="Google Shape;164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6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4" name="Google Shape;214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7" name="Google Shape;217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20.png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26.png"/><Relationship Id="rId8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11" Type="http://schemas.openxmlformats.org/officeDocument/2006/relationships/image" Target="../media/image30.png"/><Relationship Id="rId10" Type="http://schemas.openxmlformats.org/officeDocument/2006/relationships/image" Target="../media/image25.png"/><Relationship Id="rId12" Type="http://schemas.openxmlformats.org/officeDocument/2006/relationships/image" Target="../media/image32.png"/><Relationship Id="rId9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3.png"/><Relationship Id="rId6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8718256" y="9518212"/>
            <a:ext cx="851487" cy="155656"/>
            <a:chOff x="0" y="0"/>
            <a:chExt cx="1135316" cy="207541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1" name="Google Shape;91;p1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2" name="Google Shape;92;p1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93" name="Google Shape;93;p1"/>
          <p:cNvSpPr/>
          <p:nvPr/>
        </p:nvSpPr>
        <p:spPr>
          <a:xfrm>
            <a:off x="15104474" y="1688181"/>
            <a:ext cx="2154826" cy="2154826"/>
          </a:xfrm>
          <a:custGeom>
            <a:rect b="b" l="l" r="r" t="t"/>
            <a:pathLst>
              <a:path extrusionOk="0" h="2154826" w="2154826">
                <a:moveTo>
                  <a:pt x="0" y="0"/>
                </a:moveTo>
                <a:lnTo>
                  <a:pt x="2154826" y="0"/>
                </a:lnTo>
                <a:lnTo>
                  <a:pt x="2154826" y="2154827"/>
                </a:lnTo>
                <a:lnTo>
                  <a:pt x="0" y="21548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"/>
          <p:cNvSpPr/>
          <p:nvPr/>
        </p:nvSpPr>
        <p:spPr>
          <a:xfrm>
            <a:off x="15240125" y="1823832"/>
            <a:ext cx="1883525" cy="1883525"/>
          </a:xfrm>
          <a:custGeom>
            <a:rect b="b" l="l" r="r" t="t"/>
            <a:pathLst>
              <a:path extrusionOk="0" h="1883525" w="1883525">
                <a:moveTo>
                  <a:pt x="0" y="0"/>
                </a:moveTo>
                <a:lnTo>
                  <a:pt x="1883524" y="0"/>
                </a:lnTo>
                <a:lnTo>
                  <a:pt x="1883524" y="1883525"/>
                </a:lnTo>
                <a:lnTo>
                  <a:pt x="0" y="1883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/>
          <p:nvPr/>
        </p:nvSpPr>
        <p:spPr>
          <a:xfrm>
            <a:off x="10983637" y="1688181"/>
            <a:ext cx="2384738" cy="2384738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"/>
          <p:cNvSpPr/>
          <p:nvPr/>
        </p:nvSpPr>
        <p:spPr>
          <a:xfrm>
            <a:off x="12614603" y="4092330"/>
            <a:ext cx="3441672" cy="4946494"/>
          </a:xfrm>
          <a:custGeom>
            <a:rect b="b" l="l" r="r" t="t"/>
            <a:pathLst>
              <a:path extrusionOk="0" h="4946494" w="3441672">
                <a:moveTo>
                  <a:pt x="0" y="0"/>
                </a:moveTo>
                <a:lnTo>
                  <a:pt x="3441672" y="0"/>
                </a:lnTo>
                <a:lnTo>
                  <a:pt x="3441672" y="4946494"/>
                </a:lnTo>
                <a:lnTo>
                  <a:pt x="0" y="4946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-530" t="0"/>
            </a:stretch>
          </a:blipFill>
          <a:ln>
            <a:noFill/>
          </a:ln>
        </p:spPr>
      </p:sp>
      <p:grpSp>
        <p:nvGrpSpPr>
          <p:cNvPr id="97" name="Google Shape;97;p1"/>
          <p:cNvGrpSpPr/>
          <p:nvPr/>
        </p:nvGrpSpPr>
        <p:grpSpPr>
          <a:xfrm>
            <a:off x="1495571" y="3565850"/>
            <a:ext cx="8760379" cy="2813245"/>
            <a:chOff x="0" y="38559"/>
            <a:chExt cx="11680506" cy="3750993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6" y="38559"/>
              <a:ext cx="11680500" cy="225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4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1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WalunGranel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0" y="2558052"/>
              <a:ext cx="111825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500">
                  <a:solidFill>
                    <a:srgbClr val="302B70"/>
                  </a:solidFill>
                </a:rPr>
                <a:t>Página</a:t>
              </a:r>
              <a:r>
                <a:rPr b="0" i="0" lang="en-US" sz="25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 web para emprendimiento de frutos secos para WalunGranel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B7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"/>
          <p:cNvGrpSpPr/>
          <p:nvPr/>
        </p:nvGrpSpPr>
        <p:grpSpPr>
          <a:xfrm>
            <a:off x="1028700" y="1028700"/>
            <a:ext cx="1042395" cy="190555"/>
            <a:chOff x="0" y="0"/>
            <a:chExt cx="1389861" cy="254073"/>
          </a:xfrm>
        </p:grpSpPr>
        <p:sp>
          <p:nvSpPr>
            <p:cNvPr id="105" name="Google Shape;105;p2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6" name="Google Shape;106;p2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08" name="Google Shape;108;p2"/>
          <p:cNvSpPr/>
          <p:nvPr/>
        </p:nvSpPr>
        <p:spPr>
          <a:xfrm>
            <a:off x="9059898" y="0"/>
            <a:ext cx="9228102" cy="342900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9059898" y="6858000"/>
            <a:ext cx="9228102" cy="3429000"/>
          </a:xfrm>
          <a:prstGeom prst="rect">
            <a:avLst/>
          </a:prstGeom>
          <a:solidFill>
            <a:srgbClr val="F0F2F6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"/>
          <p:cNvSpPr/>
          <p:nvPr/>
        </p:nvSpPr>
        <p:spPr>
          <a:xfrm>
            <a:off x="9059898" y="3429000"/>
            <a:ext cx="9228102" cy="3429000"/>
          </a:xfrm>
          <a:prstGeom prst="rect">
            <a:avLst/>
          </a:prstGeom>
          <a:solidFill>
            <a:srgbClr val="F0F2F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780009" y="4706478"/>
            <a:ext cx="3459924" cy="5580522"/>
          </a:xfrm>
          <a:custGeom>
            <a:rect b="b" l="l" r="r" t="t"/>
            <a:pathLst>
              <a:path extrusionOk="0" h="5580522" w="3459924">
                <a:moveTo>
                  <a:pt x="0" y="0"/>
                </a:moveTo>
                <a:lnTo>
                  <a:pt x="3459924" y="0"/>
                </a:lnTo>
                <a:lnTo>
                  <a:pt x="3459924" y="5580522"/>
                </a:lnTo>
                <a:lnTo>
                  <a:pt x="0" y="55805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10015130" y="701313"/>
            <a:ext cx="2026375" cy="2026375"/>
          </a:xfrm>
          <a:custGeom>
            <a:rect b="b" l="l" r="r" t="t"/>
            <a:pathLst>
              <a:path extrusionOk="0" h="2026375" w="2026375">
                <a:moveTo>
                  <a:pt x="0" y="0"/>
                </a:moveTo>
                <a:lnTo>
                  <a:pt x="2026374" y="0"/>
                </a:lnTo>
                <a:lnTo>
                  <a:pt x="2026374" y="2026374"/>
                </a:lnTo>
                <a:lnTo>
                  <a:pt x="0" y="20263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>
            <a:off x="9833261" y="4028396"/>
            <a:ext cx="2208243" cy="2208243"/>
          </a:xfrm>
          <a:custGeom>
            <a:rect b="b" l="l" r="r" t="t"/>
            <a:pathLst>
              <a:path extrusionOk="0" h="2208243" w="2208243">
                <a:moveTo>
                  <a:pt x="0" y="0"/>
                </a:moveTo>
                <a:lnTo>
                  <a:pt x="2208243" y="0"/>
                </a:lnTo>
                <a:lnTo>
                  <a:pt x="2208243" y="2208243"/>
                </a:lnTo>
                <a:lnTo>
                  <a:pt x="0" y="22082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>
            <a:off x="10279943" y="7353421"/>
            <a:ext cx="1761561" cy="1761561"/>
          </a:xfrm>
          <a:custGeom>
            <a:rect b="b" l="l" r="r" t="t"/>
            <a:pathLst>
              <a:path extrusionOk="0" h="1761561" w="1761561">
                <a:moveTo>
                  <a:pt x="0" y="0"/>
                </a:moveTo>
                <a:lnTo>
                  <a:pt x="1761561" y="0"/>
                </a:lnTo>
                <a:lnTo>
                  <a:pt x="1761561" y="1761561"/>
                </a:lnTo>
                <a:lnTo>
                  <a:pt x="0" y="1761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 txBox="1"/>
          <p:nvPr/>
        </p:nvSpPr>
        <p:spPr>
          <a:xfrm>
            <a:off x="1028700" y="2201477"/>
            <a:ext cx="6422466" cy="120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999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El Equipo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2449741" y="1562515"/>
            <a:ext cx="4213977" cy="53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Tushar Mirwani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2449741" y="4869163"/>
            <a:ext cx="4213977" cy="53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Jean Pier Huansha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2449741" y="8172450"/>
            <a:ext cx="4213977" cy="53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Diego Infantas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851277"/>
            <a:ext cx="18288000" cy="8775001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66352" y="5899499"/>
            <a:ext cx="1924696" cy="3631501"/>
          </a:xfrm>
          <a:custGeom>
            <a:rect b="b" l="l" r="r" t="t"/>
            <a:pathLst>
              <a:path extrusionOk="0" h="3631501" w="1924696">
                <a:moveTo>
                  <a:pt x="0" y="0"/>
                </a:moveTo>
                <a:lnTo>
                  <a:pt x="1924696" y="0"/>
                </a:lnTo>
                <a:lnTo>
                  <a:pt x="1924696" y="3631502"/>
                </a:lnTo>
                <a:lnTo>
                  <a:pt x="0" y="3631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5" name="Google Shape;125;p3"/>
          <p:cNvGrpSpPr/>
          <p:nvPr/>
        </p:nvGrpSpPr>
        <p:grpSpPr>
          <a:xfrm>
            <a:off x="8622802" y="9435723"/>
            <a:ext cx="1042395" cy="190555"/>
            <a:chOff x="0" y="0"/>
            <a:chExt cx="1389861" cy="254073"/>
          </a:xfrm>
        </p:grpSpPr>
        <p:sp>
          <p:nvSpPr>
            <p:cNvPr id="126" name="Google Shape;126;p3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7" name="Google Shape;127;p3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28" name="Google Shape;128;p3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29" name="Google Shape;129;p3"/>
          <p:cNvSpPr/>
          <p:nvPr/>
        </p:nvSpPr>
        <p:spPr>
          <a:xfrm>
            <a:off x="11826552" y="1871117"/>
            <a:ext cx="2202768" cy="1979169"/>
          </a:xfrm>
          <a:custGeom>
            <a:rect b="b" l="l" r="r" t="t"/>
            <a:pathLst>
              <a:path extrusionOk="0" h="1735702" w="1931796">
                <a:moveTo>
                  <a:pt x="1807336" y="1735701"/>
                </a:moveTo>
                <a:lnTo>
                  <a:pt x="124460" y="1735701"/>
                </a:lnTo>
                <a:cubicBezTo>
                  <a:pt x="55880" y="1735701"/>
                  <a:pt x="0" y="1679821"/>
                  <a:pt x="0" y="1611241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807336" y="0"/>
                </a:lnTo>
                <a:cubicBezTo>
                  <a:pt x="1875916" y="0"/>
                  <a:pt x="1931796" y="55880"/>
                  <a:pt x="1931796" y="124460"/>
                </a:cubicBezTo>
                <a:lnTo>
                  <a:pt x="1931796" y="1611242"/>
                </a:lnTo>
                <a:cubicBezTo>
                  <a:pt x="1931796" y="1679821"/>
                  <a:pt x="1875916" y="1735702"/>
                  <a:pt x="1807336" y="1735702"/>
                </a:cubicBezTo>
                <a:close/>
              </a:path>
            </a:pathLst>
          </a:custGeom>
          <a:solidFill>
            <a:srgbClr val="787C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12060113" y="2123052"/>
            <a:ext cx="1735645" cy="1475299"/>
          </a:xfrm>
          <a:custGeom>
            <a:rect b="b" l="l" r="r" t="t"/>
            <a:pathLst>
              <a:path extrusionOk="0" h="1475299" w="1735645">
                <a:moveTo>
                  <a:pt x="0" y="0"/>
                </a:moveTo>
                <a:lnTo>
                  <a:pt x="1735646" y="0"/>
                </a:lnTo>
                <a:lnTo>
                  <a:pt x="1735646" y="1475299"/>
                </a:lnTo>
                <a:lnTo>
                  <a:pt x="0" y="14752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3"/>
          <p:cNvSpPr/>
          <p:nvPr/>
        </p:nvSpPr>
        <p:spPr>
          <a:xfrm flipH="1">
            <a:off x="12806388" y="1396332"/>
            <a:ext cx="6573393" cy="9258300"/>
          </a:xfrm>
          <a:custGeom>
            <a:rect b="b" l="l" r="r" t="t"/>
            <a:pathLst>
              <a:path extrusionOk="0" h="9258300" w="6573393">
                <a:moveTo>
                  <a:pt x="6573393" y="0"/>
                </a:moveTo>
                <a:lnTo>
                  <a:pt x="0" y="0"/>
                </a:lnTo>
                <a:lnTo>
                  <a:pt x="0" y="9258300"/>
                </a:lnTo>
                <a:lnTo>
                  <a:pt x="6573393" y="9258300"/>
                </a:lnTo>
                <a:lnTo>
                  <a:pt x="6573393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3"/>
          <p:cNvSpPr/>
          <p:nvPr/>
        </p:nvSpPr>
        <p:spPr>
          <a:xfrm>
            <a:off x="9413986" y="5744350"/>
            <a:ext cx="3513950" cy="3513950"/>
          </a:xfrm>
          <a:custGeom>
            <a:rect b="b" l="l" r="r" t="t"/>
            <a:pathLst>
              <a:path extrusionOk="0" h="3513950" w="3513950">
                <a:moveTo>
                  <a:pt x="0" y="0"/>
                </a:moveTo>
                <a:lnTo>
                  <a:pt x="3513950" y="0"/>
                </a:lnTo>
                <a:lnTo>
                  <a:pt x="3513950" y="3513950"/>
                </a:lnTo>
                <a:lnTo>
                  <a:pt x="0" y="3513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3" name="Google Shape;133;p3"/>
          <p:cNvGrpSpPr/>
          <p:nvPr/>
        </p:nvGrpSpPr>
        <p:grpSpPr>
          <a:xfrm>
            <a:off x="1249928" y="1648363"/>
            <a:ext cx="5275936" cy="1730857"/>
            <a:chOff x="0" y="-9525"/>
            <a:chExt cx="7034581" cy="2307809"/>
          </a:xfrm>
        </p:grpSpPr>
        <p:sp>
          <p:nvSpPr>
            <p:cNvPr id="134" name="Google Shape;134;p3"/>
            <p:cNvSpPr txBox="1"/>
            <p:nvPr/>
          </p:nvSpPr>
          <p:spPr>
            <a:xfrm>
              <a:off x="0" y="-9525"/>
              <a:ext cx="7034581" cy="163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Problema</a:t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0" y="1734339"/>
              <a:ext cx="7034581" cy="563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3"/>
          <p:cNvSpPr txBox="1"/>
          <p:nvPr/>
        </p:nvSpPr>
        <p:spPr>
          <a:xfrm>
            <a:off x="1148932" y="3793135"/>
            <a:ext cx="115566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El emprendimiento no cuenta con presencia digital.</a:t>
            </a:r>
            <a:endParaRPr/>
          </a:p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Dificultades para la </a:t>
            </a:r>
            <a:r>
              <a:rPr lang="en-US" sz="3341">
                <a:solidFill>
                  <a:srgbClr val="F0F2F6"/>
                </a:solidFill>
              </a:rPr>
              <a:t>gestión</a:t>
            </a: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3341">
                <a:solidFill>
                  <a:srgbClr val="F0F2F6"/>
                </a:solidFill>
              </a:rPr>
              <a:t>envíos</a:t>
            </a: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 y contacto con clientes.</a:t>
            </a:r>
            <a:endParaRPr/>
          </a:p>
          <a:p>
            <a:pPr indent="-360834" lvl="1" marL="721669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F0F2F6"/>
              </a:buClr>
              <a:buSzPts val="3341"/>
              <a:buFont typeface="Arial"/>
              <a:buChar char="•"/>
            </a:pPr>
            <a:r>
              <a:rPr b="0" i="0" lang="en-US" sz="3341" u="none" cap="none" strike="noStrike">
                <a:solidFill>
                  <a:srgbClr val="F0F2F6"/>
                </a:solidFill>
                <a:latin typeface="Arial"/>
                <a:ea typeface="Arial"/>
                <a:cs typeface="Arial"/>
                <a:sym typeface="Arial"/>
              </a:rPr>
              <a:t>Limitaciones para ampliar su alcance</a:t>
            </a:r>
            <a:endParaRPr/>
          </a:p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41" u="none" cap="none" strike="noStrike">
              <a:solidFill>
                <a:srgbClr val="F0F2F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B7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0"/>
            <a:ext cx="18288000" cy="9258300"/>
          </a:xfrm>
          <a:prstGeom prst="rect">
            <a:avLst/>
          </a:prstGeom>
          <a:solidFill>
            <a:srgbClr val="F0F2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16216904" y="838145"/>
            <a:ext cx="1042395" cy="190555"/>
            <a:chOff x="0" y="0"/>
            <a:chExt cx="1389861" cy="254073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8" name="Google Shape;148;p4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9" name="Google Shape;149;p4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50" name="Google Shape;150;p4"/>
          <p:cNvSpPr txBox="1"/>
          <p:nvPr/>
        </p:nvSpPr>
        <p:spPr>
          <a:xfrm>
            <a:off x="1028700" y="143437"/>
            <a:ext cx="11509500" cy="9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Desarrollo de una página web moderna y responsiva (React + Django).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Catálogo digital con fotos, precios y descripciones de productos.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Carrito de compras y gestión de pedidos en línea.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Opción de envío a domicilio o retiro en tienda.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Integración de métodos de pago seguros (mercado pago o transbank).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Panel de administración para gestionar productos, stock y pedidos.</a:t>
            </a:r>
            <a:endParaRPr/>
          </a:p>
          <a:p>
            <a:pPr indent="-359365" lvl="1" marL="71873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3328"/>
              <a:buFont typeface="Arial"/>
              <a:buChar char="•"/>
            </a:pPr>
            <a:r>
              <a:rPr b="0" i="0" lang="en-US" sz="3328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Base de datos organizada para registrar clientes, ventas y entregas.</a:t>
            </a:r>
            <a:endParaRPr/>
          </a:p>
          <a:p>
            <a:pPr indent="0" lvl="0" marL="0" marR="0" rtl="0" algn="l">
              <a:lnSpc>
                <a:spcPct val="14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28" u="none" cap="none" strike="noStrike">
              <a:solidFill>
                <a:srgbClr val="302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7237836" y="8285873"/>
            <a:ext cx="3260607" cy="943643"/>
          </a:xfrm>
          <a:custGeom>
            <a:rect b="b" l="l" r="r" t="t"/>
            <a:pathLst>
              <a:path extrusionOk="0" h="943643" w="3260607">
                <a:moveTo>
                  <a:pt x="0" y="0"/>
                </a:moveTo>
                <a:lnTo>
                  <a:pt x="3260607" y="0"/>
                </a:lnTo>
                <a:lnTo>
                  <a:pt x="3260607" y="943643"/>
                </a:lnTo>
                <a:lnTo>
                  <a:pt x="0" y="9436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192" t="-155245"/>
            </a:stretch>
          </a:blipFill>
          <a:ln>
            <a:noFill/>
          </a:ln>
        </p:spPr>
      </p:sp>
      <p:grpSp>
        <p:nvGrpSpPr>
          <p:cNvPr id="152" name="Google Shape;152;p4"/>
          <p:cNvGrpSpPr/>
          <p:nvPr/>
        </p:nvGrpSpPr>
        <p:grpSpPr>
          <a:xfrm>
            <a:off x="12854770" y="1671203"/>
            <a:ext cx="4684069" cy="1702673"/>
            <a:chOff x="0" y="-9525"/>
            <a:chExt cx="6245425" cy="2270231"/>
          </a:xfrm>
        </p:grpSpPr>
        <p:sp>
          <p:nvSpPr>
            <p:cNvPr id="153" name="Google Shape;153;p4"/>
            <p:cNvSpPr txBox="1"/>
            <p:nvPr/>
          </p:nvSpPr>
          <p:spPr>
            <a:xfrm>
              <a:off x="0" y="-9525"/>
              <a:ext cx="6245425" cy="1635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Solución</a:t>
              </a:r>
              <a:endParaRPr/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0" y="1696761"/>
              <a:ext cx="6245425" cy="5639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202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4183215" y="8252281"/>
            <a:ext cx="2714145" cy="1010836"/>
          </a:xfrm>
          <a:custGeom>
            <a:rect b="b" l="l" r="r" t="t"/>
            <a:pathLst>
              <a:path extrusionOk="0" h="1010836" w="2714145">
                <a:moveTo>
                  <a:pt x="0" y="0"/>
                </a:moveTo>
                <a:lnTo>
                  <a:pt x="2714145" y="0"/>
                </a:lnTo>
                <a:lnTo>
                  <a:pt x="2714145" y="1010835"/>
                </a:lnTo>
                <a:lnTo>
                  <a:pt x="0" y="10108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98345" l="0" r="-1192" t="0"/>
            </a:stretch>
          </a:blipFill>
          <a:ln>
            <a:noFill/>
          </a:ln>
        </p:spPr>
      </p:sp>
      <p:sp>
        <p:nvSpPr>
          <p:cNvPr id="156" name="Google Shape;156;p4"/>
          <p:cNvSpPr/>
          <p:nvPr/>
        </p:nvSpPr>
        <p:spPr>
          <a:xfrm>
            <a:off x="13077587" y="2405422"/>
            <a:ext cx="5210413" cy="5210413"/>
          </a:xfrm>
          <a:custGeom>
            <a:rect b="b" l="l" r="r" t="t"/>
            <a:pathLst>
              <a:path extrusionOk="0" h="5210413" w="5210413">
                <a:moveTo>
                  <a:pt x="0" y="0"/>
                </a:moveTo>
                <a:lnTo>
                  <a:pt x="5210413" y="0"/>
                </a:lnTo>
                <a:lnTo>
                  <a:pt x="5210413" y="5210413"/>
                </a:lnTo>
                <a:lnTo>
                  <a:pt x="0" y="52104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4"/>
          <p:cNvSpPr/>
          <p:nvPr/>
        </p:nvSpPr>
        <p:spPr>
          <a:xfrm>
            <a:off x="10299482" y="7316892"/>
            <a:ext cx="2881613" cy="2881613"/>
          </a:xfrm>
          <a:custGeom>
            <a:rect b="b" l="l" r="r" t="t"/>
            <a:pathLst>
              <a:path extrusionOk="0" h="2881613" w="2881613">
                <a:moveTo>
                  <a:pt x="0" y="0"/>
                </a:moveTo>
                <a:lnTo>
                  <a:pt x="2881613" y="0"/>
                </a:lnTo>
                <a:lnTo>
                  <a:pt x="2881613" y="2881613"/>
                </a:lnTo>
                <a:lnTo>
                  <a:pt x="0" y="2881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/>
          <p:nvPr/>
        </p:nvSpPr>
        <p:spPr>
          <a:xfrm>
            <a:off x="0" y="8775001"/>
            <a:ext cx="18288000" cy="1511999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"/>
          <p:cNvSpPr/>
          <p:nvPr/>
        </p:nvSpPr>
        <p:spPr>
          <a:xfrm>
            <a:off x="16107044" y="1028700"/>
            <a:ext cx="1152256" cy="1152256"/>
          </a:xfrm>
          <a:custGeom>
            <a:rect b="b" l="l" r="r" t="t"/>
            <a:pathLst>
              <a:path extrusionOk="0" h="1152256" w="1152256">
                <a:moveTo>
                  <a:pt x="0" y="0"/>
                </a:moveTo>
                <a:lnTo>
                  <a:pt x="1152256" y="0"/>
                </a:lnTo>
                <a:lnTo>
                  <a:pt x="1152256" y="1152256"/>
                </a:lnTo>
                <a:lnTo>
                  <a:pt x="0" y="1152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5"/>
          <p:cNvSpPr/>
          <p:nvPr/>
        </p:nvSpPr>
        <p:spPr>
          <a:xfrm>
            <a:off x="15338944" y="5738178"/>
            <a:ext cx="2262433" cy="3036823"/>
          </a:xfrm>
          <a:custGeom>
            <a:rect b="b" l="l" r="r" t="t"/>
            <a:pathLst>
              <a:path extrusionOk="0" h="3036823" w="2262433">
                <a:moveTo>
                  <a:pt x="0" y="0"/>
                </a:moveTo>
                <a:lnTo>
                  <a:pt x="2262433" y="0"/>
                </a:lnTo>
                <a:lnTo>
                  <a:pt x="2262433" y="3036823"/>
                </a:lnTo>
                <a:lnTo>
                  <a:pt x="0" y="30368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5"/>
          <p:cNvSpPr/>
          <p:nvPr/>
        </p:nvSpPr>
        <p:spPr>
          <a:xfrm>
            <a:off x="11170487" y="1199713"/>
            <a:ext cx="2170786" cy="2170786"/>
          </a:xfrm>
          <a:custGeom>
            <a:rect b="b" l="l" r="r" t="t"/>
            <a:pathLst>
              <a:path extrusionOk="0" h="2170786" w="2170786">
                <a:moveTo>
                  <a:pt x="0" y="0"/>
                </a:moveTo>
                <a:lnTo>
                  <a:pt x="2170786" y="0"/>
                </a:lnTo>
                <a:lnTo>
                  <a:pt x="2170786" y="2170786"/>
                </a:lnTo>
                <a:lnTo>
                  <a:pt x="0" y="2170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5"/>
          <p:cNvSpPr/>
          <p:nvPr/>
        </p:nvSpPr>
        <p:spPr>
          <a:xfrm flipH="1">
            <a:off x="11603156" y="750185"/>
            <a:ext cx="5998221" cy="8508115"/>
          </a:xfrm>
          <a:custGeom>
            <a:rect b="b" l="l" r="r" t="t"/>
            <a:pathLst>
              <a:path extrusionOk="0" h="8508115" w="5998221">
                <a:moveTo>
                  <a:pt x="5998221" y="0"/>
                </a:moveTo>
                <a:lnTo>
                  <a:pt x="0" y="0"/>
                </a:lnTo>
                <a:lnTo>
                  <a:pt x="0" y="8508115"/>
                </a:lnTo>
                <a:lnTo>
                  <a:pt x="5998221" y="8508115"/>
                </a:lnTo>
                <a:lnTo>
                  <a:pt x="599822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1" name="Google Shape;171;p5"/>
          <p:cNvGrpSpPr/>
          <p:nvPr/>
        </p:nvGrpSpPr>
        <p:grpSpPr>
          <a:xfrm>
            <a:off x="8718256" y="9453173"/>
            <a:ext cx="851487" cy="155656"/>
            <a:chOff x="0" y="0"/>
            <a:chExt cx="1135316" cy="207541"/>
          </a:xfrm>
        </p:grpSpPr>
        <p:sp>
          <p:nvSpPr>
            <p:cNvPr id="172" name="Google Shape;172;p5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3" name="Google Shape;173;p5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4" name="Google Shape;174;p5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75" name="Google Shape;175;p5"/>
          <p:cNvSpPr/>
          <p:nvPr/>
        </p:nvSpPr>
        <p:spPr>
          <a:xfrm>
            <a:off x="7874625" y="2874982"/>
            <a:ext cx="2538749" cy="1088489"/>
          </a:xfrm>
          <a:custGeom>
            <a:rect b="b" l="l" r="r" t="t"/>
            <a:pathLst>
              <a:path extrusionOk="0" h="1088489" w="2538749">
                <a:moveTo>
                  <a:pt x="0" y="0"/>
                </a:moveTo>
                <a:lnTo>
                  <a:pt x="2538750" y="0"/>
                </a:lnTo>
                <a:lnTo>
                  <a:pt x="2538750" y="1088489"/>
                </a:lnTo>
                <a:lnTo>
                  <a:pt x="0" y="10884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5"/>
          <p:cNvSpPr/>
          <p:nvPr/>
        </p:nvSpPr>
        <p:spPr>
          <a:xfrm>
            <a:off x="8231242" y="6618189"/>
            <a:ext cx="1825516" cy="1825516"/>
          </a:xfrm>
          <a:custGeom>
            <a:rect b="b" l="l" r="r" t="t"/>
            <a:pathLst>
              <a:path extrusionOk="0" h="1825516" w="1825516">
                <a:moveTo>
                  <a:pt x="0" y="0"/>
                </a:moveTo>
                <a:lnTo>
                  <a:pt x="1825516" y="0"/>
                </a:lnTo>
                <a:lnTo>
                  <a:pt x="1825516" y="1825516"/>
                </a:lnTo>
                <a:lnTo>
                  <a:pt x="0" y="1825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5"/>
          <p:cNvSpPr/>
          <p:nvPr/>
        </p:nvSpPr>
        <p:spPr>
          <a:xfrm>
            <a:off x="7767856" y="4218043"/>
            <a:ext cx="2895606" cy="925457"/>
          </a:xfrm>
          <a:custGeom>
            <a:rect b="b" l="l" r="r" t="t"/>
            <a:pathLst>
              <a:path extrusionOk="0" h="925457" w="2895606">
                <a:moveTo>
                  <a:pt x="0" y="0"/>
                </a:moveTo>
                <a:lnTo>
                  <a:pt x="2895606" y="0"/>
                </a:lnTo>
                <a:lnTo>
                  <a:pt x="2895606" y="925457"/>
                </a:lnTo>
                <a:lnTo>
                  <a:pt x="0" y="9254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-2602" l="0" r="0" t="-2601"/>
            </a:stretch>
          </a:blipFill>
          <a:ln>
            <a:noFill/>
          </a:ln>
        </p:spPr>
      </p:sp>
      <p:sp>
        <p:nvSpPr>
          <p:cNvPr id="178" name="Google Shape;178;p5"/>
          <p:cNvSpPr/>
          <p:nvPr/>
        </p:nvSpPr>
        <p:spPr>
          <a:xfrm>
            <a:off x="8015173" y="5400675"/>
            <a:ext cx="2041585" cy="1056520"/>
          </a:xfrm>
          <a:custGeom>
            <a:rect b="b" l="l" r="r" t="t"/>
            <a:pathLst>
              <a:path extrusionOk="0" h="1056520" w="2041585">
                <a:moveTo>
                  <a:pt x="0" y="0"/>
                </a:moveTo>
                <a:lnTo>
                  <a:pt x="2041585" y="0"/>
                </a:lnTo>
                <a:lnTo>
                  <a:pt x="2041585" y="1056520"/>
                </a:lnTo>
                <a:lnTo>
                  <a:pt x="0" y="10565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9" name="Google Shape;179;p5"/>
          <p:cNvGrpSpPr/>
          <p:nvPr/>
        </p:nvGrpSpPr>
        <p:grpSpPr>
          <a:xfrm>
            <a:off x="1028700" y="1021556"/>
            <a:ext cx="8115300" cy="1834216"/>
            <a:chOff x="0" y="-9525"/>
            <a:chExt cx="10820400" cy="2445622"/>
          </a:xfrm>
        </p:grpSpPr>
        <p:sp>
          <p:nvSpPr>
            <p:cNvPr id="180" name="Google Shape;180;p5"/>
            <p:cNvSpPr txBox="1"/>
            <p:nvPr/>
          </p:nvSpPr>
          <p:spPr>
            <a:xfrm>
              <a:off x="0" y="-9525"/>
              <a:ext cx="10820400" cy="1633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Tecnologías</a:t>
              </a:r>
              <a:endParaRPr/>
            </a:p>
          </p:txBody>
        </p:sp>
        <p:sp>
          <p:nvSpPr>
            <p:cNvPr id="181" name="Google Shape;181;p5"/>
            <p:cNvSpPr txBox="1"/>
            <p:nvPr/>
          </p:nvSpPr>
          <p:spPr>
            <a:xfrm>
              <a:off x="0" y="1881571"/>
              <a:ext cx="10820400" cy="554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7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5"/>
          <p:cNvSpPr txBox="1"/>
          <p:nvPr/>
        </p:nvSpPr>
        <p:spPr>
          <a:xfrm>
            <a:off x="1028700" y="3170474"/>
            <a:ext cx="8883900" cy="3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Frontend: React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Backend: Django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BDD: MySQl o PostgreSQL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Control de versiones: Github</a:t>
            </a:r>
            <a:endParaRPr/>
          </a:p>
          <a:p>
            <a:pPr indent="-321208" lvl="1" marL="642416" marR="0" rtl="0" algn="l">
              <a:lnSpc>
                <a:spcPct val="192033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975"/>
              <a:buFont typeface="Arial"/>
              <a:buChar char="•"/>
            </a:pPr>
            <a:r>
              <a:rPr b="0" i="0" lang="en-US" sz="2975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Metodologias: Agil Scrum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2F6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6"/>
          <p:cNvGrpSpPr/>
          <p:nvPr/>
        </p:nvGrpSpPr>
        <p:grpSpPr>
          <a:xfrm>
            <a:off x="8718256" y="9420619"/>
            <a:ext cx="851487" cy="155656"/>
            <a:chOff x="0" y="0"/>
            <a:chExt cx="1135316" cy="207541"/>
          </a:xfrm>
        </p:grpSpPr>
        <p:sp>
          <p:nvSpPr>
            <p:cNvPr id="188" name="Google Shape;188;p6"/>
            <p:cNvSpPr/>
            <p:nvPr/>
          </p:nvSpPr>
          <p:spPr>
            <a:xfrm>
              <a:off x="0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>
              <a:off x="463887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2" y="0"/>
                  </a:lnTo>
                  <a:lnTo>
                    <a:pt x="207542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90" name="Google Shape;190;p6"/>
            <p:cNvSpPr/>
            <p:nvPr/>
          </p:nvSpPr>
          <p:spPr>
            <a:xfrm>
              <a:off x="927775" y="0"/>
              <a:ext cx="207541" cy="207541"/>
            </a:xfrm>
            <a:custGeom>
              <a:rect b="b" l="l" r="r" t="t"/>
              <a:pathLst>
                <a:path extrusionOk="0" h="207541" w="207541">
                  <a:moveTo>
                    <a:pt x="0" y="0"/>
                  </a:moveTo>
                  <a:lnTo>
                    <a:pt x="207541" y="0"/>
                  </a:lnTo>
                  <a:lnTo>
                    <a:pt x="207541" y="207541"/>
                  </a:lnTo>
                  <a:lnTo>
                    <a:pt x="0" y="2075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91" name="Google Shape;191;p6"/>
          <p:cNvSpPr/>
          <p:nvPr/>
        </p:nvSpPr>
        <p:spPr>
          <a:xfrm>
            <a:off x="0" y="0"/>
            <a:ext cx="9144000" cy="8659391"/>
          </a:xfrm>
          <a:prstGeom prst="rect">
            <a:avLst/>
          </a:prstGeom>
          <a:solidFill>
            <a:srgbClr val="302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9144000" y="5772927"/>
            <a:ext cx="9142458" cy="2886464"/>
          </a:xfrm>
          <a:prstGeom prst="rect">
            <a:avLst/>
          </a:prstGeom>
          <a:solidFill>
            <a:srgbClr val="787CD1">
              <a:alpha val="1960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1028700" y="4778584"/>
            <a:ext cx="2074081" cy="3913361"/>
          </a:xfrm>
          <a:custGeom>
            <a:rect b="b" l="l" r="r" t="t"/>
            <a:pathLst>
              <a:path extrusionOk="0" h="3913361" w="2074081">
                <a:moveTo>
                  <a:pt x="0" y="0"/>
                </a:moveTo>
                <a:lnTo>
                  <a:pt x="2074081" y="0"/>
                </a:lnTo>
                <a:lnTo>
                  <a:pt x="2074081" y="3913360"/>
                </a:lnTo>
                <a:lnTo>
                  <a:pt x="0" y="39133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4" name="Google Shape;194;p6"/>
          <p:cNvGrpSpPr/>
          <p:nvPr/>
        </p:nvGrpSpPr>
        <p:grpSpPr>
          <a:xfrm>
            <a:off x="10667570" y="6195425"/>
            <a:ext cx="7295856" cy="2031381"/>
            <a:chOff x="0" y="-14992"/>
            <a:chExt cx="9727807" cy="2708508"/>
          </a:xfrm>
        </p:grpSpPr>
        <p:sp>
          <p:nvSpPr>
            <p:cNvPr id="195" name="Google Shape;195;p6"/>
            <p:cNvSpPr txBox="1"/>
            <p:nvPr/>
          </p:nvSpPr>
          <p:spPr>
            <a:xfrm>
              <a:off x="7" y="-14992"/>
              <a:ext cx="9727800" cy="123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Development Team</a:t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0" y="1331464"/>
              <a:ext cx="8788973" cy="136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Encargado del diseño, programación y pruebas.</a:t>
              </a:r>
              <a:endParaRPr/>
            </a:p>
          </p:txBody>
        </p:sp>
      </p:grpSp>
      <p:sp>
        <p:nvSpPr>
          <p:cNvPr id="197" name="Google Shape;197;p6"/>
          <p:cNvSpPr/>
          <p:nvPr/>
        </p:nvSpPr>
        <p:spPr>
          <a:xfrm>
            <a:off x="9144000" y="0"/>
            <a:ext cx="9142458" cy="2886464"/>
          </a:xfrm>
          <a:prstGeom prst="rect">
            <a:avLst/>
          </a:prstGeom>
          <a:solidFill>
            <a:srgbClr val="787C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9145542" y="2886464"/>
            <a:ext cx="9142458" cy="2886464"/>
          </a:xfrm>
          <a:prstGeom prst="rect">
            <a:avLst/>
          </a:prstGeom>
          <a:solidFill>
            <a:srgbClr val="787CD1">
              <a:alpha val="6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6"/>
          <p:cNvGrpSpPr/>
          <p:nvPr/>
        </p:nvGrpSpPr>
        <p:grpSpPr>
          <a:xfrm>
            <a:off x="1028700" y="1021556"/>
            <a:ext cx="6520129" cy="3066784"/>
            <a:chOff x="0" y="-9525"/>
            <a:chExt cx="8693506" cy="4089045"/>
          </a:xfrm>
        </p:grpSpPr>
        <p:sp>
          <p:nvSpPr>
            <p:cNvPr id="200" name="Google Shape;200;p6"/>
            <p:cNvSpPr txBox="1"/>
            <p:nvPr/>
          </p:nvSpPr>
          <p:spPr>
            <a:xfrm>
              <a:off x="0" y="-9525"/>
              <a:ext cx="8693506" cy="32568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Roles del equipo</a:t>
              </a:r>
              <a:endParaRPr/>
            </a:p>
          </p:txBody>
        </p:sp>
        <p:sp>
          <p:nvSpPr>
            <p:cNvPr id="201" name="Google Shape;201;p6"/>
            <p:cNvSpPr txBox="1"/>
            <p:nvPr/>
          </p:nvSpPr>
          <p:spPr>
            <a:xfrm>
              <a:off x="0" y="3514761"/>
              <a:ext cx="8693506" cy="5647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6"/>
          <p:cNvGrpSpPr/>
          <p:nvPr/>
        </p:nvGrpSpPr>
        <p:grpSpPr>
          <a:xfrm>
            <a:off x="10666028" y="3308972"/>
            <a:ext cx="6098402" cy="2031371"/>
            <a:chOff x="0" y="-14979"/>
            <a:chExt cx="8131203" cy="2708495"/>
          </a:xfrm>
        </p:grpSpPr>
        <p:sp>
          <p:nvSpPr>
            <p:cNvPr id="203" name="Google Shape;203;p6"/>
            <p:cNvSpPr txBox="1"/>
            <p:nvPr/>
          </p:nvSpPr>
          <p:spPr>
            <a:xfrm>
              <a:off x="0" y="-14979"/>
              <a:ext cx="8131203" cy="12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Product Owner</a:t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0" y="1331464"/>
              <a:ext cx="8131203" cy="13620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Define requerimientos y prioridades con el cliente</a:t>
              </a:r>
              <a:endParaRPr/>
            </a:p>
          </p:txBody>
        </p:sp>
      </p:grpSp>
      <p:grpSp>
        <p:nvGrpSpPr>
          <p:cNvPr id="205" name="Google Shape;205;p6"/>
          <p:cNvGrpSpPr/>
          <p:nvPr/>
        </p:nvGrpSpPr>
        <p:grpSpPr>
          <a:xfrm>
            <a:off x="10667570" y="674214"/>
            <a:ext cx="6689705" cy="2117736"/>
            <a:chOff x="0" y="-14979"/>
            <a:chExt cx="8919607" cy="2823648"/>
          </a:xfrm>
        </p:grpSpPr>
        <p:sp>
          <p:nvSpPr>
            <p:cNvPr id="206" name="Google Shape;206;p6"/>
            <p:cNvSpPr txBox="1"/>
            <p:nvPr/>
          </p:nvSpPr>
          <p:spPr>
            <a:xfrm>
              <a:off x="0" y="-14979"/>
              <a:ext cx="8131203" cy="12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000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Scrum Master</a:t>
              </a:r>
              <a:endParaRPr/>
            </a:p>
          </p:txBody>
        </p:sp>
        <p:sp>
          <p:nvSpPr>
            <p:cNvPr id="207" name="Google Shape;207;p6"/>
            <p:cNvSpPr txBox="1"/>
            <p:nvPr/>
          </p:nvSpPr>
          <p:spPr>
            <a:xfrm>
              <a:off x="7" y="1331469"/>
              <a:ext cx="8919600" cy="14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302B70"/>
                  </a:solidFill>
                </a:rPr>
                <a:t>F</a:t>
              </a:r>
              <a:r>
                <a:rPr b="0" i="0" lang="en-US" sz="2999" u="none" cap="none" strike="noStrike">
                  <a:solidFill>
                    <a:srgbClr val="302B70"/>
                  </a:solidFill>
                  <a:latin typeface="Arial"/>
                  <a:ea typeface="Arial"/>
                  <a:cs typeface="Arial"/>
                  <a:sym typeface="Arial"/>
                </a:rPr>
                <a:t>acilita el proceso Scrum y ayuda al equipo a trabajar sin impedimentos</a:t>
              </a:r>
              <a:endParaRPr/>
            </a:p>
          </p:txBody>
        </p:sp>
      </p:grpSp>
      <p:sp>
        <p:nvSpPr>
          <p:cNvPr id="208" name="Google Shape;208;p6"/>
          <p:cNvSpPr/>
          <p:nvPr/>
        </p:nvSpPr>
        <p:spPr>
          <a:xfrm>
            <a:off x="9581320" y="608688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50" y="0"/>
                </a:lnTo>
                <a:lnTo>
                  <a:pt x="1086250" y="1086250"/>
                </a:lnTo>
                <a:lnTo>
                  <a:pt x="0" y="108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6"/>
          <p:cNvSpPr/>
          <p:nvPr/>
        </p:nvSpPr>
        <p:spPr>
          <a:xfrm>
            <a:off x="9569744" y="3243446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49" y="0"/>
                </a:lnTo>
                <a:lnTo>
                  <a:pt x="1086249" y="1086249"/>
                </a:lnTo>
                <a:lnTo>
                  <a:pt x="0" y="10862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6"/>
          <p:cNvSpPr/>
          <p:nvPr/>
        </p:nvSpPr>
        <p:spPr>
          <a:xfrm>
            <a:off x="9569744" y="6125352"/>
            <a:ext cx="1086250" cy="1086250"/>
          </a:xfrm>
          <a:custGeom>
            <a:rect b="b" l="l" r="r" t="t"/>
            <a:pathLst>
              <a:path extrusionOk="0" h="1086250" w="1086250">
                <a:moveTo>
                  <a:pt x="0" y="0"/>
                </a:moveTo>
                <a:lnTo>
                  <a:pt x="1086249" y="0"/>
                </a:lnTo>
                <a:lnTo>
                  <a:pt x="1086249" y="1086250"/>
                </a:lnTo>
                <a:lnTo>
                  <a:pt x="0" y="10862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02B70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7"/>
          <p:cNvGrpSpPr/>
          <p:nvPr/>
        </p:nvGrpSpPr>
        <p:grpSpPr>
          <a:xfrm>
            <a:off x="16216904" y="980820"/>
            <a:ext cx="1042395" cy="190555"/>
            <a:chOff x="0" y="0"/>
            <a:chExt cx="1389861" cy="254073"/>
          </a:xfrm>
        </p:grpSpPr>
        <p:sp>
          <p:nvSpPr>
            <p:cNvPr id="220" name="Google Shape;220;p7"/>
            <p:cNvSpPr/>
            <p:nvPr/>
          </p:nvSpPr>
          <p:spPr>
            <a:xfrm>
              <a:off x="0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3" y="0"/>
                  </a:lnTo>
                  <a:lnTo>
                    <a:pt x="254073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1" name="Google Shape;221;p7"/>
            <p:cNvSpPr/>
            <p:nvPr/>
          </p:nvSpPr>
          <p:spPr>
            <a:xfrm>
              <a:off x="567894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2" name="Google Shape;222;p7"/>
            <p:cNvSpPr/>
            <p:nvPr/>
          </p:nvSpPr>
          <p:spPr>
            <a:xfrm>
              <a:off x="1135788" y="0"/>
              <a:ext cx="254073" cy="254073"/>
            </a:xfrm>
            <a:custGeom>
              <a:rect b="b" l="l" r="r" t="t"/>
              <a:pathLst>
                <a:path extrusionOk="0" h="254073" w="254073">
                  <a:moveTo>
                    <a:pt x="0" y="0"/>
                  </a:moveTo>
                  <a:lnTo>
                    <a:pt x="254074" y="0"/>
                  </a:lnTo>
                  <a:lnTo>
                    <a:pt x="254074" y="254073"/>
                  </a:lnTo>
                  <a:lnTo>
                    <a:pt x="0" y="25407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223" name="Google Shape;223;p7"/>
          <p:cNvSpPr/>
          <p:nvPr/>
        </p:nvSpPr>
        <p:spPr>
          <a:xfrm>
            <a:off x="-15925" y="325"/>
            <a:ext cx="10473900" cy="10286700"/>
          </a:xfrm>
          <a:prstGeom prst="rect">
            <a:avLst/>
          </a:prstGeom>
          <a:solidFill>
            <a:srgbClr val="F0F2F6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7"/>
          <p:cNvGrpSpPr/>
          <p:nvPr/>
        </p:nvGrpSpPr>
        <p:grpSpPr>
          <a:xfrm>
            <a:off x="12184577" y="4461482"/>
            <a:ext cx="5074723" cy="4679667"/>
            <a:chOff x="0" y="-22782"/>
            <a:chExt cx="6766297" cy="6239555"/>
          </a:xfrm>
        </p:grpSpPr>
        <p:sp>
          <p:nvSpPr>
            <p:cNvPr id="225" name="Google Shape;225;p7"/>
            <p:cNvSpPr txBox="1"/>
            <p:nvPr/>
          </p:nvSpPr>
          <p:spPr>
            <a:xfrm>
              <a:off x="0" y="-22782"/>
              <a:ext cx="6766297" cy="48464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0" u="none" cap="none" strike="noStrike">
                  <a:solidFill>
                    <a:srgbClr val="F0F2F6"/>
                  </a:solidFill>
                  <a:latin typeface="Arial"/>
                  <a:ea typeface="Arial"/>
                  <a:cs typeface="Arial"/>
                  <a:sym typeface="Arial"/>
                </a:rPr>
                <a:t>Propuesta Inicial base de datos</a:t>
              </a:r>
              <a:endParaRPr/>
            </a:p>
          </p:txBody>
        </p:sp>
        <p:sp>
          <p:nvSpPr>
            <p:cNvPr id="226" name="Google Shape;226;p7"/>
            <p:cNvSpPr txBox="1"/>
            <p:nvPr/>
          </p:nvSpPr>
          <p:spPr>
            <a:xfrm>
              <a:off x="0" y="5708637"/>
              <a:ext cx="6766297" cy="5081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80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7"/>
          <p:cNvSpPr txBox="1"/>
          <p:nvPr/>
        </p:nvSpPr>
        <p:spPr>
          <a:xfrm>
            <a:off x="333182" y="315"/>
            <a:ext cx="8477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Clientes: 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id_cliente (PK), id_usuario (FK),nombre, apellido, email, teléfono, dirección, comuna , ciudad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302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"/>
          <p:cNvSpPr txBox="1"/>
          <p:nvPr/>
        </p:nvSpPr>
        <p:spPr>
          <a:xfrm>
            <a:off x="317250" y="1503450"/>
            <a:ext cx="96657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Productos: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id_producto(PK), nombre, </a:t>
            </a:r>
            <a:r>
              <a:rPr lang="en-US" sz="2600">
                <a:solidFill>
                  <a:srgbClr val="302B70"/>
                </a:solidFill>
              </a:rPr>
              <a:t>descripción</a:t>
            </a: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, precio, stock, categoria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208875" y="3096475"/>
            <a:ext cx="96657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Pedidos: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id_pedido(PK), id_cliente(FK),id_producto(FK), fecha_pedido, estado(Pendiente, pagado, enviado, entregado, cancelado), tipo_entrega, direccion_entrega, metodo_pago, total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128175" y="5303075"/>
            <a:ext cx="98271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Detalle_Pedido: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id_detalle (PK), id_pedido (FK), id_producto (FK), cantidad, precio_unitario, subtotal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00" u="none" cap="none" strike="noStrike">
              <a:solidFill>
                <a:srgbClr val="302B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15898361" y="226316"/>
            <a:ext cx="2129950" cy="2129950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"/>
          <p:cNvSpPr txBox="1"/>
          <p:nvPr/>
        </p:nvSpPr>
        <p:spPr>
          <a:xfrm>
            <a:off x="155725" y="6915325"/>
            <a:ext cx="101559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Boleta: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id_boleta (PK), id_pedido (FK), numero_boleta, fecha_emision, total, metodo_pago, tipo_documento (boleta/factura), estado (emitida, anulada)</a:t>
            </a:r>
            <a:endParaRPr/>
          </a:p>
        </p:txBody>
      </p:sp>
      <p:cxnSp>
        <p:nvCxnSpPr>
          <p:cNvPr id="233" name="Google Shape;233;p7"/>
          <p:cNvCxnSpPr/>
          <p:nvPr/>
        </p:nvCxnSpPr>
        <p:spPr>
          <a:xfrm>
            <a:off x="208831" y="5230725"/>
            <a:ext cx="8371500" cy="19200"/>
          </a:xfrm>
          <a:prstGeom prst="straightConnector1">
            <a:avLst/>
          </a:prstGeom>
          <a:noFill/>
          <a:ln cap="flat" cmpd="sng" w="38100">
            <a:solidFill>
              <a:srgbClr val="302B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7"/>
          <p:cNvCxnSpPr/>
          <p:nvPr/>
        </p:nvCxnSpPr>
        <p:spPr>
          <a:xfrm>
            <a:off x="208787" y="3024140"/>
            <a:ext cx="8371500" cy="19200"/>
          </a:xfrm>
          <a:prstGeom prst="straightConnector1">
            <a:avLst/>
          </a:prstGeom>
          <a:noFill/>
          <a:ln cap="flat" cmpd="sng" w="38100">
            <a:solidFill>
              <a:srgbClr val="302B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5" name="Google Shape;235;p7"/>
          <p:cNvCxnSpPr/>
          <p:nvPr/>
        </p:nvCxnSpPr>
        <p:spPr>
          <a:xfrm>
            <a:off x="208832" y="1503462"/>
            <a:ext cx="8371500" cy="19200"/>
          </a:xfrm>
          <a:prstGeom prst="straightConnector1">
            <a:avLst/>
          </a:prstGeom>
          <a:noFill/>
          <a:ln cap="flat" cmpd="sng" w="38100">
            <a:solidFill>
              <a:srgbClr val="302B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6" name="Google Shape;236;p7"/>
          <p:cNvCxnSpPr/>
          <p:nvPr/>
        </p:nvCxnSpPr>
        <p:spPr>
          <a:xfrm>
            <a:off x="128176" y="6915315"/>
            <a:ext cx="8371500" cy="19200"/>
          </a:xfrm>
          <a:prstGeom prst="straightConnector1">
            <a:avLst/>
          </a:prstGeom>
          <a:noFill/>
          <a:ln cap="flat" cmpd="sng" w="38100">
            <a:solidFill>
              <a:srgbClr val="302B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7"/>
          <p:cNvCxnSpPr/>
          <p:nvPr/>
        </p:nvCxnSpPr>
        <p:spPr>
          <a:xfrm>
            <a:off x="208819" y="9141150"/>
            <a:ext cx="8371500" cy="19200"/>
          </a:xfrm>
          <a:prstGeom prst="straightConnector1">
            <a:avLst/>
          </a:prstGeom>
          <a:noFill/>
          <a:ln cap="flat" cmpd="sng" w="38100">
            <a:solidFill>
              <a:srgbClr val="302B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7"/>
          <p:cNvSpPr txBox="1"/>
          <p:nvPr/>
        </p:nvSpPr>
        <p:spPr>
          <a:xfrm>
            <a:off x="128175" y="9233175"/>
            <a:ext cx="105711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Usuarios: </a:t>
            </a:r>
            <a:endParaRPr/>
          </a:p>
          <a:p>
            <a:pPr indent="-280669" lvl="1" marL="561341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02B7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302B70"/>
                </a:solidFill>
                <a:latin typeface="Arial"/>
                <a:ea typeface="Arial"/>
                <a:cs typeface="Arial"/>
                <a:sym typeface="Arial"/>
              </a:rPr>
              <a:t>id_usuario (PK), email, contraseña ,rol(cliente(por defecto) , admin)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