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7"/>
  </p:notesMasterIdLst>
  <p:sldIdLst>
    <p:sldId id="256" r:id="rId2"/>
    <p:sldId id="257" r:id="rId3"/>
    <p:sldId id="268" r:id="rId4"/>
    <p:sldId id="266" r:id="rId5"/>
    <p:sldId id="258" r:id="rId6"/>
    <p:sldId id="259" r:id="rId7"/>
    <p:sldId id="267" r:id="rId8"/>
    <p:sldId id="270" r:id="rId9"/>
    <p:sldId id="271" r:id="rId10"/>
    <p:sldId id="260" r:id="rId11"/>
    <p:sldId id="335" r:id="rId12"/>
    <p:sldId id="336" r:id="rId13"/>
    <p:sldId id="337" r:id="rId14"/>
    <p:sldId id="338" r:id="rId15"/>
    <p:sldId id="272" r:id="rId16"/>
    <p:sldId id="341" r:id="rId17"/>
    <p:sldId id="342" r:id="rId18"/>
    <p:sldId id="334" r:id="rId19"/>
    <p:sldId id="273" r:id="rId20"/>
    <p:sldId id="262" r:id="rId21"/>
    <p:sldId id="339" r:id="rId22"/>
    <p:sldId id="343" r:id="rId23"/>
    <p:sldId id="340" r:id="rId24"/>
    <p:sldId id="265" r:id="rId25"/>
    <p:sldId id="269" r:id="rId26"/>
  </p:sldIdLst>
  <p:sldSz cx="9144000" cy="5943600"/>
  <p:notesSz cx="6858000" cy="160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rashekhar Wagh" initials="CW" lastIdx="11" clrIdx="0"/>
  <p:cmAuthor id="2" name="Karan Kaul" initials="KK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D0"/>
    <a:srgbClr val="00B0F0"/>
    <a:srgbClr val="F33168"/>
    <a:srgbClr val="EB397D"/>
    <a:srgbClr val="6EDF41"/>
    <a:srgbClr val="0099FF"/>
    <a:srgbClr val="FFFFFF"/>
    <a:srgbClr val="2FC9FF"/>
    <a:srgbClr val="014291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2146"/>
  </p:normalViewPr>
  <p:slideViewPr>
    <p:cSldViewPr snapToGrid="0">
      <p:cViewPr>
        <p:scale>
          <a:sx n="110" d="100"/>
          <a:sy n="110" d="100"/>
        </p:scale>
        <p:origin x="1440" y="312"/>
      </p:cViewPr>
      <p:guideLst>
        <p:guide orient="horz" pos="18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7133-D644-4CB3-A9A5-B82CDC5AFE95}" type="datetimeFigureOut">
              <a:rPr lang="en-US" smtClean="0"/>
              <a:pPr/>
              <a:t>9/20/19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2163" y="685800"/>
            <a:ext cx="5273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6BEE1-AA54-477F-BFBB-94509BC715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34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3C27-3ACD-0541-9ABE-612809F96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72715"/>
            <a:ext cx="6858000" cy="2069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1A256-8872-CD44-A05C-D3274ABA0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121766"/>
            <a:ext cx="6858000" cy="143499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9EBFB-24D9-6341-8987-45A8312A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206-744D-3048-87E3-4D9C3917EC54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EE446-0E07-3242-9F31-FABCE0B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80983-D31A-C545-B061-F2F695B6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8A8C-26C2-9B41-9BA5-CB4C09B897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AEE96E0-82C3-7A40-9CFE-A2907C93C070}"/>
              </a:ext>
            </a:extLst>
          </p:cNvPr>
          <p:cNvSpPr/>
          <p:nvPr userDrawn="1"/>
        </p:nvSpPr>
        <p:spPr>
          <a:xfrm>
            <a:off x="5410200" y="3886200"/>
            <a:ext cx="3200400" cy="990600"/>
          </a:xfrm>
          <a:custGeom>
            <a:avLst/>
            <a:gdLst>
              <a:gd name="connsiteX0" fmla="*/ 0 w 3200400"/>
              <a:gd name="connsiteY0" fmla="*/ 1066800 h 1066800"/>
              <a:gd name="connsiteX1" fmla="*/ 595680 w 3200400"/>
              <a:gd name="connsiteY1" fmla="*/ 0 h 1066800"/>
              <a:gd name="connsiteX2" fmla="*/ 3200400 w 3200400"/>
              <a:gd name="connsiteY2" fmla="*/ 0 h 1066800"/>
              <a:gd name="connsiteX3" fmla="*/ 2604720 w 3200400"/>
              <a:gd name="connsiteY3" fmla="*/ 1066800 h 1066800"/>
              <a:gd name="connsiteX4" fmla="*/ 0 w 32004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895600"/>
              <a:gd name="connsiteY0" fmla="*/ 1066800 h 1066800"/>
              <a:gd name="connsiteX1" fmla="*/ 290880 w 2895600"/>
              <a:gd name="connsiteY1" fmla="*/ 0 h 1066800"/>
              <a:gd name="connsiteX2" fmla="*/ 2895600 w 2895600"/>
              <a:gd name="connsiteY2" fmla="*/ 0 h 1066800"/>
              <a:gd name="connsiteX3" fmla="*/ 2299920 w 2895600"/>
              <a:gd name="connsiteY3" fmla="*/ 1066800 h 1066800"/>
              <a:gd name="connsiteX4" fmla="*/ 0 w 2895600"/>
              <a:gd name="connsiteY4" fmla="*/ 1066800 h 1066800"/>
              <a:gd name="connsiteX0" fmla="*/ 0 w 2743200"/>
              <a:gd name="connsiteY0" fmla="*/ 1066800 h 1066800"/>
              <a:gd name="connsiteX1" fmla="*/ 1384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667000"/>
              <a:gd name="connsiteY0" fmla="*/ 1066800 h 1066800"/>
              <a:gd name="connsiteX1" fmla="*/ 214680 w 2667000"/>
              <a:gd name="connsiteY1" fmla="*/ 0 h 1066800"/>
              <a:gd name="connsiteX2" fmla="*/ 2667000 w 2667000"/>
              <a:gd name="connsiteY2" fmla="*/ 0 h 1066800"/>
              <a:gd name="connsiteX3" fmla="*/ 2071320 w 2667000"/>
              <a:gd name="connsiteY3" fmla="*/ 1066800 h 1066800"/>
              <a:gd name="connsiteX4" fmla="*/ 0 w 2667000"/>
              <a:gd name="connsiteY4" fmla="*/ 1066800 h 1066800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071320 w 2667000"/>
              <a:gd name="connsiteY4" fmla="*/ 1070973 h 1070973"/>
              <a:gd name="connsiteX5" fmla="*/ 0 w 2667000"/>
              <a:gd name="connsiteY5" fmla="*/ 1070973 h 1070973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195367 w 2667000"/>
              <a:gd name="connsiteY4" fmla="*/ 1070973 h 1070973"/>
              <a:gd name="connsiteX5" fmla="*/ 0 w 2667000"/>
              <a:gd name="connsiteY5" fmla="*/ 1070973 h 1070973"/>
              <a:gd name="connsiteX0" fmla="*/ 2195367 w 2667000"/>
              <a:gd name="connsiteY0" fmla="*/ 1068191 h 1068191"/>
              <a:gd name="connsiteX1" fmla="*/ 0 w 2667000"/>
              <a:gd name="connsiteY1" fmla="*/ 1068191 h 1068191"/>
              <a:gd name="connsiteX2" fmla="*/ 214680 w 2667000"/>
              <a:gd name="connsiteY2" fmla="*/ 1391 h 1068191"/>
              <a:gd name="connsiteX3" fmla="*/ 2667000 w 2667000"/>
              <a:gd name="connsiteY3" fmla="*/ 1391 h 1068191"/>
              <a:gd name="connsiteX4" fmla="*/ 2593387 w 2667000"/>
              <a:gd name="connsiteY4" fmla="*/ 95692 h 1068191"/>
              <a:gd name="connsiteX0" fmla="*/ 2195367 w 2667000"/>
              <a:gd name="connsiteY0" fmla="*/ 1066800 h 1066800"/>
              <a:gd name="connsiteX1" fmla="*/ 0 w 2667000"/>
              <a:gd name="connsiteY1" fmla="*/ 1066800 h 1066800"/>
              <a:gd name="connsiteX2" fmla="*/ 214680 w 2667000"/>
              <a:gd name="connsiteY2" fmla="*/ 0 h 1066800"/>
              <a:gd name="connsiteX3" fmla="*/ 2667000 w 2667000"/>
              <a:gd name="connsiteY3" fmla="*/ 0 h 1066800"/>
              <a:gd name="connsiteX0" fmla="*/ 2195367 w 2540000"/>
              <a:gd name="connsiteY0" fmla="*/ 1066800 h 1066800"/>
              <a:gd name="connsiteX1" fmla="*/ 0 w 2540000"/>
              <a:gd name="connsiteY1" fmla="*/ 1066800 h 1066800"/>
              <a:gd name="connsiteX2" fmla="*/ 214680 w 2540000"/>
              <a:gd name="connsiteY2" fmla="*/ 0 h 1066800"/>
              <a:gd name="connsiteX3" fmla="*/ 2540000 w 2540000"/>
              <a:gd name="connsiteY3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0" h="1066800">
                <a:moveTo>
                  <a:pt x="2195367" y="1066800"/>
                </a:moveTo>
                <a:lnTo>
                  <a:pt x="0" y="1066800"/>
                </a:lnTo>
                <a:lnTo>
                  <a:pt x="214680" y="0"/>
                </a:lnTo>
                <a:lnTo>
                  <a:pt x="2540000" y="0"/>
                </a:lnTo>
              </a:path>
            </a:pathLst>
          </a:custGeom>
          <a:solidFill>
            <a:srgbClr val="FFFF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 descr="ABH047.jpg">
            <a:extLst>
              <a:ext uri="{FF2B5EF4-FFF2-40B4-BE49-F238E27FC236}">
                <a16:creationId xmlns:a16="http://schemas.microsoft.com/office/drawing/2014/main" id="{877E88D0-53A8-5745-AAFD-0DFD69702B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lum contrast="10000"/>
          </a:blip>
          <a:srcRect l="5205" t="10433" r="5193" b="61"/>
          <a:stretch>
            <a:fillRect/>
          </a:stretch>
        </p:blipFill>
        <p:spPr>
          <a:xfrm>
            <a:off x="0" y="0"/>
            <a:ext cx="8915400" cy="59436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7F9B09B-F456-6E47-B2CC-7A2149F80738}"/>
              </a:ext>
            </a:extLst>
          </p:cNvPr>
          <p:cNvSpPr/>
          <p:nvPr userDrawn="1"/>
        </p:nvSpPr>
        <p:spPr>
          <a:xfrm>
            <a:off x="5334000" y="0"/>
            <a:ext cx="3810000" cy="5943600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800" h="5943600">
                <a:moveTo>
                  <a:pt x="1524000" y="0"/>
                </a:moveTo>
                <a:lnTo>
                  <a:pt x="3733800" y="0"/>
                </a:lnTo>
                <a:lnTo>
                  <a:pt x="3733800" y="5943600"/>
                </a:lnTo>
                <a:lnTo>
                  <a:pt x="0" y="5943600"/>
                </a:lnTo>
                <a:lnTo>
                  <a:pt x="152400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1ED90E1-5AD9-E74C-A62C-E9F9EE7A6E5F}"/>
              </a:ext>
            </a:extLst>
          </p:cNvPr>
          <p:cNvSpPr/>
          <p:nvPr userDrawn="1"/>
        </p:nvSpPr>
        <p:spPr>
          <a:xfrm>
            <a:off x="5410200" y="3924945"/>
            <a:ext cx="3200400" cy="990600"/>
          </a:xfrm>
          <a:custGeom>
            <a:avLst/>
            <a:gdLst>
              <a:gd name="connsiteX0" fmla="*/ 0 w 3200400"/>
              <a:gd name="connsiteY0" fmla="*/ 1066800 h 1066800"/>
              <a:gd name="connsiteX1" fmla="*/ 595680 w 3200400"/>
              <a:gd name="connsiteY1" fmla="*/ 0 h 1066800"/>
              <a:gd name="connsiteX2" fmla="*/ 3200400 w 3200400"/>
              <a:gd name="connsiteY2" fmla="*/ 0 h 1066800"/>
              <a:gd name="connsiteX3" fmla="*/ 2604720 w 3200400"/>
              <a:gd name="connsiteY3" fmla="*/ 1066800 h 1066800"/>
              <a:gd name="connsiteX4" fmla="*/ 0 w 32004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895600"/>
              <a:gd name="connsiteY0" fmla="*/ 1066800 h 1066800"/>
              <a:gd name="connsiteX1" fmla="*/ 290880 w 2895600"/>
              <a:gd name="connsiteY1" fmla="*/ 0 h 1066800"/>
              <a:gd name="connsiteX2" fmla="*/ 2895600 w 2895600"/>
              <a:gd name="connsiteY2" fmla="*/ 0 h 1066800"/>
              <a:gd name="connsiteX3" fmla="*/ 2299920 w 2895600"/>
              <a:gd name="connsiteY3" fmla="*/ 1066800 h 1066800"/>
              <a:gd name="connsiteX4" fmla="*/ 0 w 2895600"/>
              <a:gd name="connsiteY4" fmla="*/ 1066800 h 1066800"/>
              <a:gd name="connsiteX0" fmla="*/ 0 w 2743200"/>
              <a:gd name="connsiteY0" fmla="*/ 1066800 h 1066800"/>
              <a:gd name="connsiteX1" fmla="*/ 1384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667000"/>
              <a:gd name="connsiteY0" fmla="*/ 1066800 h 1066800"/>
              <a:gd name="connsiteX1" fmla="*/ 214680 w 2667000"/>
              <a:gd name="connsiteY1" fmla="*/ 0 h 1066800"/>
              <a:gd name="connsiteX2" fmla="*/ 2667000 w 2667000"/>
              <a:gd name="connsiteY2" fmla="*/ 0 h 1066800"/>
              <a:gd name="connsiteX3" fmla="*/ 2071320 w 2667000"/>
              <a:gd name="connsiteY3" fmla="*/ 1066800 h 1066800"/>
              <a:gd name="connsiteX4" fmla="*/ 0 w 2667000"/>
              <a:gd name="connsiteY4" fmla="*/ 1066800 h 1066800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071320 w 2667000"/>
              <a:gd name="connsiteY4" fmla="*/ 1070973 h 1070973"/>
              <a:gd name="connsiteX5" fmla="*/ 0 w 2667000"/>
              <a:gd name="connsiteY5" fmla="*/ 1070973 h 1070973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195367 w 2667000"/>
              <a:gd name="connsiteY4" fmla="*/ 1070973 h 1070973"/>
              <a:gd name="connsiteX5" fmla="*/ 0 w 2667000"/>
              <a:gd name="connsiteY5" fmla="*/ 1070973 h 1070973"/>
              <a:gd name="connsiteX0" fmla="*/ 2195367 w 2667000"/>
              <a:gd name="connsiteY0" fmla="*/ 1068191 h 1068191"/>
              <a:gd name="connsiteX1" fmla="*/ 0 w 2667000"/>
              <a:gd name="connsiteY1" fmla="*/ 1068191 h 1068191"/>
              <a:gd name="connsiteX2" fmla="*/ 214680 w 2667000"/>
              <a:gd name="connsiteY2" fmla="*/ 1391 h 1068191"/>
              <a:gd name="connsiteX3" fmla="*/ 2667000 w 2667000"/>
              <a:gd name="connsiteY3" fmla="*/ 1391 h 1068191"/>
              <a:gd name="connsiteX4" fmla="*/ 2593387 w 2667000"/>
              <a:gd name="connsiteY4" fmla="*/ 95692 h 1068191"/>
              <a:gd name="connsiteX0" fmla="*/ 2195367 w 2667000"/>
              <a:gd name="connsiteY0" fmla="*/ 1066800 h 1066800"/>
              <a:gd name="connsiteX1" fmla="*/ 0 w 2667000"/>
              <a:gd name="connsiteY1" fmla="*/ 1066800 h 1066800"/>
              <a:gd name="connsiteX2" fmla="*/ 214680 w 2667000"/>
              <a:gd name="connsiteY2" fmla="*/ 0 h 1066800"/>
              <a:gd name="connsiteX3" fmla="*/ 2667000 w 2667000"/>
              <a:gd name="connsiteY3" fmla="*/ 0 h 1066800"/>
              <a:gd name="connsiteX0" fmla="*/ 2195367 w 2540000"/>
              <a:gd name="connsiteY0" fmla="*/ 1066800 h 1066800"/>
              <a:gd name="connsiteX1" fmla="*/ 0 w 2540000"/>
              <a:gd name="connsiteY1" fmla="*/ 1066800 h 1066800"/>
              <a:gd name="connsiteX2" fmla="*/ 214680 w 2540000"/>
              <a:gd name="connsiteY2" fmla="*/ 0 h 1066800"/>
              <a:gd name="connsiteX3" fmla="*/ 2540000 w 2540000"/>
              <a:gd name="connsiteY3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0" h="1066800">
                <a:moveTo>
                  <a:pt x="2195367" y="1066800"/>
                </a:moveTo>
                <a:lnTo>
                  <a:pt x="0" y="1066800"/>
                </a:lnTo>
                <a:lnTo>
                  <a:pt x="214680" y="0"/>
                </a:lnTo>
                <a:lnTo>
                  <a:pt x="2540000" y="0"/>
                </a:lnTo>
              </a:path>
            </a:pathLst>
          </a:custGeom>
          <a:solidFill>
            <a:srgbClr val="FFFF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DAB705-E430-114C-B6BE-AFDA993474A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8" y="108487"/>
            <a:ext cx="1662528" cy="58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5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F44FF-5B24-214F-BCF4-139589164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76592-7472-D64D-ACC4-81B484CB4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BF837-11FC-694E-A7C1-D1FFFB1D7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206-744D-3048-87E3-4D9C3917EC54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36C12-E69C-764E-A711-B48A900C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0D49D-E7E0-2842-BC57-FA3C4324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8A8C-26C2-9B41-9BA5-CB4C09B8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068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03041-B375-0B45-A161-BEDA9A79E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16442"/>
            <a:ext cx="1971675" cy="503692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4DAA5-4FFE-6F4C-8EC6-70A2726F7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16442"/>
            <a:ext cx="5800725" cy="503692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6469E-4391-464E-B524-C1A80CB9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206-744D-3048-87E3-4D9C3917EC54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A3396-D3D8-284A-8717-DEE41DF8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7994B-BE68-1042-8542-AD34E062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8A8C-26C2-9B41-9BA5-CB4C09B8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7504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5410200" y="3886200"/>
            <a:ext cx="3200400" cy="990600"/>
          </a:xfrm>
          <a:custGeom>
            <a:avLst/>
            <a:gdLst>
              <a:gd name="connsiteX0" fmla="*/ 0 w 3200400"/>
              <a:gd name="connsiteY0" fmla="*/ 1066800 h 1066800"/>
              <a:gd name="connsiteX1" fmla="*/ 595680 w 3200400"/>
              <a:gd name="connsiteY1" fmla="*/ 0 h 1066800"/>
              <a:gd name="connsiteX2" fmla="*/ 3200400 w 3200400"/>
              <a:gd name="connsiteY2" fmla="*/ 0 h 1066800"/>
              <a:gd name="connsiteX3" fmla="*/ 2604720 w 3200400"/>
              <a:gd name="connsiteY3" fmla="*/ 1066800 h 1066800"/>
              <a:gd name="connsiteX4" fmla="*/ 0 w 32004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895600"/>
              <a:gd name="connsiteY0" fmla="*/ 1066800 h 1066800"/>
              <a:gd name="connsiteX1" fmla="*/ 290880 w 2895600"/>
              <a:gd name="connsiteY1" fmla="*/ 0 h 1066800"/>
              <a:gd name="connsiteX2" fmla="*/ 2895600 w 2895600"/>
              <a:gd name="connsiteY2" fmla="*/ 0 h 1066800"/>
              <a:gd name="connsiteX3" fmla="*/ 2299920 w 2895600"/>
              <a:gd name="connsiteY3" fmla="*/ 1066800 h 1066800"/>
              <a:gd name="connsiteX4" fmla="*/ 0 w 2895600"/>
              <a:gd name="connsiteY4" fmla="*/ 1066800 h 1066800"/>
              <a:gd name="connsiteX0" fmla="*/ 0 w 2743200"/>
              <a:gd name="connsiteY0" fmla="*/ 1066800 h 1066800"/>
              <a:gd name="connsiteX1" fmla="*/ 1384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667000"/>
              <a:gd name="connsiteY0" fmla="*/ 1066800 h 1066800"/>
              <a:gd name="connsiteX1" fmla="*/ 214680 w 2667000"/>
              <a:gd name="connsiteY1" fmla="*/ 0 h 1066800"/>
              <a:gd name="connsiteX2" fmla="*/ 2667000 w 2667000"/>
              <a:gd name="connsiteY2" fmla="*/ 0 h 1066800"/>
              <a:gd name="connsiteX3" fmla="*/ 2071320 w 2667000"/>
              <a:gd name="connsiteY3" fmla="*/ 1066800 h 1066800"/>
              <a:gd name="connsiteX4" fmla="*/ 0 w 2667000"/>
              <a:gd name="connsiteY4" fmla="*/ 1066800 h 1066800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071320 w 2667000"/>
              <a:gd name="connsiteY4" fmla="*/ 1070973 h 1070973"/>
              <a:gd name="connsiteX5" fmla="*/ 0 w 2667000"/>
              <a:gd name="connsiteY5" fmla="*/ 1070973 h 1070973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195367 w 2667000"/>
              <a:gd name="connsiteY4" fmla="*/ 1070973 h 1070973"/>
              <a:gd name="connsiteX5" fmla="*/ 0 w 2667000"/>
              <a:gd name="connsiteY5" fmla="*/ 1070973 h 1070973"/>
              <a:gd name="connsiteX0" fmla="*/ 2195367 w 2667000"/>
              <a:gd name="connsiteY0" fmla="*/ 1068191 h 1068191"/>
              <a:gd name="connsiteX1" fmla="*/ 0 w 2667000"/>
              <a:gd name="connsiteY1" fmla="*/ 1068191 h 1068191"/>
              <a:gd name="connsiteX2" fmla="*/ 214680 w 2667000"/>
              <a:gd name="connsiteY2" fmla="*/ 1391 h 1068191"/>
              <a:gd name="connsiteX3" fmla="*/ 2667000 w 2667000"/>
              <a:gd name="connsiteY3" fmla="*/ 1391 h 1068191"/>
              <a:gd name="connsiteX4" fmla="*/ 2593387 w 2667000"/>
              <a:gd name="connsiteY4" fmla="*/ 95692 h 1068191"/>
              <a:gd name="connsiteX0" fmla="*/ 2195367 w 2667000"/>
              <a:gd name="connsiteY0" fmla="*/ 1066800 h 1066800"/>
              <a:gd name="connsiteX1" fmla="*/ 0 w 2667000"/>
              <a:gd name="connsiteY1" fmla="*/ 1066800 h 1066800"/>
              <a:gd name="connsiteX2" fmla="*/ 214680 w 2667000"/>
              <a:gd name="connsiteY2" fmla="*/ 0 h 1066800"/>
              <a:gd name="connsiteX3" fmla="*/ 2667000 w 2667000"/>
              <a:gd name="connsiteY3" fmla="*/ 0 h 1066800"/>
              <a:gd name="connsiteX0" fmla="*/ 2195367 w 2540000"/>
              <a:gd name="connsiteY0" fmla="*/ 1066800 h 1066800"/>
              <a:gd name="connsiteX1" fmla="*/ 0 w 2540000"/>
              <a:gd name="connsiteY1" fmla="*/ 1066800 h 1066800"/>
              <a:gd name="connsiteX2" fmla="*/ 214680 w 2540000"/>
              <a:gd name="connsiteY2" fmla="*/ 0 h 1066800"/>
              <a:gd name="connsiteX3" fmla="*/ 2540000 w 2540000"/>
              <a:gd name="connsiteY3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0" h="1066800">
                <a:moveTo>
                  <a:pt x="2195367" y="1066800"/>
                </a:moveTo>
                <a:lnTo>
                  <a:pt x="0" y="1066800"/>
                </a:lnTo>
                <a:lnTo>
                  <a:pt x="214680" y="0"/>
                </a:lnTo>
                <a:lnTo>
                  <a:pt x="2540000" y="0"/>
                </a:lnTo>
              </a:path>
            </a:pathLst>
          </a:custGeom>
          <a:solidFill>
            <a:srgbClr val="FFFF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 descr="ABH047.jpg"/>
          <p:cNvPicPr>
            <a:picLocks noChangeAspect="1"/>
          </p:cNvPicPr>
          <p:nvPr userDrawn="1"/>
        </p:nvPicPr>
        <p:blipFill>
          <a:blip r:embed="rId2">
            <a:grayscl/>
            <a:lum contrast="10000"/>
          </a:blip>
          <a:srcRect l="5205" t="10433" r="5193" b="61"/>
          <a:stretch>
            <a:fillRect/>
          </a:stretch>
        </p:blipFill>
        <p:spPr>
          <a:xfrm>
            <a:off x="0" y="0"/>
            <a:ext cx="8915400" cy="5943600"/>
          </a:xfrm>
          <a:prstGeom prst="rect">
            <a:avLst/>
          </a:prstGeom>
        </p:spPr>
      </p:pic>
      <p:sp>
        <p:nvSpPr>
          <p:cNvPr id="12" name="Freeform 11"/>
          <p:cNvSpPr/>
          <p:nvPr userDrawn="1"/>
        </p:nvSpPr>
        <p:spPr>
          <a:xfrm>
            <a:off x="5334000" y="0"/>
            <a:ext cx="3810000" cy="5943600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800" h="5943600">
                <a:moveTo>
                  <a:pt x="1524000" y="0"/>
                </a:moveTo>
                <a:lnTo>
                  <a:pt x="3733800" y="0"/>
                </a:lnTo>
                <a:lnTo>
                  <a:pt x="3733800" y="5943600"/>
                </a:lnTo>
                <a:lnTo>
                  <a:pt x="0" y="5943600"/>
                </a:lnTo>
                <a:lnTo>
                  <a:pt x="152400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096000" y="1752600"/>
            <a:ext cx="3048000" cy="1524000"/>
          </a:xfrm>
        </p:spPr>
        <p:txBody>
          <a:bodyPr anchor="b">
            <a:noAutofit/>
          </a:bodyPr>
          <a:lstStyle>
            <a:lvl1pPr algn="ctr">
              <a:defRPr sz="2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Freeform 13"/>
          <p:cNvSpPr/>
          <p:nvPr userDrawn="1"/>
        </p:nvSpPr>
        <p:spPr>
          <a:xfrm>
            <a:off x="5410200" y="3924945"/>
            <a:ext cx="3200400" cy="990600"/>
          </a:xfrm>
          <a:custGeom>
            <a:avLst/>
            <a:gdLst>
              <a:gd name="connsiteX0" fmla="*/ 0 w 3200400"/>
              <a:gd name="connsiteY0" fmla="*/ 1066800 h 1066800"/>
              <a:gd name="connsiteX1" fmla="*/ 595680 w 3200400"/>
              <a:gd name="connsiteY1" fmla="*/ 0 h 1066800"/>
              <a:gd name="connsiteX2" fmla="*/ 3200400 w 3200400"/>
              <a:gd name="connsiteY2" fmla="*/ 0 h 1066800"/>
              <a:gd name="connsiteX3" fmla="*/ 2604720 w 3200400"/>
              <a:gd name="connsiteY3" fmla="*/ 1066800 h 1066800"/>
              <a:gd name="connsiteX4" fmla="*/ 0 w 32004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895600"/>
              <a:gd name="connsiteY0" fmla="*/ 1066800 h 1066800"/>
              <a:gd name="connsiteX1" fmla="*/ 290880 w 2895600"/>
              <a:gd name="connsiteY1" fmla="*/ 0 h 1066800"/>
              <a:gd name="connsiteX2" fmla="*/ 2895600 w 2895600"/>
              <a:gd name="connsiteY2" fmla="*/ 0 h 1066800"/>
              <a:gd name="connsiteX3" fmla="*/ 2299920 w 2895600"/>
              <a:gd name="connsiteY3" fmla="*/ 1066800 h 1066800"/>
              <a:gd name="connsiteX4" fmla="*/ 0 w 2895600"/>
              <a:gd name="connsiteY4" fmla="*/ 1066800 h 1066800"/>
              <a:gd name="connsiteX0" fmla="*/ 0 w 2743200"/>
              <a:gd name="connsiteY0" fmla="*/ 1066800 h 1066800"/>
              <a:gd name="connsiteX1" fmla="*/ 1384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667000"/>
              <a:gd name="connsiteY0" fmla="*/ 1066800 h 1066800"/>
              <a:gd name="connsiteX1" fmla="*/ 214680 w 2667000"/>
              <a:gd name="connsiteY1" fmla="*/ 0 h 1066800"/>
              <a:gd name="connsiteX2" fmla="*/ 2667000 w 2667000"/>
              <a:gd name="connsiteY2" fmla="*/ 0 h 1066800"/>
              <a:gd name="connsiteX3" fmla="*/ 2071320 w 2667000"/>
              <a:gd name="connsiteY3" fmla="*/ 1066800 h 1066800"/>
              <a:gd name="connsiteX4" fmla="*/ 0 w 2667000"/>
              <a:gd name="connsiteY4" fmla="*/ 1066800 h 1066800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071320 w 2667000"/>
              <a:gd name="connsiteY4" fmla="*/ 1070973 h 1070973"/>
              <a:gd name="connsiteX5" fmla="*/ 0 w 2667000"/>
              <a:gd name="connsiteY5" fmla="*/ 1070973 h 1070973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195367 w 2667000"/>
              <a:gd name="connsiteY4" fmla="*/ 1070973 h 1070973"/>
              <a:gd name="connsiteX5" fmla="*/ 0 w 2667000"/>
              <a:gd name="connsiteY5" fmla="*/ 1070973 h 1070973"/>
              <a:gd name="connsiteX0" fmla="*/ 2195367 w 2667000"/>
              <a:gd name="connsiteY0" fmla="*/ 1068191 h 1068191"/>
              <a:gd name="connsiteX1" fmla="*/ 0 w 2667000"/>
              <a:gd name="connsiteY1" fmla="*/ 1068191 h 1068191"/>
              <a:gd name="connsiteX2" fmla="*/ 214680 w 2667000"/>
              <a:gd name="connsiteY2" fmla="*/ 1391 h 1068191"/>
              <a:gd name="connsiteX3" fmla="*/ 2667000 w 2667000"/>
              <a:gd name="connsiteY3" fmla="*/ 1391 h 1068191"/>
              <a:gd name="connsiteX4" fmla="*/ 2593387 w 2667000"/>
              <a:gd name="connsiteY4" fmla="*/ 95692 h 1068191"/>
              <a:gd name="connsiteX0" fmla="*/ 2195367 w 2667000"/>
              <a:gd name="connsiteY0" fmla="*/ 1066800 h 1066800"/>
              <a:gd name="connsiteX1" fmla="*/ 0 w 2667000"/>
              <a:gd name="connsiteY1" fmla="*/ 1066800 h 1066800"/>
              <a:gd name="connsiteX2" fmla="*/ 214680 w 2667000"/>
              <a:gd name="connsiteY2" fmla="*/ 0 h 1066800"/>
              <a:gd name="connsiteX3" fmla="*/ 2667000 w 2667000"/>
              <a:gd name="connsiteY3" fmla="*/ 0 h 1066800"/>
              <a:gd name="connsiteX0" fmla="*/ 2195367 w 2540000"/>
              <a:gd name="connsiteY0" fmla="*/ 1066800 h 1066800"/>
              <a:gd name="connsiteX1" fmla="*/ 0 w 2540000"/>
              <a:gd name="connsiteY1" fmla="*/ 1066800 h 1066800"/>
              <a:gd name="connsiteX2" fmla="*/ 214680 w 2540000"/>
              <a:gd name="connsiteY2" fmla="*/ 0 h 1066800"/>
              <a:gd name="connsiteX3" fmla="*/ 2540000 w 2540000"/>
              <a:gd name="connsiteY3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0" h="1066800">
                <a:moveTo>
                  <a:pt x="2195367" y="1066800"/>
                </a:moveTo>
                <a:lnTo>
                  <a:pt x="0" y="1066800"/>
                </a:lnTo>
                <a:lnTo>
                  <a:pt x="214680" y="0"/>
                </a:lnTo>
                <a:lnTo>
                  <a:pt x="2540000" y="0"/>
                </a:lnTo>
              </a:path>
            </a:pathLst>
          </a:custGeom>
          <a:solidFill>
            <a:srgbClr val="FFFF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btitle 2"/>
          <p:cNvSpPr>
            <a:spLocks noGrp="1"/>
          </p:cNvSpPr>
          <p:nvPr>
            <p:ph type="subTitle" idx="1"/>
          </p:nvPr>
        </p:nvSpPr>
        <p:spPr>
          <a:xfrm>
            <a:off x="5562600" y="4096395"/>
            <a:ext cx="2667942" cy="647700"/>
          </a:xfr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8" y="108487"/>
            <a:ext cx="1662528" cy="5831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648200" y="3048000"/>
            <a:ext cx="3352800" cy="51525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2000" kern="1200" dirty="0" smtClean="0">
                <a:solidFill>
                  <a:schemeClr val="bg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1pPr>
            <a:lvl2pPr marL="0" algn="l" defTabSz="914400" rtl="0" eaLnBrk="1" latinLnBrk="0" hangingPunct="1">
              <a:buNone/>
              <a:defRPr lang="en-US" sz="20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 lvl="1"/>
            <a:r>
              <a:rPr lang="en-US"/>
              <a:t>Subheading If Needed</a:t>
            </a:r>
          </a:p>
        </p:txBody>
      </p:sp>
      <p:sp>
        <p:nvSpPr>
          <p:cNvPr id="9" name="Content Placeholder 23"/>
          <p:cNvSpPr>
            <a:spLocks noGrp="1"/>
          </p:cNvSpPr>
          <p:nvPr>
            <p:ph sz="quarter" idx="14" hasCustomPrompt="1"/>
          </p:nvPr>
        </p:nvSpPr>
        <p:spPr>
          <a:xfrm>
            <a:off x="4648200" y="2286000"/>
            <a:ext cx="4343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0"/>
            <a:ext cx="5181600" cy="5815331"/>
            <a:chOff x="0" y="0"/>
            <a:chExt cx="5511800" cy="5791201"/>
          </a:xfrm>
        </p:grpSpPr>
        <p:sp>
          <p:nvSpPr>
            <p:cNvPr id="11" name="Freeform 10"/>
            <p:cNvSpPr/>
            <p:nvPr userDrawn="1"/>
          </p:nvSpPr>
          <p:spPr>
            <a:xfrm flipH="1">
              <a:off x="0" y="0"/>
              <a:ext cx="5486400" cy="5791200"/>
            </a:xfrm>
            <a:custGeom>
              <a:avLst/>
              <a:gdLst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0 w 2209800"/>
                <a:gd name="connsiteY3" fmla="*/ 5943600 h 5943600"/>
                <a:gd name="connsiteX4" fmla="*/ 0 w 2209800"/>
                <a:gd name="connsiteY4" fmla="*/ 0 h 5943600"/>
                <a:gd name="connsiteX0" fmla="*/ 1524000 w 3733800"/>
                <a:gd name="connsiteY0" fmla="*/ 0 h 5943600"/>
                <a:gd name="connsiteX1" fmla="*/ 3733800 w 3733800"/>
                <a:gd name="connsiteY1" fmla="*/ 0 h 5943600"/>
                <a:gd name="connsiteX2" fmla="*/ 3733800 w 3733800"/>
                <a:gd name="connsiteY2" fmla="*/ 5943600 h 5943600"/>
                <a:gd name="connsiteX3" fmla="*/ 0 w 3733800"/>
                <a:gd name="connsiteY3" fmla="*/ 5943600 h 5943600"/>
                <a:gd name="connsiteX4" fmla="*/ 1524000 w 3733800"/>
                <a:gd name="connsiteY4" fmla="*/ 0 h 5943600"/>
                <a:gd name="connsiteX0" fmla="*/ 1524000 w 3733800"/>
                <a:gd name="connsiteY0" fmla="*/ 0 h 5943600"/>
                <a:gd name="connsiteX1" fmla="*/ 3733800 w 3733800"/>
                <a:gd name="connsiteY1" fmla="*/ 0 h 5943600"/>
                <a:gd name="connsiteX2" fmla="*/ 3733800 w 3733800"/>
                <a:gd name="connsiteY2" fmla="*/ 5943600 h 5943600"/>
                <a:gd name="connsiteX3" fmla="*/ 0 w 3733800"/>
                <a:gd name="connsiteY3" fmla="*/ 5943600 h 5943600"/>
                <a:gd name="connsiteX4" fmla="*/ 2601785 w 3733800"/>
                <a:gd name="connsiteY4" fmla="*/ 5928102 h 5943600"/>
                <a:gd name="connsiteX5" fmla="*/ 1524000 w 3733800"/>
                <a:gd name="connsiteY5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1077074 w 2209800"/>
                <a:gd name="connsiteY3" fmla="*/ 5943600 h 5943600"/>
                <a:gd name="connsiteX4" fmla="*/ 1077785 w 2209800"/>
                <a:gd name="connsiteY4" fmla="*/ 5928102 h 5943600"/>
                <a:gd name="connsiteX5" fmla="*/ 0 w 2209800"/>
                <a:gd name="connsiteY5" fmla="*/ 0 h 5943600"/>
                <a:gd name="connsiteX0" fmla="*/ 0 w 2145748"/>
                <a:gd name="connsiteY0" fmla="*/ 0 h 5943600"/>
                <a:gd name="connsiteX1" fmla="*/ 2145748 w 2145748"/>
                <a:gd name="connsiteY1" fmla="*/ 0 h 5943600"/>
                <a:gd name="connsiteX2" fmla="*/ 2145748 w 2145748"/>
                <a:gd name="connsiteY2" fmla="*/ 5943600 h 5943600"/>
                <a:gd name="connsiteX3" fmla="*/ 1013022 w 2145748"/>
                <a:gd name="connsiteY3" fmla="*/ 5943600 h 5943600"/>
                <a:gd name="connsiteX4" fmla="*/ 1013733 w 2145748"/>
                <a:gd name="connsiteY4" fmla="*/ 5928102 h 5943600"/>
                <a:gd name="connsiteX5" fmla="*/ 0 w 2145748"/>
                <a:gd name="connsiteY5" fmla="*/ 0 h 5943600"/>
                <a:gd name="connsiteX0" fmla="*/ 0 w 2145748"/>
                <a:gd name="connsiteY0" fmla="*/ 0 h 5943600"/>
                <a:gd name="connsiteX1" fmla="*/ 2145748 w 2145748"/>
                <a:gd name="connsiteY1" fmla="*/ 0 h 5943600"/>
                <a:gd name="connsiteX2" fmla="*/ 2145748 w 2145748"/>
                <a:gd name="connsiteY2" fmla="*/ 5943600 h 5943600"/>
                <a:gd name="connsiteX3" fmla="*/ 1013022 w 2145748"/>
                <a:gd name="connsiteY3" fmla="*/ 5943600 h 5943600"/>
                <a:gd name="connsiteX4" fmla="*/ 1013733 w 2145748"/>
                <a:gd name="connsiteY4" fmla="*/ 5928102 h 5943600"/>
                <a:gd name="connsiteX5" fmla="*/ 0 w 2145748"/>
                <a:gd name="connsiteY5" fmla="*/ 0 h 5943600"/>
                <a:gd name="connsiteX0" fmla="*/ 0 w 2113722"/>
                <a:gd name="connsiteY0" fmla="*/ 0 h 5943600"/>
                <a:gd name="connsiteX1" fmla="*/ 2113722 w 2113722"/>
                <a:gd name="connsiteY1" fmla="*/ 0 h 5943600"/>
                <a:gd name="connsiteX2" fmla="*/ 2113722 w 2113722"/>
                <a:gd name="connsiteY2" fmla="*/ 5943600 h 5943600"/>
                <a:gd name="connsiteX3" fmla="*/ 980996 w 2113722"/>
                <a:gd name="connsiteY3" fmla="*/ 5943600 h 5943600"/>
                <a:gd name="connsiteX4" fmla="*/ 981707 w 2113722"/>
                <a:gd name="connsiteY4" fmla="*/ 5928102 h 5943600"/>
                <a:gd name="connsiteX5" fmla="*/ 0 w 2113722"/>
                <a:gd name="connsiteY5" fmla="*/ 0 h 5943600"/>
                <a:gd name="connsiteX0" fmla="*/ 0 w 2113722"/>
                <a:gd name="connsiteY0" fmla="*/ 0 h 5943600"/>
                <a:gd name="connsiteX1" fmla="*/ 2113722 w 2113722"/>
                <a:gd name="connsiteY1" fmla="*/ 0 h 5943600"/>
                <a:gd name="connsiteX2" fmla="*/ 2113722 w 2113722"/>
                <a:gd name="connsiteY2" fmla="*/ 5943600 h 5943600"/>
                <a:gd name="connsiteX3" fmla="*/ 980996 w 2113722"/>
                <a:gd name="connsiteY3" fmla="*/ 5943600 h 5943600"/>
                <a:gd name="connsiteX4" fmla="*/ 1013733 w 2113722"/>
                <a:gd name="connsiteY4" fmla="*/ 5928103 h 5943600"/>
                <a:gd name="connsiteX5" fmla="*/ 0 w 2113722"/>
                <a:gd name="connsiteY5" fmla="*/ 0 h 5943600"/>
                <a:gd name="connsiteX0" fmla="*/ 0 w 2113722"/>
                <a:gd name="connsiteY0" fmla="*/ 0 h 5943600"/>
                <a:gd name="connsiteX1" fmla="*/ 2113722 w 2113722"/>
                <a:gd name="connsiteY1" fmla="*/ 0 h 5943600"/>
                <a:gd name="connsiteX2" fmla="*/ 2113722 w 2113722"/>
                <a:gd name="connsiteY2" fmla="*/ 5943600 h 5943600"/>
                <a:gd name="connsiteX3" fmla="*/ 980996 w 2113722"/>
                <a:gd name="connsiteY3" fmla="*/ 5943600 h 5943600"/>
                <a:gd name="connsiteX4" fmla="*/ 0 w 2113722"/>
                <a:gd name="connsiteY4" fmla="*/ 0 h 5943600"/>
                <a:gd name="connsiteX0" fmla="*/ 0 w 2113722"/>
                <a:gd name="connsiteY0" fmla="*/ 0 h 5943600"/>
                <a:gd name="connsiteX1" fmla="*/ 2113722 w 2113722"/>
                <a:gd name="connsiteY1" fmla="*/ 0 h 5943600"/>
                <a:gd name="connsiteX2" fmla="*/ 2113722 w 2113722"/>
                <a:gd name="connsiteY2" fmla="*/ 5943600 h 5943600"/>
                <a:gd name="connsiteX3" fmla="*/ 980996 w 2113722"/>
                <a:gd name="connsiteY3" fmla="*/ 5943600 h 5943600"/>
                <a:gd name="connsiteX4" fmla="*/ 979083 w 2113722"/>
                <a:gd name="connsiteY4" fmla="*/ 5943600 h 5943600"/>
                <a:gd name="connsiteX5" fmla="*/ 0 w 2113722"/>
                <a:gd name="connsiteY5" fmla="*/ 0 h 5943600"/>
                <a:gd name="connsiteX0" fmla="*/ 0 w 2145748"/>
                <a:gd name="connsiteY0" fmla="*/ 0 h 5943600"/>
                <a:gd name="connsiteX1" fmla="*/ 2145748 w 2145748"/>
                <a:gd name="connsiteY1" fmla="*/ 0 h 5943600"/>
                <a:gd name="connsiteX2" fmla="*/ 2145748 w 2145748"/>
                <a:gd name="connsiteY2" fmla="*/ 5943600 h 5943600"/>
                <a:gd name="connsiteX3" fmla="*/ 1013022 w 2145748"/>
                <a:gd name="connsiteY3" fmla="*/ 5943600 h 5943600"/>
                <a:gd name="connsiteX4" fmla="*/ 1011109 w 2145748"/>
                <a:gd name="connsiteY4" fmla="*/ 5943600 h 5943600"/>
                <a:gd name="connsiteX5" fmla="*/ 0 w 2145748"/>
                <a:gd name="connsiteY5" fmla="*/ 0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5748" h="5943600">
                  <a:moveTo>
                    <a:pt x="0" y="0"/>
                  </a:moveTo>
                  <a:lnTo>
                    <a:pt x="2145748" y="0"/>
                  </a:lnTo>
                  <a:lnTo>
                    <a:pt x="2145748" y="5943600"/>
                  </a:lnTo>
                  <a:lnTo>
                    <a:pt x="1013022" y="5943600"/>
                  </a:lnTo>
                  <a:lnTo>
                    <a:pt x="1011109" y="594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E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 rot="5400000">
              <a:off x="1323563" y="1602963"/>
              <a:ext cx="5791200" cy="2585275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 userDrawn="1"/>
          </p:nvSpPr>
          <p:spPr>
            <a:xfrm flipH="1">
              <a:off x="0" y="0"/>
              <a:ext cx="5257800" cy="5791200"/>
            </a:xfrm>
            <a:custGeom>
              <a:avLst/>
              <a:gdLst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0 w 2209800"/>
                <a:gd name="connsiteY3" fmla="*/ 5943600 h 5943600"/>
                <a:gd name="connsiteX4" fmla="*/ 0 w 2209800"/>
                <a:gd name="connsiteY4" fmla="*/ 0 h 5943600"/>
                <a:gd name="connsiteX0" fmla="*/ 1524000 w 3733800"/>
                <a:gd name="connsiteY0" fmla="*/ 0 h 5943600"/>
                <a:gd name="connsiteX1" fmla="*/ 3733800 w 3733800"/>
                <a:gd name="connsiteY1" fmla="*/ 0 h 5943600"/>
                <a:gd name="connsiteX2" fmla="*/ 3733800 w 3733800"/>
                <a:gd name="connsiteY2" fmla="*/ 5943600 h 5943600"/>
                <a:gd name="connsiteX3" fmla="*/ 0 w 3733800"/>
                <a:gd name="connsiteY3" fmla="*/ 5943600 h 5943600"/>
                <a:gd name="connsiteX4" fmla="*/ 1524000 w 3733800"/>
                <a:gd name="connsiteY4" fmla="*/ 0 h 5943600"/>
                <a:gd name="connsiteX0" fmla="*/ 1524000 w 3733800"/>
                <a:gd name="connsiteY0" fmla="*/ 0 h 5943600"/>
                <a:gd name="connsiteX1" fmla="*/ 3733800 w 3733800"/>
                <a:gd name="connsiteY1" fmla="*/ 0 h 5943600"/>
                <a:gd name="connsiteX2" fmla="*/ 3733800 w 3733800"/>
                <a:gd name="connsiteY2" fmla="*/ 5943600 h 5943600"/>
                <a:gd name="connsiteX3" fmla="*/ 0 w 3733800"/>
                <a:gd name="connsiteY3" fmla="*/ 5943600 h 5943600"/>
                <a:gd name="connsiteX4" fmla="*/ 2601785 w 3733800"/>
                <a:gd name="connsiteY4" fmla="*/ 5928102 h 5943600"/>
                <a:gd name="connsiteX5" fmla="*/ 1524000 w 3733800"/>
                <a:gd name="connsiteY5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1077074 w 2209800"/>
                <a:gd name="connsiteY3" fmla="*/ 5943600 h 5943600"/>
                <a:gd name="connsiteX4" fmla="*/ 1077785 w 2209800"/>
                <a:gd name="connsiteY4" fmla="*/ 5928102 h 5943600"/>
                <a:gd name="connsiteX5" fmla="*/ 0 w 2209800"/>
                <a:gd name="connsiteY5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1077074 w 2209800"/>
                <a:gd name="connsiteY3" fmla="*/ 5943600 h 5943600"/>
                <a:gd name="connsiteX4" fmla="*/ 762099 w 2209800"/>
                <a:gd name="connsiteY4" fmla="*/ 5928103 h 5943600"/>
                <a:gd name="connsiteX5" fmla="*/ 0 w 2209800"/>
                <a:gd name="connsiteY5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1077074 w 2209800"/>
                <a:gd name="connsiteY3" fmla="*/ 5943600 h 5943600"/>
                <a:gd name="connsiteX4" fmla="*/ 0 w 2209800"/>
                <a:gd name="connsiteY4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919231 w 2209800"/>
                <a:gd name="connsiteY3" fmla="*/ 5943600 h 5943600"/>
                <a:gd name="connsiteX4" fmla="*/ 0 w 2209800"/>
                <a:gd name="connsiteY4" fmla="*/ 0 h 5943600"/>
                <a:gd name="connsiteX0" fmla="*/ 0 w 2525486"/>
                <a:gd name="connsiteY0" fmla="*/ 0 h 5943600"/>
                <a:gd name="connsiteX1" fmla="*/ 2525486 w 2525486"/>
                <a:gd name="connsiteY1" fmla="*/ 0 h 5943600"/>
                <a:gd name="connsiteX2" fmla="*/ 2525486 w 2525486"/>
                <a:gd name="connsiteY2" fmla="*/ 5943600 h 5943600"/>
                <a:gd name="connsiteX3" fmla="*/ 1234917 w 2525486"/>
                <a:gd name="connsiteY3" fmla="*/ 5943600 h 5943600"/>
                <a:gd name="connsiteX4" fmla="*/ 0 w 2525486"/>
                <a:gd name="connsiteY4" fmla="*/ 0 h 5943600"/>
                <a:gd name="connsiteX0" fmla="*/ 0 w 2564946"/>
                <a:gd name="connsiteY0" fmla="*/ 0 h 5943600"/>
                <a:gd name="connsiteX1" fmla="*/ 2564946 w 2564946"/>
                <a:gd name="connsiteY1" fmla="*/ 0 h 5943600"/>
                <a:gd name="connsiteX2" fmla="*/ 2564946 w 2564946"/>
                <a:gd name="connsiteY2" fmla="*/ 5943600 h 5943600"/>
                <a:gd name="connsiteX3" fmla="*/ 1274377 w 2564946"/>
                <a:gd name="connsiteY3" fmla="*/ 5943600 h 5943600"/>
                <a:gd name="connsiteX4" fmla="*/ 0 w 2564946"/>
                <a:gd name="connsiteY4" fmla="*/ 0 h 5943600"/>
                <a:gd name="connsiteX0" fmla="*/ 0 w 2564945"/>
                <a:gd name="connsiteY0" fmla="*/ 0 h 5943600"/>
                <a:gd name="connsiteX1" fmla="*/ 2564945 w 2564945"/>
                <a:gd name="connsiteY1" fmla="*/ 0 h 5943600"/>
                <a:gd name="connsiteX2" fmla="*/ 2564945 w 2564945"/>
                <a:gd name="connsiteY2" fmla="*/ 5943600 h 5943600"/>
                <a:gd name="connsiteX3" fmla="*/ 1274376 w 2564945"/>
                <a:gd name="connsiteY3" fmla="*/ 5943600 h 5943600"/>
                <a:gd name="connsiteX4" fmla="*/ 0 w 2564945"/>
                <a:gd name="connsiteY4" fmla="*/ 0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4945" h="5943600">
                  <a:moveTo>
                    <a:pt x="0" y="0"/>
                  </a:moveTo>
                  <a:lnTo>
                    <a:pt x="2564945" y="0"/>
                  </a:lnTo>
                  <a:lnTo>
                    <a:pt x="2564945" y="5943600"/>
                  </a:lnTo>
                  <a:lnTo>
                    <a:pt x="1274376" y="594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21" name="Freeform 2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 userDrawn="1"/>
        </p:nvSpPr>
        <p:spPr>
          <a:xfrm>
            <a:off x="5715000" y="5791200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0431"/>
            <a:ext cx="4040188" cy="554460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84891"/>
            <a:ext cx="4040188" cy="3424450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30431"/>
            <a:ext cx="4041775" cy="554460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4891"/>
            <a:ext cx="4041775" cy="3424450"/>
          </a:xfrm>
        </p:spPr>
        <p:txBody>
          <a:bodyPr/>
          <a:lstStyle>
            <a:lvl1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reeform 10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5" name="Freeform 14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  <a:latin typeface="Calibri"/>
                <a:ea typeface="Verdana" panose="020B0604030504040204" pitchFamily="34" charset="0"/>
                <a:cs typeface="Calibri"/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reeform 6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1" name="Freeform 1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838200"/>
            <a:ext cx="4648200" cy="4248150"/>
          </a:xfrm>
        </p:spPr>
        <p:txBody>
          <a:bodyPr/>
          <a:lstStyle>
            <a:lvl1pPr>
              <a:defRPr sz="32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reeform 7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2" name="Freeform 11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  <a:latin typeface="Calibri"/>
                <a:ea typeface="Verdana" panose="020B0604030504040204" pitchFamily="34" charset="0"/>
                <a:cs typeface="Calibri"/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30238" y="855663"/>
            <a:ext cx="2949575" cy="880862"/>
          </a:xfrm>
        </p:spPr>
        <p:txBody>
          <a:bodyPr anchor="b">
            <a:normAutofit/>
          </a:bodyPr>
          <a:lstStyle>
            <a:lvl1pPr>
              <a:defRPr lang="en-US" sz="2000" b="0" kern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782763"/>
            <a:ext cx="2949575" cy="330358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2" name="Freeform 11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  <a:latin typeface="Calibri"/>
                <a:ea typeface="Verdana" panose="020B0604030504040204" pitchFamily="34" charset="0"/>
                <a:cs typeface="Calibri"/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30238" y="855663"/>
            <a:ext cx="2949575" cy="927100"/>
          </a:xfrm>
        </p:spPr>
        <p:txBody>
          <a:bodyPr anchor="b">
            <a:normAutofit/>
          </a:bodyPr>
          <a:lstStyle>
            <a:lvl1pPr>
              <a:defRPr lang="en-US" sz="2000" b="0" kern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855663"/>
            <a:ext cx="4629150" cy="4224337"/>
          </a:xfrm>
        </p:spPr>
        <p:txBody>
          <a:bodyPr/>
          <a:lstStyle>
            <a:lvl1pPr marL="0" indent="0">
              <a:buNone/>
              <a:defRPr sz="3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782763"/>
            <a:ext cx="2949575" cy="330358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 6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1" name="Freeform 1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4DCD2-FE2F-4749-B088-CC88147F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91236-9E21-9A4C-B032-DA1F7C5A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8AEA9-9B47-8E4E-8829-1A6597967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206-744D-3048-87E3-4D9C3917EC54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1BA12-D470-8A4D-B8C6-6D2D5736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00A17-368D-7147-B95E-2B7EDC90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FEFE9BF-BF35-3D4F-B20E-7A652B66BB05}"/>
              </a:ext>
            </a:extLst>
          </p:cNvPr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9C5EC5-0310-8644-AF5B-87FDF86C38FC}"/>
              </a:ext>
            </a:extLst>
          </p:cNvPr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20">
            <a:extLst>
              <a:ext uri="{FF2B5EF4-FFF2-40B4-BE49-F238E27FC236}">
                <a16:creationId xmlns:a16="http://schemas.microsoft.com/office/drawing/2014/main" id="{12389B39-D8A6-A645-8A01-262C6D208FFA}"/>
              </a:ext>
            </a:extLst>
          </p:cNvPr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4BC793B-E61F-F840-A215-BA67DB2CD819}"/>
                </a:ext>
              </a:extLst>
            </p:cNvPr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2CF2E3B-7093-9043-B8A2-AE551AEA78DC}"/>
                </a:ext>
              </a:extLst>
            </p:cNvPr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2A0F4EA-C23C-7745-932F-794B09F65EAC}"/>
                </a:ext>
              </a:extLst>
            </p:cNvPr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99927F-E1F1-7445-80EA-A26EB04B7F11}"/>
                </a:ext>
              </a:extLst>
            </p:cNvPr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75346AF-4F86-8D44-B3C1-26059E3DB2DC}"/>
              </a:ext>
            </a:extLst>
          </p:cNvPr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Pvt Ltd.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89E33B9-2894-9A43-8883-4EDD3740DE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0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4FDAA-42AD-F94B-B92D-0F9E20410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81773"/>
            <a:ext cx="7886700" cy="247237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3996A-226B-EA45-A266-4BEA2C810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977535"/>
            <a:ext cx="7886700" cy="13001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6F218-5228-F143-8DD2-BD62869A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206-744D-3048-87E3-4D9C3917EC54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0783F-876B-0C47-955D-CDFFD5670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DA688-529E-2442-B877-81E2CC48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8A8C-26C2-9B41-9BA5-CB4C09B8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1562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A810-FEBD-9444-89A6-8DB258C6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0464A-FE8E-DC47-84B4-F5963AF4D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82208"/>
            <a:ext cx="3886200" cy="37711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77CEA-692B-0A46-A341-F7544EE92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82208"/>
            <a:ext cx="3886200" cy="37711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DF727-3DBF-B04D-84E9-8F88E6AA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206-744D-3048-87E3-4D9C3917EC54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20C32-B1C8-C848-99F5-13C25434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A4751-68A4-8446-980C-7EE0D5FD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8A8C-26C2-9B41-9BA5-CB4C09B8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598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9E26-EC28-DD4E-AF6B-26A9717CA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16442"/>
            <a:ext cx="7886700" cy="11488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13E0A-A3BC-EB42-8DD3-3B690CEE0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57008"/>
            <a:ext cx="3868340" cy="7140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0664F-F3E9-F14D-B616-AC695C015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171065"/>
            <a:ext cx="3868340" cy="319331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3600D-2875-DA43-8D48-0A5BC63EB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57008"/>
            <a:ext cx="3887391" cy="7140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F10E7-501F-8046-9198-3EF4BBB05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171065"/>
            <a:ext cx="3887391" cy="319331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0CFF12-710C-4142-9E94-1FC047E05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206-744D-3048-87E3-4D9C3917EC54}" type="datetimeFigureOut">
              <a:rPr lang="en-US" smtClean="0"/>
              <a:t>9/20/19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A942BC-B0B1-7344-AC0E-209A6390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640BC8-F8A1-C54F-8A18-764E6C677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1A11FE24-60D4-C640-A6B7-F4593DF447F7}"/>
              </a:ext>
            </a:extLst>
          </p:cNvPr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065E7-2F30-D24A-ADFC-61AD019BC147}"/>
              </a:ext>
            </a:extLst>
          </p:cNvPr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20">
            <a:extLst>
              <a:ext uri="{FF2B5EF4-FFF2-40B4-BE49-F238E27FC236}">
                <a16:creationId xmlns:a16="http://schemas.microsoft.com/office/drawing/2014/main" id="{638BC533-564F-9343-A697-C589A3F9F7AA}"/>
              </a:ext>
            </a:extLst>
          </p:cNvPr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F48C6E1-D306-E743-9C35-914F9C5D7E6B}"/>
                </a:ext>
              </a:extLst>
            </p:cNvPr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FC4A0F5-9442-3C4B-82E1-30BE0E8DD4DC}"/>
                </a:ext>
              </a:extLst>
            </p:cNvPr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7A9D7F7-A364-E24A-9241-3CD60EC711B9}"/>
                </a:ext>
              </a:extLst>
            </p:cNvPr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6B9577C-D683-DD4A-9DFE-D374D5BD1D09}"/>
                </a:ext>
              </a:extLst>
            </p:cNvPr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931845D-256F-514E-B9C9-9373779A8A7D}"/>
              </a:ext>
            </a:extLst>
          </p:cNvPr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BA533F0-CA2A-DA46-B3BD-BDEA445DA3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0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3D1F-F1DC-E64A-AF45-5134EDB93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AFACD-F695-B44B-A323-6ADE610C0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206-744D-3048-87E3-4D9C3917EC54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381B8-390C-FE49-B105-2E0DBC98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30B2A-412F-C34E-97D9-76DCA4DD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59D55317-234D-6E4D-8050-5FA2D1DFA0F8}"/>
              </a:ext>
            </a:extLst>
          </p:cNvPr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931879-7F5C-E349-B172-1366947E17A6}"/>
              </a:ext>
            </a:extLst>
          </p:cNvPr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20">
            <a:extLst>
              <a:ext uri="{FF2B5EF4-FFF2-40B4-BE49-F238E27FC236}">
                <a16:creationId xmlns:a16="http://schemas.microsoft.com/office/drawing/2014/main" id="{B3D4F432-FE0E-D14C-BB30-0E3397E0009B}"/>
              </a:ext>
            </a:extLst>
          </p:cNvPr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5833F2D-C739-3145-98D1-8C7A1CB6A1A2}"/>
                </a:ext>
              </a:extLst>
            </p:cNvPr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D757F46-34BA-1940-96BE-57D461F957D9}"/>
                </a:ext>
              </a:extLst>
            </p:cNvPr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C77F36E-7276-8249-8C74-C503DC05DBA9}"/>
                </a:ext>
              </a:extLst>
            </p:cNvPr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F6C7156-40B1-9F49-A726-52845F641D60}"/>
                </a:ext>
              </a:extLst>
            </p:cNvPr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86ABA85-0082-964B-8DBB-0E8056753C6C}"/>
              </a:ext>
            </a:extLst>
          </p:cNvPr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EFD15D-1DC8-2040-B879-59A73EE07F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9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3B9081-0F6C-5744-B91D-EC5687F2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206-744D-3048-87E3-4D9C3917EC54}" type="datetimeFigureOut">
              <a:rPr lang="en-US" smtClean="0"/>
              <a:t>9/20/19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BD2ADE-3AFC-7542-BF2A-2B1A5C9C5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46880-3A86-5340-A559-060137BC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4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4D22-B33A-1D46-A9C5-744EE071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96240"/>
            <a:ext cx="2949178" cy="1386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B37D9-71A2-2349-9181-44173B45B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55769"/>
            <a:ext cx="4629150" cy="422380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F7D6F-05FD-2D4A-A0D5-BA1575F23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83080"/>
            <a:ext cx="2949178" cy="330337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5F7A6-149C-A144-9DBD-4C0B249B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206-744D-3048-87E3-4D9C3917EC54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9CA96-D7EC-F141-B770-FF8A14B6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83B26-5FC7-9049-8AB8-E50F8719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859AB97-E8B6-3A42-95C4-7A60BCD5F2FE}"/>
              </a:ext>
            </a:extLst>
          </p:cNvPr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2AE67A-F0DB-7D4D-B481-8F3BF306993E}"/>
              </a:ext>
            </a:extLst>
          </p:cNvPr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>
            <a:extLst>
              <a:ext uri="{FF2B5EF4-FFF2-40B4-BE49-F238E27FC236}">
                <a16:creationId xmlns:a16="http://schemas.microsoft.com/office/drawing/2014/main" id="{DE2EB2B5-FC2B-714A-9D46-8CE3458B9CE4}"/>
              </a:ext>
            </a:extLst>
          </p:cNvPr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C483EBA-61D9-F34C-BEFB-F4A0F19F407D}"/>
                </a:ext>
              </a:extLst>
            </p:cNvPr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9330C7D-8E60-D144-812D-4B1DA4FA798B}"/>
                </a:ext>
              </a:extLst>
            </p:cNvPr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84F0F02-52FC-2446-915E-CEDE8DE0A9E5}"/>
                </a:ext>
              </a:extLst>
            </p:cNvPr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3D1007-0E3F-EB43-B1EB-8455539E895E}"/>
                </a:ext>
              </a:extLst>
            </p:cNvPr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2BDF431-648B-2348-BDF5-47305A661398}"/>
              </a:ext>
            </a:extLst>
          </p:cNvPr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4A6F27-5848-1C41-A601-52274F18D9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2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FB89E-4964-7E41-9414-F9B4DA6F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96240"/>
            <a:ext cx="2949178" cy="1386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43A50-225A-8948-A030-B099BF92B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55769"/>
            <a:ext cx="4629150" cy="422380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C218C-D583-7F41-9AE2-D1CA22B84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83080"/>
            <a:ext cx="2949178" cy="330337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49885-4050-384A-A2BA-0358F3E6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206-744D-3048-87E3-4D9C3917EC54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20A5-3E4C-A74A-BAF2-F5E75171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502AD-3E85-BB43-B26B-A5D90AF0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DDC959C0-3AFF-1045-BEC8-EC635C0A3D80}"/>
              </a:ext>
            </a:extLst>
          </p:cNvPr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48163D-C3C3-2A45-AEC1-C29D8C423611}"/>
              </a:ext>
            </a:extLst>
          </p:cNvPr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>
            <a:extLst>
              <a:ext uri="{FF2B5EF4-FFF2-40B4-BE49-F238E27FC236}">
                <a16:creationId xmlns:a16="http://schemas.microsoft.com/office/drawing/2014/main" id="{13EEF61B-9ABA-9948-A9E5-4DF6A4E00C67}"/>
              </a:ext>
            </a:extLst>
          </p:cNvPr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DE3EEE8-D373-9448-ABAD-DDFC2946C5E9}"/>
                </a:ext>
              </a:extLst>
            </p:cNvPr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769DEB3-2218-CA44-9B81-92C9AA2C7E52}"/>
                </a:ext>
              </a:extLst>
            </p:cNvPr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D01E4A7-7968-6243-827F-548C628367FD}"/>
                </a:ext>
              </a:extLst>
            </p:cNvPr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D5AA113-E3E5-B749-A702-B0483521BE8C}"/>
                </a:ext>
              </a:extLst>
            </p:cNvPr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3F13CD5-39DA-7B43-BC6E-8DEC3905DA5E}"/>
              </a:ext>
            </a:extLst>
          </p:cNvPr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A42BAD7-8F40-3E4F-88D4-6CC1EB978B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1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CD617-E62E-FD41-A708-0952F1B71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6442"/>
            <a:ext cx="788670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4905B-9808-1E47-AFCC-A51C4543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82208"/>
            <a:ext cx="788670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D9648-F094-EC4A-9CDE-F29D0341D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508837"/>
            <a:ext cx="20574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DE206-744D-3048-87E3-4D9C3917EC54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86B7A-C55D-184B-A127-FD51FE448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508837"/>
            <a:ext cx="30861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5BEFB-5E7E-3344-B56A-67D7DE1DD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508837"/>
            <a:ext cx="20574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D8A8C-26C2-9B41-9BA5-CB4C09B8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8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649" r:id="rId12"/>
    <p:sldLayoutId id="2147483651" r:id="rId13"/>
    <p:sldLayoutId id="2147483653" r:id="rId14"/>
    <p:sldLayoutId id="2147483654" r:id="rId15"/>
    <p:sldLayoutId id="2147483656" r:id="rId16"/>
    <p:sldLayoutId id="2147483657" r:id="rId17"/>
    <p:sldLayoutId id="2147483659" r:id="rId1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rwl.io/angular-cli-demystifying-the-workspace-7f59ffaab4cb" TargetMode="External"/><Relationship Id="rId2" Type="http://schemas.openxmlformats.org/officeDocument/2006/relationships/hyperlink" Target="https://scotch.io/courses/build-your-first-angular-website/starting-an-angular-app-with-the-angular-cli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ngular-university.io/angular-ngclass-ngstyle/" TargetMode="External"/><Relationship Id="rId2" Type="http://schemas.openxmlformats.org/officeDocument/2006/relationships/hyperlink" Target="https://blog.angularindepth.com/setting-up-angular-from-scratch-1f518c65d8a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angular-university.io/angular-ng-template-ng-container-ngtemplateoutle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:420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6648" y="2186523"/>
            <a:ext cx="3027352" cy="157055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/>
                <a:ea typeface="Verdana"/>
                <a:cs typeface="Verdana"/>
              </a:rPr>
              <a:t>Introduction to Angular 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1200" y="4114800"/>
            <a:ext cx="2667942" cy="6477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Tushar Raj</a:t>
            </a:r>
          </a:p>
          <a:p>
            <a:pPr algn="l"/>
            <a:r>
              <a:rPr lang="en-US" dirty="0"/>
              <a:t>Gaurav Sharma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36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5650" y="2594153"/>
            <a:ext cx="6571060" cy="2562225"/>
          </a:xfrm>
        </p:spPr>
        <p:txBody>
          <a:bodyPr/>
          <a:lstStyle/>
          <a:p>
            <a:r>
              <a:rPr lang="en-US"/>
              <a:t>Interpolation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{{}}</a:t>
            </a:r>
          </a:p>
          <a:p>
            <a:r>
              <a:rPr lang="en-US"/>
              <a:t>Property Binding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r>
              <a:rPr lang="en-US"/>
              <a:t>Event Binding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/>
              <a:t>Two-way Binding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[()]</a:t>
            </a:r>
          </a:p>
          <a:p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287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915A6-217E-8D4B-9163-3ED025D0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8F788-45DE-0745-86FA-96D2BACF5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text between the braces is a template expression that Angular first evaluates and then converts to a string.</a:t>
            </a:r>
          </a:p>
          <a:p>
            <a:r>
              <a:rPr lang="en-IN" dirty="0"/>
              <a:t>You can't use JavaScript expressions that have or promote side effects, including:</a:t>
            </a:r>
          </a:p>
          <a:p>
            <a:pPr lvl="1"/>
            <a:r>
              <a:rPr lang="en-IN" dirty="0"/>
              <a:t>Assignments (=, +=, -=, ...)</a:t>
            </a:r>
          </a:p>
          <a:p>
            <a:pPr lvl="1"/>
            <a:r>
              <a:rPr lang="en-IN" dirty="0"/>
              <a:t>Operators such as new, </a:t>
            </a:r>
            <a:r>
              <a:rPr lang="en-IN" dirty="0" err="1"/>
              <a:t>typeof</a:t>
            </a:r>
            <a:r>
              <a:rPr lang="en-IN" dirty="0"/>
              <a:t>, </a:t>
            </a:r>
            <a:r>
              <a:rPr lang="en-IN" dirty="0" err="1"/>
              <a:t>instanceof</a:t>
            </a:r>
            <a:r>
              <a:rPr lang="en-IN" dirty="0"/>
              <a:t>, etc.</a:t>
            </a:r>
          </a:p>
          <a:p>
            <a:pPr lvl="1"/>
            <a:r>
              <a:rPr lang="en-IN" dirty="0"/>
              <a:t>Chaining expressions with ; or ,</a:t>
            </a:r>
          </a:p>
          <a:p>
            <a:pPr lvl="1"/>
            <a:r>
              <a:rPr lang="en-IN" dirty="0"/>
              <a:t>The increment and decrement operators ++ and --</a:t>
            </a:r>
          </a:p>
          <a:p>
            <a:pPr lvl="1"/>
            <a:endParaRPr lang="en-IN" dirty="0"/>
          </a:p>
          <a:p>
            <a:pPr lvl="1"/>
            <a:r>
              <a:rPr lang="en-US" dirty="0"/>
              <a:t>No support for the bitwise operators such as | and &amp;</a:t>
            </a:r>
          </a:p>
          <a:p>
            <a:pPr lvl="1"/>
            <a:r>
              <a:rPr lang="en-US" dirty="0"/>
              <a:t>New template expression operators, such as |, ?. and 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D8EA8-5681-6446-9968-653391165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92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8514A-230A-EC49-91B0-980EFA43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35ACB-AB8A-454A-9766-ADE133FC3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HTML attribute vs. DOM property:</a:t>
            </a:r>
          </a:p>
          <a:p>
            <a:pPr marL="342900" lvl="1" indent="0">
              <a:buNone/>
            </a:pPr>
            <a:r>
              <a:rPr lang="en-IN" dirty="0"/>
              <a:t>Attributes are defined by HTML. Properties are accessed from DOM (Document Object Model) nodes.</a:t>
            </a:r>
          </a:p>
          <a:p>
            <a:pPr marL="342900" lvl="1" indent="0">
              <a:buNone/>
            </a:pPr>
            <a:endParaRPr lang="en-IN" dirty="0"/>
          </a:p>
          <a:p>
            <a:r>
              <a:rPr lang="en-IN" dirty="0"/>
              <a:t>Angular doesn’t manipulate HTML attributes, it manipulates DOM properties because the </a:t>
            </a:r>
            <a:r>
              <a:rPr lang="en-IN" i="1" dirty="0"/>
              <a:t>DOM</a:t>
            </a:r>
            <a:r>
              <a:rPr lang="en-IN" dirty="0"/>
              <a:t> is what actually gets displayed.</a:t>
            </a:r>
          </a:p>
          <a:p>
            <a:r>
              <a:rPr lang="en-IN" dirty="0"/>
              <a:t>The property that is bound could be that of the element, or it could be a custom property defined on the component.</a:t>
            </a:r>
          </a:p>
          <a:p>
            <a:r>
              <a:rPr lang="en-IN" dirty="0"/>
              <a:t>Angular does not allow HTML with script tags to leak into the browser, neither with interpolation nor property binding.</a:t>
            </a:r>
          </a:p>
          <a:p>
            <a:pPr marL="342900" lvl="1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11030-312A-7F4A-9091-4FE8C202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59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52441-3799-1F42-A1AA-A7BB2327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B1A09-A8D8-5A4D-A3D9-1584B72FD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&lt;button (click)="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()"&gt; Click me &lt;/button&gt;</a:t>
            </a:r>
          </a:p>
          <a:p>
            <a:endParaRPr lang="en-I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$event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parameter can be used to access the event object.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687BC-641D-0A46-9154-246C0ABE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81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DA22-B040-5D41-9B61-EFFA8239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EA819-C8D5-2943-885B-064D646A5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[()] </a:t>
            </a:r>
            <a:r>
              <a:rPr lang="en-US" dirty="0"/>
              <a:t>– Banana-in-a-box syntax</a:t>
            </a:r>
          </a:p>
          <a:p>
            <a:r>
              <a:rPr lang="en-US" dirty="0"/>
              <a:t>Any update in the UI updates the model too, and vice-versa.</a:t>
            </a:r>
          </a:p>
          <a:p>
            <a:r>
              <a:rPr lang="en-US" dirty="0"/>
              <a:t>Very useful in forms.</a:t>
            </a:r>
          </a:p>
          <a:p>
            <a:r>
              <a:rPr lang="en-US" dirty="0"/>
              <a:t>One of the USPs of Angular when it first came out.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E940D-9141-6345-A17E-E8585583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44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262FE-A5E0-A24E-9C5C-CBEDC9BA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Style Bindings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08640-278F-074E-A13C-2920E6B05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7"/>
            <a:ext cx="7886699" cy="3596207"/>
          </a:xfrm>
        </p:spPr>
        <p:txBody>
          <a:bodyPr>
            <a:normAutofit/>
          </a:bodyPr>
          <a:lstStyle/>
          <a:p>
            <a:r>
              <a:rPr lang="en-IN" dirty="0"/>
              <a:t>Class binding</a:t>
            </a:r>
            <a:endParaRPr lang="en-I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buNone/>
            </a:pP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&lt;div class="blue" [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class.red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]="!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isValid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Style binding</a:t>
            </a:r>
          </a:p>
          <a:p>
            <a:pPr marL="300038" lvl="1" indent="0">
              <a:buNone/>
            </a:pP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&lt;button [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style.background-color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]="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hasError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?'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red':'green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' "&gt;</a:t>
            </a:r>
          </a:p>
          <a:p>
            <a:pPr marL="300038" lvl="1" indent="0">
              <a:buNone/>
            </a:pPr>
            <a:endParaRPr lang="en-I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dirty="0" err="1"/>
              <a:t>NgClass</a:t>
            </a:r>
            <a:endParaRPr lang="en-IN" dirty="0"/>
          </a:p>
          <a:p>
            <a:r>
              <a:rPr lang="en-IN" dirty="0" err="1"/>
              <a:t>NgStyle</a:t>
            </a:r>
            <a:endParaRPr lang="en-I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I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46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2A54-B881-5D4F-9EF0-27C30596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2834B-7B21-5C4B-8C04-09AD84681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7F19C-C991-214B-A4FF-382A1940C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261F3E-3D6E-F84E-A4AD-717F9DA63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1582208"/>
            <a:ext cx="64262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5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174B-43B8-AA45-ABB6-70D4C524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NgStyle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3DB18-2DCA-EA44-BEB7-0619E998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F18C12F-C61C-7346-BDD1-DF1694975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43" y="1582738"/>
            <a:ext cx="5845713" cy="3770312"/>
          </a:xfrm>
        </p:spPr>
      </p:pic>
    </p:spTree>
    <p:extLst>
      <p:ext uri="{BB962C8B-B14F-4D97-AF65-F5344CB8AC3E}">
        <p14:creationId xmlns:p14="http://schemas.microsoft.com/office/powerpoint/2010/main" val="2526780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Structural directives are responsible for HTML layout. They shape or reshape the DOM's structure, typically by adding, removing, and manipulating the host elements to which they are attached.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IN" dirty="0" err="1"/>
              <a:t>ommon</a:t>
            </a:r>
            <a:r>
              <a:rPr lang="en-IN" dirty="0"/>
              <a:t> built-in structural directives:</a:t>
            </a:r>
          </a:p>
          <a:p>
            <a:pPr marL="0" indent="0">
              <a:buNone/>
            </a:pPr>
            <a:endParaRPr lang="en-IN" dirty="0"/>
          </a:p>
          <a:p>
            <a:pPr lvl="1">
              <a:buFont typeface="Wingdings" pitchFamily="2" charset="2"/>
              <a:buChar char="§"/>
            </a:pP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ngIf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dirty="0"/>
              <a:t>— conditionally creates or destroys </a:t>
            </a:r>
            <a:r>
              <a:rPr lang="en-IN" dirty="0" err="1"/>
              <a:t>subviews</a:t>
            </a:r>
            <a:r>
              <a:rPr lang="en-IN" dirty="0"/>
              <a:t> from the template.</a:t>
            </a:r>
          </a:p>
          <a:p>
            <a:pPr lvl="1">
              <a:buFont typeface="Wingdings" pitchFamily="2" charset="2"/>
              <a:buChar char="§"/>
            </a:pP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ngFor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dirty="0"/>
              <a:t>— repeat a node for each item in a list.</a:t>
            </a:r>
          </a:p>
          <a:p>
            <a:pPr lvl="1">
              <a:buFont typeface="Wingdings" pitchFamily="2" charset="2"/>
              <a:buChar char="§"/>
            </a:pP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ngSwitch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IN" dirty="0"/>
              <a:t> — a set of directives that switch among alternative views.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721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2C16-51B1-7B44-9F68-7F6AA036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6BD96-95C8-6D41-A7EA-510700B0F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Attribute directives listen to and modify the </a:t>
            </a:r>
            <a:r>
              <a:rPr lang="en-IN" dirty="0" err="1"/>
              <a:t>behavior</a:t>
            </a:r>
            <a:r>
              <a:rPr lang="en-IN" dirty="0"/>
              <a:t> of other HTML elements, attributes, properties, and components. You usually apply them to elements as if they were HTML attributes, hence the name.</a:t>
            </a:r>
          </a:p>
          <a:p>
            <a:pPr marL="0" indent="0">
              <a:buNone/>
            </a:pPr>
            <a:r>
              <a:rPr lang="en-IN" dirty="0"/>
              <a:t>The most common attribute directives are as follows:</a:t>
            </a:r>
          </a:p>
          <a:p>
            <a:pPr marL="0" indent="0">
              <a:buNone/>
            </a:pPr>
            <a:endParaRPr lang="en-IN" dirty="0"/>
          </a:p>
          <a:p>
            <a:pPr lvl="1">
              <a:buFont typeface="Wingdings" pitchFamily="2" charset="2"/>
              <a:buChar char="§"/>
            </a:pPr>
            <a:r>
              <a:rPr lang="en-IN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IN" sz="13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ngClass</a:t>
            </a:r>
            <a:r>
              <a:rPr lang="en-IN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IN" sz="1350" dirty="0"/>
              <a:t> — adds and removes a set of CSS classes.</a:t>
            </a:r>
          </a:p>
          <a:p>
            <a:pPr lvl="1">
              <a:buFont typeface="Wingdings" pitchFamily="2" charset="2"/>
              <a:buChar char="§"/>
            </a:pPr>
            <a:r>
              <a:rPr lang="en-IN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IN" sz="13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ngStyle</a:t>
            </a:r>
            <a:r>
              <a:rPr lang="en-IN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IN" sz="1350" dirty="0"/>
              <a:t> — adds and removes a set of HTML styles.</a:t>
            </a:r>
          </a:p>
          <a:p>
            <a:pPr lvl="1">
              <a:buFont typeface="Wingdings" pitchFamily="2" charset="2"/>
              <a:buChar char="§"/>
            </a:pPr>
            <a:r>
              <a:rPr lang="en-IN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[(</a:t>
            </a:r>
            <a:r>
              <a:rPr lang="en-IN" sz="13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ngModel</a:t>
            </a:r>
            <a:r>
              <a:rPr lang="en-IN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r>
              <a:rPr lang="en-IN" sz="1350" dirty="0"/>
              <a:t> — adds two-way data binding to an HTML form element.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45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is a front-end framework created and actively maintained by a team at Google.</a:t>
            </a:r>
          </a:p>
          <a:p>
            <a:r>
              <a:rPr lang="en-US" dirty="0"/>
              <a:t>Since it is a framework (as opposed to a library like React), Angular has much more features and functionality, but it also means it has its own philosophy about design patterns and structuring. And a greater learning curve.</a:t>
            </a:r>
          </a:p>
          <a:p>
            <a:r>
              <a:rPr lang="en-US" dirty="0"/>
              <a:t>It is one of the most popular frameworks today. Companies that use it include Google, Microsoft, </a:t>
            </a:r>
            <a:r>
              <a:rPr lang="en-US" dirty="0" err="1"/>
              <a:t>Paypal</a:t>
            </a:r>
            <a:r>
              <a:rPr lang="en-US" dirty="0"/>
              <a:t>, Forbes, HBO and Sony.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21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 expression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Angular template expression language employs a subset of JavaScript syntax supplemented with a few special operators for specific scenarios:</a:t>
            </a:r>
          </a:p>
          <a:p>
            <a:pPr marL="0" indent="0">
              <a:buNone/>
            </a:pPr>
            <a:endParaRPr lang="en-IN" dirty="0"/>
          </a:p>
          <a:p>
            <a:pPr lvl="1"/>
            <a:r>
              <a:rPr lang="en-IN" sz="2400" dirty="0"/>
              <a:t>The pipe operator (|)</a:t>
            </a:r>
          </a:p>
          <a:p>
            <a:pPr lvl="1"/>
            <a:r>
              <a:rPr lang="en-IN" sz="2400" dirty="0"/>
              <a:t>The safe navigation operator ( ? 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145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6EC3-92B2-484F-8CFC-D3FCDB6C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907AF-E69A-CA48-8127-011D0BCD3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Pipes are used in template expressions to transform data before showing it to users.</a:t>
            </a:r>
          </a:p>
          <a:p>
            <a:r>
              <a:rPr lang="en-US" dirty="0"/>
              <a:t>Built-in pipes:</a:t>
            </a:r>
          </a:p>
          <a:p>
            <a:pPr lvl="1"/>
            <a:r>
              <a:rPr lang="en-US" dirty="0"/>
              <a:t>Lowercase</a:t>
            </a:r>
          </a:p>
          <a:p>
            <a:pPr lvl="1"/>
            <a:r>
              <a:rPr lang="en-US" dirty="0"/>
              <a:t>Uppercase</a:t>
            </a:r>
          </a:p>
          <a:p>
            <a:pPr lvl="1"/>
            <a:r>
              <a:rPr lang="en-US" dirty="0"/>
              <a:t>Percent</a:t>
            </a:r>
          </a:p>
          <a:p>
            <a:pPr lvl="1"/>
            <a:r>
              <a:rPr lang="en-US" dirty="0"/>
              <a:t>Currency</a:t>
            </a:r>
          </a:p>
          <a:p>
            <a:pPr lvl="1"/>
            <a:r>
              <a:rPr lang="en-US" dirty="0"/>
              <a:t>Date</a:t>
            </a:r>
          </a:p>
          <a:p>
            <a:r>
              <a:rPr lang="en-US" dirty="0"/>
              <a:t>Pipes can be chained.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89C8E-457D-5C47-A8D2-308D6896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77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7135-AEDA-4047-A54B-54A1AF15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80AC45-D718-754C-8B80-3C355CA66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41" y="1493150"/>
            <a:ext cx="3671426" cy="389468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54F4F-1E45-AC42-BEFF-A9B1F3BC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17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3684-914C-354D-9FAF-5902F279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style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F0E49-2FD2-5240-97BE-1305A8CED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kebab-case</a:t>
            </a:r>
          </a:p>
          <a:p>
            <a:r>
              <a:rPr lang="en-US" dirty="0" err="1"/>
              <a:t>feature.type.ts</a:t>
            </a:r>
            <a:endParaRPr lang="en-US" dirty="0"/>
          </a:p>
          <a:p>
            <a:r>
              <a:rPr lang="en-US" dirty="0"/>
              <a:t>LIFT:</a:t>
            </a:r>
          </a:p>
          <a:p>
            <a:pPr lvl="1"/>
            <a:r>
              <a:rPr lang="en-US" dirty="0"/>
              <a:t>Locate</a:t>
            </a:r>
          </a:p>
          <a:p>
            <a:pPr lvl="1"/>
            <a:r>
              <a:rPr lang="en-US" dirty="0"/>
              <a:t>Identify</a:t>
            </a:r>
          </a:p>
          <a:p>
            <a:pPr lvl="1"/>
            <a:r>
              <a:rPr lang="en-US" dirty="0"/>
              <a:t>Flat folder structure</a:t>
            </a:r>
          </a:p>
          <a:p>
            <a:pPr lvl="1"/>
            <a:r>
              <a:rPr lang="en-US" dirty="0"/>
              <a:t>Try to be DRY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D782D-7518-0547-8A6D-1D639DA8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46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>
              <a:hlinkClick r:id="rId2"/>
            </a:endParaRPr>
          </a:p>
          <a:p>
            <a:r>
              <a:rPr lang="en-IN" dirty="0"/>
              <a:t>TypeScript in 5 minutes</a:t>
            </a:r>
            <a:endParaRPr lang="en-IN" dirty="0">
              <a:hlinkClick r:id="" action="ppaction://noaction"/>
            </a:endParaRPr>
          </a:p>
          <a:p>
            <a:pPr marL="342900" lvl="1" indent="0">
              <a:buNone/>
            </a:pPr>
            <a:r>
              <a:rPr lang="en-IN" dirty="0">
                <a:hlinkClick r:id="" action="ppaction://noaction"/>
              </a:rPr>
              <a:t>https://www.typescriptlang.org/docs/handbook/typescript-in-5-minutes.html</a:t>
            </a:r>
            <a:endParaRPr lang="en-IN" dirty="0"/>
          </a:p>
          <a:p>
            <a:endParaRPr lang="en-IN" dirty="0">
              <a:hlinkClick r:id="rId2"/>
            </a:endParaRPr>
          </a:p>
          <a:p>
            <a:r>
              <a:rPr lang="en-IN" dirty="0"/>
              <a:t>Starting an Angular App with Angular CLI in a couple of minutes</a:t>
            </a:r>
          </a:p>
          <a:p>
            <a:pPr marL="342900" lvl="1" indent="0">
              <a:buNone/>
            </a:pPr>
            <a:r>
              <a:rPr lang="en-IN" dirty="0">
                <a:hlinkClick r:id="rId2"/>
              </a:rPr>
              <a:t>https://scotch.io/courses/build-your-first-angular-website/starting-an-angular-app-with-the-angular-cli</a:t>
            </a:r>
            <a:endParaRPr lang="en-IN" dirty="0"/>
          </a:p>
          <a:p>
            <a:pPr marL="342900" lvl="1" indent="0">
              <a:buNone/>
            </a:pPr>
            <a:endParaRPr lang="en-IN" dirty="0"/>
          </a:p>
          <a:p>
            <a:r>
              <a:rPr lang="en-IN" dirty="0"/>
              <a:t>Angular CLI — Demystifying the  workspace</a:t>
            </a:r>
          </a:p>
          <a:p>
            <a:pPr marL="342900" lvl="1" indent="0">
              <a:buNone/>
            </a:pPr>
            <a:r>
              <a:rPr lang="en-IN" dirty="0">
                <a:hlinkClick r:id="rId3"/>
              </a:rPr>
              <a:t>https://blog.nrwl.io/angular-cli-demystifying-the-workspace-7f59ffaab4cb</a:t>
            </a:r>
            <a:endParaRPr lang="en-IN" dirty="0"/>
          </a:p>
          <a:p>
            <a:pPr marL="342900" lvl="1" indent="0">
              <a:buNone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54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771F3-4B79-B748-B76C-BBA89AB0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18D3C-DC83-E84F-B704-534562505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Setting Up Angular from Scratch (No CLI)</a:t>
            </a:r>
          </a:p>
          <a:p>
            <a:pPr marL="342900" lvl="1" indent="0">
              <a:buNone/>
            </a:pPr>
            <a:r>
              <a:rPr lang="en-IN" dirty="0">
                <a:hlinkClick r:id="rId2"/>
              </a:rPr>
              <a:t>https://blog.angularindepth.com/setting-up-angular-from-scratch-1f518c65d8ab</a:t>
            </a:r>
            <a:endParaRPr lang="en-IN" dirty="0"/>
          </a:p>
          <a:p>
            <a:pPr marL="342900" lvl="1" indent="0">
              <a:buNone/>
            </a:pPr>
            <a:endParaRPr lang="en-IN" dirty="0"/>
          </a:p>
          <a:p>
            <a:r>
              <a:rPr lang="en-IN" dirty="0"/>
              <a:t>Angular </a:t>
            </a:r>
            <a:r>
              <a:rPr lang="en-IN" dirty="0" err="1"/>
              <a:t>ngClass</a:t>
            </a:r>
            <a:r>
              <a:rPr lang="en-IN" dirty="0"/>
              <a:t> and </a:t>
            </a:r>
            <a:r>
              <a:rPr lang="en-IN" dirty="0" err="1"/>
              <a:t>ngStyle</a:t>
            </a:r>
            <a:r>
              <a:rPr lang="en-IN" dirty="0"/>
              <a:t>: The Complete Guide</a:t>
            </a:r>
          </a:p>
          <a:p>
            <a:pPr marL="342900" lvl="1" indent="0">
              <a:buNone/>
            </a:pPr>
            <a:r>
              <a:rPr lang="en-IN" dirty="0">
                <a:hlinkClick r:id="rId3"/>
              </a:rPr>
              <a:t>https://blog.angular-university.io/angular-ngclass-ngstyle/</a:t>
            </a:r>
            <a:endParaRPr lang="en-IN" dirty="0"/>
          </a:p>
          <a:p>
            <a:pPr marL="342900" lvl="1" indent="0">
              <a:buNone/>
            </a:pPr>
            <a:endParaRPr lang="en-IN" dirty="0"/>
          </a:p>
          <a:p>
            <a:r>
              <a:rPr lang="en-IN" dirty="0"/>
              <a:t>Angular ng-template, ng-container and </a:t>
            </a:r>
            <a:r>
              <a:rPr lang="en-IN" dirty="0" err="1"/>
              <a:t>ngTemplateOutlet</a:t>
            </a:r>
            <a:endParaRPr lang="en-IN" dirty="0"/>
          </a:p>
          <a:p>
            <a:pPr marL="342900" lvl="1" indent="0">
              <a:buNone/>
            </a:pPr>
            <a:r>
              <a:rPr lang="en-IN" dirty="0">
                <a:hlinkClick r:id="rId4"/>
              </a:rPr>
              <a:t>https://blog.angular-university.io/angular-ng-template-ng-container-ngtemplateoutlet/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0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066F-D435-4949-9F21-150F9505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Version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0EF82-1EF0-8245-908F-BB5C931F7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2, released in 2016, was a ground-up rewrite of AngularJS, released earlier by the same team in 2010.</a:t>
            </a:r>
          </a:p>
          <a:p>
            <a:r>
              <a:rPr lang="en-US" dirty="0"/>
              <a:t>To avoid confusion, the team refers to the earlier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1.x</a:t>
            </a:r>
            <a:r>
              <a:rPr lang="en-US" dirty="0"/>
              <a:t> versions as </a:t>
            </a:r>
            <a:r>
              <a:rPr lang="en-US" b="1" dirty="0"/>
              <a:t>AngularJS</a:t>
            </a:r>
            <a:r>
              <a:rPr lang="en-US" dirty="0"/>
              <a:t> and versions 2 and above as simply </a:t>
            </a:r>
            <a:r>
              <a:rPr lang="en-US" b="1" dirty="0"/>
              <a:t>Angular.</a:t>
            </a:r>
          </a:p>
          <a:p>
            <a:r>
              <a:rPr lang="en-US" dirty="0"/>
              <a:t>AngularJS took more of an MV* approach. Angular (2+) was significantly different. It was virtually a new framework.</a:t>
            </a:r>
          </a:p>
          <a:p>
            <a:r>
              <a:rPr lang="en-US" dirty="0"/>
              <a:t>Angular does new major releases twice a year. The latest version is Angular 8 released on May 28, 2019.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24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Part 1: Basics </a:t>
            </a:r>
          </a:p>
          <a:p>
            <a:pPr marL="342900" lvl="1" indent="0">
              <a:buNone/>
            </a:pPr>
            <a:r>
              <a:rPr lang="en-US"/>
              <a:t>Prerequisites, Bootstrapping and introduction to components</a:t>
            </a:r>
          </a:p>
          <a:p>
            <a:pPr marL="342900" lvl="1" indent="0">
              <a:buNone/>
            </a:pPr>
            <a:endParaRPr lang="en-US"/>
          </a:p>
          <a:p>
            <a:r>
              <a:rPr lang="en-US"/>
              <a:t>Part 2: Component Interaction</a:t>
            </a:r>
          </a:p>
          <a:p>
            <a:pPr marL="342900" lvl="1" indent="0">
              <a:buNone/>
            </a:pPr>
            <a:r>
              <a:rPr lang="en-US"/>
              <a:t>@Input, @Output and services</a:t>
            </a:r>
          </a:p>
          <a:p>
            <a:pPr marL="342900" lvl="1" indent="0">
              <a:buNone/>
            </a:pPr>
            <a:endParaRPr lang="en-US"/>
          </a:p>
          <a:p>
            <a:r>
              <a:rPr lang="en-US"/>
              <a:t>Part 3: Modules</a:t>
            </a:r>
          </a:p>
          <a:p>
            <a:pPr marL="342900" lvl="1" indent="0">
              <a:buNone/>
            </a:pPr>
            <a:r>
              <a:rPr lang="en-US"/>
              <a:t>Routing, Forms and HTTP modules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83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Component-Based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whole application is a tree of components.</a:t>
            </a:r>
          </a:p>
          <a:p>
            <a:r>
              <a:rPr lang="en-US"/>
              <a:t>Components are self-contained and reusable.</a:t>
            </a:r>
          </a:p>
          <a:p>
            <a:r>
              <a:rPr lang="en-US"/>
              <a:t>Components are composable: one component can be made up of one or more instances of one or several components.</a:t>
            </a:r>
          </a:p>
          <a:p>
            <a:endParaRPr lang="en-US"/>
          </a:p>
          <a:p>
            <a:r>
              <a:rPr lang="en-US"/>
              <a:t>Angular loads only the components needed for the current display.</a:t>
            </a:r>
          </a:p>
        </p:txBody>
      </p:sp>
    </p:spTree>
    <p:extLst>
      <p:ext uri="{BB962C8B-B14F-4D97-AF65-F5344CB8AC3E}">
        <p14:creationId xmlns:p14="http://schemas.microsoft.com/office/powerpoint/2010/main" val="3803120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  <a:p>
            <a:pPr lvl="1"/>
            <a:r>
              <a:rPr lang="en-US" dirty="0"/>
              <a:t>“Typescript is a typed superset of JS that compiles to plain JS”</a:t>
            </a:r>
          </a:p>
          <a:p>
            <a:pPr lvl="1"/>
            <a:endParaRPr lang="en-US" dirty="0"/>
          </a:p>
          <a:p>
            <a:r>
              <a:rPr lang="en-US" dirty="0" err="1"/>
              <a:t>RxJS</a:t>
            </a:r>
            <a:endParaRPr lang="en-US" dirty="0"/>
          </a:p>
          <a:p>
            <a:pPr lvl="1"/>
            <a:r>
              <a:rPr lang="en-IN" dirty="0" err="1"/>
              <a:t>RxJS</a:t>
            </a:r>
            <a:r>
              <a:rPr lang="en-IN" dirty="0"/>
              <a:t> (Reactive Extensions for JavaScript) is a library for reactive programming using observables that makes it easier to compose asynchronous or </a:t>
            </a:r>
            <a:r>
              <a:rPr lang="en-IN" dirty="0" err="1"/>
              <a:t>callback</a:t>
            </a:r>
            <a:r>
              <a:rPr lang="en-IN" dirty="0"/>
              <a:t>-based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68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0026-D2A1-E04D-8A78-3C6E8275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Angular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89327-78C8-2F41-976F-AD9AD92C5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CLI is a command line interface that speeds up development by automating significant parts of the workflow.</a:t>
            </a:r>
          </a:p>
          <a:p>
            <a:r>
              <a:rPr lang="en-US" dirty="0"/>
              <a:t>You’ll need the latest versions of node and </a:t>
            </a:r>
            <a:r>
              <a:rPr lang="en-US" dirty="0" err="1"/>
              <a:t>npm</a:t>
            </a:r>
            <a:r>
              <a:rPr lang="en-US" dirty="0"/>
              <a:t> on your machine</a:t>
            </a:r>
          </a:p>
          <a:p>
            <a:r>
              <a:rPr lang="en-US" dirty="0"/>
              <a:t>To install CLI, run:</a:t>
            </a:r>
          </a:p>
          <a:p>
            <a:pPr marL="34290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install –g @angular/cli</a:t>
            </a:r>
            <a:endParaRPr lang="en-US" dirty="0"/>
          </a:p>
          <a:p>
            <a:r>
              <a:rPr lang="en-US" dirty="0"/>
              <a:t>To create a new app:</a:t>
            </a:r>
          </a:p>
          <a:p>
            <a:pPr marL="3429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ng new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project-name</a:t>
            </a:r>
          </a:p>
          <a:p>
            <a:pPr marL="3429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cd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project-name</a:t>
            </a:r>
          </a:p>
          <a:p>
            <a:pPr marL="3429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ng serve</a:t>
            </a:r>
          </a:p>
          <a:p>
            <a:pPr marL="3429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dirty="0"/>
              <a:t>The app will run on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https://localhost:4200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by default</a:t>
            </a:r>
          </a:p>
          <a:p>
            <a:pPr marL="3429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34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26C7-B181-C74F-A8B0-5A0545A0F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workspace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8825F-C3A9-7E4F-99D4-ADC15B30F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Some of the notable files: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Angular.json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index.html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app/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app.module.ts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4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28E0B-2AC7-694C-8DB8-C8CBF6A7E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Component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3706ED-197D-E44C-88CA-A4A910908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71" y="1465264"/>
            <a:ext cx="6677252" cy="370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10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3131</TotalTime>
  <Words>940</Words>
  <Application>Microsoft Macintosh PowerPoint</Application>
  <PresentationFormat>Custom</PresentationFormat>
  <Paragraphs>164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Segoe UI Light</vt:lpstr>
      <vt:lpstr>Verdana</vt:lpstr>
      <vt:lpstr>Wingdings</vt:lpstr>
      <vt:lpstr>Office Theme</vt:lpstr>
      <vt:lpstr>Introduction to Angular </vt:lpstr>
      <vt:lpstr>Introduction</vt:lpstr>
      <vt:lpstr>Version History</vt:lpstr>
      <vt:lpstr>Overview</vt:lpstr>
      <vt:lpstr>Component-Based Architecture</vt:lpstr>
      <vt:lpstr>Prerequisites</vt:lpstr>
      <vt:lpstr>Angular CLI</vt:lpstr>
      <vt:lpstr>CLI workspace</vt:lpstr>
      <vt:lpstr>First Component</vt:lpstr>
      <vt:lpstr>Template Syntax</vt:lpstr>
      <vt:lpstr>Interpolation</vt:lpstr>
      <vt:lpstr>Property Binding</vt:lpstr>
      <vt:lpstr>Event Binding</vt:lpstr>
      <vt:lpstr>Two-way binding</vt:lpstr>
      <vt:lpstr>Class and Style Bindings</vt:lpstr>
      <vt:lpstr>NgClass</vt:lpstr>
      <vt:lpstr>NgStyle</vt:lpstr>
      <vt:lpstr>Structural Directives</vt:lpstr>
      <vt:lpstr>Attribute Directives</vt:lpstr>
      <vt:lpstr>Template expression operators</vt:lpstr>
      <vt:lpstr>Pipes</vt:lpstr>
      <vt:lpstr>Lifecycle hooks</vt:lpstr>
      <vt:lpstr>Angular style guide</vt:lpstr>
      <vt:lpstr>Resources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Tushar Raj</dc:creator>
  <cp:lastModifiedBy>Tushar Raj</cp:lastModifiedBy>
  <cp:revision>23</cp:revision>
  <dcterms:created xsi:type="dcterms:W3CDTF">2019-09-16T09:39:35Z</dcterms:created>
  <dcterms:modified xsi:type="dcterms:W3CDTF">2019-09-20T12:26:56Z</dcterms:modified>
</cp:coreProperties>
</file>