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9" r:id="rId9"/>
    <p:sldId id="267" r:id="rId10"/>
    <p:sldId id="270" r:id="rId11"/>
    <p:sldId id="261" r:id="rId12"/>
    <p:sldId id="271" r:id="rId13"/>
    <p:sldId id="277" r:id="rId14"/>
    <p:sldId id="273" r:id="rId15"/>
    <p:sldId id="272" r:id="rId16"/>
    <p:sldId id="274" r:id="rId17"/>
    <p:sldId id="275" r:id="rId18"/>
    <p:sldId id="262" r:id="rId19"/>
    <p:sldId id="276" r:id="rId20"/>
    <p:sldId id="278" r:id="rId21"/>
    <p:sldId id="279" r:id="rId22"/>
    <p:sldId id="280" r:id="rId23"/>
    <p:sldId id="260" r:id="rId24"/>
    <p:sldId id="263" r:id="rId25"/>
  </p:sldIdLst>
  <p:sldSz cx="9144000" cy="5943600"/>
  <p:notesSz cx="6858000" cy="160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hekhar Wagh" initials="CW" lastIdx="11" clrIdx="0"/>
  <p:cmAuthor id="2" name="Karan Kaul" initials="K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D0"/>
    <a:srgbClr val="00B0F0"/>
    <a:srgbClr val="F33168"/>
    <a:srgbClr val="EB397D"/>
    <a:srgbClr val="6EDF41"/>
    <a:srgbClr val="0099FF"/>
    <a:srgbClr val="FFFFFF"/>
    <a:srgbClr val="2FC9FF"/>
    <a:srgbClr val="01429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3"/>
  </p:normalViewPr>
  <p:slideViewPr>
    <p:cSldViewPr snapToGrid="0">
      <p:cViewPr varScale="1">
        <p:scale>
          <a:sx n="121" d="100"/>
          <a:sy n="121" d="100"/>
        </p:scale>
        <p:origin x="1360" y="168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7133-D644-4CB3-A9A5-B82CDC5AFE95}" type="datetimeFigureOut">
              <a:rPr lang="en-US" smtClean="0"/>
              <a:pPr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BEE1-AA54-477F-BFBB-94509BC71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3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410200" y="3886200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 descr="ABH047.jpg"/>
          <p:cNvPicPr>
            <a:picLocks noChangeAspect="1"/>
          </p:cNvPicPr>
          <p:nvPr userDrawn="1"/>
        </p:nvPicPr>
        <p:blipFill>
          <a:blip r:embed="rId2">
            <a:grayscl/>
            <a:lum contrast="10000"/>
          </a:blip>
          <a:srcRect l="5205" t="10433" r="5193" b="61"/>
          <a:stretch>
            <a:fillRect/>
          </a:stretch>
        </p:blipFill>
        <p:spPr>
          <a:xfrm>
            <a:off x="0" y="0"/>
            <a:ext cx="8915400" cy="5943600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5334000" y="0"/>
            <a:ext cx="3810000" cy="5943600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943600">
                <a:moveTo>
                  <a:pt x="1524000" y="0"/>
                </a:moveTo>
                <a:lnTo>
                  <a:pt x="3733800" y="0"/>
                </a:lnTo>
                <a:lnTo>
                  <a:pt x="3733800" y="5943600"/>
                </a:lnTo>
                <a:lnTo>
                  <a:pt x="0" y="59436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00" y="1752600"/>
            <a:ext cx="3048000" cy="1524000"/>
          </a:xfrm>
        </p:spPr>
        <p:txBody>
          <a:bodyPr anchor="b">
            <a:noAutofit/>
          </a:bodyPr>
          <a:lstStyle>
            <a:lvl1pPr algn="ctr">
              <a:defRPr sz="2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13"/>
          <p:cNvSpPr/>
          <p:nvPr userDrawn="1"/>
        </p:nvSpPr>
        <p:spPr>
          <a:xfrm>
            <a:off x="5410200" y="3924945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562600" y="4096395"/>
            <a:ext cx="2667942" cy="647700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" y="108487"/>
            <a:ext cx="1662528" cy="583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Importan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6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Pvt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3048000"/>
            <a:ext cx="3352800" cy="51525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0" algn="l" defTabSz="914400" rtl="0" eaLnBrk="1" latinLnBrk="0" hangingPunct="1">
              <a:buNone/>
              <a:defRPr lang="en-US" sz="20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1"/>
            <a:r>
              <a:rPr lang="en-US"/>
              <a:t>Subheading If Needed</a:t>
            </a:r>
          </a:p>
        </p:txBody>
      </p:sp>
      <p:sp>
        <p:nvSpPr>
          <p:cNvPr id="9" name="Content Placeholder 23"/>
          <p:cNvSpPr>
            <a:spLocks noGrp="1"/>
          </p:cNvSpPr>
          <p:nvPr>
            <p:ph sz="quarter" idx="14" hasCustomPrompt="1"/>
          </p:nvPr>
        </p:nvSpPr>
        <p:spPr>
          <a:xfrm>
            <a:off x="4648200" y="2286000"/>
            <a:ext cx="4343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5181600" cy="5815331"/>
            <a:chOff x="0" y="0"/>
            <a:chExt cx="5511800" cy="5791201"/>
          </a:xfrm>
        </p:grpSpPr>
        <p:sp>
          <p:nvSpPr>
            <p:cNvPr id="11" name="Freeform 10"/>
            <p:cNvSpPr/>
            <p:nvPr userDrawn="1"/>
          </p:nvSpPr>
          <p:spPr>
            <a:xfrm flipH="1">
              <a:off x="0" y="0"/>
              <a:ext cx="54864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81707 w 2113722"/>
                <a:gd name="connsiteY4" fmla="*/ 5928102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1013733 w 2113722"/>
                <a:gd name="connsiteY4" fmla="*/ 5928103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0 w 2113722"/>
                <a:gd name="connsiteY4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79083 w 2113722"/>
                <a:gd name="connsiteY4" fmla="*/ 5943600 h 5943600"/>
                <a:gd name="connsiteX5" fmla="*/ 0 w 2113722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1109 w 2145748"/>
                <a:gd name="connsiteY4" fmla="*/ 5943600 h 5943600"/>
                <a:gd name="connsiteX5" fmla="*/ 0 w 2145748"/>
                <a:gd name="connsiteY5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748" h="5943600">
                  <a:moveTo>
                    <a:pt x="0" y="0"/>
                  </a:moveTo>
                  <a:lnTo>
                    <a:pt x="2145748" y="0"/>
                  </a:lnTo>
                  <a:lnTo>
                    <a:pt x="2145748" y="5943600"/>
                  </a:lnTo>
                  <a:lnTo>
                    <a:pt x="1013022" y="5943600"/>
                  </a:lnTo>
                  <a:lnTo>
                    <a:pt x="1011109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1323563" y="1602963"/>
              <a:ext cx="5791200" cy="2585275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 userDrawn="1"/>
          </p:nvSpPr>
          <p:spPr>
            <a:xfrm flipH="1">
              <a:off x="0" y="0"/>
              <a:ext cx="52578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762099 w 2209800"/>
                <a:gd name="connsiteY4" fmla="*/ 5928103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0 w 2209800"/>
                <a:gd name="connsiteY4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919231 w 2209800"/>
                <a:gd name="connsiteY3" fmla="*/ 5943600 h 5943600"/>
                <a:gd name="connsiteX4" fmla="*/ 0 w 2209800"/>
                <a:gd name="connsiteY4" fmla="*/ 0 h 5943600"/>
                <a:gd name="connsiteX0" fmla="*/ 0 w 2525486"/>
                <a:gd name="connsiteY0" fmla="*/ 0 h 5943600"/>
                <a:gd name="connsiteX1" fmla="*/ 2525486 w 2525486"/>
                <a:gd name="connsiteY1" fmla="*/ 0 h 5943600"/>
                <a:gd name="connsiteX2" fmla="*/ 2525486 w 2525486"/>
                <a:gd name="connsiteY2" fmla="*/ 5943600 h 5943600"/>
                <a:gd name="connsiteX3" fmla="*/ 1234917 w 2525486"/>
                <a:gd name="connsiteY3" fmla="*/ 5943600 h 5943600"/>
                <a:gd name="connsiteX4" fmla="*/ 0 w 2525486"/>
                <a:gd name="connsiteY4" fmla="*/ 0 h 5943600"/>
                <a:gd name="connsiteX0" fmla="*/ 0 w 2564946"/>
                <a:gd name="connsiteY0" fmla="*/ 0 h 5943600"/>
                <a:gd name="connsiteX1" fmla="*/ 2564946 w 2564946"/>
                <a:gd name="connsiteY1" fmla="*/ 0 h 5943600"/>
                <a:gd name="connsiteX2" fmla="*/ 2564946 w 2564946"/>
                <a:gd name="connsiteY2" fmla="*/ 5943600 h 5943600"/>
                <a:gd name="connsiteX3" fmla="*/ 1274377 w 2564946"/>
                <a:gd name="connsiteY3" fmla="*/ 5943600 h 5943600"/>
                <a:gd name="connsiteX4" fmla="*/ 0 w 2564946"/>
                <a:gd name="connsiteY4" fmla="*/ 0 h 5943600"/>
                <a:gd name="connsiteX0" fmla="*/ 0 w 2564945"/>
                <a:gd name="connsiteY0" fmla="*/ 0 h 5943600"/>
                <a:gd name="connsiteX1" fmla="*/ 2564945 w 2564945"/>
                <a:gd name="connsiteY1" fmla="*/ 0 h 5943600"/>
                <a:gd name="connsiteX2" fmla="*/ 2564945 w 2564945"/>
                <a:gd name="connsiteY2" fmla="*/ 5943600 h 5943600"/>
                <a:gd name="connsiteX3" fmla="*/ 1274376 w 2564945"/>
                <a:gd name="connsiteY3" fmla="*/ 5943600 h 5943600"/>
                <a:gd name="connsiteX4" fmla="*/ 0 w 2564945"/>
                <a:gd name="connsiteY4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4945" h="5943600">
                  <a:moveTo>
                    <a:pt x="0" y="0"/>
                  </a:moveTo>
                  <a:lnTo>
                    <a:pt x="2564945" y="0"/>
                  </a:lnTo>
                  <a:lnTo>
                    <a:pt x="2564945" y="5943600"/>
                  </a:lnTo>
                  <a:lnTo>
                    <a:pt x="1274376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21" name="Freeform 2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5715000" y="579120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397891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04208"/>
            <a:ext cx="4041775" cy="397010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431"/>
            <a:ext cx="4040188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4891"/>
            <a:ext cx="4040188" cy="342445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30431"/>
            <a:ext cx="4041775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4891"/>
            <a:ext cx="4041775" cy="342445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reeform 10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5" name="Freeform 14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838200"/>
            <a:ext cx="4648200" cy="4248150"/>
          </a:xfr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880862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927100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55663"/>
            <a:ext cx="4629150" cy="4224337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802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841"/>
            <a:ext cx="8229600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forms/FormContro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/HttpClient" TargetMode="External"/><Relationship Id="rId2" Type="http://schemas.openxmlformats.org/officeDocument/2006/relationships/hyperlink" Target="https://angular.io/api/common/http/HttpClientModu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router/ActivatedRout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5324" y="2201174"/>
            <a:ext cx="3048000" cy="1524000"/>
          </a:xfrm>
        </p:spPr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Getting Started With Angular</a:t>
            </a:r>
            <a:br>
              <a:rPr lang="en-US" dirty="0">
                <a:latin typeface="Verdana"/>
                <a:ea typeface="Verdana"/>
                <a:cs typeface="Verdana"/>
              </a:rPr>
            </a:br>
            <a:r>
              <a:rPr lang="en-US" dirty="0">
                <a:latin typeface="Verdana"/>
                <a:ea typeface="Verdana"/>
                <a:cs typeface="Verdana"/>
              </a:rPr>
              <a:t>Chapter 3:</a:t>
            </a:r>
            <a:br>
              <a:rPr lang="en-US" dirty="0">
                <a:latin typeface="Verdana"/>
                <a:ea typeface="Verdana"/>
                <a:cs typeface="Verdana"/>
              </a:rPr>
            </a:br>
            <a:r>
              <a:rPr lang="en-US" dirty="0">
                <a:latin typeface="Verdana"/>
                <a:ea typeface="Verdana"/>
                <a:cs typeface="Verdana"/>
              </a:rPr>
              <a:t>Modules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4114800"/>
            <a:ext cx="2667942" cy="6477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Tushar Raj</a:t>
            </a:r>
          </a:p>
          <a:p>
            <a:pPr algn="l"/>
            <a:r>
              <a:rPr lang="en-US" dirty="0"/>
              <a:t>Gaurav Sharma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CB2E-28A0-5149-BD78-8E26FDF2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ngSubmit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DACA-2473-E549-97A9-35584E8B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fires an event called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ngSubmit</a:t>
            </a:r>
            <a:r>
              <a:rPr lang="en-US" dirty="0"/>
              <a:t> when the form is submitted. We can bind it to a method we want.</a:t>
            </a:r>
          </a:p>
          <a:p>
            <a:r>
              <a:rPr lang="en-US" dirty="0"/>
              <a:t>The event is fired when a button of type submit is clicked. It's also fired when you hit enter on some types of form fields.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409C6-2727-5D47-9F6F-DFFACBBED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8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4EFF-3289-4940-9FBF-815D3A9E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Model-driven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954F-B7B0-DB4C-BD4F-683E30AB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forms, or model-driven forms, take longer to set up, but they have advantages.</a:t>
            </a:r>
          </a:p>
          <a:p>
            <a:endParaRPr lang="en-US" dirty="0"/>
          </a:p>
          <a:p>
            <a:r>
              <a:rPr lang="en-US" dirty="0"/>
              <a:t>Complex validation is easier in reactive forms.</a:t>
            </a:r>
          </a:p>
          <a:p>
            <a:endParaRPr lang="en-US" dirty="0"/>
          </a:p>
          <a:p>
            <a:r>
              <a:rPr lang="en-US" dirty="0"/>
              <a:t>Unlike template-driven forms, these forms are immutable. This means that for every modification, they return a new value, instead of updating the same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850AB-CB58-C24F-8070-6FC58E66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0950-53C4-F84B-9F71-C7B7F0D8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FormControl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F63475-CF4A-864D-8BBA-0EBFDF4F7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42" y="3422149"/>
            <a:ext cx="4686300" cy="1447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AED82-8862-7B43-B459-28401DAEA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4C7A18-F1CB-624D-8D2E-A0660BA81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21" y="3409686"/>
            <a:ext cx="3429000" cy="939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C2D6B3-B5DD-B640-AB24-CF0E6937F83B}"/>
              </a:ext>
            </a:extLst>
          </p:cNvPr>
          <p:cNvSpPr txBox="1"/>
          <p:nvPr/>
        </p:nvSpPr>
        <p:spPr>
          <a:xfrm>
            <a:off x="935666" y="1616149"/>
            <a:ext cx="706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 </a:t>
            </a:r>
            <a:r>
              <a:rPr lang="en-IN" dirty="0">
                <a:hlinkClick r:id="rId4"/>
              </a:rPr>
              <a:t>FormControl</a:t>
            </a:r>
            <a:r>
              <a:rPr lang="en-IN" dirty="0"/>
              <a:t> class is the basic building block when using reactive forms.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0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6E70-2E53-104D-989B-6CD2A578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FormGroup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D49D769-E8C6-6A47-ADB0-B723FF4FD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70" y="1466929"/>
            <a:ext cx="5045014" cy="39211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CE1A2-EFD8-4A40-BF2B-0A01CC221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971F93-E961-6A49-AF7A-73FBD8895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906"/>
            <a:ext cx="38481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9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0B6E-72EA-3543-989D-327BBB11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FormBuilder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EB6D6-CBFA-FA4C-B678-A240A2269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FB733E-66CD-AF48-A1C5-76CB66F8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The 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FormBuilder</a:t>
            </a:r>
            <a:r>
              <a:rPr lang="en-US" dirty="0"/>
              <a:t> service provides convenient methods for generating controls.</a:t>
            </a:r>
          </a:p>
        </p:txBody>
      </p:sp>
    </p:spTree>
    <p:extLst>
      <p:ext uri="{BB962C8B-B14F-4D97-AF65-F5344CB8AC3E}">
        <p14:creationId xmlns:p14="http://schemas.microsoft.com/office/powerpoint/2010/main" val="1114989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E41E-2A3F-BA40-AE21-C0C16A2B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/>
          <a:lstStyle/>
          <a:p>
            <a:r>
              <a:rPr lang="en-US"/>
              <a:t>FormGroup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440627-F722-D149-8724-A6B882327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68" y="1827160"/>
            <a:ext cx="3670300" cy="3289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590E9-5778-5948-9FBC-5451D7034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</p:spPr>
        <p:txBody>
          <a:bodyPr/>
          <a:lstStyle/>
          <a:p>
            <a:fld id="{ABBBA974-37FA-4314-8CA6-CE2859D26BD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42F04B5-7521-F647-BBBD-FD14D3E47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43" y="1827160"/>
            <a:ext cx="3568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5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532F-17F5-D54D-950F-A2BDF874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AF81-DD4C-4041-BB40-D188C5DE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provides a lot of built-in validators, which include validators based on HTML5 attributes.</a:t>
            </a:r>
          </a:p>
          <a:p>
            <a:r>
              <a:rPr lang="en-US" dirty="0"/>
              <a:t>You have to import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Validators</a:t>
            </a:r>
            <a:r>
              <a:rPr lang="en-US" dirty="0"/>
              <a:t> class to use them.</a:t>
            </a:r>
          </a:p>
          <a:p>
            <a:r>
              <a:rPr lang="en-US" dirty="0"/>
              <a:t>A validation function returns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if the validation passes. If it fails, it returns an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dirty="0"/>
              <a:t> object that can be used in the template to show specific messages.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8EC5A-2181-CA44-93E5-60BF47B3E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D250-B86B-6E49-931C-3BF87E21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4394-1290-6443-9E5F-A292BF22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the Angular </a:t>
            </a:r>
            <a:r>
              <a:rPr lang="en-IN" dirty="0">
                <a:hlinkClick r:id="rId2"/>
              </a:rPr>
              <a:t>HttpClientModule</a:t>
            </a:r>
            <a:r>
              <a:rPr lang="en-IN" dirty="0"/>
              <a:t>. Most apps do so in the root </a:t>
            </a:r>
            <a:r>
              <a:rPr lang="en-IN" dirty="0" err="1"/>
              <a:t>AppModule</a:t>
            </a:r>
            <a:r>
              <a:rPr lang="en-IN" dirty="0"/>
              <a:t>.</a:t>
            </a:r>
          </a:p>
          <a:p>
            <a:r>
              <a:rPr lang="en-IN" dirty="0"/>
              <a:t>Inject the </a:t>
            </a:r>
            <a:r>
              <a:rPr lang="en-IN" dirty="0">
                <a:hlinkClick r:id="rId3"/>
              </a:rPr>
              <a:t>HttpClient</a:t>
            </a:r>
            <a:r>
              <a:rPr lang="en-IN" dirty="0"/>
              <a:t> into an application class</a:t>
            </a:r>
          </a:p>
          <a:p>
            <a:r>
              <a:rPr lang="en-IN" dirty="0">
                <a:hlinkClick r:id="rId3"/>
              </a:rPr>
              <a:t>HttpClient</a:t>
            </a:r>
            <a:r>
              <a:rPr lang="en-IN" dirty="0"/>
              <a:t> has methods corresponding to the HTTP verbs:</a:t>
            </a:r>
          </a:p>
          <a:p>
            <a:pPr lvl="1"/>
            <a:r>
              <a:rPr lang="en-IN" dirty="0"/>
              <a:t>get()</a:t>
            </a:r>
          </a:p>
          <a:p>
            <a:pPr lvl="1"/>
            <a:r>
              <a:rPr lang="en-IN" dirty="0"/>
              <a:t>post()</a:t>
            </a:r>
          </a:p>
          <a:p>
            <a:pPr lvl="1"/>
            <a:r>
              <a:rPr lang="en-IN" dirty="0"/>
              <a:t>put()</a:t>
            </a:r>
          </a:p>
          <a:p>
            <a:pPr lvl="1"/>
            <a:r>
              <a:rPr lang="en-IN" dirty="0"/>
              <a:t>delete()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57F9F-4346-A044-8B40-856173029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7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1772-2830-7E44-A4ED-976F190F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0A95-FC4C-0D4A-9D36-DFD91368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HttpClient</a:t>
            </a:r>
            <a:r>
              <a:rPr lang="en-US" dirty="0"/>
              <a:t> offers a simplified client HTTP API for Angular applications that rests on the </a:t>
            </a:r>
            <a:r>
              <a:rPr lang="en-US" dirty="0" err="1"/>
              <a:t>XMLHttpRequest</a:t>
            </a:r>
            <a:r>
              <a:rPr lang="en-US" dirty="0"/>
              <a:t> interface exposed by browsers. </a:t>
            </a:r>
          </a:p>
          <a:p>
            <a:endParaRPr lang="en-US" dirty="0"/>
          </a:p>
          <a:p>
            <a:r>
              <a:rPr lang="en-US" dirty="0"/>
              <a:t>Additional benefits of </a:t>
            </a:r>
            <a:r>
              <a:rPr lang="en-US" dirty="0" err="1"/>
              <a:t>HttpClient</a:t>
            </a:r>
            <a:r>
              <a:rPr lang="en-US" dirty="0"/>
              <a:t> include typed request and response objects, interception and streamlined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99D21-50AB-924C-BDD6-D11CEB74E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7A67-E6B9-DD49-9179-85A3A7B7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7A41-CE5D-9848-BE78-C5E30CA3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IN" sz="2000" dirty="0"/>
          </a:p>
          <a:p>
            <a:pPr marL="400050" lvl="1" indent="0">
              <a:buNone/>
            </a:pP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{path: 'profile/:id', component: 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ProfileComponent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,},</a:t>
            </a:r>
          </a:p>
          <a:p>
            <a:pPr marL="400050" lvl="1" indent="0">
              <a:buNone/>
            </a:pP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Link:</a:t>
            </a:r>
          </a:p>
          <a:p>
            <a:pPr marL="400050" lvl="1" indent="0">
              <a:buNone/>
            </a:pP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[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routerLink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]="['profile', 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currentUser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]"&gt;Profile&lt;/a&gt;</a:t>
            </a:r>
          </a:p>
          <a:p>
            <a:pPr marL="400050" lvl="1" indent="0">
              <a:buNone/>
            </a:pPr>
            <a:endParaRPr lang="en-I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Navigation:</a:t>
            </a:r>
          </a:p>
          <a:p>
            <a:pPr marL="400050" lvl="1" indent="0">
              <a:buNone/>
            </a:pP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this.router.navigate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400050" lvl="1" indent="0">
              <a:buNone/>
            </a:pP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['/profile', 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this.signinForm.username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E3451-32DD-554F-A2C5-57CA26A5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0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D4EC-61B0-E64B-8E43-A83C9B2F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FF6A-7CE9-AD4E-89EE-D352C4E7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Angular apps are modular and Angular has its own modularity system called </a:t>
            </a:r>
            <a:r>
              <a:rPr lang="en-IN" i="1" dirty="0" err="1"/>
              <a:t>NgModules</a:t>
            </a:r>
            <a:r>
              <a:rPr lang="en-IN" dirty="0"/>
              <a:t>.</a:t>
            </a:r>
          </a:p>
          <a:p>
            <a:r>
              <a:rPr lang="en-IN" dirty="0" err="1"/>
              <a:t>NgModules</a:t>
            </a:r>
            <a:r>
              <a:rPr lang="en-IN" dirty="0"/>
              <a:t> are containers for a cohesive block of code dedicated to an application domain, a workflow, or a closely related set of capabilities.</a:t>
            </a:r>
          </a:p>
          <a:p>
            <a:r>
              <a:rPr lang="en-IN" dirty="0"/>
              <a:t>They can contain components, service providers, and other code files whose scope is defined by the containing </a:t>
            </a:r>
            <a:r>
              <a:rPr lang="en-IN" dirty="0" err="1"/>
              <a:t>NgModule</a:t>
            </a:r>
            <a:r>
              <a:rPr lang="en-IN" dirty="0"/>
              <a:t>. </a:t>
            </a:r>
          </a:p>
          <a:p>
            <a:r>
              <a:rPr lang="en-IN" dirty="0"/>
              <a:t>They can import functionality that is exported from other </a:t>
            </a:r>
            <a:r>
              <a:rPr lang="en-IN" dirty="0" err="1"/>
              <a:t>NgModules</a:t>
            </a:r>
            <a:r>
              <a:rPr lang="en-IN" dirty="0"/>
              <a:t>, and export selected functionality for use by other </a:t>
            </a:r>
            <a:r>
              <a:rPr lang="en-IN" dirty="0" err="1"/>
              <a:t>NgModules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94975-6000-5447-90AA-49E655F7C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FDB7-BF8B-8B4D-962B-69EC6E04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Activated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B029-D579-1D43-B87C-FB3C76B4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route path and parameters are available through an injected router service called the </a:t>
            </a: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ActivatedRoute </a:t>
            </a:r>
            <a:endParaRPr lang="en-IN" dirty="0"/>
          </a:p>
          <a:p>
            <a:endParaRPr lang="en-IN" dirty="0"/>
          </a:p>
          <a:p>
            <a:r>
              <a:rPr lang="en-IN" dirty="0"/>
              <a:t>After the end of each successful navigation lifecycle, the router builds a tree of </a:t>
            </a: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ActivatedRoute</a:t>
            </a:r>
            <a:r>
              <a:rPr lang="en-IN" dirty="0"/>
              <a:t> objects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9C05-07F3-4C45-8C41-11183BE81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2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6270-23DB-2944-9615-94DD6ED3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Activated route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4956-625D-0041-92F4-962A414A5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url</a:t>
            </a:r>
            <a:endParaRPr lang="en-US" dirty="0"/>
          </a:p>
          <a:p>
            <a:r>
              <a:rPr lang="en-US" dirty="0" err="1"/>
              <a:t>paramMap</a:t>
            </a:r>
            <a:r>
              <a:rPr lang="en-US" dirty="0"/>
              <a:t>, </a:t>
            </a:r>
            <a:r>
              <a:rPr lang="en-US" dirty="0" err="1"/>
              <a:t>queryParamMap</a:t>
            </a:r>
            <a:endParaRPr lang="en-US" dirty="0"/>
          </a:p>
          <a:p>
            <a:r>
              <a:rPr lang="en-US" dirty="0"/>
              <a:t>Outlet: The name of the </a:t>
            </a:r>
            <a:r>
              <a:rPr lang="en-US" dirty="0" err="1"/>
              <a:t>RouterOutlet</a:t>
            </a:r>
            <a:r>
              <a:rPr lang="en-US" dirty="0"/>
              <a:t> used to render the route. For an unnamed outlet, the outlet name is primary.</a:t>
            </a:r>
          </a:p>
          <a:p>
            <a:r>
              <a:rPr lang="en-US" dirty="0"/>
              <a:t>parent, </a:t>
            </a:r>
            <a:r>
              <a:rPr lang="en-US" dirty="0" err="1"/>
              <a:t>firstChild</a:t>
            </a:r>
            <a:r>
              <a:rPr lang="en-US" dirty="0"/>
              <a:t>, children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20281-B694-1847-B299-11BC0B4BC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81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1570-FEAF-6C49-A59E-C4990F29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470E-9DD4-9249-B001-5278B684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NavigationStart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NavigationEnd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NavigationCancel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NavigationError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ActivationStart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ActivationEnd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GuardCheckStart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GuardCheckEnd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B8180-D473-6747-B86F-B1577BB4D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9AE66-5B71-894B-9078-E14C75A67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9" y="3058064"/>
            <a:ext cx="5183224" cy="24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26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E0F3-5C7F-9C42-BA43-8C258C9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C1C7-0ED9-614E-8ECD-64A7D830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guard's return value controls the router's </a:t>
            </a:r>
            <a:r>
              <a:rPr lang="en-IN" dirty="0" err="1"/>
              <a:t>behavior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If it returns true, the navigation process continues.</a:t>
            </a:r>
          </a:p>
          <a:p>
            <a:pPr lvl="1"/>
            <a:r>
              <a:rPr lang="en-IN" dirty="0"/>
              <a:t>If it returns false, the navigation process stops and the user stays put.</a:t>
            </a:r>
          </a:p>
          <a:p>
            <a:pPr lvl="1"/>
            <a:r>
              <a:rPr lang="en-IN" dirty="0"/>
              <a:t>It can also return a '</a:t>
            </a:r>
            <a:r>
              <a:rPr lang="en-IN" dirty="0" err="1"/>
              <a:t>UrlTree</a:t>
            </a:r>
            <a:r>
              <a:rPr lang="en-IN" dirty="0"/>
              <a:t>'</a:t>
            </a:r>
          </a:p>
          <a:p>
            <a:endParaRPr lang="en-IN" i="1" dirty="0"/>
          </a:p>
          <a:p>
            <a:r>
              <a:rPr lang="en-IN" dirty="0"/>
              <a:t>We'll look at two of the route guards</a:t>
            </a:r>
            <a:r>
              <a:rPr lang="en-IN" i="1" dirty="0"/>
              <a:t>:</a:t>
            </a:r>
          </a:p>
          <a:p>
            <a:pPr lvl="1"/>
            <a:r>
              <a:rPr lang="en-IN" i="1" dirty="0" err="1"/>
              <a:t>CanDeactivate</a:t>
            </a:r>
            <a:r>
              <a:rPr lang="en-IN" dirty="0"/>
              <a:t>: handling unsaved changes</a:t>
            </a:r>
          </a:p>
          <a:p>
            <a:pPr lvl="1"/>
            <a:r>
              <a:rPr lang="en-IN" i="1" dirty="0" err="1"/>
              <a:t>CanActivate</a:t>
            </a:r>
            <a:r>
              <a:rPr lang="en-IN" dirty="0"/>
              <a:t>: requiring authentication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AF5CE-A45C-9C46-B2AE-8A7A21035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75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156D-1086-1C4F-8D7C-7AEF7514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Discover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4234-EE61-9043-AF63-B3095CFA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loading a feature module</a:t>
            </a:r>
          </a:p>
          <a:p>
            <a:r>
              <a:rPr lang="en-US" dirty="0"/>
              <a:t>Angular animations</a:t>
            </a:r>
          </a:p>
          <a:p>
            <a:r>
              <a:rPr lang="en-US" dirty="0"/>
              <a:t>Angular Dependency Injection and navigating the component tree.</a:t>
            </a:r>
          </a:p>
          <a:p>
            <a:endParaRPr lang="en-US" dirty="0"/>
          </a:p>
          <a:p>
            <a:r>
              <a:rPr lang="en-US" dirty="0"/>
              <a:t>Unit-testing with Jasmine</a:t>
            </a:r>
          </a:p>
          <a:p>
            <a:r>
              <a:rPr lang="en-US" dirty="0"/>
              <a:t>E2E testing with Protractor</a:t>
            </a:r>
          </a:p>
          <a:p>
            <a:r>
              <a:rPr lang="en-US" dirty="0"/>
              <a:t>The MEAN stack (Mongo, Express, Angular and Node).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DBBDE-3AE0-D642-9534-6469B6C61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8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592D-15CF-6348-BED3-8A241A21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8060-ED64-4949-A194-FE826589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Ingredients:</a:t>
            </a:r>
          </a:p>
          <a:p>
            <a:pPr lvl="1"/>
            <a:r>
              <a:rPr lang="en-US" dirty="0"/>
              <a:t>The &lt;base&gt; tag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1400" dirty="0"/>
              <a:t>(set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&lt;base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="/"&gt; </a:t>
            </a:r>
            <a:r>
              <a:rPr lang="en-US" sz="1400" dirty="0"/>
              <a:t>in </a:t>
            </a:r>
            <a:r>
              <a:rPr lang="en-US" sz="1400" dirty="0" err="1"/>
              <a:t>index.html</a:t>
            </a:r>
            <a:r>
              <a:rPr lang="en-US" sz="1400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Router imports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{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RouterModule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Routes } from '@angular/router';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//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imports: [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RouterModule.forRoot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appRoutes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],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8A7A8-3784-F843-96A2-7562534CE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7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592D-15CF-6348-BED3-8A241A21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8060-ED64-4949-A194-FE826589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appRoutes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Routes = [ </a:t>
            </a:r>
          </a:p>
          <a:p>
            <a:pPr marL="131445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path: 'home', component: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HomeComponent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</a:p>
          <a:p>
            <a:pPr marL="131445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path: 'profile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/:id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component: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ProfileComponent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</a:p>
          <a:p>
            <a:pPr marL="131445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path: '',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redirectTo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'/home',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pathMatch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'full' }, </a:t>
            </a:r>
          </a:p>
          <a:p>
            <a:pPr marL="131445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path: '**', component: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PageNotFoundComponent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857250" lvl="2" indent="0">
              <a:buNone/>
            </a:pPr>
            <a:endParaRPr lang="en-US" dirty="0"/>
          </a:p>
          <a:p>
            <a:pPr lvl="2" indent="-285750"/>
            <a:r>
              <a:rPr lang="en-IN" dirty="0"/>
              <a:t>The router uses a </a:t>
            </a:r>
            <a:r>
              <a:rPr lang="en-IN" b="1" dirty="0"/>
              <a:t>first-match wins</a:t>
            </a:r>
            <a:r>
              <a:rPr lang="en-IN" dirty="0"/>
              <a:t> strategy when matching routes, so more specific routes should be placed above less specific routes. </a:t>
            </a:r>
          </a:p>
          <a:p>
            <a:pPr lvl="2" indent="-285750"/>
            <a:r>
              <a:rPr lang="en-IN" dirty="0"/>
              <a:t>In the configuration above, routes with a static path are listed first, followed by an empty path route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('')</a:t>
            </a:r>
            <a:r>
              <a:rPr lang="en-IN" dirty="0"/>
              <a:t>, that matches the default route. </a:t>
            </a:r>
          </a:p>
          <a:p>
            <a:pPr lvl="2" indent="-285750"/>
            <a:r>
              <a:rPr lang="en-IN" dirty="0"/>
              <a:t>The wildcard route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(**) </a:t>
            </a:r>
            <a:r>
              <a:rPr lang="en-IN" dirty="0"/>
              <a:t>comes last because it matches </a:t>
            </a:r>
            <a:r>
              <a:rPr lang="en-IN" i="1" dirty="0"/>
              <a:t>every URL</a:t>
            </a:r>
            <a:r>
              <a:rPr lang="en-IN" dirty="0"/>
              <a:t> and should be selected </a:t>
            </a:r>
            <a:r>
              <a:rPr lang="en-IN" i="1" dirty="0"/>
              <a:t>only</a:t>
            </a:r>
            <a:r>
              <a:rPr lang="en-IN" dirty="0"/>
              <a:t> if no other routes are matched first.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8A7A8-3784-F843-96A2-7562534CE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7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592D-15CF-6348-BED3-8A241A21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outlet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8060-ED64-4949-A194-FE826589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Ingredients:</a:t>
            </a:r>
          </a:p>
          <a:p>
            <a:endParaRPr lang="en-US" dirty="0"/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&lt;h1&gt;Angular Router&lt;/h1&gt;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&lt;nav&gt;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routerLink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="/home"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routerLinkActive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="active"&gt;Home&lt;/a&gt;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routerLink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="/profile"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routerLinkActive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="active"&gt;Profile&lt;/a&gt;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routerLink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signin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routerLinkActive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="active"&gt;Sign In&lt;/a&gt;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routerLink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="/signup"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routerLinkActive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="active"&gt;Sign Up&lt;/a&gt;</a:t>
            </a:r>
          </a:p>
          <a:p>
            <a:pPr marL="857250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&lt;/nav&gt;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&lt;router-outlet&gt;&lt;/router-outlet&gt;</a:t>
            </a:r>
          </a:p>
          <a:p>
            <a:pPr marL="85725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8A7A8-3784-F843-96A2-7562534CE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6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D2C0-225A-A541-BB52-0A7C2ABA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CD03C-287D-5842-8FF5-B311F7949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143589-093B-A242-83E7-78044EB6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has two approaches to building forms:</a:t>
            </a:r>
          </a:p>
          <a:p>
            <a:endParaRPr lang="en-US" dirty="0"/>
          </a:p>
          <a:p>
            <a:pPr lvl="1"/>
            <a:r>
              <a:rPr lang="en-US" b="1" i="1" dirty="0"/>
              <a:t>Template-driven forms: </a:t>
            </a:r>
            <a:r>
              <a:rPr lang="en-US" dirty="0"/>
              <a:t>Easier to create, but not as robust. Useful when a basic form is needed.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i="1" dirty="0"/>
              <a:t>Model-driven aka Reactive forms: </a:t>
            </a:r>
            <a:r>
              <a:rPr lang="en-US" dirty="0"/>
              <a:t>More scalable and reusable. Useful for important, feature-rich forms.</a:t>
            </a:r>
          </a:p>
        </p:txBody>
      </p:sp>
    </p:spTree>
    <p:extLst>
      <p:ext uri="{BB962C8B-B14F-4D97-AF65-F5344CB8AC3E}">
        <p14:creationId xmlns:p14="http://schemas.microsoft.com/office/powerpoint/2010/main" val="267953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D2C0-225A-A541-BB52-0A7C2ABA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CD03C-287D-5842-8FF5-B311F7949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B69D6E-E3A0-4A4B-9B57-271D1B2A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  <a:r>
              <a:rPr lang="en-IN" dirty="0"/>
              <a:t>syntax enables two-way binding.</a:t>
            </a:r>
          </a:p>
          <a:p>
            <a:endParaRPr lang="en-IN" dirty="0"/>
          </a:p>
          <a:p>
            <a:r>
              <a:rPr lang="en-IN" dirty="0"/>
              <a:t>A 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IN" dirty="0"/>
              <a:t> property is required by Angular forms to register the control with the form.</a:t>
            </a:r>
          </a:p>
          <a:p>
            <a:endParaRPr lang="en-IN" dirty="0"/>
          </a:p>
          <a:p>
            <a:r>
              <a:rPr lang="en-IN" dirty="0"/>
              <a:t>Defining a 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IN" dirty="0"/>
              <a:t> property is mandatory when using 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r>
              <a:rPr lang="en-IN" dirty="0"/>
              <a:t> in combination with a 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9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D2C0-225A-A541-BB52-0A7C2ABA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CD03C-287D-5842-8FF5-B311F7949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B69D6E-E3A0-4A4B-9B57-271D1B2A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i="1" dirty="0" err="1"/>
              <a:t>NgModel</a:t>
            </a:r>
            <a:r>
              <a:rPr lang="en-IN" dirty="0"/>
              <a:t> directive doesn't just track state; it updates the control with special Angular CSS classes that reflect the state.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9833FD-44EF-B843-8E34-86CDA03FD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2" y="2584535"/>
            <a:ext cx="5645800" cy="272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FBB4-C2E3-1741-ABBE-6EAE6B3B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3444-7F5A-2C4D-AA5B-4ECC1195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Angular automatically creates and attaches an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NgForm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directive to the 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tag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NgForm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directive supplements the form element with additional features.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also has its own 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property which is true only if every contained control is valid.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CF1F2-08EC-7F48-8886-4826211B4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3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ED6C4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</TotalTime>
  <Words>575</Words>
  <Application>Microsoft Macintosh PowerPoint</Application>
  <PresentationFormat>Custom</PresentationFormat>
  <Paragraphs>163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Segoe UI Light</vt:lpstr>
      <vt:lpstr>Verdana</vt:lpstr>
      <vt:lpstr>Office Theme</vt:lpstr>
      <vt:lpstr>Getting Started With Angular Chapter 3: Modules </vt:lpstr>
      <vt:lpstr>Angular Modules</vt:lpstr>
      <vt:lpstr>Routing Module</vt:lpstr>
      <vt:lpstr>Routing Configuration</vt:lpstr>
      <vt:lpstr>Router outlet and links</vt:lpstr>
      <vt:lpstr>Forms Module</vt:lpstr>
      <vt:lpstr>ngModel</vt:lpstr>
      <vt:lpstr>ngModel</vt:lpstr>
      <vt:lpstr>ngForm</vt:lpstr>
      <vt:lpstr>ngSubmit</vt:lpstr>
      <vt:lpstr>Model-driven forms</vt:lpstr>
      <vt:lpstr>FormControl</vt:lpstr>
      <vt:lpstr>FormGroup</vt:lpstr>
      <vt:lpstr>FormBuilder</vt:lpstr>
      <vt:lpstr>FormGroup</vt:lpstr>
      <vt:lpstr>Validation</vt:lpstr>
      <vt:lpstr>HTTP module</vt:lpstr>
      <vt:lpstr>HttpClient</vt:lpstr>
      <vt:lpstr>Route Parameters</vt:lpstr>
      <vt:lpstr>Activated Route</vt:lpstr>
      <vt:lpstr>Activated route properties</vt:lpstr>
      <vt:lpstr>Router Events</vt:lpstr>
      <vt:lpstr>Route Guards</vt:lpstr>
      <vt:lpstr>More to Discover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parul.yto</dc:creator>
  <cp:lastModifiedBy>Tushar Raj</cp:lastModifiedBy>
  <cp:revision>31</cp:revision>
  <dcterms:created xsi:type="dcterms:W3CDTF">2015-09-24T01:30:39Z</dcterms:created>
  <dcterms:modified xsi:type="dcterms:W3CDTF">2019-09-20T12:45:47Z</dcterms:modified>
</cp:coreProperties>
</file>