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8" r:id="rId9"/>
    <p:sldId id="267" r:id="rId10"/>
    <p:sldId id="260" r:id="rId11"/>
    <p:sldId id="261" r:id="rId12"/>
    <p:sldId id="262" r:id="rId13"/>
    <p:sldId id="263" r:id="rId14"/>
  </p:sldIdLst>
  <p:sldSz cx="9144000" cy="5943600"/>
  <p:notesSz cx="6858000" cy="160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/>
  <p:cmAuthor id="2" name="Karan Kaul" initials="K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D0"/>
    <a:srgbClr val="00B0F0"/>
    <a:srgbClr val="F33168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21" d="100"/>
          <a:sy n="121" d="100"/>
        </p:scale>
        <p:origin x="1360" y="168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BH047.jpg"/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13"/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562600" y="4096395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portan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1"/>
            <a:r>
              <a:rPr lang="en-US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5181600" cy="5815331"/>
            <a:chOff x="0" y="0"/>
            <a:chExt cx="5511800" cy="5791201"/>
          </a:xfrm>
        </p:grpSpPr>
        <p:sp>
          <p:nvSpPr>
            <p:cNvPr id="11" name="Freeform 10"/>
            <p:cNvSpPr/>
            <p:nvPr userDrawn="1"/>
          </p:nvSpPr>
          <p:spPr>
            <a:xfrm flipH="1">
              <a:off x="0" y="0"/>
              <a:ext cx="54864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81707 w 2113722"/>
                <a:gd name="connsiteY4" fmla="*/ 5928102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1013733 w 2113722"/>
                <a:gd name="connsiteY4" fmla="*/ 5928103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0 w 2113722"/>
                <a:gd name="connsiteY4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79083 w 2113722"/>
                <a:gd name="connsiteY4" fmla="*/ 5943600 h 5943600"/>
                <a:gd name="connsiteX5" fmla="*/ 0 w 2113722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1109 w 2145748"/>
                <a:gd name="connsiteY4" fmla="*/ 5943600 h 5943600"/>
                <a:gd name="connsiteX5" fmla="*/ 0 w 2145748"/>
                <a:gd name="connsiteY5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748" h="5943600">
                  <a:moveTo>
                    <a:pt x="0" y="0"/>
                  </a:moveTo>
                  <a:lnTo>
                    <a:pt x="2145748" y="0"/>
                  </a:lnTo>
                  <a:lnTo>
                    <a:pt x="2145748" y="5943600"/>
                  </a:lnTo>
                  <a:lnTo>
                    <a:pt x="1013022" y="5943600"/>
                  </a:lnTo>
                  <a:lnTo>
                    <a:pt x="1011109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1323563" y="1602963"/>
              <a:ext cx="5791200" cy="25852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 userDrawn="1"/>
          </p:nvSpPr>
          <p:spPr>
            <a:xfrm flipH="1">
              <a:off x="0" y="0"/>
              <a:ext cx="52578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762099 w 2209800"/>
                <a:gd name="connsiteY4" fmla="*/ 5928103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0 w 2209800"/>
                <a:gd name="connsiteY4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919231 w 2209800"/>
                <a:gd name="connsiteY3" fmla="*/ 5943600 h 5943600"/>
                <a:gd name="connsiteX4" fmla="*/ 0 w 2209800"/>
                <a:gd name="connsiteY4" fmla="*/ 0 h 5943600"/>
                <a:gd name="connsiteX0" fmla="*/ 0 w 2525486"/>
                <a:gd name="connsiteY0" fmla="*/ 0 h 5943600"/>
                <a:gd name="connsiteX1" fmla="*/ 2525486 w 2525486"/>
                <a:gd name="connsiteY1" fmla="*/ 0 h 5943600"/>
                <a:gd name="connsiteX2" fmla="*/ 2525486 w 2525486"/>
                <a:gd name="connsiteY2" fmla="*/ 5943600 h 5943600"/>
                <a:gd name="connsiteX3" fmla="*/ 1234917 w 2525486"/>
                <a:gd name="connsiteY3" fmla="*/ 5943600 h 5943600"/>
                <a:gd name="connsiteX4" fmla="*/ 0 w 2525486"/>
                <a:gd name="connsiteY4" fmla="*/ 0 h 5943600"/>
                <a:gd name="connsiteX0" fmla="*/ 0 w 2564946"/>
                <a:gd name="connsiteY0" fmla="*/ 0 h 5943600"/>
                <a:gd name="connsiteX1" fmla="*/ 2564946 w 2564946"/>
                <a:gd name="connsiteY1" fmla="*/ 0 h 5943600"/>
                <a:gd name="connsiteX2" fmla="*/ 2564946 w 2564946"/>
                <a:gd name="connsiteY2" fmla="*/ 5943600 h 5943600"/>
                <a:gd name="connsiteX3" fmla="*/ 1274377 w 2564946"/>
                <a:gd name="connsiteY3" fmla="*/ 5943600 h 5943600"/>
                <a:gd name="connsiteX4" fmla="*/ 0 w 2564946"/>
                <a:gd name="connsiteY4" fmla="*/ 0 h 5943600"/>
                <a:gd name="connsiteX0" fmla="*/ 0 w 2564945"/>
                <a:gd name="connsiteY0" fmla="*/ 0 h 5943600"/>
                <a:gd name="connsiteX1" fmla="*/ 2564945 w 2564945"/>
                <a:gd name="connsiteY1" fmla="*/ 0 h 5943600"/>
                <a:gd name="connsiteX2" fmla="*/ 2564945 w 2564945"/>
                <a:gd name="connsiteY2" fmla="*/ 5943600 h 5943600"/>
                <a:gd name="connsiteX3" fmla="*/ 1274376 w 2564945"/>
                <a:gd name="connsiteY3" fmla="*/ 5943600 h 5943600"/>
                <a:gd name="connsiteX4" fmla="*/ 0 w 2564945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945" h="5943600">
                  <a:moveTo>
                    <a:pt x="0" y="0"/>
                  </a:moveTo>
                  <a:lnTo>
                    <a:pt x="2564945" y="0"/>
                  </a:lnTo>
                  <a:lnTo>
                    <a:pt x="2564945" y="5943600"/>
                  </a:lnTo>
                  <a:lnTo>
                    <a:pt x="1274376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21" name="Freeform 2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5715000" y="579120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7891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04208"/>
            <a:ext cx="4041775" cy="397010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reeform 10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5" name="Freeform 14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4648200" cy="4248150"/>
          </a:xfr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880862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927100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55663"/>
            <a:ext cx="4629150" cy="4224337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5324" y="2201174"/>
            <a:ext cx="3048000" cy="1524000"/>
          </a:xfrm>
        </p:spPr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Getting Started With Angular</a:t>
            </a:r>
            <a:br>
              <a:rPr lang="en-US" dirty="0">
                <a:latin typeface="Verdana"/>
                <a:ea typeface="Verdana"/>
                <a:cs typeface="Verdana"/>
              </a:rPr>
            </a:br>
            <a:r>
              <a:rPr lang="en-US" dirty="0">
                <a:latin typeface="Verdana"/>
                <a:ea typeface="Verdana"/>
                <a:cs typeface="Verdana"/>
              </a:rPr>
              <a:t>Chapter 3:</a:t>
            </a:r>
            <a:br>
              <a:rPr lang="en-US" dirty="0">
                <a:latin typeface="Verdana"/>
                <a:ea typeface="Verdana"/>
                <a:cs typeface="Verdana"/>
              </a:rPr>
            </a:br>
            <a:r>
              <a:rPr lang="en-US" dirty="0">
                <a:latin typeface="Verdana"/>
                <a:ea typeface="Verdana"/>
                <a:cs typeface="Verdana"/>
              </a:rPr>
              <a:t>Modules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114800"/>
            <a:ext cx="2667942" cy="6477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Tushar Raj</a:t>
            </a:r>
          </a:p>
          <a:p>
            <a:pPr algn="l"/>
            <a:r>
              <a:rPr lang="en-US" dirty="0"/>
              <a:t>Gaurav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E0F3-5C7F-9C42-BA43-8C258C9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C1C7-0ED9-614E-8ECD-64A7D830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F5CE-A45C-9C46-B2AE-8A7A21035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4EFF-3289-4940-9FBF-815D3A9E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954F-B7B0-DB4C-BD4F-683E30AB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850AB-CB58-C24F-8070-6FC58E66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1772-2830-7E44-A4ED-976F190F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0A95-FC4C-0D4A-9D36-DFD91368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99D21-50AB-924C-BDD6-D11CEB74E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156D-1086-1C4F-8D7C-7AEF7514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4234-EE61-9043-AF63-B3095CF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DBBDE-3AE0-D642-9534-6469B6C61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D4EC-61B0-E64B-8E43-A83C9B2F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FF6A-7CE9-AD4E-89EE-D352C4E7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94975-6000-5447-90AA-49E655F7C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592D-15CF-6348-BED3-8A241A2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8060-ED64-4949-A194-FE826589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Ingredients:</a:t>
            </a:r>
          </a:p>
          <a:p>
            <a:pPr lvl="1"/>
            <a:r>
              <a:rPr lang="en-US" dirty="0"/>
              <a:t>The &lt;base&gt; tag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400" dirty="0"/>
              <a:t>(set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&lt;base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="/"&gt; </a:t>
            </a:r>
            <a:r>
              <a:rPr lang="en-US" sz="1400" dirty="0"/>
              <a:t>in </a:t>
            </a:r>
            <a:r>
              <a:rPr lang="en-US" sz="1400" dirty="0" err="1"/>
              <a:t>index.html</a:t>
            </a:r>
            <a:r>
              <a:rPr lang="en-US" sz="1400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Router imports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{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RouterModule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Routes } from '@angular/router';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imports: [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RouterModule.forRoot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appRoutes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],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8A7A8-3784-F843-96A2-7562534CE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7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592D-15CF-6348-BED3-8A241A2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8060-ED64-4949-A194-FE826589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appRoutes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Routes = [ </a:t>
            </a:r>
          </a:p>
          <a:p>
            <a:pPr marL="131445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path: 'home', component: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HomeComponent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</a:p>
          <a:p>
            <a:pPr marL="131445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path: 'profile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/:id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component: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ProfileComponent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</a:p>
          <a:p>
            <a:pPr marL="131445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path: '',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redirectTo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'/home',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pathMatch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'full' }, </a:t>
            </a:r>
          </a:p>
          <a:p>
            <a:pPr marL="131445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path: '**', component: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PageNotFoundComponent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857250" lvl="2" indent="0">
              <a:buNone/>
            </a:pPr>
            <a:endParaRPr lang="en-US" dirty="0"/>
          </a:p>
          <a:p>
            <a:pPr lvl="2" indent="-285750"/>
            <a:r>
              <a:rPr lang="en-IN" dirty="0"/>
              <a:t>The router uses a </a:t>
            </a:r>
            <a:r>
              <a:rPr lang="en-IN" b="1" dirty="0"/>
              <a:t>first-match wins</a:t>
            </a:r>
            <a:r>
              <a:rPr lang="en-IN" dirty="0"/>
              <a:t> strategy when matching routes, so more specific routes should be placed above less specific routes. </a:t>
            </a:r>
          </a:p>
          <a:p>
            <a:pPr lvl="2" indent="-285750"/>
            <a:r>
              <a:rPr lang="en-IN" dirty="0"/>
              <a:t>In the configuration above, routes with a static path are listed first, followed by an empty path route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('')</a:t>
            </a:r>
            <a:r>
              <a:rPr lang="en-IN" dirty="0"/>
              <a:t>, that matches the default route. </a:t>
            </a:r>
          </a:p>
          <a:p>
            <a:pPr lvl="2" indent="-285750"/>
            <a:r>
              <a:rPr lang="en-IN" dirty="0"/>
              <a:t>The wildcard route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(**) </a:t>
            </a:r>
            <a:r>
              <a:rPr lang="en-IN" dirty="0"/>
              <a:t>comes last because it matches </a:t>
            </a:r>
            <a:r>
              <a:rPr lang="en-IN" i="1" dirty="0"/>
              <a:t>every URL</a:t>
            </a:r>
            <a:r>
              <a:rPr lang="en-IN" dirty="0"/>
              <a:t> and should be selected </a:t>
            </a:r>
            <a:r>
              <a:rPr lang="en-IN" i="1" dirty="0"/>
              <a:t>only</a:t>
            </a:r>
            <a:r>
              <a:rPr lang="en-IN" dirty="0"/>
              <a:t> if no other routes are matched first.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8A7A8-3784-F843-96A2-7562534CE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7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592D-15CF-6348-BED3-8A241A2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outlet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8060-ED64-4949-A194-FE826589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Ingredients:</a:t>
            </a:r>
          </a:p>
          <a:p>
            <a:endParaRPr lang="en-US" dirty="0"/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&lt;h1&gt;Angular Router&lt;/h1&gt;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="/home"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routerLinkActive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="active"&gt;Home&lt;/a&gt;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="/profile"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routerLinkActive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="active"&gt;Profile&lt;/a&gt;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signin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routerLinkActive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="active"&gt;Sign In&lt;/a&gt;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="/signup"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routerLinkActive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="active"&gt;Sign Up&lt;/a&gt;</a:t>
            </a:r>
          </a:p>
          <a:p>
            <a:pPr marL="85725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&lt;/nav&gt;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&lt;router-outlet&gt;&lt;/router-outlet&gt;</a:t>
            </a:r>
          </a:p>
          <a:p>
            <a:pPr marL="85725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8A7A8-3784-F843-96A2-7562534CE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D2C0-225A-A541-BB52-0A7C2AB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CD03C-287D-5842-8FF5-B311F794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143589-093B-A242-83E7-78044EB6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has two approaches to building forms:</a:t>
            </a:r>
          </a:p>
          <a:p>
            <a:endParaRPr lang="en-US" dirty="0"/>
          </a:p>
          <a:p>
            <a:pPr lvl="1"/>
            <a:r>
              <a:rPr lang="en-US" b="1" i="1" dirty="0"/>
              <a:t>Template-driven forms: </a:t>
            </a:r>
            <a:r>
              <a:rPr lang="en-US" dirty="0"/>
              <a:t>Easier to create, but not as robust. Useful when a basic form is needed.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i="1" dirty="0"/>
              <a:t>Reactive forms: </a:t>
            </a:r>
            <a:r>
              <a:rPr lang="en-US" dirty="0"/>
              <a:t>More scalable and reusable. Useful for important, feature-rich forms.</a:t>
            </a:r>
          </a:p>
        </p:txBody>
      </p:sp>
    </p:spTree>
    <p:extLst>
      <p:ext uri="{BB962C8B-B14F-4D97-AF65-F5344CB8AC3E}">
        <p14:creationId xmlns:p14="http://schemas.microsoft.com/office/powerpoint/2010/main" val="267953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D2C0-225A-A541-BB52-0A7C2AB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CD03C-287D-5842-8FF5-B311F794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B69D6E-E3A0-4A4B-9B57-271D1B2A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IN" dirty="0"/>
              <a:t> property is required by Angular forms to register the control with the form.</a:t>
            </a:r>
          </a:p>
          <a:p>
            <a:r>
              <a:rPr lang="en-IN" dirty="0"/>
              <a:t>Defining a 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IN"/>
              <a:t> property </a:t>
            </a:r>
            <a:r>
              <a:rPr lang="en-IN" dirty="0"/>
              <a:t>is mandatory when using 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en-IN" dirty="0"/>
              <a:t> in combination with a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9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D2C0-225A-A541-BB52-0A7C2AB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D23536-228C-7342-AA91-5E08688D4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69" y="1719613"/>
            <a:ext cx="5189061" cy="25043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CD03C-287D-5842-8FF5-B311F794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9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FBB4-C2E3-1741-ABBE-6EAE6B3B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3444-7F5A-2C4D-AA5B-4ECC1195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Angular automatically creates and attaches an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directive to the 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tag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directive supplements the form element with additional features.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also has its own 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property which is true only if every contained control is valid.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CF1F2-08EC-7F48-8886-4826211B4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3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D6C4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230</Words>
  <Application>Microsoft Macintosh PowerPoint</Application>
  <PresentationFormat>Custom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Segoe UI Light</vt:lpstr>
      <vt:lpstr>Verdana</vt:lpstr>
      <vt:lpstr>Office Theme</vt:lpstr>
      <vt:lpstr>Getting Started With Angular Chapter 3: Modules </vt:lpstr>
      <vt:lpstr>Angular Modules</vt:lpstr>
      <vt:lpstr>Routing Module</vt:lpstr>
      <vt:lpstr>Routing Configuration</vt:lpstr>
      <vt:lpstr>Router outlet and links</vt:lpstr>
      <vt:lpstr>Forms Module</vt:lpstr>
      <vt:lpstr>ngModel</vt:lpstr>
      <vt:lpstr>ngModel</vt:lpstr>
      <vt:lpstr>ngForm</vt:lpstr>
      <vt:lpstr>HTTP Module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parul.yto</dc:creator>
  <cp:lastModifiedBy>Tushar Raj</cp:lastModifiedBy>
  <cp:revision>11</cp:revision>
  <dcterms:created xsi:type="dcterms:W3CDTF">2015-09-24T01:30:39Z</dcterms:created>
  <dcterms:modified xsi:type="dcterms:W3CDTF">2019-09-18T13:56:40Z</dcterms:modified>
</cp:coreProperties>
</file>