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8" r:id="rId9"/>
    <p:sldId id="269" r:id="rId10"/>
    <p:sldId id="261" r:id="rId11"/>
    <p:sldId id="263" r:id="rId12"/>
    <p:sldId id="265" r:id="rId13"/>
    <p:sldId id="267" r:id="rId14"/>
  </p:sldIdLst>
  <p:sldSz cx="9144000" cy="5943600"/>
  <p:notesSz cx="6858000" cy="160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shekhar Wagh" initials="CW" lastIdx="11" clrIdx="0"/>
  <p:cmAuthor id="2" name="Karan Kaul" initials="KK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D0"/>
    <a:srgbClr val="00B0F0"/>
    <a:srgbClr val="F33168"/>
    <a:srgbClr val="EB397D"/>
    <a:srgbClr val="6EDF41"/>
    <a:srgbClr val="0099FF"/>
    <a:srgbClr val="FFFFFF"/>
    <a:srgbClr val="2FC9FF"/>
    <a:srgbClr val="01429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7"/>
    <p:restoredTop sz="92146"/>
  </p:normalViewPr>
  <p:slideViewPr>
    <p:cSldViewPr snapToGrid="0">
      <p:cViewPr varScale="1">
        <p:scale>
          <a:sx n="117" d="100"/>
          <a:sy n="117" d="100"/>
        </p:scale>
        <p:origin x="1192" y="184"/>
      </p:cViewPr>
      <p:guideLst>
        <p:guide orient="horz" pos="18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7133-D644-4CB3-A9A5-B82CDC5AFE95}" type="datetimeFigureOut">
              <a:rPr lang="en-US" smtClean="0"/>
              <a:pPr/>
              <a:t>11/8/19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2163" y="685800"/>
            <a:ext cx="5273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6BEE1-AA54-477F-BFBB-94509BC71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34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C27-3ACD-0541-9ABE-612809F96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72715"/>
            <a:ext cx="6858000" cy="2069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1A256-8872-CD44-A05C-D3274ABA0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21766"/>
            <a:ext cx="6858000" cy="14349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EBFB-24D9-6341-8987-45A8312A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E446-0E07-3242-9F31-FABCE0B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0983-D31A-C545-B061-F2F695B6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AEE96E0-82C3-7A40-9CFE-A2907C93C070}"/>
              </a:ext>
            </a:extLst>
          </p:cNvPr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BH047.jpg">
            <a:extLst>
              <a:ext uri="{FF2B5EF4-FFF2-40B4-BE49-F238E27FC236}">
                <a16:creationId xmlns:a16="http://schemas.microsoft.com/office/drawing/2014/main" id="{877E88D0-53A8-5745-AAFD-0DFD69702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7F9B09B-F456-6E47-B2CC-7A2149F80738}"/>
              </a:ext>
            </a:extLst>
          </p:cNvPr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1ED90E1-5AD9-E74C-A62C-E9F9EE7A6E5F}"/>
              </a:ext>
            </a:extLst>
          </p:cNvPr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DAB705-E430-114C-B6BE-AFDA993474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44FF-5B24-214F-BCF4-13958916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76592-7472-D64D-ACC4-81B484CB4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F837-11FC-694E-A7C1-D1FFFB1D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6C12-E69C-764E-A711-B48A900C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D49D-E7E0-2842-BC57-FA3C4324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068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03041-B375-0B45-A161-BEDA9A79E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16442"/>
            <a:ext cx="1971675" cy="50369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DAA5-4FFE-6F4C-8EC6-70A2726F7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16442"/>
            <a:ext cx="5800725" cy="50369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469E-4391-464E-B524-C1A80CB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3396-D3D8-284A-8717-DEE41DF8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994B-BE68-1042-8542-AD34E062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750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5410200" y="3886200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US" sz="1600">
              <a:solidFill>
                <a:schemeClr val="tx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 descr="ABH047.jpg"/>
          <p:cNvPicPr>
            <a:picLocks noChangeAspect="1"/>
          </p:cNvPicPr>
          <p:nvPr userDrawn="1"/>
        </p:nvPicPr>
        <p:blipFill>
          <a:blip r:embed="rId2">
            <a:grayscl/>
            <a:lum contrast="10000"/>
          </a:blip>
          <a:srcRect l="5205" t="10433" r="5193" b="61"/>
          <a:stretch>
            <a:fillRect/>
          </a:stretch>
        </p:blipFill>
        <p:spPr>
          <a:xfrm>
            <a:off x="0" y="0"/>
            <a:ext cx="8915400" cy="5943600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5334000" y="0"/>
            <a:ext cx="3810000" cy="5943600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3800" h="5943600">
                <a:moveTo>
                  <a:pt x="1524000" y="0"/>
                </a:moveTo>
                <a:lnTo>
                  <a:pt x="3733800" y="0"/>
                </a:lnTo>
                <a:lnTo>
                  <a:pt x="3733800" y="5943600"/>
                </a:lnTo>
                <a:lnTo>
                  <a:pt x="0" y="5943600"/>
                </a:lnTo>
                <a:lnTo>
                  <a:pt x="152400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0" y="1752600"/>
            <a:ext cx="3048000" cy="1524000"/>
          </a:xfrm>
        </p:spPr>
        <p:txBody>
          <a:bodyPr anchor="b">
            <a:noAutofit/>
          </a:bodyPr>
          <a:lstStyle>
            <a:lvl1pPr algn="ctr"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13"/>
          <p:cNvSpPr/>
          <p:nvPr userDrawn="1"/>
        </p:nvSpPr>
        <p:spPr>
          <a:xfrm>
            <a:off x="5410200" y="3924945"/>
            <a:ext cx="3200400" cy="990600"/>
          </a:xfrm>
          <a:custGeom>
            <a:avLst/>
            <a:gdLst>
              <a:gd name="connsiteX0" fmla="*/ 0 w 3200400"/>
              <a:gd name="connsiteY0" fmla="*/ 1066800 h 1066800"/>
              <a:gd name="connsiteX1" fmla="*/ 595680 w 3200400"/>
              <a:gd name="connsiteY1" fmla="*/ 0 h 1066800"/>
              <a:gd name="connsiteX2" fmla="*/ 3200400 w 3200400"/>
              <a:gd name="connsiteY2" fmla="*/ 0 h 1066800"/>
              <a:gd name="connsiteX3" fmla="*/ 2604720 w 3200400"/>
              <a:gd name="connsiteY3" fmla="*/ 1066800 h 1066800"/>
              <a:gd name="connsiteX4" fmla="*/ 0 w 32004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971800"/>
              <a:gd name="connsiteY0" fmla="*/ 1066800 h 1066800"/>
              <a:gd name="connsiteX1" fmla="*/ 367080 w 2971800"/>
              <a:gd name="connsiteY1" fmla="*/ 0 h 1066800"/>
              <a:gd name="connsiteX2" fmla="*/ 2971800 w 2971800"/>
              <a:gd name="connsiteY2" fmla="*/ 0 h 1066800"/>
              <a:gd name="connsiteX3" fmla="*/ 2376120 w 2971800"/>
              <a:gd name="connsiteY3" fmla="*/ 1066800 h 1066800"/>
              <a:gd name="connsiteX4" fmla="*/ 0 w 2971800"/>
              <a:gd name="connsiteY4" fmla="*/ 1066800 h 1066800"/>
              <a:gd name="connsiteX0" fmla="*/ 0 w 2895600"/>
              <a:gd name="connsiteY0" fmla="*/ 1066800 h 1066800"/>
              <a:gd name="connsiteX1" fmla="*/ 290880 w 2895600"/>
              <a:gd name="connsiteY1" fmla="*/ 0 h 1066800"/>
              <a:gd name="connsiteX2" fmla="*/ 2895600 w 2895600"/>
              <a:gd name="connsiteY2" fmla="*/ 0 h 1066800"/>
              <a:gd name="connsiteX3" fmla="*/ 2299920 w 2895600"/>
              <a:gd name="connsiteY3" fmla="*/ 1066800 h 1066800"/>
              <a:gd name="connsiteX4" fmla="*/ 0 w 2895600"/>
              <a:gd name="connsiteY4" fmla="*/ 1066800 h 1066800"/>
              <a:gd name="connsiteX0" fmla="*/ 0 w 2743200"/>
              <a:gd name="connsiteY0" fmla="*/ 1066800 h 1066800"/>
              <a:gd name="connsiteX1" fmla="*/ 1384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743200"/>
              <a:gd name="connsiteY0" fmla="*/ 1066800 h 1066800"/>
              <a:gd name="connsiteX1" fmla="*/ 290880 w 2743200"/>
              <a:gd name="connsiteY1" fmla="*/ 0 h 1066800"/>
              <a:gd name="connsiteX2" fmla="*/ 2743200 w 2743200"/>
              <a:gd name="connsiteY2" fmla="*/ 0 h 1066800"/>
              <a:gd name="connsiteX3" fmla="*/ 2147520 w 2743200"/>
              <a:gd name="connsiteY3" fmla="*/ 1066800 h 1066800"/>
              <a:gd name="connsiteX4" fmla="*/ 0 w 2743200"/>
              <a:gd name="connsiteY4" fmla="*/ 1066800 h 1066800"/>
              <a:gd name="connsiteX0" fmla="*/ 0 w 2667000"/>
              <a:gd name="connsiteY0" fmla="*/ 1066800 h 1066800"/>
              <a:gd name="connsiteX1" fmla="*/ 214680 w 2667000"/>
              <a:gd name="connsiteY1" fmla="*/ 0 h 1066800"/>
              <a:gd name="connsiteX2" fmla="*/ 2667000 w 2667000"/>
              <a:gd name="connsiteY2" fmla="*/ 0 h 1066800"/>
              <a:gd name="connsiteX3" fmla="*/ 2071320 w 2667000"/>
              <a:gd name="connsiteY3" fmla="*/ 1066800 h 1066800"/>
              <a:gd name="connsiteX4" fmla="*/ 0 w 2667000"/>
              <a:gd name="connsiteY4" fmla="*/ 1066800 h 1066800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071320 w 2667000"/>
              <a:gd name="connsiteY4" fmla="*/ 1070973 h 1070973"/>
              <a:gd name="connsiteX5" fmla="*/ 0 w 2667000"/>
              <a:gd name="connsiteY5" fmla="*/ 1070973 h 1070973"/>
              <a:gd name="connsiteX0" fmla="*/ 0 w 2667000"/>
              <a:gd name="connsiteY0" fmla="*/ 1070973 h 1070973"/>
              <a:gd name="connsiteX1" fmla="*/ 214680 w 2667000"/>
              <a:gd name="connsiteY1" fmla="*/ 4173 h 1070973"/>
              <a:gd name="connsiteX2" fmla="*/ 2667000 w 2667000"/>
              <a:gd name="connsiteY2" fmla="*/ 4173 h 1070973"/>
              <a:gd name="connsiteX3" fmla="*/ 2518959 w 2667000"/>
              <a:gd name="connsiteY3" fmla="*/ 0 h 1070973"/>
              <a:gd name="connsiteX4" fmla="*/ 2195367 w 2667000"/>
              <a:gd name="connsiteY4" fmla="*/ 1070973 h 1070973"/>
              <a:gd name="connsiteX5" fmla="*/ 0 w 2667000"/>
              <a:gd name="connsiteY5" fmla="*/ 1070973 h 1070973"/>
              <a:gd name="connsiteX0" fmla="*/ 2195367 w 2667000"/>
              <a:gd name="connsiteY0" fmla="*/ 1068191 h 1068191"/>
              <a:gd name="connsiteX1" fmla="*/ 0 w 2667000"/>
              <a:gd name="connsiteY1" fmla="*/ 1068191 h 1068191"/>
              <a:gd name="connsiteX2" fmla="*/ 214680 w 2667000"/>
              <a:gd name="connsiteY2" fmla="*/ 1391 h 1068191"/>
              <a:gd name="connsiteX3" fmla="*/ 2667000 w 2667000"/>
              <a:gd name="connsiteY3" fmla="*/ 1391 h 1068191"/>
              <a:gd name="connsiteX4" fmla="*/ 2593387 w 2667000"/>
              <a:gd name="connsiteY4" fmla="*/ 95692 h 1068191"/>
              <a:gd name="connsiteX0" fmla="*/ 2195367 w 2667000"/>
              <a:gd name="connsiteY0" fmla="*/ 1066800 h 1066800"/>
              <a:gd name="connsiteX1" fmla="*/ 0 w 2667000"/>
              <a:gd name="connsiteY1" fmla="*/ 1066800 h 1066800"/>
              <a:gd name="connsiteX2" fmla="*/ 214680 w 2667000"/>
              <a:gd name="connsiteY2" fmla="*/ 0 h 1066800"/>
              <a:gd name="connsiteX3" fmla="*/ 2667000 w 2667000"/>
              <a:gd name="connsiteY3" fmla="*/ 0 h 1066800"/>
              <a:gd name="connsiteX0" fmla="*/ 2195367 w 2540000"/>
              <a:gd name="connsiteY0" fmla="*/ 1066800 h 1066800"/>
              <a:gd name="connsiteX1" fmla="*/ 0 w 2540000"/>
              <a:gd name="connsiteY1" fmla="*/ 1066800 h 1066800"/>
              <a:gd name="connsiteX2" fmla="*/ 214680 w 2540000"/>
              <a:gd name="connsiteY2" fmla="*/ 0 h 1066800"/>
              <a:gd name="connsiteX3" fmla="*/ 2540000 w 2540000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0000" h="1066800">
                <a:moveTo>
                  <a:pt x="2195367" y="1066800"/>
                </a:moveTo>
                <a:lnTo>
                  <a:pt x="0" y="1066800"/>
                </a:lnTo>
                <a:lnTo>
                  <a:pt x="214680" y="0"/>
                </a:lnTo>
                <a:lnTo>
                  <a:pt x="2540000" y="0"/>
                </a:lnTo>
              </a:path>
            </a:pathLst>
          </a:custGeom>
          <a:solidFill>
            <a:srgbClr val="FFFF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5562600" y="4096395"/>
            <a:ext cx="2667942" cy="647700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8" y="108487"/>
            <a:ext cx="1662528" cy="5831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4648200" y="3048000"/>
            <a:ext cx="3352800" cy="51525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US" sz="2000" kern="120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0" algn="l" defTabSz="914400" rtl="0" eaLnBrk="1" latinLnBrk="0" hangingPunct="1">
              <a:buNone/>
              <a:defRPr lang="en-US" sz="20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</a:lstStyle>
          <a:p>
            <a:pPr lvl="1"/>
            <a:r>
              <a:rPr lang="en-US"/>
              <a:t>Subheading If Needed</a:t>
            </a:r>
          </a:p>
        </p:txBody>
      </p:sp>
      <p:sp>
        <p:nvSpPr>
          <p:cNvPr id="9" name="Content Placeholder 23"/>
          <p:cNvSpPr>
            <a:spLocks noGrp="1"/>
          </p:cNvSpPr>
          <p:nvPr>
            <p:ph sz="quarter" idx="14" hasCustomPrompt="1"/>
          </p:nvPr>
        </p:nvSpPr>
        <p:spPr>
          <a:xfrm>
            <a:off x="4648200" y="2286000"/>
            <a:ext cx="4343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200" kern="12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0"/>
            <a:ext cx="5181600" cy="5815331"/>
            <a:chOff x="0" y="0"/>
            <a:chExt cx="5511800" cy="5791201"/>
          </a:xfrm>
        </p:grpSpPr>
        <p:sp>
          <p:nvSpPr>
            <p:cNvPr id="11" name="Freeform 10"/>
            <p:cNvSpPr/>
            <p:nvPr userDrawn="1"/>
          </p:nvSpPr>
          <p:spPr>
            <a:xfrm flipH="1">
              <a:off x="0" y="0"/>
              <a:ext cx="54864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3733 w 2145748"/>
                <a:gd name="connsiteY4" fmla="*/ 5928102 h 5943600"/>
                <a:gd name="connsiteX5" fmla="*/ 0 w 2145748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81707 w 2113722"/>
                <a:gd name="connsiteY4" fmla="*/ 5928102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1013733 w 2113722"/>
                <a:gd name="connsiteY4" fmla="*/ 5928103 h 5943600"/>
                <a:gd name="connsiteX5" fmla="*/ 0 w 2113722"/>
                <a:gd name="connsiteY5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0 w 2113722"/>
                <a:gd name="connsiteY4" fmla="*/ 0 h 5943600"/>
                <a:gd name="connsiteX0" fmla="*/ 0 w 2113722"/>
                <a:gd name="connsiteY0" fmla="*/ 0 h 5943600"/>
                <a:gd name="connsiteX1" fmla="*/ 2113722 w 2113722"/>
                <a:gd name="connsiteY1" fmla="*/ 0 h 5943600"/>
                <a:gd name="connsiteX2" fmla="*/ 2113722 w 2113722"/>
                <a:gd name="connsiteY2" fmla="*/ 5943600 h 5943600"/>
                <a:gd name="connsiteX3" fmla="*/ 980996 w 2113722"/>
                <a:gd name="connsiteY3" fmla="*/ 5943600 h 5943600"/>
                <a:gd name="connsiteX4" fmla="*/ 979083 w 2113722"/>
                <a:gd name="connsiteY4" fmla="*/ 5943600 h 5943600"/>
                <a:gd name="connsiteX5" fmla="*/ 0 w 2113722"/>
                <a:gd name="connsiteY5" fmla="*/ 0 h 5943600"/>
                <a:gd name="connsiteX0" fmla="*/ 0 w 2145748"/>
                <a:gd name="connsiteY0" fmla="*/ 0 h 5943600"/>
                <a:gd name="connsiteX1" fmla="*/ 2145748 w 2145748"/>
                <a:gd name="connsiteY1" fmla="*/ 0 h 5943600"/>
                <a:gd name="connsiteX2" fmla="*/ 2145748 w 2145748"/>
                <a:gd name="connsiteY2" fmla="*/ 5943600 h 5943600"/>
                <a:gd name="connsiteX3" fmla="*/ 1013022 w 2145748"/>
                <a:gd name="connsiteY3" fmla="*/ 5943600 h 5943600"/>
                <a:gd name="connsiteX4" fmla="*/ 1011109 w 2145748"/>
                <a:gd name="connsiteY4" fmla="*/ 5943600 h 5943600"/>
                <a:gd name="connsiteX5" fmla="*/ 0 w 2145748"/>
                <a:gd name="connsiteY5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748" h="5943600">
                  <a:moveTo>
                    <a:pt x="0" y="0"/>
                  </a:moveTo>
                  <a:lnTo>
                    <a:pt x="2145748" y="0"/>
                  </a:lnTo>
                  <a:lnTo>
                    <a:pt x="2145748" y="5943600"/>
                  </a:lnTo>
                  <a:lnTo>
                    <a:pt x="1013022" y="5943600"/>
                  </a:lnTo>
                  <a:lnTo>
                    <a:pt x="1011109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E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1323563" y="1602963"/>
              <a:ext cx="5791200" cy="2585275"/>
            </a:xfrm>
            <a:prstGeom prst="line">
              <a:avLst/>
            </a:prstGeom>
            <a:ln w="127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 userDrawn="1"/>
          </p:nvSpPr>
          <p:spPr>
            <a:xfrm flipH="1">
              <a:off x="0" y="0"/>
              <a:ext cx="5257800" cy="5791200"/>
            </a:xfrm>
            <a:custGeom>
              <a:avLst/>
              <a:gdLst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0 w 2209800"/>
                <a:gd name="connsiteY3" fmla="*/ 5943600 h 5943600"/>
                <a:gd name="connsiteX4" fmla="*/ 0 w 2209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1524000 w 3733800"/>
                <a:gd name="connsiteY4" fmla="*/ 0 h 5943600"/>
                <a:gd name="connsiteX0" fmla="*/ 1524000 w 3733800"/>
                <a:gd name="connsiteY0" fmla="*/ 0 h 5943600"/>
                <a:gd name="connsiteX1" fmla="*/ 3733800 w 3733800"/>
                <a:gd name="connsiteY1" fmla="*/ 0 h 5943600"/>
                <a:gd name="connsiteX2" fmla="*/ 3733800 w 3733800"/>
                <a:gd name="connsiteY2" fmla="*/ 5943600 h 5943600"/>
                <a:gd name="connsiteX3" fmla="*/ 0 w 3733800"/>
                <a:gd name="connsiteY3" fmla="*/ 5943600 h 5943600"/>
                <a:gd name="connsiteX4" fmla="*/ 2601785 w 3733800"/>
                <a:gd name="connsiteY4" fmla="*/ 5928102 h 5943600"/>
                <a:gd name="connsiteX5" fmla="*/ 1524000 w 3733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1077785 w 2209800"/>
                <a:gd name="connsiteY4" fmla="*/ 5928102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762099 w 2209800"/>
                <a:gd name="connsiteY4" fmla="*/ 5928103 h 5943600"/>
                <a:gd name="connsiteX5" fmla="*/ 0 w 2209800"/>
                <a:gd name="connsiteY5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1077074 w 2209800"/>
                <a:gd name="connsiteY3" fmla="*/ 5943600 h 5943600"/>
                <a:gd name="connsiteX4" fmla="*/ 0 w 2209800"/>
                <a:gd name="connsiteY4" fmla="*/ 0 h 5943600"/>
                <a:gd name="connsiteX0" fmla="*/ 0 w 2209800"/>
                <a:gd name="connsiteY0" fmla="*/ 0 h 5943600"/>
                <a:gd name="connsiteX1" fmla="*/ 2209800 w 2209800"/>
                <a:gd name="connsiteY1" fmla="*/ 0 h 5943600"/>
                <a:gd name="connsiteX2" fmla="*/ 2209800 w 2209800"/>
                <a:gd name="connsiteY2" fmla="*/ 5943600 h 5943600"/>
                <a:gd name="connsiteX3" fmla="*/ 919231 w 2209800"/>
                <a:gd name="connsiteY3" fmla="*/ 5943600 h 5943600"/>
                <a:gd name="connsiteX4" fmla="*/ 0 w 2209800"/>
                <a:gd name="connsiteY4" fmla="*/ 0 h 5943600"/>
                <a:gd name="connsiteX0" fmla="*/ 0 w 2525486"/>
                <a:gd name="connsiteY0" fmla="*/ 0 h 5943600"/>
                <a:gd name="connsiteX1" fmla="*/ 2525486 w 2525486"/>
                <a:gd name="connsiteY1" fmla="*/ 0 h 5943600"/>
                <a:gd name="connsiteX2" fmla="*/ 2525486 w 2525486"/>
                <a:gd name="connsiteY2" fmla="*/ 5943600 h 5943600"/>
                <a:gd name="connsiteX3" fmla="*/ 1234917 w 2525486"/>
                <a:gd name="connsiteY3" fmla="*/ 5943600 h 5943600"/>
                <a:gd name="connsiteX4" fmla="*/ 0 w 2525486"/>
                <a:gd name="connsiteY4" fmla="*/ 0 h 5943600"/>
                <a:gd name="connsiteX0" fmla="*/ 0 w 2564946"/>
                <a:gd name="connsiteY0" fmla="*/ 0 h 5943600"/>
                <a:gd name="connsiteX1" fmla="*/ 2564946 w 2564946"/>
                <a:gd name="connsiteY1" fmla="*/ 0 h 5943600"/>
                <a:gd name="connsiteX2" fmla="*/ 2564946 w 2564946"/>
                <a:gd name="connsiteY2" fmla="*/ 5943600 h 5943600"/>
                <a:gd name="connsiteX3" fmla="*/ 1274377 w 2564946"/>
                <a:gd name="connsiteY3" fmla="*/ 5943600 h 5943600"/>
                <a:gd name="connsiteX4" fmla="*/ 0 w 2564946"/>
                <a:gd name="connsiteY4" fmla="*/ 0 h 5943600"/>
                <a:gd name="connsiteX0" fmla="*/ 0 w 2564945"/>
                <a:gd name="connsiteY0" fmla="*/ 0 h 5943600"/>
                <a:gd name="connsiteX1" fmla="*/ 2564945 w 2564945"/>
                <a:gd name="connsiteY1" fmla="*/ 0 h 5943600"/>
                <a:gd name="connsiteX2" fmla="*/ 2564945 w 2564945"/>
                <a:gd name="connsiteY2" fmla="*/ 5943600 h 5943600"/>
                <a:gd name="connsiteX3" fmla="*/ 1274376 w 2564945"/>
                <a:gd name="connsiteY3" fmla="*/ 5943600 h 5943600"/>
                <a:gd name="connsiteX4" fmla="*/ 0 w 2564945"/>
                <a:gd name="connsiteY4" fmla="*/ 0 h 594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4945" h="5943600">
                  <a:moveTo>
                    <a:pt x="0" y="0"/>
                  </a:moveTo>
                  <a:lnTo>
                    <a:pt x="2564945" y="0"/>
                  </a:lnTo>
                  <a:lnTo>
                    <a:pt x="2564945" y="5943600"/>
                  </a:lnTo>
                  <a:lnTo>
                    <a:pt x="1274376" y="5943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21" name="Freeform 2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 userDrawn="1"/>
        </p:nvSpPr>
        <p:spPr>
          <a:xfrm>
            <a:off x="5715000" y="5791200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0431"/>
            <a:ext cx="4040188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84891"/>
            <a:ext cx="4040188" cy="3424450"/>
          </a:xfrm>
        </p:spPr>
        <p:txBody>
          <a:bodyPr/>
          <a:lstStyle>
            <a:lvl1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30431"/>
            <a:ext cx="4041775" cy="554460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4891"/>
            <a:ext cx="4041775" cy="342445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reeform 10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5" name="Freeform 14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TextBox 18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38020"/>
            <a:ext cx="7315200" cy="990600"/>
          </a:xfrm>
        </p:spPr>
        <p:txBody>
          <a:bodyPr>
            <a:normAutofit/>
          </a:bodyPr>
          <a:lstStyle>
            <a:lvl1pPr algn="l">
              <a:defRPr sz="3800" b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838200"/>
            <a:ext cx="4648200" cy="4248150"/>
          </a:xfr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880862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2" name="Freeform 11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238" y="855663"/>
            <a:ext cx="2949575" cy="927100"/>
          </a:xfrm>
        </p:spPr>
        <p:txBody>
          <a:bodyPr anchor="b">
            <a:normAutofit/>
          </a:bodyPr>
          <a:lstStyle>
            <a:lvl1pPr>
              <a:defRPr lang="en-US" sz="2000" b="0" kern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855663"/>
            <a:ext cx="4629150" cy="4224337"/>
          </a:xfrm>
        </p:spPr>
        <p:txBody>
          <a:bodyPr/>
          <a:lstStyle>
            <a:lvl1pPr marL="0" indent="0">
              <a:buNone/>
              <a:defRPr sz="3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782763"/>
            <a:ext cx="2949575" cy="330358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/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/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/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715000"/>
            <a:ext cx="458142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DCD2-FE2F-4749-B088-CC88147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1236-9E21-9A4C-B032-DA1F7C5A5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AEA9-9B47-8E4E-8829-1A659796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BA12-D470-8A4D-B8C6-6D2D5736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00A17-368D-7147-B95E-2B7EDC90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FEFE9BF-BF35-3D4F-B20E-7A652B66BB05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9C5EC5-0310-8644-AF5B-87FDF86C38FC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0">
            <a:extLst>
              <a:ext uri="{FF2B5EF4-FFF2-40B4-BE49-F238E27FC236}">
                <a16:creationId xmlns:a16="http://schemas.microsoft.com/office/drawing/2014/main" id="{12389B39-D8A6-A645-8A01-262C6D208FFA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4BC793B-E61F-F840-A215-BA67DB2CD819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2CF2E3B-7093-9043-B8A2-AE551AEA78DC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2A0F4EA-C23C-7745-932F-794B09F65EAC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99927F-E1F1-7445-80EA-A26EB04B7F11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5346AF-4F86-8D44-B3C1-26059E3DB2DC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Pvt Ltd. All rights reserved.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9E33B9-2894-9A43-8883-4EDD3740D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FDAA-42AD-F94B-B92D-0F9E2041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81773"/>
            <a:ext cx="7886700" cy="24723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3996A-226B-EA45-A266-4BEA2C81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977535"/>
            <a:ext cx="7886700" cy="13001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F218-5228-F143-8DD2-BD62869A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783F-876B-0C47-955D-CDFFD567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DA688-529E-2442-B877-81E2CC48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156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A810-FEBD-9444-89A6-8DB258C6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0464A-FE8E-DC47-84B4-F5963AF4D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82208"/>
            <a:ext cx="3886200" cy="37711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7CEA-692B-0A46-A341-F7544EE9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82208"/>
            <a:ext cx="3886200" cy="37711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DF727-3DBF-B04D-84E9-8F88E6AA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20C32-B1C8-C848-99F5-13C25434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A4751-68A4-8446-980C-7EE0D5FD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9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9E26-EC28-DD4E-AF6B-26A9717C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16442"/>
            <a:ext cx="7886700" cy="11488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13E0A-A3BC-EB42-8DD3-3B690CEE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57008"/>
            <a:ext cx="3868340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0664F-F3E9-F14D-B616-AC695C01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171065"/>
            <a:ext cx="3868340" cy="31933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3600D-2875-DA43-8D48-0A5BC63EB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57008"/>
            <a:ext cx="3887391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F10E7-501F-8046-9198-3EF4BBB05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171065"/>
            <a:ext cx="3887391" cy="319331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CFF12-710C-4142-9E94-1FC047E0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42BC-B0B1-7344-AC0E-209A6390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40BC8-F8A1-C54F-8A18-764E6C67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11FE24-60D4-C640-A6B7-F4593DF447F7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65E7-2F30-D24A-ADFC-61AD019BC147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0">
            <a:extLst>
              <a:ext uri="{FF2B5EF4-FFF2-40B4-BE49-F238E27FC236}">
                <a16:creationId xmlns:a16="http://schemas.microsoft.com/office/drawing/2014/main" id="{638BC533-564F-9343-A697-C589A3F9F7AA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F48C6E1-D306-E743-9C35-914F9C5D7E6B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FC4A0F5-9442-3C4B-82E1-30BE0E8DD4DC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7A9D7F7-A364-E24A-9241-3CD60EC711B9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B9577C-D683-DD4A-9DFE-D374D5BD1D09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931845D-256F-514E-B9C9-9373779A8A7D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A533F0-CA2A-DA46-B3BD-BDEA445DA3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3D1F-F1DC-E64A-AF45-5134EDB9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AFACD-F695-B44B-A323-6ADE610C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381B8-390C-FE49-B105-2E0DBC98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30B2A-412F-C34E-97D9-76DCA4D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59D55317-234D-6E4D-8050-5FA2D1DFA0F8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931879-7F5C-E349-B172-1366947E17A6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20">
            <a:extLst>
              <a:ext uri="{FF2B5EF4-FFF2-40B4-BE49-F238E27FC236}">
                <a16:creationId xmlns:a16="http://schemas.microsoft.com/office/drawing/2014/main" id="{B3D4F432-FE0E-D14C-BB30-0E3397E0009B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5833F2D-C739-3145-98D1-8C7A1CB6A1A2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D757F46-34BA-1940-96BE-57D461F957D9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C77F36E-7276-8249-8C74-C503DC05DBA9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6C7156-40B1-9F49-A726-52845F641D60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6ABA85-0082-964B-8DBB-0E8056753C6C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FD15D-1DC8-2040-B879-59A73EE07F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B9081-0F6C-5744-B91D-EC5687F2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D2ADE-3AFC-7542-BF2A-2B1A5C9C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6880-3A86-5340-A559-060137BC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4D22-B33A-1D46-A9C5-744EE071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37D9-71A2-2349-9181-44173B45B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55769"/>
            <a:ext cx="4629150" cy="4223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7D6F-05FD-2D4A-A0D5-BA1575F23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5F7A6-149C-A144-9DBD-4C0B249B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CA96-D7EC-F141-B770-FF8A14B6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83B26-5FC7-9049-8AB8-E50F8719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859AB97-E8B6-3A42-95C4-7A60BCD5F2FE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2AE67A-F0DB-7D4D-B481-8F3BF306993E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>
            <a:extLst>
              <a:ext uri="{FF2B5EF4-FFF2-40B4-BE49-F238E27FC236}">
                <a16:creationId xmlns:a16="http://schemas.microsoft.com/office/drawing/2014/main" id="{DE2EB2B5-FC2B-714A-9D46-8CE3458B9CE4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C483EBA-61D9-F34C-BEFB-F4A0F19F407D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9330C7D-8E60-D144-812D-4B1DA4FA798B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84F0F02-52FC-2446-915E-CEDE8DE0A9E5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3D1007-0E3F-EB43-B1EB-8455539E895E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BDF431-648B-2348-BDF5-47305A661398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4A6F27-5848-1C41-A601-52274F18D9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2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B89E-4964-7E41-9414-F9B4DA6F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96240"/>
            <a:ext cx="2949178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43A50-225A-8948-A030-B099BF92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55769"/>
            <a:ext cx="4629150" cy="422380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C218C-D583-7F41-9AE2-D1CA22B84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83080"/>
            <a:ext cx="2949178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49885-4050-384A-A2BA-0358F3E6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20A5-3E4C-A74A-BAF2-F5E75171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02AD-3E85-BB43-B26B-A5D90AF0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DC959C0-3AFF-1045-BEC8-EC635C0A3D80}"/>
              </a:ext>
            </a:extLst>
          </p:cNvPr>
          <p:cNvSpPr/>
          <p:nvPr userDrawn="1"/>
        </p:nvSpPr>
        <p:spPr>
          <a:xfrm flipH="1" flipV="1">
            <a:off x="0" y="431801"/>
            <a:ext cx="1007533" cy="719667"/>
          </a:xfrm>
          <a:custGeom>
            <a:avLst/>
            <a:gdLst>
              <a:gd name="connsiteX0" fmla="*/ 0 w 2209800"/>
              <a:gd name="connsiteY0" fmla="*/ 0 h 5943600"/>
              <a:gd name="connsiteX1" fmla="*/ 2209800 w 2209800"/>
              <a:gd name="connsiteY1" fmla="*/ 0 h 5943600"/>
              <a:gd name="connsiteX2" fmla="*/ 2209800 w 2209800"/>
              <a:gd name="connsiteY2" fmla="*/ 5943600 h 5943600"/>
              <a:gd name="connsiteX3" fmla="*/ 0 w 2209800"/>
              <a:gd name="connsiteY3" fmla="*/ 5943600 h 5943600"/>
              <a:gd name="connsiteX4" fmla="*/ 0 w 2209800"/>
              <a:gd name="connsiteY4" fmla="*/ 0 h 5943600"/>
              <a:gd name="connsiteX0" fmla="*/ 1524000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1524000 w 3733800"/>
              <a:gd name="connsiteY4" fmla="*/ 0 h 5943600"/>
              <a:gd name="connsiteX0" fmla="*/ 810185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810185 w 3733800"/>
              <a:gd name="connsiteY4" fmla="*/ 0 h 5943600"/>
              <a:gd name="connsiteX0" fmla="*/ 480733 w 3733800"/>
              <a:gd name="connsiteY0" fmla="*/ 0 h 5943600"/>
              <a:gd name="connsiteX1" fmla="*/ 3733800 w 3733800"/>
              <a:gd name="connsiteY1" fmla="*/ 0 h 5943600"/>
              <a:gd name="connsiteX2" fmla="*/ 3733800 w 3733800"/>
              <a:gd name="connsiteY2" fmla="*/ 5943600 h 5943600"/>
              <a:gd name="connsiteX3" fmla="*/ 0 w 3733800"/>
              <a:gd name="connsiteY3" fmla="*/ 5943600 h 5943600"/>
              <a:gd name="connsiteX4" fmla="*/ 480733 w 3733800"/>
              <a:gd name="connsiteY4" fmla="*/ 0 h 5943600"/>
              <a:gd name="connsiteX0" fmla="*/ 321848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321848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1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421821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146827 w 3574915"/>
              <a:gd name="connsiteY0" fmla="*/ 0 h 5943600"/>
              <a:gd name="connsiteX1" fmla="*/ 3574915 w 3574915"/>
              <a:gd name="connsiteY1" fmla="*/ 0 h 5943600"/>
              <a:gd name="connsiteX2" fmla="*/ 3574915 w 3574915"/>
              <a:gd name="connsiteY2" fmla="*/ 5943600 h 5943600"/>
              <a:gd name="connsiteX3" fmla="*/ 0 w 3574915"/>
              <a:gd name="connsiteY3" fmla="*/ 5943600 h 5943600"/>
              <a:gd name="connsiteX4" fmla="*/ 1146827 w 3574915"/>
              <a:gd name="connsiteY4" fmla="*/ 0 h 59436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59436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  <a:gd name="connsiteX0" fmla="*/ 1421820 w 3849908"/>
              <a:gd name="connsiteY0" fmla="*/ 0 h 6604000"/>
              <a:gd name="connsiteX1" fmla="*/ 3849908 w 3849908"/>
              <a:gd name="connsiteY1" fmla="*/ 0 h 6604000"/>
              <a:gd name="connsiteX2" fmla="*/ 3849908 w 3849908"/>
              <a:gd name="connsiteY2" fmla="*/ 6604000 h 6604000"/>
              <a:gd name="connsiteX3" fmla="*/ 0 w 3849908"/>
              <a:gd name="connsiteY3" fmla="*/ 6604000 h 6604000"/>
              <a:gd name="connsiteX4" fmla="*/ 1421820 w 3849908"/>
              <a:gd name="connsiteY4" fmla="*/ 0 h 66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9908" h="6604000">
                <a:moveTo>
                  <a:pt x="1421820" y="0"/>
                </a:moveTo>
                <a:lnTo>
                  <a:pt x="3849908" y="0"/>
                </a:lnTo>
                <a:lnTo>
                  <a:pt x="3849908" y="6604000"/>
                </a:lnTo>
                <a:lnTo>
                  <a:pt x="0" y="6604000"/>
                </a:lnTo>
                <a:lnTo>
                  <a:pt x="1421820" y="0"/>
                </a:lnTo>
                <a:close/>
              </a:path>
            </a:pathLst>
          </a:custGeom>
          <a:solidFill>
            <a:srgbClr val="00B0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48163D-C3C3-2A45-AEC1-C29D8C423611}"/>
              </a:ext>
            </a:extLst>
          </p:cNvPr>
          <p:cNvCxnSpPr/>
          <p:nvPr userDrawn="1"/>
        </p:nvCxnSpPr>
        <p:spPr>
          <a:xfrm rot="5400000">
            <a:off x="417773" y="273840"/>
            <a:ext cx="1151467" cy="60378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0">
            <a:extLst>
              <a:ext uri="{FF2B5EF4-FFF2-40B4-BE49-F238E27FC236}">
                <a16:creationId xmlns:a16="http://schemas.microsoft.com/office/drawing/2014/main" id="{13EEF61B-9ABA-9948-A9E5-4DF6A4E00C67}"/>
              </a:ext>
            </a:extLst>
          </p:cNvPr>
          <p:cNvGrpSpPr/>
          <p:nvPr userDrawn="1"/>
        </p:nvGrpSpPr>
        <p:grpSpPr>
          <a:xfrm>
            <a:off x="942" y="5815331"/>
            <a:ext cx="9144000" cy="152400"/>
            <a:chOff x="0" y="5791200"/>
            <a:chExt cx="9144000" cy="1524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DE3EEE8-D373-9448-ABAD-DDFC2946C5E9}"/>
                </a:ext>
              </a:extLst>
            </p:cNvPr>
            <p:cNvSpPr/>
            <p:nvPr/>
          </p:nvSpPr>
          <p:spPr>
            <a:xfrm>
              <a:off x="838200" y="5791200"/>
              <a:ext cx="8305800" cy="152400"/>
            </a:xfrm>
            <a:custGeom>
              <a:avLst/>
              <a:gdLst>
                <a:gd name="connsiteX0" fmla="*/ 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0 w 8305800"/>
                <a:gd name="connsiteY4" fmla="*/ 0 h 152400"/>
                <a:gd name="connsiteX0" fmla="*/ 76200 w 8305800"/>
                <a:gd name="connsiteY0" fmla="*/ 0 h 152400"/>
                <a:gd name="connsiteX1" fmla="*/ 8305800 w 8305800"/>
                <a:gd name="connsiteY1" fmla="*/ 0 h 152400"/>
                <a:gd name="connsiteX2" fmla="*/ 8305800 w 8305800"/>
                <a:gd name="connsiteY2" fmla="*/ 152400 h 152400"/>
                <a:gd name="connsiteX3" fmla="*/ 0 w 8305800"/>
                <a:gd name="connsiteY3" fmla="*/ 152400 h 152400"/>
                <a:gd name="connsiteX4" fmla="*/ 76200 w 8305800"/>
                <a:gd name="connsiteY4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05800" h="152400">
                  <a:moveTo>
                    <a:pt x="76200" y="0"/>
                  </a:moveTo>
                  <a:lnTo>
                    <a:pt x="8305800" y="0"/>
                  </a:lnTo>
                  <a:lnTo>
                    <a:pt x="8305800" y="152400"/>
                  </a:lnTo>
                  <a:lnTo>
                    <a:pt x="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769DEB3-2218-CA44-9B81-92C9AA2C7E52}"/>
                </a:ext>
              </a:extLst>
            </p:cNvPr>
            <p:cNvSpPr/>
            <p:nvPr/>
          </p:nvSpPr>
          <p:spPr>
            <a:xfrm>
              <a:off x="0" y="5791200"/>
              <a:ext cx="3657600" cy="152400"/>
            </a:xfrm>
            <a:custGeom>
              <a:avLst/>
              <a:gdLst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  <a:gd name="connsiteX0" fmla="*/ 0 w 3657600"/>
                <a:gd name="connsiteY0" fmla="*/ 152400 h 152400"/>
                <a:gd name="connsiteX1" fmla="*/ 63525 w 3657600"/>
                <a:gd name="connsiteY1" fmla="*/ 0 h 152400"/>
                <a:gd name="connsiteX2" fmla="*/ 3657600 w 3657600"/>
                <a:gd name="connsiteY2" fmla="*/ 0 h 152400"/>
                <a:gd name="connsiteX3" fmla="*/ 3594075 w 3657600"/>
                <a:gd name="connsiteY3" fmla="*/ 152400 h 152400"/>
                <a:gd name="connsiteX4" fmla="*/ 0 w 36576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0" h="152400">
                  <a:moveTo>
                    <a:pt x="0" y="152400"/>
                  </a:moveTo>
                  <a:lnTo>
                    <a:pt x="63525" y="0"/>
                  </a:lnTo>
                  <a:lnTo>
                    <a:pt x="3657600" y="0"/>
                  </a:lnTo>
                  <a:lnTo>
                    <a:pt x="35940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01E4A7-7968-6243-827F-548C628367FD}"/>
                </a:ext>
              </a:extLst>
            </p:cNvPr>
            <p:cNvSpPr/>
            <p:nvPr/>
          </p:nvSpPr>
          <p:spPr>
            <a:xfrm>
              <a:off x="0" y="5791200"/>
              <a:ext cx="685800" cy="152400"/>
            </a:xfrm>
            <a:custGeom>
              <a:avLst/>
              <a:gdLst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  <a:gd name="connsiteX0" fmla="*/ 0 w 685800"/>
                <a:gd name="connsiteY0" fmla="*/ 152400 h 152400"/>
                <a:gd name="connsiteX1" fmla="*/ 63525 w 685800"/>
                <a:gd name="connsiteY1" fmla="*/ 0 h 152400"/>
                <a:gd name="connsiteX2" fmla="*/ 685800 w 685800"/>
                <a:gd name="connsiteY2" fmla="*/ 0 h 152400"/>
                <a:gd name="connsiteX3" fmla="*/ 622275 w 685800"/>
                <a:gd name="connsiteY3" fmla="*/ 152400 h 152400"/>
                <a:gd name="connsiteX4" fmla="*/ 0 w 685800"/>
                <a:gd name="connsiteY4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3525" y="0"/>
                  </a:lnTo>
                  <a:lnTo>
                    <a:pt x="685800" y="0"/>
                  </a:lnTo>
                  <a:lnTo>
                    <a:pt x="622275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FFF00">
                <a:alpha val="6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5AA113-E3E5-B749-A702-B0483521BE8C}"/>
                </a:ext>
              </a:extLst>
            </p:cNvPr>
            <p:cNvSpPr/>
            <p:nvPr/>
          </p:nvSpPr>
          <p:spPr>
            <a:xfrm>
              <a:off x="0" y="5791200"/>
              <a:ext cx="533400" cy="152400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F13CD5-39DA-7B43-BC6E-8DEC3905DA5E}"/>
              </a:ext>
            </a:extLst>
          </p:cNvPr>
          <p:cNvSpPr txBox="1"/>
          <p:nvPr userDrawn="1"/>
        </p:nvSpPr>
        <p:spPr>
          <a:xfrm>
            <a:off x="5715000" y="5769462"/>
            <a:ext cx="2971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Copyright © 2019 Talentica Software (I) </a:t>
            </a:r>
            <a:r>
              <a:rPr lang="en-US" sz="800" err="1">
                <a:solidFill>
                  <a:schemeClr val="bg1"/>
                </a:solidFill>
              </a:rPr>
              <a:t>Pvt</a:t>
            </a:r>
            <a:r>
              <a:rPr lang="en-US" sz="800">
                <a:solidFill>
                  <a:schemeClr val="bg1"/>
                </a:solidFill>
              </a:rPr>
              <a:t> Ltd. All rights reserved.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42BAD7-8F40-3E4F-88D4-6CC1EB978B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"/>
            <a:ext cx="1332910" cy="46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1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CD617-E62E-FD41-A708-0952F1B7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442"/>
            <a:ext cx="788670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4905B-9808-1E47-AFCC-A51C4543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82208"/>
            <a:ext cx="788670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9648-F094-EC4A-9CDE-F29D0341D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508837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DE206-744D-3048-87E3-4D9C3917EC54}" type="datetimeFigureOut">
              <a:rPr lang="en-US" smtClean="0"/>
              <a:t>11/8/19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6B7A-C55D-184B-A127-FD51FE448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5BEFB-5E7E-3344-B56A-67D7DE1DD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508837"/>
            <a:ext cx="20574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D8A8C-26C2-9B41-9BA5-CB4C09B8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649" r:id="rId12"/>
    <p:sldLayoutId id="2147483651" r:id="rId13"/>
    <p:sldLayoutId id="2147483653" r:id="rId14"/>
    <p:sldLayoutId id="2147483654" r:id="rId15"/>
    <p:sldLayoutId id="2147483656" r:id="rId16"/>
    <p:sldLayoutId id="2147483657" r:id="rId17"/>
    <p:sldLayoutId id="2147483659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6648" y="2186523"/>
            <a:ext cx="3027352" cy="157055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Verdana"/>
                <a:ea typeface="Verdana"/>
                <a:cs typeface="Verdana"/>
              </a:rPr>
              <a:t>FRP, TypeScript and </a:t>
            </a:r>
            <a:r>
              <a:rPr lang="en-US" sz="3600" dirty="0" err="1">
                <a:latin typeface="Verdana"/>
                <a:ea typeface="Verdana"/>
                <a:cs typeface="Verdana"/>
              </a:rPr>
              <a:t>RxJS</a:t>
            </a:r>
            <a:r>
              <a:rPr lang="en-US" sz="3600" dirty="0">
                <a:latin typeface="Verdana"/>
                <a:ea typeface="Verdana"/>
                <a:cs typeface="Verdana"/>
              </a:rPr>
              <a:t> 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1200" y="3929742"/>
            <a:ext cx="2667942" cy="1175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Tushar Raj</a:t>
            </a:r>
          </a:p>
          <a:p>
            <a:pPr algn="l"/>
            <a:r>
              <a:rPr lang="en-US" dirty="0"/>
              <a:t>Vivek </a:t>
            </a:r>
            <a:r>
              <a:rPr lang="en-US" dirty="0" err="1"/>
              <a:t>Tikar</a:t>
            </a:r>
            <a:endParaRPr lang="en-US" dirty="0"/>
          </a:p>
          <a:p>
            <a:pPr algn="l"/>
            <a:r>
              <a:rPr lang="en-US" dirty="0"/>
              <a:t>Ishan </a:t>
            </a:r>
            <a:r>
              <a:rPr lang="en-US" dirty="0" err="1"/>
              <a:t>Soni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36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9859-D644-D644-9183-B31A3350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64239-7C36-2448-83E7-BD5971081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FP, we strive to work with pure functions as much as possible.</a:t>
            </a:r>
          </a:p>
          <a:p>
            <a:endParaRPr lang="en-US" dirty="0"/>
          </a:p>
          <a:p>
            <a:r>
              <a:rPr lang="en-US" dirty="0"/>
              <a:t>A function is called pure if it meets the following two conditions:</a:t>
            </a:r>
          </a:p>
          <a:p>
            <a:endParaRPr lang="en-US" dirty="0"/>
          </a:p>
          <a:p>
            <a:pPr marL="685800" lvl="1" indent="-342900">
              <a:buAutoNum type="arabicPeriod"/>
            </a:pPr>
            <a:r>
              <a:rPr lang="en-US" dirty="0"/>
              <a:t>There are no </a:t>
            </a:r>
            <a:r>
              <a:rPr lang="en-US" i="1" dirty="0"/>
              <a:t>side-effects.</a:t>
            </a:r>
          </a:p>
          <a:p>
            <a:pPr marL="685800" lvl="1" indent="-342900">
              <a:buAutoNum type="arabicPeriod"/>
            </a:pPr>
            <a:endParaRPr lang="en-US" i="1" dirty="0"/>
          </a:p>
          <a:p>
            <a:pPr marL="685800" lvl="1" indent="-342900">
              <a:buAutoNum type="arabicPeriod"/>
            </a:pPr>
            <a:r>
              <a:rPr lang="en-US" dirty="0"/>
              <a:t>For the same input, you get the same output </a:t>
            </a:r>
            <a:r>
              <a:rPr lang="en-US" i="1" dirty="0"/>
              <a:t>every time. </a:t>
            </a:r>
          </a:p>
          <a:p>
            <a:pPr marL="685800" lvl="2" indent="0">
              <a:buNone/>
            </a:pPr>
            <a:r>
              <a:rPr lang="en-US" dirty="0"/>
              <a:t>This is also known as a </a:t>
            </a:r>
            <a:r>
              <a:rPr lang="en-US" dirty="0">
                <a:solidFill>
                  <a:srgbClr val="0070C0"/>
                </a:solidFill>
              </a:rPr>
              <a:t>deterministic </a:t>
            </a:r>
            <a:r>
              <a:rPr lang="en-US" dirty="0"/>
              <a:t>algorithm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04CE2-0B74-7A4E-A022-5D5A9CD0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DF75-72E4-F948-BD50-0DB43A23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3622-1A68-9042-8B31-C3024635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modify the input</a:t>
            </a:r>
          </a:p>
          <a:p>
            <a:r>
              <a:rPr lang="en-US" dirty="0"/>
              <a:t>Don't modify any external variables/properties</a:t>
            </a:r>
          </a:p>
          <a:p>
            <a:r>
              <a:rPr lang="en-US" dirty="0"/>
              <a:t>Don't make any AJAX calls</a:t>
            </a:r>
          </a:p>
          <a:p>
            <a:r>
              <a:rPr lang="en-US" dirty="0"/>
              <a:t>Don't manipulate the 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8A46F-C34E-AB4D-9854-BF86BAAB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7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992E5-8AB2-1B4A-A620-B44B5EA6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EA8E-29D9-1E44-9520-1431D094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Composition</a:t>
            </a:r>
          </a:p>
          <a:p>
            <a:r>
              <a:rPr lang="en-US" dirty="0"/>
              <a:t>Function Borrowing</a:t>
            </a:r>
          </a:p>
          <a:p>
            <a:r>
              <a:rPr lang="en-US" dirty="0"/>
              <a:t>Function Currying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34DFC-547D-3347-B686-85010B57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BC0A-2628-8F4E-884F-AB5CA00C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9292-092B-4B46-93BF-7540D4C6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F9307-0E4A-7E40-AC88-27112A6D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FRP, or Functional Reactive Programming, combines the concepts of functional programming and reactive programming.</a:t>
            </a:r>
          </a:p>
          <a:p>
            <a:r>
              <a:rPr lang="en-US" dirty="0"/>
              <a:t>Functional Programming, or FP, means a declarative way of writing code that focus on letting functions handle the responsibility.</a:t>
            </a:r>
          </a:p>
          <a:p>
            <a:r>
              <a:rPr lang="en-US" dirty="0"/>
              <a:t>Reactive Programming, or RP</a:t>
            </a:r>
          </a:p>
        </p:txBody>
      </p:sp>
    </p:spTree>
    <p:extLst>
      <p:ext uri="{BB962C8B-B14F-4D97-AF65-F5344CB8AC3E}">
        <p14:creationId xmlns:p14="http://schemas.microsoft.com/office/powerpoint/2010/main" val="30132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B743-F321-FE48-ADA6-DF0397F2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in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553E-0981-EB4F-8673-0CF3E271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is a </a:t>
            </a:r>
            <a:r>
              <a:rPr lang="en-US" b="1" dirty="0"/>
              <a:t>multi-paradigm</a:t>
            </a:r>
            <a:r>
              <a:rPr lang="en-US" dirty="0"/>
              <a:t> language. That means it doesn't restrict you to one particular paradigm when writing code.</a:t>
            </a:r>
          </a:p>
          <a:p>
            <a:endParaRPr lang="en-US" dirty="0"/>
          </a:p>
          <a:p>
            <a:r>
              <a:rPr lang="en-US" dirty="0"/>
              <a:t>JS is not </a:t>
            </a:r>
            <a:r>
              <a:rPr lang="en-US" dirty="0" err="1"/>
              <a:t>optimised</a:t>
            </a:r>
            <a:r>
              <a:rPr lang="en-US" dirty="0"/>
              <a:t> to be a Functional Programming language. However, it has many of the tools you need for FP.</a:t>
            </a:r>
          </a:p>
          <a:p>
            <a:endParaRPr lang="en-US" dirty="0"/>
          </a:p>
          <a:p>
            <a:r>
              <a:rPr lang="en-US" dirty="0"/>
              <a:t>Using FP concepts in JS does not mean you have to necessarily abandon other paradigms.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1F59B-9CCA-6A49-954A-8E5B8666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B1C5-964D-754D-A073-9D049532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Declarative vs Imperative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365A-CD34-4641-BCA5-32CC8705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want to double every element in an array: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Imperative focuses on "how to solve"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D4A68"/>
                </a:solidFill>
                <a:latin typeface="Consolas" panose="020B0609020204030204" pitchFamily="49" charset="0"/>
              </a:rPr>
              <a:t>double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	let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results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[]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let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0055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&lt;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++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){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		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en-IN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push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]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*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	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results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endParaRPr lang="en-US" sz="1400" dirty="0"/>
          </a:p>
          <a:p>
            <a:r>
              <a:rPr lang="en-US" dirty="0"/>
              <a:t>Declarative focuses on "what to solve" (abstracts away the "how")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D4A68"/>
                </a:solidFill>
                <a:latin typeface="Consolas" panose="020B0609020204030204" pitchFamily="49" charset="0"/>
              </a:rPr>
              <a:t>double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IN" sz="1400" dirty="0">
                <a:solidFill>
                  <a:srgbClr val="0077AA"/>
                </a:solidFill>
                <a:latin typeface="Consolas" panose="020B0609020204030204" pitchFamily="49" charset="0"/>
              </a:rPr>
              <a:t>	return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IN" sz="1400" dirty="0" err="1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D4A68"/>
                </a:solidFill>
                <a:latin typeface="Consolas" panose="020B0609020204030204" pitchFamily="49" charset="0"/>
              </a:rPr>
              <a:t>map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((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=&gt;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IN" sz="1400" dirty="0">
                <a:solidFill>
                  <a:srgbClr val="9A6E3A"/>
                </a:solidFill>
                <a:latin typeface="Consolas" panose="020B0609020204030204" pitchFamily="49" charset="0"/>
              </a:rPr>
              <a:t>*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)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lvl="1" indent="0">
              <a:buNone/>
            </a:pPr>
            <a:r>
              <a:rPr lang="en-IN" sz="14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706A-14BD-B845-B838-BD8E2FAA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2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187A-AE86-BF4C-991C-756937AA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keywords: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7DB3-23DA-F942-B456-E6A983B5F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First-class functions/higher-order functions</a:t>
            </a:r>
          </a:p>
          <a:p>
            <a:r>
              <a:rPr lang="en-US" dirty="0"/>
              <a:t>Immutability</a:t>
            </a:r>
          </a:p>
          <a:p>
            <a:r>
              <a:rPr lang="en-US" dirty="0"/>
              <a:t>Pure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2A9BD-8F1B-274B-812D-4948523B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3C85-186F-3E49-B1E7-DDF77000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DA2-8E46-E349-AC7B-A12163AE2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news, the functions you get in JS or TS are already first-class!</a:t>
            </a:r>
          </a:p>
          <a:p>
            <a:endParaRPr lang="en-US" dirty="0"/>
          </a:p>
          <a:p>
            <a:r>
              <a:rPr lang="en-US" dirty="0"/>
              <a:t>It means that they can be</a:t>
            </a:r>
          </a:p>
          <a:p>
            <a:pPr lvl="1"/>
            <a:r>
              <a:rPr lang="en-US" dirty="0"/>
              <a:t>Stored in a variable</a:t>
            </a:r>
          </a:p>
          <a:p>
            <a:pPr lvl="1"/>
            <a:r>
              <a:rPr lang="en-US" dirty="0"/>
              <a:t>Stored as an array member or the value of some object key</a:t>
            </a:r>
          </a:p>
          <a:p>
            <a:pPr lvl="1"/>
            <a:r>
              <a:rPr lang="en-US" dirty="0"/>
              <a:t>Be the return value of another function</a:t>
            </a:r>
          </a:p>
          <a:p>
            <a:pPr lvl="1"/>
            <a:r>
              <a:rPr lang="en-US" dirty="0"/>
              <a:t>Be a parameter passed to another function</a:t>
            </a:r>
          </a:p>
          <a:p>
            <a:pPr lvl="1"/>
            <a:endParaRPr lang="en-US" dirty="0"/>
          </a:p>
          <a:p>
            <a:r>
              <a:rPr lang="en-US" dirty="0"/>
              <a:t>In the last two cases, the another function is referred to as a </a:t>
            </a:r>
            <a:r>
              <a:rPr lang="en-US" dirty="0">
                <a:solidFill>
                  <a:srgbClr val="0070C0"/>
                </a:solidFill>
              </a:rPr>
              <a:t>higher-order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B10FD-3947-3C42-AAD4-2D196BAD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5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D72E-FF28-5644-83E5-C71A2D3E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45EE4-78B8-664B-A568-B01A7310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JavaScript</a:t>
            </a:r>
          </a:p>
          <a:p>
            <a:endParaRPr lang="en-US" dirty="0"/>
          </a:p>
          <a:p>
            <a:r>
              <a:rPr lang="en-US" dirty="0"/>
              <a:t>Primitives (numbers, strings </a:t>
            </a:r>
            <a:r>
              <a:rPr lang="en-US" dirty="0" err="1"/>
              <a:t>etc</a:t>
            </a:r>
            <a:r>
              <a:rPr lang="en-US" dirty="0"/>
              <a:t>) are immutable.</a:t>
            </a:r>
          </a:p>
          <a:p>
            <a:r>
              <a:rPr lang="en-US" dirty="0"/>
              <a:t>Everything else (Objects, Arrays </a:t>
            </a:r>
            <a:r>
              <a:rPr lang="en-US" dirty="0" err="1"/>
              <a:t>etc</a:t>
            </a:r>
            <a:r>
              <a:rPr lang="en-US" dirty="0"/>
              <a:t>) are mutable.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46245-52BA-784B-BE7F-5A0CE908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8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53DF-6550-FE42-9EFB-B3FF47C2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5D4A-9DDE-9B42-99CF-D6B4DF99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Impure:</a:t>
            </a:r>
          </a:p>
          <a:p>
            <a:pPr lvl="1"/>
            <a:r>
              <a:rPr lang="en-US" dirty="0"/>
              <a:t>Pop</a:t>
            </a:r>
          </a:p>
          <a:p>
            <a:pPr lvl="1"/>
            <a:r>
              <a:rPr lang="en-US" dirty="0"/>
              <a:t>Push</a:t>
            </a:r>
          </a:p>
          <a:p>
            <a:pPr lvl="1"/>
            <a:r>
              <a:rPr lang="en-US" dirty="0"/>
              <a:t>Splice</a:t>
            </a:r>
          </a:p>
          <a:p>
            <a:pPr lvl="1"/>
            <a:r>
              <a:rPr lang="en-US" dirty="0"/>
              <a:t>Sort</a:t>
            </a:r>
          </a:p>
          <a:p>
            <a:pPr lvl="1"/>
            <a:endParaRPr lang="en-US" dirty="0"/>
          </a:p>
          <a:p>
            <a:r>
              <a:rPr lang="en-US" dirty="0"/>
              <a:t>Pure</a:t>
            </a:r>
          </a:p>
          <a:p>
            <a:pPr lvl="1"/>
            <a:r>
              <a:rPr lang="en-US" dirty="0"/>
              <a:t>Slice</a:t>
            </a:r>
          </a:p>
          <a:p>
            <a:pPr lvl="1"/>
            <a:r>
              <a:rPr lang="en-US" dirty="0" err="1"/>
              <a:t>Concat</a:t>
            </a:r>
            <a:endParaRPr lang="en-US" dirty="0"/>
          </a:p>
          <a:p>
            <a:r>
              <a:rPr lang="en-US" dirty="0"/>
              <a:t>Use the spread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F0903-1543-9046-9FB8-98FC2492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2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53DF-6550-FE42-9EFB-B3FF47C2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5D4A-9DDE-9B42-99CF-D6B4DF995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Object.seal</a:t>
            </a:r>
            <a:r>
              <a:rPr lang="en-US" dirty="0"/>
              <a:t>()</a:t>
            </a:r>
          </a:p>
          <a:p>
            <a:r>
              <a:rPr lang="en-US" dirty="0" err="1"/>
              <a:t>Object.freeze</a:t>
            </a:r>
            <a:r>
              <a:rPr lang="en-US" dirty="0"/>
              <a:t>()</a:t>
            </a:r>
          </a:p>
          <a:p>
            <a:r>
              <a:rPr lang="en-US" dirty="0" err="1"/>
              <a:t>Object.assign</a:t>
            </a:r>
            <a:r>
              <a:rPr lang="en-US" dirty="0"/>
              <a:t>()</a:t>
            </a:r>
          </a:p>
          <a:p>
            <a:r>
              <a:rPr lang="en-US" dirty="0"/>
              <a:t>Use the spread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F0903-1543-9046-9FB8-98FC2492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A974-37FA-4314-8CA6-CE2859D26B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1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389</Words>
  <Application>Microsoft Macintosh PowerPoint</Application>
  <PresentationFormat>Custom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Segoe UI Light</vt:lpstr>
      <vt:lpstr>Verdana</vt:lpstr>
      <vt:lpstr>Office Theme</vt:lpstr>
      <vt:lpstr>FRP, TypeScript and RxJS </vt:lpstr>
      <vt:lpstr>Introduction</vt:lpstr>
      <vt:lpstr>Functional Programming in JS</vt:lpstr>
      <vt:lpstr>Declarative vs Imperative</vt:lpstr>
      <vt:lpstr>Functional programming keywords:</vt:lpstr>
      <vt:lpstr>First-class functions</vt:lpstr>
      <vt:lpstr>Immutability</vt:lpstr>
      <vt:lpstr>Working with Arrays</vt:lpstr>
      <vt:lpstr>Working with Objects</vt:lpstr>
      <vt:lpstr>Pure Functions</vt:lpstr>
      <vt:lpstr>Avoiding side effects</vt:lpstr>
      <vt:lpstr>Advanced FP</vt:lpstr>
      <vt:lpstr>Function Currying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Tushar Raj</dc:creator>
  <cp:lastModifiedBy>Tushar Raj</cp:lastModifiedBy>
  <cp:revision>37</cp:revision>
  <dcterms:created xsi:type="dcterms:W3CDTF">2019-09-16T09:39:35Z</dcterms:created>
  <dcterms:modified xsi:type="dcterms:W3CDTF">2019-11-08T14:19:57Z</dcterms:modified>
</cp:coreProperties>
</file>