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6" r:id="rId9"/>
    <p:sldId id="265" r:id="rId10"/>
    <p:sldId id="267" r:id="rId11"/>
    <p:sldId id="268" r:id="rId12"/>
    <p:sldId id="261" r:id="rId13"/>
    <p:sldId id="262" r:id="rId14"/>
    <p:sldId id="269" r:id="rId15"/>
  </p:sldIdLst>
  <p:sldSz cx="9144000" cy="5943600"/>
  <p:notesSz cx="6858000" cy="160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rashekhar Wagh" initials="CW" lastIdx="11" clrIdx="0"/>
  <p:cmAuthor id="2" name="Karan Kaul" initials="KK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D0"/>
    <a:srgbClr val="00B0F0"/>
    <a:srgbClr val="F33168"/>
    <a:srgbClr val="EB397D"/>
    <a:srgbClr val="6EDF41"/>
    <a:srgbClr val="0099FF"/>
    <a:srgbClr val="FFFFFF"/>
    <a:srgbClr val="2FC9FF"/>
    <a:srgbClr val="014291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72"/>
      </p:cViewPr>
      <p:guideLst>
        <p:guide orient="horz" pos="18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7133-D644-4CB3-A9A5-B82CDC5AFE95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2163" y="685800"/>
            <a:ext cx="5273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6BEE1-AA54-477F-BFBB-94509BC715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3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5410200" y="3886200"/>
            <a:ext cx="3200400" cy="990600"/>
          </a:xfrm>
          <a:custGeom>
            <a:avLst/>
            <a:gdLst>
              <a:gd name="connsiteX0" fmla="*/ 0 w 3200400"/>
              <a:gd name="connsiteY0" fmla="*/ 1066800 h 1066800"/>
              <a:gd name="connsiteX1" fmla="*/ 595680 w 3200400"/>
              <a:gd name="connsiteY1" fmla="*/ 0 h 1066800"/>
              <a:gd name="connsiteX2" fmla="*/ 3200400 w 3200400"/>
              <a:gd name="connsiteY2" fmla="*/ 0 h 1066800"/>
              <a:gd name="connsiteX3" fmla="*/ 2604720 w 3200400"/>
              <a:gd name="connsiteY3" fmla="*/ 1066800 h 1066800"/>
              <a:gd name="connsiteX4" fmla="*/ 0 w 32004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895600"/>
              <a:gd name="connsiteY0" fmla="*/ 1066800 h 1066800"/>
              <a:gd name="connsiteX1" fmla="*/ 290880 w 2895600"/>
              <a:gd name="connsiteY1" fmla="*/ 0 h 1066800"/>
              <a:gd name="connsiteX2" fmla="*/ 2895600 w 2895600"/>
              <a:gd name="connsiteY2" fmla="*/ 0 h 1066800"/>
              <a:gd name="connsiteX3" fmla="*/ 2299920 w 2895600"/>
              <a:gd name="connsiteY3" fmla="*/ 1066800 h 1066800"/>
              <a:gd name="connsiteX4" fmla="*/ 0 w 2895600"/>
              <a:gd name="connsiteY4" fmla="*/ 1066800 h 1066800"/>
              <a:gd name="connsiteX0" fmla="*/ 0 w 2743200"/>
              <a:gd name="connsiteY0" fmla="*/ 1066800 h 1066800"/>
              <a:gd name="connsiteX1" fmla="*/ 1384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667000"/>
              <a:gd name="connsiteY0" fmla="*/ 1066800 h 1066800"/>
              <a:gd name="connsiteX1" fmla="*/ 214680 w 2667000"/>
              <a:gd name="connsiteY1" fmla="*/ 0 h 1066800"/>
              <a:gd name="connsiteX2" fmla="*/ 2667000 w 2667000"/>
              <a:gd name="connsiteY2" fmla="*/ 0 h 1066800"/>
              <a:gd name="connsiteX3" fmla="*/ 2071320 w 2667000"/>
              <a:gd name="connsiteY3" fmla="*/ 1066800 h 1066800"/>
              <a:gd name="connsiteX4" fmla="*/ 0 w 2667000"/>
              <a:gd name="connsiteY4" fmla="*/ 1066800 h 1066800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071320 w 2667000"/>
              <a:gd name="connsiteY4" fmla="*/ 1070973 h 1070973"/>
              <a:gd name="connsiteX5" fmla="*/ 0 w 2667000"/>
              <a:gd name="connsiteY5" fmla="*/ 1070973 h 1070973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195367 w 2667000"/>
              <a:gd name="connsiteY4" fmla="*/ 1070973 h 1070973"/>
              <a:gd name="connsiteX5" fmla="*/ 0 w 2667000"/>
              <a:gd name="connsiteY5" fmla="*/ 1070973 h 1070973"/>
              <a:gd name="connsiteX0" fmla="*/ 2195367 w 2667000"/>
              <a:gd name="connsiteY0" fmla="*/ 1068191 h 1068191"/>
              <a:gd name="connsiteX1" fmla="*/ 0 w 2667000"/>
              <a:gd name="connsiteY1" fmla="*/ 1068191 h 1068191"/>
              <a:gd name="connsiteX2" fmla="*/ 214680 w 2667000"/>
              <a:gd name="connsiteY2" fmla="*/ 1391 h 1068191"/>
              <a:gd name="connsiteX3" fmla="*/ 2667000 w 2667000"/>
              <a:gd name="connsiteY3" fmla="*/ 1391 h 1068191"/>
              <a:gd name="connsiteX4" fmla="*/ 2593387 w 2667000"/>
              <a:gd name="connsiteY4" fmla="*/ 95692 h 1068191"/>
              <a:gd name="connsiteX0" fmla="*/ 2195367 w 2667000"/>
              <a:gd name="connsiteY0" fmla="*/ 1066800 h 1066800"/>
              <a:gd name="connsiteX1" fmla="*/ 0 w 2667000"/>
              <a:gd name="connsiteY1" fmla="*/ 1066800 h 1066800"/>
              <a:gd name="connsiteX2" fmla="*/ 214680 w 2667000"/>
              <a:gd name="connsiteY2" fmla="*/ 0 h 1066800"/>
              <a:gd name="connsiteX3" fmla="*/ 2667000 w 2667000"/>
              <a:gd name="connsiteY3" fmla="*/ 0 h 1066800"/>
              <a:gd name="connsiteX0" fmla="*/ 2195367 w 2540000"/>
              <a:gd name="connsiteY0" fmla="*/ 1066800 h 1066800"/>
              <a:gd name="connsiteX1" fmla="*/ 0 w 2540000"/>
              <a:gd name="connsiteY1" fmla="*/ 1066800 h 1066800"/>
              <a:gd name="connsiteX2" fmla="*/ 214680 w 2540000"/>
              <a:gd name="connsiteY2" fmla="*/ 0 h 1066800"/>
              <a:gd name="connsiteX3" fmla="*/ 2540000 w 2540000"/>
              <a:gd name="connsiteY3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1066800">
                <a:moveTo>
                  <a:pt x="2195367" y="1066800"/>
                </a:moveTo>
                <a:lnTo>
                  <a:pt x="0" y="1066800"/>
                </a:lnTo>
                <a:lnTo>
                  <a:pt x="214680" y="0"/>
                </a:lnTo>
                <a:lnTo>
                  <a:pt x="2540000" y="0"/>
                </a:lnTo>
              </a:path>
            </a:pathLst>
          </a:custGeom>
          <a:solidFill>
            <a:srgbClr val="FFFF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 descr="ABH047.jpg"/>
          <p:cNvPicPr>
            <a:picLocks noChangeAspect="1"/>
          </p:cNvPicPr>
          <p:nvPr userDrawn="1"/>
        </p:nvPicPr>
        <p:blipFill>
          <a:blip r:embed="rId2">
            <a:grayscl/>
            <a:lum contrast="10000"/>
          </a:blip>
          <a:srcRect l="5205" t="10433" r="5193" b="61"/>
          <a:stretch>
            <a:fillRect/>
          </a:stretch>
        </p:blipFill>
        <p:spPr>
          <a:xfrm>
            <a:off x="0" y="0"/>
            <a:ext cx="8915400" cy="5943600"/>
          </a:xfrm>
          <a:prstGeom prst="rect">
            <a:avLst/>
          </a:prstGeom>
        </p:spPr>
      </p:pic>
      <p:sp>
        <p:nvSpPr>
          <p:cNvPr id="12" name="Freeform 11"/>
          <p:cNvSpPr/>
          <p:nvPr userDrawn="1"/>
        </p:nvSpPr>
        <p:spPr>
          <a:xfrm>
            <a:off x="5334000" y="0"/>
            <a:ext cx="3810000" cy="5943600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943600">
                <a:moveTo>
                  <a:pt x="1524000" y="0"/>
                </a:moveTo>
                <a:lnTo>
                  <a:pt x="3733800" y="0"/>
                </a:lnTo>
                <a:lnTo>
                  <a:pt x="3733800" y="5943600"/>
                </a:lnTo>
                <a:lnTo>
                  <a:pt x="0" y="5943600"/>
                </a:lnTo>
                <a:lnTo>
                  <a:pt x="152400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096000" y="1752600"/>
            <a:ext cx="3048000" cy="1524000"/>
          </a:xfrm>
        </p:spPr>
        <p:txBody>
          <a:bodyPr anchor="b">
            <a:noAutofit/>
          </a:bodyPr>
          <a:lstStyle>
            <a:lvl1pPr algn="ctr">
              <a:defRPr sz="2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Freeform 13"/>
          <p:cNvSpPr/>
          <p:nvPr userDrawn="1"/>
        </p:nvSpPr>
        <p:spPr>
          <a:xfrm>
            <a:off x="5410200" y="3924945"/>
            <a:ext cx="3200400" cy="990600"/>
          </a:xfrm>
          <a:custGeom>
            <a:avLst/>
            <a:gdLst>
              <a:gd name="connsiteX0" fmla="*/ 0 w 3200400"/>
              <a:gd name="connsiteY0" fmla="*/ 1066800 h 1066800"/>
              <a:gd name="connsiteX1" fmla="*/ 595680 w 3200400"/>
              <a:gd name="connsiteY1" fmla="*/ 0 h 1066800"/>
              <a:gd name="connsiteX2" fmla="*/ 3200400 w 3200400"/>
              <a:gd name="connsiteY2" fmla="*/ 0 h 1066800"/>
              <a:gd name="connsiteX3" fmla="*/ 2604720 w 3200400"/>
              <a:gd name="connsiteY3" fmla="*/ 1066800 h 1066800"/>
              <a:gd name="connsiteX4" fmla="*/ 0 w 32004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895600"/>
              <a:gd name="connsiteY0" fmla="*/ 1066800 h 1066800"/>
              <a:gd name="connsiteX1" fmla="*/ 290880 w 2895600"/>
              <a:gd name="connsiteY1" fmla="*/ 0 h 1066800"/>
              <a:gd name="connsiteX2" fmla="*/ 2895600 w 2895600"/>
              <a:gd name="connsiteY2" fmla="*/ 0 h 1066800"/>
              <a:gd name="connsiteX3" fmla="*/ 2299920 w 2895600"/>
              <a:gd name="connsiteY3" fmla="*/ 1066800 h 1066800"/>
              <a:gd name="connsiteX4" fmla="*/ 0 w 2895600"/>
              <a:gd name="connsiteY4" fmla="*/ 1066800 h 1066800"/>
              <a:gd name="connsiteX0" fmla="*/ 0 w 2743200"/>
              <a:gd name="connsiteY0" fmla="*/ 1066800 h 1066800"/>
              <a:gd name="connsiteX1" fmla="*/ 1384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667000"/>
              <a:gd name="connsiteY0" fmla="*/ 1066800 h 1066800"/>
              <a:gd name="connsiteX1" fmla="*/ 214680 w 2667000"/>
              <a:gd name="connsiteY1" fmla="*/ 0 h 1066800"/>
              <a:gd name="connsiteX2" fmla="*/ 2667000 w 2667000"/>
              <a:gd name="connsiteY2" fmla="*/ 0 h 1066800"/>
              <a:gd name="connsiteX3" fmla="*/ 2071320 w 2667000"/>
              <a:gd name="connsiteY3" fmla="*/ 1066800 h 1066800"/>
              <a:gd name="connsiteX4" fmla="*/ 0 w 2667000"/>
              <a:gd name="connsiteY4" fmla="*/ 1066800 h 1066800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071320 w 2667000"/>
              <a:gd name="connsiteY4" fmla="*/ 1070973 h 1070973"/>
              <a:gd name="connsiteX5" fmla="*/ 0 w 2667000"/>
              <a:gd name="connsiteY5" fmla="*/ 1070973 h 1070973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195367 w 2667000"/>
              <a:gd name="connsiteY4" fmla="*/ 1070973 h 1070973"/>
              <a:gd name="connsiteX5" fmla="*/ 0 w 2667000"/>
              <a:gd name="connsiteY5" fmla="*/ 1070973 h 1070973"/>
              <a:gd name="connsiteX0" fmla="*/ 2195367 w 2667000"/>
              <a:gd name="connsiteY0" fmla="*/ 1068191 h 1068191"/>
              <a:gd name="connsiteX1" fmla="*/ 0 w 2667000"/>
              <a:gd name="connsiteY1" fmla="*/ 1068191 h 1068191"/>
              <a:gd name="connsiteX2" fmla="*/ 214680 w 2667000"/>
              <a:gd name="connsiteY2" fmla="*/ 1391 h 1068191"/>
              <a:gd name="connsiteX3" fmla="*/ 2667000 w 2667000"/>
              <a:gd name="connsiteY3" fmla="*/ 1391 h 1068191"/>
              <a:gd name="connsiteX4" fmla="*/ 2593387 w 2667000"/>
              <a:gd name="connsiteY4" fmla="*/ 95692 h 1068191"/>
              <a:gd name="connsiteX0" fmla="*/ 2195367 w 2667000"/>
              <a:gd name="connsiteY0" fmla="*/ 1066800 h 1066800"/>
              <a:gd name="connsiteX1" fmla="*/ 0 w 2667000"/>
              <a:gd name="connsiteY1" fmla="*/ 1066800 h 1066800"/>
              <a:gd name="connsiteX2" fmla="*/ 214680 w 2667000"/>
              <a:gd name="connsiteY2" fmla="*/ 0 h 1066800"/>
              <a:gd name="connsiteX3" fmla="*/ 2667000 w 2667000"/>
              <a:gd name="connsiteY3" fmla="*/ 0 h 1066800"/>
              <a:gd name="connsiteX0" fmla="*/ 2195367 w 2540000"/>
              <a:gd name="connsiteY0" fmla="*/ 1066800 h 1066800"/>
              <a:gd name="connsiteX1" fmla="*/ 0 w 2540000"/>
              <a:gd name="connsiteY1" fmla="*/ 1066800 h 1066800"/>
              <a:gd name="connsiteX2" fmla="*/ 214680 w 2540000"/>
              <a:gd name="connsiteY2" fmla="*/ 0 h 1066800"/>
              <a:gd name="connsiteX3" fmla="*/ 2540000 w 2540000"/>
              <a:gd name="connsiteY3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1066800">
                <a:moveTo>
                  <a:pt x="2195367" y="1066800"/>
                </a:moveTo>
                <a:lnTo>
                  <a:pt x="0" y="1066800"/>
                </a:lnTo>
                <a:lnTo>
                  <a:pt x="214680" y="0"/>
                </a:lnTo>
                <a:lnTo>
                  <a:pt x="2540000" y="0"/>
                </a:lnTo>
              </a:path>
            </a:pathLst>
          </a:custGeom>
          <a:solidFill>
            <a:srgbClr val="FFFF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5562600" y="4096395"/>
            <a:ext cx="2667942" cy="647700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8" y="108487"/>
            <a:ext cx="1662528" cy="5831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Importan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2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6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Pvt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648200" y="3048000"/>
            <a:ext cx="3352800" cy="51525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kern="120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  <a:lvl2pPr marL="0" algn="l" defTabSz="914400" rtl="0" eaLnBrk="1" latinLnBrk="0" hangingPunct="1">
              <a:buNone/>
              <a:defRPr lang="en-US" sz="20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lvl="1"/>
            <a:r>
              <a:rPr lang="en-US"/>
              <a:t>Subheading If Needed</a:t>
            </a:r>
          </a:p>
        </p:txBody>
      </p:sp>
      <p:sp>
        <p:nvSpPr>
          <p:cNvPr id="9" name="Content Placeholder 23"/>
          <p:cNvSpPr>
            <a:spLocks noGrp="1"/>
          </p:cNvSpPr>
          <p:nvPr>
            <p:ph sz="quarter" idx="14" hasCustomPrompt="1"/>
          </p:nvPr>
        </p:nvSpPr>
        <p:spPr>
          <a:xfrm>
            <a:off x="4648200" y="2286000"/>
            <a:ext cx="4343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0"/>
            <a:ext cx="5181600" cy="5815331"/>
            <a:chOff x="0" y="0"/>
            <a:chExt cx="5511800" cy="5791201"/>
          </a:xfrm>
        </p:grpSpPr>
        <p:sp>
          <p:nvSpPr>
            <p:cNvPr id="11" name="Freeform 10"/>
            <p:cNvSpPr/>
            <p:nvPr userDrawn="1"/>
          </p:nvSpPr>
          <p:spPr>
            <a:xfrm flipH="1">
              <a:off x="0" y="0"/>
              <a:ext cx="5486400" cy="5791200"/>
            </a:xfrm>
            <a:custGeom>
              <a:avLst/>
              <a:gdLst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0 w 2209800"/>
                <a:gd name="connsiteY3" fmla="*/ 5943600 h 5943600"/>
                <a:gd name="connsiteX4" fmla="*/ 0 w 2209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1524000 w 3733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2601785 w 3733800"/>
                <a:gd name="connsiteY4" fmla="*/ 5928102 h 5943600"/>
                <a:gd name="connsiteX5" fmla="*/ 1524000 w 3733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1077785 w 2209800"/>
                <a:gd name="connsiteY4" fmla="*/ 5928102 h 5943600"/>
                <a:gd name="connsiteX5" fmla="*/ 0 w 2209800"/>
                <a:gd name="connsiteY5" fmla="*/ 0 h 5943600"/>
                <a:gd name="connsiteX0" fmla="*/ 0 w 2145748"/>
                <a:gd name="connsiteY0" fmla="*/ 0 h 5943600"/>
                <a:gd name="connsiteX1" fmla="*/ 2145748 w 2145748"/>
                <a:gd name="connsiteY1" fmla="*/ 0 h 5943600"/>
                <a:gd name="connsiteX2" fmla="*/ 2145748 w 2145748"/>
                <a:gd name="connsiteY2" fmla="*/ 5943600 h 5943600"/>
                <a:gd name="connsiteX3" fmla="*/ 1013022 w 2145748"/>
                <a:gd name="connsiteY3" fmla="*/ 5943600 h 5943600"/>
                <a:gd name="connsiteX4" fmla="*/ 1013733 w 2145748"/>
                <a:gd name="connsiteY4" fmla="*/ 5928102 h 5943600"/>
                <a:gd name="connsiteX5" fmla="*/ 0 w 2145748"/>
                <a:gd name="connsiteY5" fmla="*/ 0 h 5943600"/>
                <a:gd name="connsiteX0" fmla="*/ 0 w 2145748"/>
                <a:gd name="connsiteY0" fmla="*/ 0 h 5943600"/>
                <a:gd name="connsiteX1" fmla="*/ 2145748 w 2145748"/>
                <a:gd name="connsiteY1" fmla="*/ 0 h 5943600"/>
                <a:gd name="connsiteX2" fmla="*/ 2145748 w 2145748"/>
                <a:gd name="connsiteY2" fmla="*/ 5943600 h 5943600"/>
                <a:gd name="connsiteX3" fmla="*/ 1013022 w 2145748"/>
                <a:gd name="connsiteY3" fmla="*/ 5943600 h 5943600"/>
                <a:gd name="connsiteX4" fmla="*/ 1013733 w 2145748"/>
                <a:gd name="connsiteY4" fmla="*/ 5928102 h 5943600"/>
                <a:gd name="connsiteX5" fmla="*/ 0 w 2145748"/>
                <a:gd name="connsiteY5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981707 w 2113722"/>
                <a:gd name="connsiteY4" fmla="*/ 5928102 h 5943600"/>
                <a:gd name="connsiteX5" fmla="*/ 0 w 2113722"/>
                <a:gd name="connsiteY5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1013733 w 2113722"/>
                <a:gd name="connsiteY4" fmla="*/ 5928103 h 5943600"/>
                <a:gd name="connsiteX5" fmla="*/ 0 w 2113722"/>
                <a:gd name="connsiteY5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0 w 2113722"/>
                <a:gd name="connsiteY4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979083 w 2113722"/>
                <a:gd name="connsiteY4" fmla="*/ 5943600 h 5943600"/>
                <a:gd name="connsiteX5" fmla="*/ 0 w 2113722"/>
                <a:gd name="connsiteY5" fmla="*/ 0 h 5943600"/>
                <a:gd name="connsiteX0" fmla="*/ 0 w 2145748"/>
                <a:gd name="connsiteY0" fmla="*/ 0 h 5943600"/>
                <a:gd name="connsiteX1" fmla="*/ 2145748 w 2145748"/>
                <a:gd name="connsiteY1" fmla="*/ 0 h 5943600"/>
                <a:gd name="connsiteX2" fmla="*/ 2145748 w 2145748"/>
                <a:gd name="connsiteY2" fmla="*/ 5943600 h 5943600"/>
                <a:gd name="connsiteX3" fmla="*/ 1013022 w 2145748"/>
                <a:gd name="connsiteY3" fmla="*/ 5943600 h 5943600"/>
                <a:gd name="connsiteX4" fmla="*/ 1011109 w 2145748"/>
                <a:gd name="connsiteY4" fmla="*/ 5943600 h 5943600"/>
                <a:gd name="connsiteX5" fmla="*/ 0 w 2145748"/>
                <a:gd name="connsiteY5" fmla="*/ 0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5748" h="5943600">
                  <a:moveTo>
                    <a:pt x="0" y="0"/>
                  </a:moveTo>
                  <a:lnTo>
                    <a:pt x="2145748" y="0"/>
                  </a:lnTo>
                  <a:lnTo>
                    <a:pt x="2145748" y="5943600"/>
                  </a:lnTo>
                  <a:lnTo>
                    <a:pt x="1013022" y="5943600"/>
                  </a:lnTo>
                  <a:lnTo>
                    <a:pt x="1011109" y="594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1323563" y="1602963"/>
              <a:ext cx="5791200" cy="2585275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 userDrawn="1"/>
          </p:nvSpPr>
          <p:spPr>
            <a:xfrm flipH="1">
              <a:off x="0" y="0"/>
              <a:ext cx="5257800" cy="5791200"/>
            </a:xfrm>
            <a:custGeom>
              <a:avLst/>
              <a:gdLst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0 w 2209800"/>
                <a:gd name="connsiteY3" fmla="*/ 5943600 h 5943600"/>
                <a:gd name="connsiteX4" fmla="*/ 0 w 2209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1524000 w 3733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2601785 w 3733800"/>
                <a:gd name="connsiteY4" fmla="*/ 5928102 h 5943600"/>
                <a:gd name="connsiteX5" fmla="*/ 1524000 w 3733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1077785 w 2209800"/>
                <a:gd name="connsiteY4" fmla="*/ 5928102 h 5943600"/>
                <a:gd name="connsiteX5" fmla="*/ 0 w 2209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762099 w 2209800"/>
                <a:gd name="connsiteY4" fmla="*/ 5928103 h 5943600"/>
                <a:gd name="connsiteX5" fmla="*/ 0 w 2209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0 w 2209800"/>
                <a:gd name="connsiteY4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919231 w 2209800"/>
                <a:gd name="connsiteY3" fmla="*/ 5943600 h 5943600"/>
                <a:gd name="connsiteX4" fmla="*/ 0 w 2209800"/>
                <a:gd name="connsiteY4" fmla="*/ 0 h 5943600"/>
                <a:gd name="connsiteX0" fmla="*/ 0 w 2525486"/>
                <a:gd name="connsiteY0" fmla="*/ 0 h 5943600"/>
                <a:gd name="connsiteX1" fmla="*/ 2525486 w 2525486"/>
                <a:gd name="connsiteY1" fmla="*/ 0 h 5943600"/>
                <a:gd name="connsiteX2" fmla="*/ 2525486 w 2525486"/>
                <a:gd name="connsiteY2" fmla="*/ 5943600 h 5943600"/>
                <a:gd name="connsiteX3" fmla="*/ 1234917 w 2525486"/>
                <a:gd name="connsiteY3" fmla="*/ 5943600 h 5943600"/>
                <a:gd name="connsiteX4" fmla="*/ 0 w 2525486"/>
                <a:gd name="connsiteY4" fmla="*/ 0 h 5943600"/>
                <a:gd name="connsiteX0" fmla="*/ 0 w 2564946"/>
                <a:gd name="connsiteY0" fmla="*/ 0 h 5943600"/>
                <a:gd name="connsiteX1" fmla="*/ 2564946 w 2564946"/>
                <a:gd name="connsiteY1" fmla="*/ 0 h 5943600"/>
                <a:gd name="connsiteX2" fmla="*/ 2564946 w 2564946"/>
                <a:gd name="connsiteY2" fmla="*/ 5943600 h 5943600"/>
                <a:gd name="connsiteX3" fmla="*/ 1274377 w 2564946"/>
                <a:gd name="connsiteY3" fmla="*/ 5943600 h 5943600"/>
                <a:gd name="connsiteX4" fmla="*/ 0 w 2564946"/>
                <a:gd name="connsiteY4" fmla="*/ 0 h 5943600"/>
                <a:gd name="connsiteX0" fmla="*/ 0 w 2564945"/>
                <a:gd name="connsiteY0" fmla="*/ 0 h 5943600"/>
                <a:gd name="connsiteX1" fmla="*/ 2564945 w 2564945"/>
                <a:gd name="connsiteY1" fmla="*/ 0 h 5943600"/>
                <a:gd name="connsiteX2" fmla="*/ 2564945 w 2564945"/>
                <a:gd name="connsiteY2" fmla="*/ 5943600 h 5943600"/>
                <a:gd name="connsiteX3" fmla="*/ 1274376 w 2564945"/>
                <a:gd name="connsiteY3" fmla="*/ 5943600 h 5943600"/>
                <a:gd name="connsiteX4" fmla="*/ 0 w 2564945"/>
                <a:gd name="connsiteY4" fmla="*/ 0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4945" h="5943600">
                  <a:moveTo>
                    <a:pt x="0" y="0"/>
                  </a:moveTo>
                  <a:lnTo>
                    <a:pt x="2564945" y="0"/>
                  </a:lnTo>
                  <a:lnTo>
                    <a:pt x="2564945" y="5943600"/>
                  </a:lnTo>
                  <a:lnTo>
                    <a:pt x="1274376" y="594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21" name="Freeform 2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 userDrawn="1"/>
        </p:nvSpPr>
        <p:spPr>
          <a:xfrm>
            <a:off x="5715000" y="5791200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2" name="Freeform 11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95400"/>
            <a:ext cx="4040188" cy="3978910"/>
          </a:xfrm>
        </p:spPr>
        <p:txBody>
          <a:bodyPr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04208"/>
            <a:ext cx="4041775" cy="397010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2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0431"/>
            <a:ext cx="4040188" cy="554460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84891"/>
            <a:ext cx="4040188" cy="342445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30431"/>
            <a:ext cx="4041775" cy="554460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4891"/>
            <a:ext cx="4041775" cy="3424450"/>
          </a:xfrm>
        </p:spPr>
        <p:txBody>
          <a:bodyPr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reeform 10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5" name="Freeform 14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838200"/>
            <a:ext cx="4648200" cy="4248150"/>
          </a:xfrm>
        </p:spPr>
        <p:txBody>
          <a:bodyPr/>
          <a:lstStyle>
            <a:lvl1pPr>
              <a:defRPr sz="32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reeform 7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2" name="Freeform 11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30238" y="855663"/>
            <a:ext cx="2949575" cy="880862"/>
          </a:xfrm>
        </p:spPr>
        <p:txBody>
          <a:bodyPr anchor="b">
            <a:normAutofit/>
          </a:bodyPr>
          <a:lstStyle>
            <a:lvl1pPr>
              <a:defRPr lang="en-US" sz="2000" b="0" kern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782763"/>
            <a:ext cx="2949575" cy="330358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2" name="Freeform 11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30238" y="855663"/>
            <a:ext cx="2949575" cy="927100"/>
          </a:xfrm>
        </p:spPr>
        <p:txBody>
          <a:bodyPr anchor="b">
            <a:normAutofit/>
          </a:bodyPr>
          <a:lstStyle>
            <a:lvl1pPr>
              <a:defRPr lang="en-US" sz="2000" b="0" kern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855663"/>
            <a:ext cx="4629150" cy="4224337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782763"/>
            <a:ext cx="2949575" cy="330358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3802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6841"/>
            <a:ext cx="8229600" cy="3922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xjs-dev.firebaseapp.com/guide/overview" TargetMode="External"/><Relationship Id="rId2" Type="http://schemas.openxmlformats.org/officeDocument/2006/relationships/hyperlink" Target="https://angular.io/guide/component-interac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8446" y="2201174"/>
            <a:ext cx="3048000" cy="1524000"/>
          </a:xfrm>
        </p:spPr>
        <p:txBody>
          <a:bodyPr/>
          <a:lstStyle/>
          <a:p>
            <a:r>
              <a:rPr lang="en-US" dirty="0" smtClean="0">
                <a:latin typeface="Verdana"/>
                <a:ea typeface="Verdana"/>
                <a:cs typeface="Verdana"/>
              </a:rPr>
              <a:t>Component Interaction In Angular</a:t>
            </a:r>
            <a:r>
              <a:rPr lang="en-US" dirty="0">
                <a:latin typeface="Verdana"/>
                <a:ea typeface="Verdana"/>
                <a:cs typeface="Verdana"/>
              </a:rPr>
              <a:t>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0" y="4114800"/>
            <a:ext cx="2667942" cy="6477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Tushar Raj,</a:t>
            </a:r>
            <a:endParaRPr lang="en-US" dirty="0"/>
          </a:p>
          <a:p>
            <a:pPr algn="l"/>
            <a:r>
              <a:rPr lang="en-US" dirty="0" smtClean="0"/>
              <a:t>Gaurav Sharma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Inherited from Observables</a:t>
            </a:r>
          </a:p>
          <a:p>
            <a:r>
              <a:rPr lang="en-US" dirty="0" smtClean="0"/>
              <a:t>Can trigger the emission of new values manually, just like EventEmitter</a:t>
            </a:r>
          </a:p>
          <a:p>
            <a:r>
              <a:rPr lang="en-US" dirty="0" smtClean="0"/>
              <a:t>Call ‘next’ method of Subject to emit a new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96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Singleton objects which gets instantiated only once during the lifetime of application</a:t>
            </a:r>
          </a:p>
          <a:p>
            <a:r>
              <a:rPr lang="en-US" dirty="0" smtClean="0"/>
              <a:t>Contains logic independent to components</a:t>
            </a:r>
          </a:p>
          <a:p>
            <a:r>
              <a:rPr lang="en-US" dirty="0" smtClean="0"/>
              <a:t>Can be used in multiple components</a:t>
            </a:r>
          </a:p>
          <a:p>
            <a:r>
              <a:rPr lang="en-US" dirty="0" smtClean="0"/>
              <a:t>Generally used to make HTTP calls to backend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60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can access child properties and invoke methods</a:t>
            </a:r>
          </a:p>
          <a:p>
            <a:r>
              <a:rPr lang="en-US" dirty="0" smtClean="0"/>
              <a:t>Place a local variable on child component</a:t>
            </a:r>
          </a:p>
          <a:p>
            <a:r>
              <a:rPr lang="en-US" dirty="0" smtClean="0"/>
              <a:t>Local variable gives reference to the child in parent template</a:t>
            </a:r>
          </a:p>
          <a:p>
            <a:r>
              <a:rPr lang="en-US" dirty="0" smtClean="0"/>
              <a:t>Limited in use because all the wiring is in parent template</a:t>
            </a:r>
          </a:p>
        </p:txBody>
      </p:sp>
    </p:spTree>
    <p:extLst>
      <p:ext uri="{BB962C8B-B14F-4D97-AF65-F5344CB8AC3E}">
        <p14:creationId xmlns:p14="http://schemas.microsoft.com/office/powerpoint/2010/main" val="209852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ViewChild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Template querying mechanism that injects the template elements in component class</a:t>
            </a:r>
          </a:p>
          <a:p>
            <a:r>
              <a:rPr lang="en-US" dirty="0" smtClean="0"/>
              <a:t>Angular fills the ViewChild property only AfterViewInit lifecycle</a:t>
            </a:r>
          </a:p>
          <a:p>
            <a:r>
              <a:rPr lang="en-US" dirty="0" smtClean="0"/>
              <a:t>ViewChild </a:t>
            </a:r>
            <a:r>
              <a:rPr lang="en-US" dirty="0"/>
              <a:t>can only see elements inside the template of the component itself</a:t>
            </a:r>
            <a:endParaRPr lang="en-US" dirty="0" smtClean="0"/>
          </a:p>
          <a:p>
            <a:r>
              <a:rPr lang="en-US" dirty="0" smtClean="0"/>
              <a:t>Access child component properties and 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679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Angular’s documentation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  <a:hlinkClick r:id="rId2"/>
              </a:rPr>
              <a:t>https://angular.io/guide/component-interaction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 smtClean="0"/>
              <a:t>For more details on RXJS library, visit </a:t>
            </a:r>
            <a:r>
              <a:rPr lang="en-IN" dirty="0">
                <a:hlinkClick r:id="rId3"/>
              </a:rPr>
              <a:t>https://rxjs-dev.firebaseapp.com/guide/overview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4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964971"/>
            <a:ext cx="7210396" cy="8543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Ways of Component Interaction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1" y="2021099"/>
            <a:ext cx="8229600" cy="3922501"/>
          </a:xfrm>
        </p:spPr>
        <p:txBody>
          <a:bodyPr/>
          <a:lstStyle/>
          <a:p>
            <a:r>
              <a:rPr lang="en-US" dirty="0" smtClean="0"/>
              <a:t>Input binding : Data flow from Parent to Child</a:t>
            </a:r>
          </a:p>
          <a:p>
            <a:r>
              <a:rPr lang="en-US" dirty="0" smtClean="0"/>
              <a:t>Output binding : Data flow from Child to </a:t>
            </a:r>
            <a:r>
              <a:rPr lang="en-US" dirty="0" smtClean="0"/>
              <a:t>Parent</a:t>
            </a:r>
          </a:p>
          <a:p>
            <a:r>
              <a:rPr lang="en-US" dirty="0"/>
              <a:t>Service: Sibling components </a:t>
            </a:r>
            <a:r>
              <a:rPr lang="en-US" dirty="0" smtClean="0"/>
              <a:t>interaction</a:t>
            </a:r>
            <a:endParaRPr lang="en-US" dirty="0" smtClean="0"/>
          </a:p>
          <a:p>
            <a:r>
              <a:rPr lang="en-US" dirty="0" smtClean="0"/>
              <a:t>Local variable : Data flow from Parent to Child</a:t>
            </a:r>
          </a:p>
          <a:p>
            <a:r>
              <a:rPr lang="en-US" dirty="0" smtClean="0"/>
              <a:t>ViewChild: Data flows from Parent to Child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14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86" y="906968"/>
            <a:ext cx="7237629" cy="412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7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binding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Decorator that marks a component field as input property</a:t>
            </a:r>
          </a:p>
          <a:p>
            <a:r>
              <a:rPr lang="en-US" dirty="0" smtClean="0"/>
              <a:t>Bound to DOM property in the parent component template</a:t>
            </a:r>
          </a:p>
          <a:p>
            <a:r>
              <a:rPr lang="en-US" dirty="0" smtClean="0"/>
              <a:t>Parent component will pass the property value</a:t>
            </a:r>
          </a:p>
          <a:p>
            <a:r>
              <a:rPr lang="en-US" dirty="0" smtClean="0"/>
              <a:t>Can provide an alias for the </a:t>
            </a:r>
            <a:r>
              <a:rPr lang="en-US" dirty="0" smtClean="0"/>
              <a:t>field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168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binding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decorator marks a component field as Output property</a:t>
            </a:r>
          </a:p>
          <a:p>
            <a:r>
              <a:rPr lang="en-US" dirty="0"/>
              <a:t>Child component exposes an output property of EventEmitter 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Parent listens to child event</a:t>
            </a:r>
          </a:p>
          <a:p>
            <a:r>
              <a:rPr lang="en-US" dirty="0" smtClean="0"/>
              <a:t>Data flows from child to parent through events</a:t>
            </a:r>
          </a:p>
          <a:p>
            <a:r>
              <a:rPr lang="en-US" dirty="0" smtClean="0"/>
              <a:t>‘$event’ is used to catch the data sent from child to parent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28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till now.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need to have parent child relationship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66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123950"/>
            <a:ext cx="55816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2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13" y="831949"/>
            <a:ext cx="4658375" cy="427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2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</a:t>
            </a:r>
            <a:r>
              <a:rPr lang="en-US" dirty="0"/>
              <a:t> </a:t>
            </a:r>
            <a:r>
              <a:rPr lang="en-US" dirty="0" smtClean="0"/>
              <a:t>and Observer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 Observable is a wrapper around a data source which emits values/errors to whoever Is listening</a:t>
            </a:r>
          </a:p>
          <a:p>
            <a:r>
              <a:rPr lang="en-US" dirty="0" smtClean="0"/>
              <a:t>Observer subscribes to an Observable and execute some code when a new value is received</a:t>
            </a:r>
          </a:p>
          <a:p>
            <a:r>
              <a:rPr lang="en-US" dirty="0" smtClean="0"/>
              <a:t>Observable only starts emitting values when someone subscribes to it.</a:t>
            </a:r>
          </a:p>
          <a:p>
            <a:r>
              <a:rPr lang="en-US" dirty="0" smtClean="0"/>
              <a:t>Observers implements up to three methods: next, error and complete.</a:t>
            </a:r>
          </a:p>
          <a:p>
            <a:r>
              <a:rPr lang="en-US" dirty="0" smtClean="0"/>
              <a:t>Limitation: Observables are passive i.e. you cannot trigger the emission of new value manually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92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ED6C4">
            <a:alpha val="80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372</Words>
  <Application>Microsoft Office PowerPoint</Application>
  <PresentationFormat>Custom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Segoe UI Light</vt:lpstr>
      <vt:lpstr>Verdana</vt:lpstr>
      <vt:lpstr>Office Theme</vt:lpstr>
      <vt:lpstr>Component Interaction In Angular </vt:lpstr>
      <vt:lpstr>Ways of Component Interaction</vt:lpstr>
      <vt:lpstr>PowerPoint Presentation</vt:lpstr>
      <vt:lpstr>Input binding</vt:lpstr>
      <vt:lpstr>Output binding</vt:lpstr>
      <vt:lpstr>Limitations till now.</vt:lpstr>
      <vt:lpstr>PowerPoint Presentation</vt:lpstr>
      <vt:lpstr>PowerPoint Presentation</vt:lpstr>
      <vt:lpstr>Observable and Observer</vt:lpstr>
      <vt:lpstr>Subjects</vt:lpstr>
      <vt:lpstr>Service</vt:lpstr>
      <vt:lpstr>Local variable</vt:lpstr>
      <vt:lpstr>ViewChild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parul.yto</dc:creator>
  <cp:lastModifiedBy>Gaurav Sharma</cp:lastModifiedBy>
  <cp:revision>8</cp:revision>
  <dcterms:created xsi:type="dcterms:W3CDTF">2015-09-24T01:30:39Z</dcterms:created>
  <dcterms:modified xsi:type="dcterms:W3CDTF">2019-09-20T15:00:20Z</dcterms:modified>
</cp:coreProperties>
</file>