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46"/>
  </p:notesMasterIdLst>
  <p:sldIdLst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47"/>
      <p:bold r:id="rId48"/>
    </p:embeddedFont>
    <p:embeddedFont>
      <p:font typeface="Bookman Old Style" panose="02050604050505020204" pitchFamily="18" charset="0"/>
      <p:regular r:id="rId49"/>
      <p:bold r:id="rId50"/>
      <p:italic r:id="rId51"/>
      <p:boldItalic r:id="rId52"/>
    </p:embeddedFont>
    <p:embeddedFont>
      <p:font typeface="Fira Sans" panose="020B0604020202020204" charset="0"/>
      <p:regular r:id="rId53"/>
      <p:bold r:id="rId54"/>
      <p:italic r:id="rId55"/>
      <p:boldItalic r:id="rId56"/>
    </p:embeddedFont>
    <p:embeddedFont>
      <p:font typeface="Geo" panose="020B0604020202020204"/>
      <p:regular r:id="rId57"/>
      <p:italic r:id="rId58"/>
    </p:embeddedFont>
    <p:embeddedFont>
      <p:font typeface="Georgia" panose="02040502050405020303" pitchFamily="18" charset="0"/>
      <p:regular r:id="rId59"/>
      <p:bold r:id="rId60"/>
      <p:italic r:id="rId61"/>
      <p:boldItalic r:id="rId62"/>
    </p:embeddedFont>
    <p:embeddedFont>
      <p:font typeface="Helvetica Neue" panose="020B0604020202020204" charset="0"/>
      <p:regular r:id="rId63"/>
      <p:bold r:id="rId64"/>
      <p:italic r:id="rId65"/>
      <p:boldItalic r:id="rId66"/>
    </p:embeddedFont>
    <p:embeddedFont>
      <p:font typeface="Trebuchet MS" panose="020B0603020202020204" pitchFamily="34" charset="0"/>
      <p:regular r:id="rId67"/>
      <p:bold r:id="rId68"/>
      <p:italic r:id="rId69"/>
      <p:boldItalic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49703A-3F54-4B60-A750-6930041D44A6}">
  <a:tblStyle styleId="{D449703A-3F54-4B60-A750-6930041D44A6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9F6F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9F6FC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font" Target="fonts/font17.fntdata"/><Relationship Id="rId68" Type="http://schemas.openxmlformats.org/officeDocument/2006/relationships/font" Target="fonts/font22.fntdata"/><Relationship Id="rId7" Type="http://schemas.openxmlformats.org/officeDocument/2006/relationships/slide" Target="slides/slide5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66" Type="http://schemas.openxmlformats.org/officeDocument/2006/relationships/font" Target="fonts/font20.fntdata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61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font" Target="fonts/font19.fntdata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font" Target="fonts/font18.fntdata"/><Relationship Id="rId69" Type="http://schemas.openxmlformats.org/officeDocument/2006/relationships/font" Target="fonts/font23.fntdata"/><Relationship Id="rId8" Type="http://schemas.openxmlformats.org/officeDocument/2006/relationships/slide" Target="slides/slide6.xml"/><Relationship Id="rId51" Type="http://schemas.openxmlformats.org/officeDocument/2006/relationships/font" Target="fonts/font5.fntdata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67" Type="http://schemas.openxmlformats.org/officeDocument/2006/relationships/font" Target="fonts/font21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8.fntdata"/><Relationship Id="rId62" Type="http://schemas.openxmlformats.org/officeDocument/2006/relationships/font" Target="fonts/font16.fntdata"/><Relationship Id="rId70" Type="http://schemas.openxmlformats.org/officeDocument/2006/relationships/font" Target="fonts/font2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1a90e75e5_2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121a90e75e5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21a90e75e5_2_2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121a90e75e5_2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21a90e75e5_2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121a90e75e5_2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21a90e75e5_2_2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g121a90e75e5_2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21a90e75e5_2_2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g121a90e75e5_2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1a90e75e5_2_2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g121a90e75e5_2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21a90e75e5_2_3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g121a90e75e5_2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21a90e75e5_2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g121a90e75e5_2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1a90e75e5_2_3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g121a90e75e5_2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21a90e75e5_2_3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g121a90e75e5_2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21a90e75e5_2_3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g121a90e75e5_2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1a90e75e5_2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121a90e75e5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21a90e75e5_2_3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g121a90e75e5_2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21a90e75e5_2_3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g121a90e75e5_2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21a90e75e5_2_3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g121a90e75e5_2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21a90e75e5_2_3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g121a90e75e5_2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21a90e75e5_2_3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g121a90e75e5_2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21a90e75e5_2_4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g121a90e75e5_2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21a90e75e5_2_4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g121a90e75e5_2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21a90e75e5_2_4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g121a90e75e5_2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21a90e75e5_2_5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g121a90e75e5_2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21a90e75e5_2_5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g121a90e75e5_2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1a90e75e5_2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121a90e75e5_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21a90e75e5_2_5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g121a90e75e5_2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21a90e75e5_2_5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g121a90e75e5_2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21a90e75e5_2_5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g121a90e75e5_2_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21a90e75e5_2_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g121a90e75e5_2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21a90e75e5_2_6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g121a90e75e5_2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21a90e75e5_2_6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g121a90e75e5_2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21a90e75e5_2_6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g121a90e75e5_2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21a90e75e5_2_6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g121a90e75e5_2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121a90e75e5_2_6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g121a90e75e5_2_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21a90e75e5_2_6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g121a90e75e5_2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1a90e75e5_2_2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g121a90e75e5_2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21a90e75e5_2_6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g121a90e75e5_2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21a90e75e5_2_6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g121a90e75e5_2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121a90e75e5_2_6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g121a90e75e5_2_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21a90e75e5_2_6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g121a90e75e5_2_6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1a90e75e5_2_2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121a90e75e5_2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1a90e75e5_2_2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121a90e75e5_2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21a90e75e5_2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g121a90e75e5_2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21a90e75e5_2_2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121a90e75e5_2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21a90e75e5_2_2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121a90e75e5_2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4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69" name="Google Shape;69;p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70" name="Google Shape;70;p1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" name="Google Shape;71;p1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" name="Google Shape;72;p1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73" name="Google Shape;73;p14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74" name="Google Shape;74;p1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76" name="Google Shape;76;p14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77" name="Google Shape;77;p1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78" name="Google Shape;78;p1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  <a:defRPr sz="41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FEFEFE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SzPts val="10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body" idx="1"/>
          </p:nvPr>
        </p:nvSpPr>
        <p:spPr>
          <a:xfrm>
            <a:off x="3570346" y="386193"/>
            <a:ext cx="3385156" cy="4144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body" idx="2"/>
          </p:nvPr>
        </p:nvSpPr>
        <p:spPr>
          <a:xfrm>
            <a:off x="508001" y="2082802"/>
            <a:ext cx="2890896" cy="193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508000" y="3600450"/>
            <a:ext cx="64475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5"/>
          <p:cNvSpPr>
            <a:spLocks noGrp="1"/>
          </p:cNvSpPr>
          <p:nvPr>
            <p:ph type="pic" idx="2"/>
          </p:nvPr>
        </p:nvSpPr>
        <p:spPr>
          <a:xfrm>
            <a:off x="508000" y="457200"/>
            <a:ext cx="6447501" cy="2884288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25"/>
          <p:cNvSpPr txBox="1">
            <a:spLocks noGrp="1"/>
          </p:cNvSpPr>
          <p:nvPr>
            <p:ph type="body" idx="1"/>
          </p:nvPr>
        </p:nvSpPr>
        <p:spPr>
          <a:xfrm>
            <a:off x="508000" y="4025503"/>
            <a:ext cx="6447500" cy="5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7"/>
          <p:cNvSpPr txBox="1">
            <a:spLocks noGrp="1"/>
          </p:cNvSpPr>
          <p:nvPr>
            <p:ph type="body" idx="1"/>
          </p:nvPr>
        </p:nvSpPr>
        <p:spPr>
          <a:xfrm>
            <a:off x="1024604" y="2724150"/>
            <a:ext cx="5418393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84" name="Google Shape;184;p27"/>
          <p:cNvSpPr txBox="1">
            <a:spLocks noGrp="1"/>
          </p:cNvSpPr>
          <p:nvPr>
            <p:ph type="body" idx="2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2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7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7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89" name="Google Shape;189;p27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8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2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8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9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2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9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9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2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204" name="Google Shape;204;p29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514349" y="457200"/>
            <a:ext cx="6441152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208" name="Google Shape;208;p30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3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0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1"/>
          <p:cNvSpPr txBox="1">
            <a:spLocks noGrp="1"/>
          </p:cNvSpPr>
          <p:nvPr>
            <p:ph type="body" idx="1"/>
          </p:nvPr>
        </p:nvSpPr>
        <p:spPr>
          <a:xfrm rot="5400000">
            <a:off x="2276461" y="-148019"/>
            <a:ext cx="2910580" cy="644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215" name="Google Shape;215;p3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1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>
            <a:spLocks noGrp="1"/>
          </p:cNvSpPr>
          <p:nvPr>
            <p:ph type="title"/>
          </p:nvPr>
        </p:nvSpPr>
        <p:spPr>
          <a:xfrm rot="5400000">
            <a:off x="4495739" y="1937215"/>
            <a:ext cx="3938588" cy="97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2"/>
          <p:cNvSpPr txBox="1">
            <a:spLocks noGrp="1"/>
          </p:cNvSpPr>
          <p:nvPr>
            <p:ph type="body" idx="1"/>
          </p:nvPr>
        </p:nvSpPr>
        <p:spPr>
          <a:xfrm rot="5400000">
            <a:off x="1186264" y="-221062"/>
            <a:ext cx="3938588" cy="5295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221" name="Google Shape;221;p32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2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8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15" name="Google Shape;115;p18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116" name="Google Shape;116;p1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" name="Google Shape;117;p1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" name="Google Shape;118;p18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19" name="Google Shape;119;p18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20" name="Google Shape;120;p1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22" name="Google Shape;122;p1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23" name="Google Shape;123;p18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24" name="Google Shape;124;p1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8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  <a:defRPr sz="41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508001" y="2025650"/>
            <a:ext cx="6447501" cy="1369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sz="3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508001" y="1620442"/>
            <a:ext cx="3138026" cy="2910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3817477" y="1620442"/>
            <a:ext cx="3138026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800" b="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2"/>
          </p:nvPr>
        </p:nvSpPr>
        <p:spPr>
          <a:xfrm>
            <a:off x="506809" y="2052934"/>
            <a:ext cx="3139217" cy="247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3"/>
          </p:nvPr>
        </p:nvSpPr>
        <p:spPr>
          <a:xfrm>
            <a:off x="3816287" y="1620737"/>
            <a:ext cx="3139213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800" b="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4"/>
          </p:nvPr>
        </p:nvSpPr>
        <p:spPr>
          <a:xfrm>
            <a:off x="3816288" y="2052934"/>
            <a:ext cx="3139213" cy="247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52" name="Google Shape;52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" name="Google Shape;53;p1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" name="Google Shape;54;p1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55" name="Google Shape;55;p13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6" name="Google Shape;56;p1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58" name="Google Shape;58;p1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59" name="Google Shape;59;p13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60" name="Google Shape;60;p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sz="11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92" name="Google Shape;92;p1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3" name="Google Shape;93;p1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4" name="Google Shape;94;p1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95" name="Google Shape;95;p16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96" name="Google Shape;96;p1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98" name="Google Shape;98;p16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99" name="Google Shape;99;p16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00" name="Google Shape;100;p1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6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eploypredicting.herokuapp.com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6.jp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>
            <a:spLocks noGrp="1"/>
          </p:cNvSpPr>
          <p:nvPr>
            <p:ph type="ctrTitle"/>
          </p:nvPr>
        </p:nvSpPr>
        <p:spPr>
          <a:xfrm>
            <a:off x="1000039" y="502286"/>
            <a:ext cx="5998688" cy="62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Times New Roman"/>
              <a:buNone/>
            </a:pPr>
            <a:r>
              <a:rPr lang="en" b="1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Maintenance</a:t>
            </a:r>
            <a:endParaRPr/>
          </a:p>
        </p:txBody>
      </p:sp>
      <p:sp>
        <p:nvSpPr>
          <p:cNvPr id="235" name="Google Shape;235;p34"/>
          <p:cNvSpPr txBox="1">
            <a:spLocks noGrp="1"/>
          </p:cNvSpPr>
          <p:nvPr>
            <p:ph type="subTitle" idx="1"/>
          </p:nvPr>
        </p:nvSpPr>
        <p:spPr>
          <a:xfrm>
            <a:off x="2308077" y="4087933"/>
            <a:ext cx="2357245" cy="407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" sz="2400">
                <a:solidFill>
                  <a:srgbClr val="FEFEFE"/>
                </a:solidFill>
                <a:latin typeface="Geo"/>
                <a:ea typeface="Geo"/>
                <a:cs typeface="Geo"/>
                <a:sym typeface="Geo"/>
              </a:rPr>
              <a:t>Team – Group 5</a:t>
            </a:r>
            <a:endParaRPr/>
          </a:p>
        </p:txBody>
      </p:sp>
      <p:pic>
        <p:nvPicPr>
          <p:cNvPr id="236" name="Google Shape;23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4519" y="100929"/>
            <a:ext cx="974035" cy="447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64577" y="1435088"/>
            <a:ext cx="3843991" cy="2046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4"/>
          <p:cNvSpPr txBox="1">
            <a:spLocks noGrp="1"/>
          </p:cNvSpPr>
          <p:nvPr>
            <p:ph type="title"/>
          </p:nvPr>
        </p:nvSpPr>
        <p:spPr>
          <a:xfrm>
            <a:off x="128033" y="250764"/>
            <a:ext cx="1926803" cy="1120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eorgia"/>
              <a:buNone/>
            </a:pPr>
            <a:r>
              <a:rPr lang="e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Outliers Detection- </a:t>
            </a:r>
            <a:endParaRPr/>
          </a:p>
        </p:txBody>
      </p:sp>
      <p:pic>
        <p:nvPicPr>
          <p:cNvPr id="342" name="Google Shape;342;p4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82868" y="283570"/>
            <a:ext cx="6316013" cy="4706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5"/>
          <p:cNvSpPr txBox="1">
            <a:spLocks noGrp="1"/>
          </p:cNvSpPr>
          <p:nvPr>
            <p:ph type="title"/>
          </p:nvPr>
        </p:nvSpPr>
        <p:spPr>
          <a:xfrm>
            <a:off x="84531" y="80255"/>
            <a:ext cx="5289549" cy="51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</a:pPr>
            <a:r>
              <a:rPr lang="en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Correlation Between Features -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48" name="Google Shape;348;p45"/>
          <p:cNvSpPr/>
          <p:nvPr/>
        </p:nvSpPr>
        <p:spPr>
          <a:xfrm>
            <a:off x="84531" y="668549"/>
            <a:ext cx="2581095" cy="168640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9" name="Google Shape;349;p45"/>
          <p:cNvSpPr txBox="1"/>
          <p:nvPr/>
        </p:nvSpPr>
        <p:spPr>
          <a:xfrm>
            <a:off x="147644" y="1193839"/>
            <a:ext cx="2170926" cy="80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High Correlation between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rPr>
              <a:t>air temperature [K]</a:t>
            </a:r>
            <a:r>
              <a:rPr lang="en" sz="1200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rPr>
              <a:t>: 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&amp; </a:t>
            </a:r>
            <a:r>
              <a:rPr lang="en" sz="1200" b="1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rPr>
              <a:t>process temperature [K]</a:t>
            </a:r>
            <a:r>
              <a:rPr lang="en" sz="1200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rPr>
              <a:t>:</a:t>
            </a:r>
            <a:endParaRPr sz="1200">
              <a:solidFill>
                <a:schemeClr val="dk1"/>
              </a:solidFill>
              <a:latin typeface="Geo"/>
              <a:ea typeface="Geo"/>
              <a:cs typeface="Geo"/>
              <a:sym typeface="Ge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50" name="Google Shape;350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20340" y="518160"/>
            <a:ext cx="6339129" cy="443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5" descr="Chart, histogram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29305" y="518160"/>
            <a:ext cx="6330164" cy="4409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6"/>
          <p:cNvSpPr txBox="1">
            <a:spLocks noGrp="1"/>
          </p:cNvSpPr>
          <p:nvPr>
            <p:ph type="title"/>
          </p:nvPr>
        </p:nvSpPr>
        <p:spPr>
          <a:xfrm>
            <a:off x="198156" y="220113"/>
            <a:ext cx="5815837" cy="684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eorgia"/>
              <a:buNone/>
            </a:pPr>
            <a:r>
              <a:rPr lang="e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Feature Selection Using Chi-square :</a:t>
            </a:r>
            <a:endParaRPr/>
          </a:p>
        </p:txBody>
      </p:sp>
      <p:pic>
        <p:nvPicPr>
          <p:cNvPr id="357" name="Google Shape;357;p4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30383" y="975754"/>
            <a:ext cx="5148910" cy="2972288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6"/>
          <p:cNvSpPr txBox="1"/>
          <p:nvPr/>
        </p:nvSpPr>
        <p:spPr>
          <a:xfrm>
            <a:off x="630384" y="4167746"/>
            <a:ext cx="4636624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From Chi-square feature selection the important feature are: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5 (tool_wear) ,4 (torque),3 (rot_speed),7 (HDF) &amp; 9 (OSF). </a:t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59" name="Google Shape;359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4519" y="87613"/>
            <a:ext cx="974035" cy="44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>
            <a:spLocks noGrp="1"/>
          </p:cNvSpPr>
          <p:nvPr>
            <p:ph type="title"/>
          </p:nvPr>
        </p:nvSpPr>
        <p:spPr>
          <a:xfrm>
            <a:off x="508001" y="235744"/>
            <a:ext cx="5135562" cy="65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elvetica Neue"/>
              <a:buNone/>
            </a:pPr>
            <a:r>
              <a:rPr lang="en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Filter methods :</a:t>
            </a:r>
            <a:br>
              <a:rPr lang="en" b="1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65" name="Google Shape;365;p4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08001" y="1153535"/>
            <a:ext cx="5329982" cy="2593543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7"/>
          <p:cNvSpPr txBox="1"/>
          <p:nvPr/>
        </p:nvSpPr>
        <p:spPr>
          <a:xfrm>
            <a:off x="508001" y="4152900"/>
            <a:ext cx="5135562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From Filter Method the important features are :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Torque, TWF, rot_speed,HDF &amp; PWF</a:t>
            </a:r>
            <a:endParaRPr sz="1100"/>
          </a:p>
        </p:txBody>
      </p:sp>
      <p:pic>
        <p:nvPicPr>
          <p:cNvPr id="367" name="Google Shape;367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4519" y="87613"/>
            <a:ext cx="974035" cy="44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"/>
          <p:cNvSpPr txBox="1">
            <a:spLocks noGrp="1"/>
          </p:cNvSpPr>
          <p:nvPr>
            <p:ph type="title"/>
          </p:nvPr>
        </p:nvSpPr>
        <p:spPr>
          <a:xfrm>
            <a:off x="508000" y="612479"/>
            <a:ext cx="7105373" cy="61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Georgia"/>
              <a:buNone/>
            </a:pPr>
            <a:r>
              <a:rPr lang="en" b="1" i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Feature Importance using Extra Trees Classifier :</a:t>
            </a:r>
            <a:endParaRPr/>
          </a:p>
        </p:txBody>
      </p:sp>
      <p:pic>
        <p:nvPicPr>
          <p:cNvPr id="373" name="Google Shape;373;p4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3613" y="1767441"/>
            <a:ext cx="6860612" cy="819761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  <p:sp>
        <p:nvSpPr>
          <p:cNvPr id="374" name="Google Shape;374;p48"/>
          <p:cNvSpPr txBox="1"/>
          <p:nvPr/>
        </p:nvSpPr>
        <p:spPr>
          <a:xfrm>
            <a:off x="613614" y="2571750"/>
            <a:ext cx="6520070" cy="1454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" sz="1800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rPr>
              <a:t>From Feature Importance using extra tree classifier we can conclude that– </a:t>
            </a:r>
            <a:endParaRPr sz="1100"/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" sz="1800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rPr>
              <a:t>	</a:t>
            </a:r>
            <a:r>
              <a:rPr lang="en" sz="1800" b="1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rPr>
              <a:t>Torque , </a:t>
            </a:r>
            <a:r>
              <a:rPr lang="en" sz="1800" b="1">
                <a:solidFill>
                  <a:srgbClr val="000000"/>
                </a:solidFill>
                <a:latin typeface="Geo"/>
                <a:ea typeface="Geo"/>
                <a:cs typeface="Geo"/>
                <a:sym typeface="Geo"/>
              </a:rPr>
              <a:t>Rotational</a:t>
            </a:r>
            <a:r>
              <a:rPr lang="en" sz="1800" b="1" i="0">
                <a:solidFill>
                  <a:srgbClr val="000000"/>
                </a:solidFill>
                <a:latin typeface="Geo"/>
                <a:ea typeface="Geo"/>
                <a:cs typeface="Geo"/>
                <a:sym typeface="Geo"/>
              </a:rPr>
              <a:t>_speed,</a:t>
            </a:r>
            <a:r>
              <a:rPr lang="en" sz="1800" b="1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800" b="1" i="0">
                <a:solidFill>
                  <a:srgbClr val="000000"/>
                </a:solidFill>
                <a:latin typeface="Geo"/>
                <a:ea typeface="Geo"/>
                <a:cs typeface="Geo"/>
                <a:sym typeface="Geo"/>
              </a:rPr>
              <a:t>PWF, </a:t>
            </a:r>
            <a:r>
              <a:rPr lang="en" sz="1800" b="1">
                <a:solidFill>
                  <a:srgbClr val="000000"/>
                </a:solidFill>
                <a:latin typeface="Geo"/>
                <a:ea typeface="Geo"/>
                <a:cs typeface="Geo"/>
                <a:sym typeface="Geo"/>
              </a:rPr>
              <a:t>OSF, Tool_wear</a:t>
            </a:r>
            <a:r>
              <a:rPr lang="en" sz="1800" b="1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rPr>
              <a:t> &amp; </a:t>
            </a:r>
            <a:r>
              <a:rPr lang="en" sz="1800" b="1" i="0">
                <a:solidFill>
                  <a:srgbClr val="000000"/>
                </a:solidFill>
                <a:latin typeface="Geo"/>
                <a:ea typeface="Geo"/>
                <a:cs typeface="Geo"/>
                <a:sym typeface="Geo"/>
              </a:rPr>
              <a:t>HDF</a:t>
            </a:r>
            <a:r>
              <a:rPr lang="en" sz="1800" b="1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rPr>
              <a:t> </a:t>
            </a:r>
            <a:r>
              <a:rPr lang="en" sz="1800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rPr>
              <a:t>features are more important for prediction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"/>
              <a:ea typeface="Geo"/>
              <a:cs typeface="Geo"/>
              <a:sym typeface="Geo"/>
            </a:endParaRPr>
          </a:p>
        </p:txBody>
      </p:sp>
      <p:pic>
        <p:nvPicPr>
          <p:cNvPr id="375" name="Google Shape;375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4519" y="87613"/>
            <a:ext cx="974035" cy="44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9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Georgia"/>
              <a:buNone/>
            </a:pPr>
            <a:r>
              <a:rPr lang="en" b="1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Feature Extraction with RFE :</a:t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81" name="Google Shape;381;p4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9993" y="1610742"/>
            <a:ext cx="5983601" cy="750094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9"/>
          <p:cNvSpPr txBox="1"/>
          <p:nvPr/>
        </p:nvSpPr>
        <p:spPr>
          <a:xfrm>
            <a:off x="463366" y="2782665"/>
            <a:ext cx="4387788" cy="90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By RFE ( Recursive Feature Elimination ) we got important feature: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Type- Air temp, process temp, TWF, HDF, PWF, OSF, &amp; RNF as the best features.</a:t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83" name="Google Shape;383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4519" y="87613"/>
            <a:ext cx="974035" cy="44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0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Helvetica Neue"/>
              <a:buNone/>
            </a:pPr>
            <a:r>
              <a:rPr lang="en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Mean Absolute Difference (MAD) :</a:t>
            </a:r>
            <a:br>
              <a:rPr lang="en" b="1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89" name="Google Shape;389;p5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0870" y="1152933"/>
            <a:ext cx="4397573" cy="2542768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50"/>
          <p:cNvSpPr txBox="1"/>
          <p:nvPr/>
        </p:nvSpPr>
        <p:spPr>
          <a:xfrm flipH="1">
            <a:off x="600870" y="3990567"/>
            <a:ext cx="4397572" cy="90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For mean Absolute Difference (MAD)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 important feature are: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( Rotational speed ), (torque) &amp; (toolware)</a:t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91" name="Google Shape;391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4519" y="87613"/>
            <a:ext cx="974035" cy="44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1"/>
          <p:cNvSpPr txBox="1">
            <a:spLocks noGrp="1"/>
          </p:cNvSpPr>
          <p:nvPr>
            <p:ph type="title"/>
          </p:nvPr>
        </p:nvSpPr>
        <p:spPr>
          <a:xfrm>
            <a:off x="312607" y="207169"/>
            <a:ext cx="6642893" cy="49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eorgia"/>
              <a:buNone/>
            </a:pPr>
            <a:r>
              <a:rPr lang="en" b="1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Wrapper Method Feature Selection :</a:t>
            </a:r>
            <a:br>
              <a:rPr lang="en" b="1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</p:txBody>
      </p:sp>
      <p:sp>
        <p:nvSpPr>
          <p:cNvPr id="397" name="Google Shape;397;p51"/>
          <p:cNvSpPr txBox="1"/>
          <p:nvPr/>
        </p:nvSpPr>
        <p:spPr>
          <a:xfrm>
            <a:off x="347929" y="892969"/>
            <a:ext cx="3286125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Forward feature selection :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98" name="Google Shape;398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603" y="1377716"/>
            <a:ext cx="2912635" cy="530914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1"/>
          <p:cNvSpPr txBox="1"/>
          <p:nvPr/>
        </p:nvSpPr>
        <p:spPr>
          <a:xfrm>
            <a:off x="337772" y="2077805"/>
            <a:ext cx="3119803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Feature Selection :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00" name="Google Shape;400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0603" y="2585635"/>
            <a:ext cx="2912635" cy="410783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51"/>
          <p:cNvSpPr txBox="1"/>
          <p:nvPr/>
        </p:nvSpPr>
        <p:spPr>
          <a:xfrm>
            <a:off x="337771" y="3319845"/>
            <a:ext cx="2912635" cy="530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Exhaustive Feature Selection :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02" name="Google Shape;402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0602" y="3850760"/>
            <a:ext cx="2655306" cy="643868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51"/>
          <p:cNvSpPr txBox="1"/>
          <p:nvPr/>
        </p:nvSpPr>
        <p:spPr>
          <a:xfrm>
            <a:off x="3628530" y="892969"/>
            <a:ext cx="3851965" cy="2654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Wrapper method Feature selection :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Forward feature selection, Backward feature selection &amp; Exhaustive feature selection </a:t>
            </a:r>
            <a:r>
              <a:rPr lang="en" sz="1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 important feature are: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(process temperature),3 (rotational speed),6 (tool_wear), 7 (TWF) ,8 (HDF), 9 (PWF) &amp;10 (OSF)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i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04" name="Google Shape;404;p5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04519" y="87613"/>
            <a:ext cx="974035" cy="44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2"/>
          <p:cNvSpPr txBox="1">
            <a:spLocks noGrp="1"/>
          </p:cNvSpPr>
          <p:nvPr>
            <p:ph type="title"/>
          </p:nvPr>
        </p:nvSpPr>
        <p:spPr>
          <a:xfrm>
            <a:off x="280450" y="1136376"/>
            <a:ext cx="6447501" cy="470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elvetica Neue"/>
              <a:buNone/>
            </a:pPr>
            <a:r>
              <a:rPr lang="en" sz="21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lang="en" sz="21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eature selection using Random Forest Classifier</a:t>
            </a:r>
            <a:br>
              <a:rPr lang="en" sz="21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100">
              <a:solidFill>
                <a:schemeClr val="lt1"/>
              </a:solidFill>
            </a:endParaRPr>
          </a:p>
        </p:txBody>
      </p:sp>
      <p:pic>
        <p:nvPicPr>
          <p:cNvPr id="410" name="Google Shape;410;p5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17527" y="1606911"/>
            <a:ext cx="4647379" cy="3265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52"/>
          <p:cNvSpPr txBox="1"/>
          <p:nvPr/>
        </p:nvSpPr>
        <p:spPr>
          <a:xfrm>
            <a:off x="5097780" y="2131478"/>
            <a:ext cx="2360296" cy="1315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From Random Forest Classifier feature selection the important feature are: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TWF, PWF, HDF, tool_wear,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torque</a:t>
            </a:r>
            <a:endParaRPr sz="1100"/>
          </a:p>
        </p:txBody>
      </p:sp>
      <p:sp>
        <p:nvSpPr>
          <p:cNvPr id="412" name="Google Shape;412;p52"/>
          <p:cNvSpPr txBox="1"/>
          <p:nvPr/>
        </p:nvSpPr>
        <p:spPr>
          <a:xfrm flipH="1">
            <a:off x="280450" y="55899"/>
            <a:ext cx="6083273" cy="131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Embedded Methods for Feature Selection :</a:t>
            </a:r>
            <a:br>
              <a:rPr lang="en" sz="2700" b="1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2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13" name="Google Shape;413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4519" y="87613"/>
            <a:ext cx="974035" cy="44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Georgia"/>
              <a:buNone/>
            </a:pPr>
            <a:r>
              <a:rPr lang="en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Standarizing the Data using StandardScaler:</a:t>
            </a:r>
            <a:endParaRPr b="1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19" name="Google Shape;419;p5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08001" y="1847942"/>
            <a:ext cx="6031490" cy="2374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4519" y="87613"/>
            <a:ext cx="974035" cy="44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>
            <a:spLocks noGrp="1"/>
          </p:cNvSpPr>
          <p:nvPr>
            <p:ph type="title"/>
          </p:nvPr>
        </p:nvSpPr>
        <p:spPr>
          <a:xfrm>
            <a:off x="256747" y="680463"/>
            <a:ext cx="4315252" cy="58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eorgia"/>
              <a:buNone/>
            </a:pPr>
            <a:r>
              <a:rPr lang="en" sz="3000" b="1" i="0" u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Business Problem:-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1" name="Google Shape;251;p36"/>
          <p:cNvSpPr txBox="1">
            <a:spLocks noGrp="1"/>
          </p:cNvSpPr>
          <p:nvPr>
            <p:ph type="body" idx="1"/>
          </p:nvPr>
        </p:nvSpPr>
        <p:spPr>
          <a:xfrm>
            <a:off x="256747" y="1198625"/>
            <a:ext cx="7118088" cy="58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To </a:t>
            </a:r>
            <a:r>
              <a:rPr lang="en" sz="18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create a model to predict when the machine is more likely to fail.</a:t>
            </a:r>
            <a:endParaRPr sz="1800">
              <a:solidFill>
                <a:schemeClr val="lt1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252" name="Google Shape;252;p36"/>
          <p:cNvSpPr txBox="1"/>
          <p:nvPr/>
        </p:nvSpPr>
        <p:spPr>
          <a:xfrm>
            <a:off x="190083" y="2306293"/>
            <a:ext cx="4131896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Business Objective:-</a:t>
            </a:r>
            <a:endParaRPr sz="30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3" name="Google Shape;253;p36"/>
          <p:cNvSpPr txBox="1"/>
          <p:nvPr/>
        </p:nvSpPr>
        <p:spPr>
          <a:xfrm>
            <a:off x="190083" y="2870458"/>
            <a:ext cx="8046290" cy="1454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In industries, re-evaluating their maintenance schedules is necessary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for this digitalization era as smart as possible for production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enhancements. Predictive maintenance offers great opportunities to businesses for a smarter and more digital facility. Using this dataset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 our objective is to predict when the machine is more likely to fail.</a:t>
            </a:r>
            <a:endParaRPr sz="1800">
              <a:solidFill>
                <a:schemeClr val="lt1"/>
              </a:solidFill>
              <a:latin typeface="Geo"/>
              <a:ea typeface="Geo"/>
              <a:cs typeface="Geo"/>
              <a:sym typeface="Geo"/>
            </a:endParaRPr>
          </a:p>
        </p:txBody>
      </p:sp>
      <p:pic>
        <p:nvPicPr>
          <p:cNvPr id="254" name="Google Shape;25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4519" y="87613"/>
            <a:ext cx="974035" cy="44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Georgia"/>
              <a:buNone/>
            </a:pPr>
            <a:r>
              <a:rPr lang="en" b="1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Splitting Data into Train &amp; Test:</a:t>
            </a:r>
            <a:br>
              <a:rPr lang="en" b="1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26" name="Google Shape;426;p5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65151" y="1725967"/>
            <a:ext cx="4006850" cy="2012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4519" y="87613"/>
            <a:ext cx="974035" cy="44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5"/>
          <p:cNvSpPr txBox="1">
            <a:spLocks noGrp="1"/>
          </p:cNvSpPr>
          <p:nvPr>
            <p:ph type="title"/>
          </p:nvPr>
        </p:nvSpPr>
        <p:spPr>
          <a:xfrm>
            <a:off x="131769" y="132378"/>
            <a:ext cx="7452277" cy="9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eorgia"/>
              <a:buNone/>
            </a:pPr>
            <a:r>
              <a:rPr lang="e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Balancing the Data using SMOTETomek from imblearn library :</a:t>
            </a:r>
            <a:endParaRPr/>
          </a:p>
        </p:txBody>
      </p:sp>
      <p:pic>
        <p:nvPicPr>
          <p:cNvPr id="433" name="Google Shape;43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5494" y="2002534"/>
            <a:ext cx="2681825" cy="2647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1640" y="2002534"/>
            <a:ext cx="2681825" cy="2647406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5"/>
          <p:cNvSpPr txBox="1"/>
          <p:nvPr/>
        </p:nvSpPr>
        <p:spPr>
          <a:xfrm>
            <a:off x="271640" y="1599136"/>
            <a:ext cx="173831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Original Data- </a:t>
            </a:r>
            <a:endParaRPr sz="1100"/>
          </a:p>
        </p:txBody>
      </p:sp>
      <p:sp>
        <p:nvSpPr>
          <p:cNvPr id="436" name="Google Shape;436;p55"/>
          <p:cNvSpPr txBox="1"/>
          <p:nvPr/>
        </p:nvSpPr>
        <p:spPr>
          <a:xfrm>
            <a:off x="3455494" y="1599135"/>
            <a:ext cx="2681825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After Balancing Data- </a:t>
            </a:r>
            <a:endParaRPr sz="1100"/>
          </a:p>
        </p:txBody>
      </p:sp>
      <p:pic>
        <p:nvPicPr>
          <p:cNvPr id="437" name="Google Shape;437;p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04519" y="87613"/>
            <a:ext cx="974035" cy="44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6"/>
          <p:cNvSpPr txBox="1">
            <a:spLocks noGrp="1"/>
          </p:cNvSpPr>
          <p:nvPr>
            <p:ph type="ctrTitle"/>
          </p:nvPr>
        </p:nvSpPr>
        <p:spPr>
          <a:xfrm>
            <a:off x="921544" y="-64294"/>
            <a:ext cx="5572125" cy="789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164161"/>
              </a:buClr>
              <a:buSzPts val="4500"/>
              <a:buFont typeface="Bookman Old Style"/>
              <a:buNone/>
            </a:pPr>
            <a:r>
              <a:rPr lang="en" sz="4500" b="1">
                <a:solidFill>
                  <a:srgbClr val="16416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Model Building</a:t>
            </a:r>
            <a:endParaRPr sz="4500" b="1">
              <a:solidFill>
                <a:srgbClr val="16416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443" name="Google Shape;443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1544" y="882218"/>
            <a:ext cx="5729288" cy="4161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4519" y="87613"/>
            <a:ext cx="974035" cy="44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7"/>
          <p:cNvSpPr txBox="1">
            <a:spLocks noGrp="1"/>
          </p:cNvSpPr>
          <p:nvPr>
            <p:ph type="title"/>
          </p:nvPr>
        </p:nvSpPr>
        <p:spPr>
          <a:xfrm>
            <a:off x="1512412" y="316245"/>
            <a:ext cx="4238306" cy="621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000"/>
              <a:buFont typeface="Georgia"/>
              <a:buNone/>
            </a:pPr>
            <a:r>
              <a:rPr lang="en" sz="3000" b="1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Logistic Regression :</a:t>
            </a:r>
            <a:endParaRPr sz="3000" b="1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450" name="Google Shape;450;p57"/>
          <p:cNvGrpSpPr/>
          <p:nvPr/>
        </p:nvGrpSpPr>
        <p:grpSpPr>
          <a:xfrm>
            <a:off x="185798" y="1288350"/>
            <a:ext cx="6779985" cy="3215073"/>
            <a:chOff x="80" y="569508"/>
            <a:chExt cx="9039980" cy="4286764"/>
          </a:xfrm>
        </p:grpSpPr>
        <p:sp>
          <p:nvSpPr>
            <p:cNvPr id="451" name="Google Shape;451;p57"/>
            <p:cNvSpPr/>
            <p:nvPr/>
          </p:nvSpPr>
          <p:spPr>
            <a:xfrm>
              <a:off x="80" y="569508"/>
              <a:ext cx="3171456" cy="698392"/>
            </a:xfrm>
            <a:prstGeom prst="roundRect">
              <a:avLst>
                <a:gd name="adj" fmla="val 10000"/>
              </a:avLst>
            </a:prstGeom>
            <a:solidFill>
              <a:srgbClr val="5ECBE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7"/>
            <p:cNvSpPr txBox="1"/>
            <p:nvPr/>
          </p:nvSpPr>
          <p:spPr>
            <a:xfrm>
              <a:off x="20535" y="589963"/>
              <a:ext cx="3130546" cy="6574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000" tIns="33350" rIns="50000" bIns="33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E21"/>
                </a:buClr>
                <a:buSzPts val="2600"/>
                <a:buFont typeface="Arial Black"/>
                <a:buNone/>
              </a:pPr>
              <a:r>
                <a:rPr lang="en" sz="2600">
                  <a:solidFill>
                    <a:srgbClr val="161E2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Imbalanced</a:t>
              </a:r>
              <a:endParaRPr sz="2600">
                <a:solidFill>
                  <a:srgbClr val="161E2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453" name="Google Shape;453;p57"/>
            <p:cNvSpPr/>
            <p:nvPr/>
          </p:nvSpPr>
          <p:spPr>
            <a:xfrm>
              <a:off x="317225" y="1267900"/>
              <a:ext cx="317145" cy="1069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4BA0BD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454" name="Google Shape;454;p57"/>
            <p:cNvSpPr/>
            <p:nvPr/>
          </p:nvSpPr>
          <p:spPr>
            <a:xfrm>
              <a:off x="634371" y="1767751"/>
              <a:ext cx="3641828" cy="1138421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ECBE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7"/>
            <p:cNvSpPr txBox="1"/>
            <p:nvPr/>
          </p:nvSpPr>
          <p:spPr>
            <a:xfrm>
              <a:off x="667714" y="1801094"/>
              <a:ext cx="3575142" cy="1071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875" tIns="61925" rIns="92875" bIns="61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Trebuchet MS"/>
                <a:buNone/>
              </a:pPr>
              <a:r>
                <a:rPr lang="en" sz="49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.</a:t>
              </a:r>
              <a:endParaRPr sz="4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56" name="Google Shape;456;p57"/>
            <p:cNvSpPr/>
            <p:nvPr/>
          </p:nvSpPr>
          <p:spPr>
            <a:xfrm>
              <a:off x="317225" y="1267900"/>
              <a:ext cx="317145" cy="273967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4BA0BD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457" name="Google Shape;457;p57"/>
            <p:cNvSpPr/>
            <p:nvPr/>
          </p:nvSpPr>
          <p:spPr>
            <a:xfrm>
              <a:off x="634371" y="3406023"/>
              <a:ext cx="3641828" cy="1203101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ECBE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7"/>
            <p:cNvSpPr txBox="1"/>
            <p:nvPr/>
          </p:nvSpPr>
          <p:spPr>
            <a:xfrm>
              <a:off x="669609" y="3441261"/>
              <a:ext cx="3571352" cy="11326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875" tIns="61925" rIns="92875" bIns="61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Trebuchet MS"/>
                <a:buNone/>
              </a:pPr>
              <a:r>
                <a:rPr lang="en" sz="49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.</a:t>
              </a:r>
              <a:endParaRPr sz="4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59" name="Google Shape;459;p57"/>
            <p:cNvSpPr/>
            <p:nvPr/>
          </p:nvSpPr>
          <p:spPr>
            <a:xfrm>
              <a:off x="4642746" y="569508"/>
              <a:ext cx="3165777" cy="702031"/>
            </a:xfrm>
            <a:prstGeom prst="roundRect">
              <a:avLst>
                <a:gd name="adj" fmla="val 10000"/>
              </a:avLst>
            </a:prstGeom>
            <a:solidFill>
              <a:srgbClr val="5ECBE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7"/>
            <p:cNvSpPr txBox="1"/>
            <p:nvPr/>
          </p:nvSpPr>
          <p:spPr>
            <a:xfrm>
              <a:off x="4663308" y="590070"/>
              <a:ext cx="3124653" cy="660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000" tIns="33350" rIns="50000" bIns="33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E21"/>
                </a:buClr>
                <a:buSzPts val="2600"/>
                <a:buFont typeface="Arial Black"/>
                <a:buNone/>
              </a:pPr>
              <a:r>
                <a:rPr lang="en" sz="2600">
                  <a:solidFill>
                    <a:srgbClr val="161E2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Balanced</a:t>
              </a:r>
              <a:endParaRPr sz="2600">
                <a:solidFill>
                  <a:srgbClr val="161E2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461" name="Google Shape;461;p57"/>
            <p:cNvSpPr/>
            <p:nvPr/>
          </p:nvSpPr>
          <p:spPr>
            <a:xfrm>
              <a:off x="4959324" y="1271539"/>
              <a:ext cx="316577" cy="110328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4BA0BD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462" name="Google Shape;462;p57"/>
            <p:cNvSpPr/>
            <p:nvPr/>
          </p:nvSpPr>
          <p:spPr>
            <a:xfrm>
              <a:off x="5275901" y="1771390"/>
              <a:ext cx="3753762" cy="120686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ECBE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7"/>
            <p:cNvSpPr txBox="1"/>
            <p:nvPr/>
          </p:nvSpPr>
          <p:spPr>
            <a:xfrm>
              <a:off x="5311249" y="1806738"/>
              <a:ext cx="3683066" cy="1136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875" tIns="61925" rIns="92875" bIns="61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Trebuchet MS"/>
                <a:buNone/>
              </a:pPr>
              <a:r>
                <a:rPr lang="en" sz="49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.</a:t>
              </a:r>
              <a:endParaRPr sz="4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64" name="Google Shape;464;p57"/>
            <p:cNvSpPr/>
            <p:nvPr/>
          </p:nvSpPr>
          <p:spPr>
            <a:xfrm>
              <a:off x="4959324" y="1271539"/>
              <a:ext cx="206370" cy="294164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4BA0BD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465" name="Google Shape;465;p57"/>
            <p:cNvSpPr/>
            <p:nvPr/>
          </p:nvSpPr>
          <p:spPr>
            <a:xfrm>
              <a:off x="5165694" y="3570095"/>
              <a:ext cx="3874366" cy="1286177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ECBE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7"/>
            <p:cNvSpPr txBox="1"/>
            <p:nvPr/>
          </p:nvSpPr>
          <p:spPr>
            <a:xfrm>
              <a:off x="5203365" y="3607766"/>
              <a:ext cx="3799024" cy="12108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875" tIns="61925" rIns="92875" bIns="61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Trebuchet MS"/>
                <a:buNone/>
              </a:pPr>
              <a:r>
                <a:rPr lang="en" sz="49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.</a:t>
              </a:r>
              <a:endParaRPr sz="4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467" name="Google Shape;467;p57"/>
          <p:cNvSpPr txBox="1"/>
          <p:nvPr/>
        </p:nvSpPr>
        <p:spPr>
          <a:xfrm flipH="1">
            <a:off x="1064102" y="2180699"/>
            <a:ext cx="2242979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Train data</a:t>
            </a:r>
            <a:endParaRPr sz="2400" b="1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68" name="Google Shape;468;p57"/>
          <p:cNvSpPr txBox="1"/>
          <p:nvPr/>
        </p:nvSpPr>
        <p:spPr>
          <a:xfrm flipH="1">
            <a:off x="1064101" y="3384385"/>
            <a:ext cx="2408873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Test data</a:t>
            </a:r>
            <a:endParaRPr sz="2400" b="1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69" name="Google Shape;469;p57"/>
          <p:cNvSpPr txBox="1"/>
          <p:nvPr/>
        </p:nvSpPr>
        <p:spPr>
          <a:xfrm flipH="1">
            <a:off x="4572000" y="2180699"/>
            <a:ext cx="2408873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Train data</a:t>
            </a:r>
            <a:endParaRPr sz="2400" b="1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70" name="Google Shape;470;p57"/>
          <p:cNvSpPr txBox="1"/>
          <p:nvPr/>
        </p:nvSpPr>
        <p:spPr>
          <a:xfrm flipH="1">
            <a:off x="4572000" y="3480741"/>
            <a:ext cx="2408873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Test data</a:t>
            </a:r>
            <a:endParaRPr sz="2400" b="1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471" name="Google Shape;471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521" y="2632263"/>
            <a:ext cx="2491740" cy="36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180" y="3822967"/>
            <a:ext cx="2628899" cy="459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5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21480" y="2632263"/>
            <a:ext cx="2660491" cy="36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5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21481" y="3938759"/>
            <a:ext cx="2567481" cy="459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5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004519" y="87613"/>
            <a:ext cx="974035" cy="44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8"/>
          <p:cNvSpPr txBox="1">
            <a:spLocks noGrp="1"/>
          </p:cNvSpPr>
          <p:nvPr>
            <p:ph type="title"/>
          </p:nvPr>
        </p:nvSpPr>
        <p:spPr>
          <a:xfrm>
            <a:off x="2816069" y="281940"/>
            <a:ext cx="1602099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000"/>
              <a:buFont typeface="Georgia"/>
              <a:buNone/>
            </a:pPr>
            <a:r>
              <a:rPr lang="en" sz="3000" b="1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SVM :</a:t>
            </a:r>
            <a:endParaRPr sz="3000" b="1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481" name="Google Shape;481;p58"/>
          <p:cNvGrpSpPr/>
          <p:nvPr/>
        </p:nvGrpSpPr>
        <p:grpSpPr>
          <a:xfrm>
            <a:off x="185798" y="1288350"/>
            <a:ext cx="6779985" cy="3215073"/>
            <a:chOff x="80" y="569508"/>
            <a:chExt cx="9039980" cy="4286764"/>
          </a:xfrm>
        </p:grpSpPr>
        <p:sp>
          <p:nvSpPr>
            <p:cNvPr id="482" name="Google Shape;482;p58"/>
            <p:cNvSpPr/>
            <p:nvPr/>
          </p:nvSpPr>
          <p:spPr>
            <a:xfrm>
              <a:off x="80" y="569508"/>
              <a:ext cx="3171456" cy="698392"/>
            </a:xfrm>
            <a:prstGeom prst="roundRect">
              <a:avLst>
                <a:gd name="adj" fmla="val 10000"/>
              </a:avLst>
            </a:prstGeom>
            <a:solidFill>
              <a:srgbClr val="5ECBE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8"/>
            <p:cNvSpPr txBox="1"/>
            <p:nvPr/>
          </p:nvSpPr>
          <p:spPr>
            <a:xfrm>
              <a:off x="20535" y="589963"/>
              <a:ext cx="3130546" cy="6574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000" tIns="33350" rIns="50000" bIns="33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E21"/>
                </a:buClr>
                <a:buSzPts val="2600"/>
                <a:buFont typeface="Arial Black"/>
                <a:buNone/>
              </a:pPr>
              <a:r>
                <a:rPr lang="en" sz="2600">
                  <a:solidFill>
                    <a:srgbClr val="161E2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Imbalanced</a:t>
              </a:r>
              <a:endParaRPr sz="2600">
                <a:solidFill>
                  <a:srgbClr val="161E2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484" name="Google Shape;484;p58"/>
            <p:cNvSpPr/>
            <p:nvPr/>
          </p:nvSpPr>
          <p:spPr>
            <a:xfrm>
              <a:off x="317225" y="1267900"/>
              <a:ext cx="317145" cy="1069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4BA0BD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485" name="Google Shape;485;p58"/>
            <p:cNvSpPr/>
            <p:nvPr/>
          </p:nvSpPr>
          <p:spPr>
            <a:xfrm>
              <a:off x="634371" y="1767751"/>
              <a:ext cx="3641828" cy="1138421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ECBE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8"/>
            <p:cNvSpPr txBox="1"/>
            <p:nvPr/>
          </p:nvSpPr>
          <p:spPr>
            <a:xfrm>
              <a:off x="667714" y="1801094"/>
              <a:ext cx="3575142" cy="1071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875" tIns="61925" rIns="92875" bIns="61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Trebuchet MS"/>
                <a:buNone/>
              </a:pPr>
              <a:r>
                <a:rPr lang="en" sz="49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.</a:t>
              </a:r>
              <a:endParaRPr sz="4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87" name="Google Shape;487;p58"/>
            <p:cNvSpPr/>
            <p:nvPr/>
          </p:nvSpPr>
          <p:spPr>
            <a:xfrm>
              <a:off x="317225" y="1267900"/>
              <a:ext cx="317145" cy="273967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4BA0BD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488" name="Google Shape;488;p58"/>
            <p:cNvSpPr/>
            <p:nvPr/>
          </p:nvSpPr>
          <p:spPr>
            <a:xfrm>
              <a:off x="634371" y="3406023"/>
              <a:ext cx="3641828" cy="1203101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ECBE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8"/>
            <p:cNvSpPr txBox="1"/>
            <p:nvPr/>
          </p:nvSpPr>
          <p:spPr>
            <a:xfrm>
              <a:off x="669609" y="3441261"/>
              <a:ext cx="3571352" cy="11326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875" tIns="61925" rIns="92875" bIns="61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Trebuchet MS"/>
                <a:buNone/>
              </a:pPr>
              <a:r>
                <a:rPr lang="en" sz="49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.</a:t>
              </a:r>
              <a:endParaRPr sz="4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90" name="Google Shape;490;p58"/>
            <p:cNvSpPr/>
            <p:nvPr/>
          </p:nvSpPr>
          <p:spPr>
            <a:xfrm>
              <a:off x="4642746" y="569508"/>
              <a:ext cx="3165777" cy="702031"/>
            </a:xfrm>
            <a:prstGeom prst="roundRect">
              <a:avLst>
                <a:gd name="adj" fmla="val 10000"/>
              </a:avLst>
            </a:prstGeom>
            <a:solidFill>
              <a:srgbClr val="5ECBE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8"/>
            <p:cNvSpPr txBox="1"/>
            <p:nvPr/>
          </p:nvSpPr>
          <p:spPr>
            <a:xfrm>
              <a:off x="4663308" y="590070"/>
              <a:ext cx="3124653" cy="660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000" tIns="33350" rIns="50000" bIns="33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E21"/>
                </a:buClr>
                <a:buSzPts val="2600"/>
                <a:buFont typeface="Arial Black"/>
                <a:buNone/>
              </a:pPr>
              <a:r>
                <a:rPr lang="en" sz="2600">
                  <a:solidFill>
                    <a:srgbClr val="161E2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Balanced</a:t>
              </a:r>
              <a:endParaRPr sz="2600">
                <a:solidFill>
                  <a:srgbClr val="161E2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492" name="Google Shape;492;p58"/>
            <p:cNvSpPr/>
            <p:nvPr/>
          </p:nvSpPr>
          <p:spPr>
            <a:xfrm>
              <a:off x="4959324" y="1271539"/>
              <a:ext cx="316577" cy="110328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4BA0BD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493" name="Google Shape;493;p58"/>
            <p:cNvSpPr/>
            <p:nvPr/>
          </p:nvSpPr>
          <p:spPr>
            <a:xfrm>
              <a:off x="5275901" y="1771390"/>
              <a:ext cx="3753762" cy="120686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ECBE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8"/>
            <p:cNvSpPr txBox="1"/>
            <p:nvPr/>
          </p:nvSpPr>
          <p:spPr>
            <a:xfrm>
              <a:off x="5311249" y="1806738"/>
              <a:ext cx="3683066" cy="1136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875" tIns="61925" rIns="92875" bIns="61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Trebuchet MS"/>
                <a:buNone/>
              </a:pPr>
              <a:r>
                <a:rPr lang="en" sz="49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.</a:t>
              </a:r>
              <a:endParaRPr sz="4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95" name="Google Shape;495;p58"/>
            <p:cNvSpPr/>
            <p:nvPr/>
          </p:nvSpPr>
          <p:spPr>
            <a:xfrm>
              <a:off x="4959324" y="1271539"/>
              <a:ext cx="206370" cy="294164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4BA0BD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496" name="Google Shape;496;p58"/>
            <p:cNvSpPr/>
            <p:nvPr/>
          </p:nvSpPr>
          <p:spPr>
            <a:xfrm>
              <a:off x="5165694" y="3570095"/>
              <a:ext cx="3874366" cy="1286177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ECBE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8"/>
            <p:cNvSpPr txBox="1"/>
            <p:nvPr/>
          </p:nvSpPr>
          <p:spPr>
            <a:xfrm>
              <a:off x="5203365" y="3607766"/>
              <a:ext cx="3799024" cy="12108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875" tIns="61925" rIns="92875" bIns="61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Trebuchet MS"/>
                <a:buNone/>
              </a:pPr>
              <a:r>
                <a:rPr lang="en" sz="49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.</a:t>
              </a:r>
              <a:endParaRPr sz="4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498" name="Google Shape;498;p58"/>
          <p:cNvSpPr txBox="1"/>
          <p:nvPr/>
        </p:nvSpPr>
        <p:spPr>
          <a:xfrm flipH="1">
            <a:off x="1041241" y="2133169"/>
            <a:ext cx="2242979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Train data</a:t>
            </a:r>
            <a:endParaRPr sz="2400" b="1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99" name="Google Shape;499;p58"/>
          <p:cNvSpPr txBox="1"/>
          <p:nvPr/>
        </p:nvSpPr>
        <p:spPr>
          <a:xfrm flipH="1">
            <a:off x="4541362" y="2175079"/>
            <a:ext cx="2242979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Train data</a:t>
            </a:r>
            <a:endParaRPr sz="2400" b="1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00" name="Google Shape;500;p58"/>
          <p:cNvSpPr txBox="1"/>
          <p:nvPr/>
        </p:nvSpPr>
        <p:spPr>
          <a:xfrm flipH="1">
            <a:off x="1125062" y="3405118"/>
            <a:ext cx="2408873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Test data</a:t>
            </a:r>
            <a:endParaRPr sz="2400" b="1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01" name="Google Shape;501;p58"/>
          <p:cNvSpPr txBox="1"/>
          <p:nvPr/>
        </p:nvSpPr>
        <p:spPr>
          <a:xfrm flipH="1">
            <a:off x="4729322" y="3517298"/>
            <a:ext cx="2408873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Test data</a:t>
            </a:r>
            <a:endParaRPr sz="2400" b="1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502" name="Google Shape;502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" y="2613660"/>
            <a:ext cx="2567939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4466" y="3820409"/>
            <a:ext cx="2567938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39723" y="2571750"/>
            <a:ext cx="2761547" cy="519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39724" y="3927520"/>
            <a:ext cx="2761547" cy="519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5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004519" y="87613"/>
            <a:ext cx="974035" cy="44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9"/>
          <p:cNvSpPr txBox="1">
            <a:spLocks noGrp="1"/>
          </p:cNvSpPr>
          <p:nvPr>
            <p:ph type="title"/>
          </p:nvPr>
        </p:nvSpPr>
        <p:spPr>
          <a:xfrm>
            <a:off x="2162731" y="303054"/>
            <a:ext cx="3259376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000"/>
              <a:buFont typeface="Georgia"/>
              <a:buNone/>
            </a:pPr>
            <a:r>
              <a:rPr lang="en" sz="3000" b="1" i="0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Decision Tree :</a:t>
            </a:r>
            <a:endParaRPr sz="3000" b="1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512" name="Google Shape;512;p59"/>
          <p:cNvGrpSpPr/>
          <p:nvPr/>
        </p:nvGrpSpPr>
        <p:grpSpPr>
          <a:xfrm>
            <a:off x="185798" y="1288350"/>
            <a:ext cx="6779985" cy="3215073"/>
            <a:chOff x="80" y="569508"/>
            <a:chExt cx="9039980" cy="4286764"/>
          </a:xfrm>
        </p:grpSpPr>
        <p:sp>
          <p:nvSpPr>
            <p:cNvPr id="513" name="Google Shape;513;p59"/>
            <p:cNvSpPr/>
            <p:nvPr/>
          </p:nvSpPr>
          <p:spPr>
            <a:xfrm>
              <a:off x="80" y="569508"/>
              <a:ext cx="3171456" cy="698392"/>
            </a:xfrm>
            <a:prstGeom prst="roundRect">
              <a:avLst>
                <a:gd name="adj" fmla="val 10000"/>
              </a:avLst>
            </a:prstGeom>
            <a:solidFill>
              <a:srgbClr val="5ECBE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9"/>
            <p:cNvSpPr txBox="1"/>
            <p:nvPr/>
          </p:nvSpPr>
          <p:spPr>
            <a:xfrm>
              <a:off x="20535" y="589963"/>
              <a:ext cx="3130546" cy="6574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000" tIns="33350" rIns="50000" bIns="33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E21"/>
                </a:buClr>
                <a:buSzPts val="2600"/>
                <a:buFont typeface="Arial Black"/>
                <a:buNone/>
              </a:pPr>
              <a:r>
                <a:rPr lang="en" sz="2600">
                  <a:solidFill>
                    <a:srgbClr val="161E2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Imbalanced</a:t>
              </a:r>
              <a:endParaRPr sz="2600">
                <a:solidFill>
                  <a:srgbClr val="161E2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515" name="Google Shape;515;p59"/>
            <p:cNvSpPr/>
            <p:nvPr/>
          </p:nvSpPr>
          <p:spPr>
            <a:xfrm>
              <a:off x="317225" y="1267900"/>
              <a:ext cx="317145" cy="1069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4BA0BD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516" name="Google Shape;516;p59"/>
            <p:cNvSpPr/>
            <p:nvPr/>
          </p:nvSpPr>
          <p:spPr>
            <a:xfrm>
              <a:off x="634371" y="1767751"/>
              <a:ext cx="3641828" cy="1138421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ECBE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9"/>
            <p:cNvSpPr txBox="1"/>
            <p:nvPr/>
          </p:nvSpPr>
          <p:spPr>
            <a:xfrm>
              <a:off x="667714" y="1801094"/>
              <a:ext cx="3575142" cy="1071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875" tIns="61925" rIns="92875" bIns="61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Trebuchet MS"/>
                <a:buNone/>
              </a:pPr>
              <a:r>
                <a:rPr lang="en" sz="49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.</a:t>
              </a:r>
              <a:endParaRPr sz="4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18" name="Google Shape;518;p59"/>
            <p:cNvSpPr/>
            <p:nvPr/>
          </p:nvSpPr>
          <p:spPr>
            <a:xfrm>
              <a:off x="317225" y="1267900"/>
              <a:ext cx="317145" cy="273967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4BA0BD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519" name="Google Shape;519;p59"/>
            <p:cNvSpPr/>
            <p:nvPr/>
          </p:nvSpPr>
          <p:spPr>
            <a:xfrm>
              <a:off x="634371" y="3406023"/>
              <a:ext cx="3641828" cy="1203101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ECBE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9"/>
            <p:cNvSpPr txBox="1"/>
            <p:nvPr/>
          </p:nvSpPr>
          <p:spPr>
            <a:xfrm>
              <a:off x="669609" y="3441261"/>
              <a:ext cx="3571352" cy="11326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875" tIns="61925" rIns="92875" bIns="61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Trebuchet MS"/>
                <a:buNone/>
              </a:pPr>
              <a:r>
                <a:rPr lang="en" sz="49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.</a:t>
              </a:r>
              <a:endParaRPr sz="4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21" name="Google Shape;521;p59"/>
            <p:cNvSpPr/>
            <p:nvPr/>
          </p:nvSpPr>
          <p:spPr>
            <a:xfrm>
              <a:off x="4642746" y="569508"/>
              <a:ext cx="3165777" cy="702031"/>
            </a:xfrm>
            <a:prstGeom prst="roundRect">
              <a:avLst>
                <a:gd name="adj" fmla="val 10000"/>
              </a:avLst>
            </a:prstGeom>
            <a:solidFill>
              <a:srgbClr val="5ECBE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9"/>
            <p:cNvSpPr txBox="1"/>
            <p:nvPr/>
          </p:nvSpPr>
          <p:spPr>
            <a:xfrm>
              <a:off x="4663308" y="590070"/>
              <a:ext cx="3124653" cy="660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000" tIns="33350" rIns="50000" bIns="33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E21"/>
                </a:buClr>
                <a:buSzPts val="2600"/>
                <a:buFont typeface="Arial Black"/>
                <a:buNone/>
              </a:pPr>
              <a:r>
                <a:rPr lang="en" sz="2600">
                  <a:solidFill>
                    <a:srgbClr val="161E2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Balanced</a:t>
              </a:r>
              <a:endParaRPr sz="2600">
                <a:solidFill>
                  <a:srgbClr val="161E2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523" name="Google Shape;523;p59"/>
            <p:cNvSpPr/>
            <p:nvPr/>
          </p:nvSpPr>
          <p:spPr>
            <a:xfrm>
              <a:off x="4959324" y="1271539"/>
              <a:ext cx="316577" cy="110328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4BA0BD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524" name="Google Shape;524;p59"/>
            <p:cNvSpPr/>
            <p:nvPr/>
          </p:nvSpPr>
          <p:spPr>
            <a:xfrm>
              <a:off x="5275901" y="1771390"/>
              <a:ext cx="3753762" cy="120686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ECBE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9"/>
            <p:cNvSpPr txBox="1"/>
            <p:nvPr/>
          </p:nvSpPr>
          <p:spPr>
            <a:xfrm>
              <a:off x="5311249" y="1806738"/>
              <a:ext cx="3683066" cy="1136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875" tIns="61925" rIns="92875" bIns="61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Trebuchet MS"/>
                <a:buNone/>
              </a:pPr>
              <a:r>
                <a:rPr lang="en" sz="49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.</a:t>
              </a:r>
              <a:endParaRPr sz="4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26" name="Google Shape;526;p59"/>
            <p:cNvSpPr/>
            <p:nvPr/>
          </p:nvSpPr>
          <p:spPr>
            <a:xfrm>
              <a:off x="4959324" y="1271539"/>
              <a:ext cx="206370" cy="294164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4BA0BD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527" name="Google Shape;527;p59"/>
            <p:cNvSpPr/>
            <p:nvPr/>
          </p:nvSpPr>
          <p:spPr>
            <a:xfrm>
              <a:off x="5165694" y="3570095"/>
              <a:ext cx="3874366" cy="1286177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ECBE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9"/>
            <p:cNvSpPr txBox="1"/>
            <p:nvPr/>
          </p:nvSpPr>
          <p:spPr>
            <a:xfrm>
              <a:off x="5203365" y="3607766"/>
              <a:ext cx="3799024" cy="12108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875" tIns="61925" rIns="92875" bIns="61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Trebuchet MS"/>
                <a:buNone/>
              </a:pPr>
              <a:r>
                <a:rPr lang="en" sz="49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.</a:t>
              </a:r>
              <a:endParaRPr sz="4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529" name="Google Shape;529;p59"/>
          <p:cNvSpPr txBox="1"/>
          <p:nvPr/>
        </p:nvSpPr>
        <p:spPr>
          <a:xfrm flipH="1">
            <a:off x="1041241" y="2133169"/>
            <a:ext cx="2242979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Train data</a:t>
            </a:r>
            <a:endParaRPr sz="2400" b="1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30" name="Google Shape;530;p59"/>
          <p:cNvSpPr txBox="1"/>
          <p:nvPr/>
        </p:nvSpPr>
        <p:spPr>
          <a:xfrm flipH="1">
            <a:off x="4541362" y="2175079"/>
            <a:ext cx="2242979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Train data</a:t>
            </a:r>
            <a:endParaRPr sz="2400" b="1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31" name="Google Shape;531;p59"/>
          <p:cNvSpPr txBox="1"/>
          <p:nvPr/>
        </p:nvSpPr>
        <p:spPr>
          <a:xfrm flipH="1">
            <a:off x="1125062" y="3405118"/>
            <a:ext cx="2408873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Test data</a:t>
            </a:r>
            <a:endParaRPr sz="2400" b="1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32" name="Google Shape;532;p59"/>
          <p:cNvSpPr txBox="1"/>
          <p:nvPr/>
        </p:nvSpPr>
        <p:spPr>
          <a:xfrm flipH="1">
            <a:off x="4729322" y="3517298"/>
            <a:ext cx="2408873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Test data</a:t>
            </a:r>
            <a:endParaRPr sz="2400" b="1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533" name="Google Shape;53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420" y="2613660"/>
            <a:ext cx="2577303" cy="364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3600" y="3893850"/>
            <a:ext cx="2408873" cy="334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8620" y="2609419"/>
            <a:ext cx="2682239" cy="438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98620" y="3955879"/>
            <a:ext cx="2682239" cy="469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004519" y="87613"/>
            <a:ext cx="974035" cy="44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0"/>
          <p:cNvSpPr txBox="1">
            <a:spLocks noGrp="1"/>
          </p:cNvSpPr>
          <p:nvPr>
            <p:ph type="title"/>
          </p:nvPr>
        </p:nvSpPr>
        <p:spPr>
          <a:xfrm>
            <a:off x="1356519" y="277496"/>
            <a:ext cx="5515608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000"/>
              <a:buFont typeface="Georgia"/>
              <a:buNone/>
            </a:pPr>
            <a:r>
              <a:rPr lang="en" sz="3000" b="1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Random Forest Classifier :</a:t>
            </a:r>
            <a:endParaRPr sz="3000" b="1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543" name="Google Shape;543;p60"/>
          <p:cNvGrpSpPr/>
          <p:nvPr/>
        </p:nvGrpSpPr>
        <p:grpSpPr>
          <a:xfrm>
            <a:off x="185798" y="1288350"/>
            <a:ext cx="6779985" cy="3215073"/>
            <a:chOff x="80" y="569508"/>
            <a:chExt cx="9039980" cy="4286764"/>
          </a:xfrm>
        </p:grpSpPr>
        <p:sp>
          <p:nvSpPr>
            <p:cNvPr id="544" name="Google Shape;544;p60"/>
            <p:cNvSpPr/>
            <p:nvPr/>
          </p:nvSpPr>
          <p:spPr>
            <a:xfrm>
              <a:off x="80" y="569508"/>
              <a:ext cx="3171456" cy="698392"/>
            </a:xfrm>
            <a:prstGeom prst="roundRect">
              <a:avLst>
                <a:gd name="adj" fmla="val 10000"/>
              </a:avLst>
            </a:prstGeom>
            <a:solidFill>
              <a:srgbClr val="5ECBE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60"/>
            <p:cNvSpPr txBox="1"/>
            <p:nvPr/>
          </p:nvSpPr>
          <p:spPr>
            <a:xfrm>
              <a:off x="20535" y="589963"/>
              <a:ext cx="3130546" cy="6574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000" tIns="33350" rIns="50000" bIns="33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E21"/>
                </a:buClr>
                <a:buSzPts val="2600"/>
                <a:buFont typeface="Arial Black"/>
                <a:buNone/>
              </a:pPr>
              <a:r>
                <a:rPr lang="en" sz="2600">
                  <a:solidFill>
                    <a:srgbClr val="161E2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Imbalanced</a:t>
              </a:r>
              <a:endParaRPr sz="2600">
                <a:solidFill>
                  <a:srgbClr val="161E2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546" name="Google Shape;546;p60"/>
            <p:cNvSpPr/>
            <p:nvPr/>
          </p:nvSpPr>
          <p:spPr>
            <a:xfrm>
              <a:off x="317225" y="1267900"/>
              <a:ext cx="317145" cy="10690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4BA0BD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547" name="Google Shape;547;p60"/>
            <p:cNvSpPr/>
            <p:nvPr/>
          </p:nvSpPr>
          <p:spPr>
            <a:xfrm>
              <a:off x="634371" y="1767751"/>
              <a:ext cx="3641828" cy="1138421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ECBE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60"/>
            <p:cNvSpPr txBox="1"/>
            <p:nvPr/>
          </p:nvSpPr>
          <p:spPr>
            <a:xfrm>
              <a:off x="667714" y="1801094"/>
              <a:ext cx="3575142" cy="1071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875" tIns="61925" rIns="92875" bIns="61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Trebuchet MS"/>
                <a:buNone/>
              </a:pPr>
              <a:r>
                <a:rPr lang="en" sz="49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.</a:t>
              </a:r>
              <a:endParaRPr sz="4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49" name="Google Shape;549;p60"/>
            <p:cNvSpPr/>
            <p:nvPr/>
          </p:nvSpPr>
          <p:spPr>
            <a:xfrm>
              <a:off x="317225" y="1267900"/>
              <a:ext cx="317145" cy="273967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4BA0BD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550" name="Google Shape;550;p60"/>
            <p:cNvSpPr/>
            <p:nvPr/>
          </p:nvSpPr>
          <p:spPr>
            <a:xfrm>
              <a:off x="634371" y="3406023"/>
              <a:ext cx="3641828" cy="1203101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ECBE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60"/>
            <p:cNvSpPr txBox="1"/>
            <p:nvPr/>
          </p:nvSpPr>
          <p:spPr>
            <a:xfrm>
              <a:off x="669609" y="3441261"/>
              <a:ext cx="3571352" cy="11326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875" tIns="61925" rIns="92875" bIns="61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Trebuchet MS"/>
                <a:buNone/>
              </a:pPr>
              <a:r>
                <a:rPr lang="en" sz="49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.</a:t>
              </a:r>
              <a:endParaRPr sz="4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52" name="Google Shape;552;p60"/>
            <p:cNvSpPr/>
            <p:nvPr/>
          </p:nvSpPr>
          <p:spPr>
            <a:xfrm>
              <a:off x="4642746" y="569508"/>
              <a:ext cx="3165777" cy="702031"/>
            </a:xfrm>
            <a:prstGeom prst="roundRect">
              <a:avLst>
                <a:gd name="adj" fmla="val 10000"/>
              </a:avLst>
            </a:prstGeom>
            <a:solidFill>
              <a:srgbClr val="5ECBE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60"/>
            <p:cNvSpPr txBox="1"/>
            <p:nvPr/>
          </p:nvSpPr>
          <p:spPr>
            <a:xfrm>
              <a:off x="4663308" y="590070"/>
              <a:ext cx="3124653" cy="660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000" tIns="33350" rIns="50000" bIns="33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E21"/>
                </a:buClr>
                <a:buSzPts val="2600"/>
                <a:buFont typeface="Arial Black"/>
                <a:buNone/>
              </a:pPr>
              <a:r>
                <a:rPr lang="en" sz="2600">
                  <a:solidFill>
                    <a:srgbClr val="161E2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Balanced</a:t>
              </a:r>
              <a:endParaRPr sz="2600">
                <a:solidFill>
                  <a:srgbClr val="161E2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554" name="Google Shape;554;p60"/>
            <p:cNvSpPr/>
            <p:nvPr/>
          </p:nvSpPr>
          <p:spPr>
            <a:xfrm>
              <a:off x="4959324" y="1271539"/>
              <a:ext cx="316577" cy="110328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4BA0BD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555" name="Google Shape;555;p60"/>
            <p:cNvSpPr/>
            <p:nvPr/>
          </p:nvSpPr>
          <p:spPr>
            <a:xfrm>
              <a:off x="5275901" y="1771390"/>
              <a:ext cx="3753762" cy="120686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ECBE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60"/>
            <p:cNvSpPr txBox="1"/>
            <p:nvPr/>
          </p:nvSpPr>
          <p:spPr>
            <a:xfrm>
              <a:off x="5311249" y="1806738"/>
              <a:ext cx="3683066" cy="1136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875" tIns="61925" rIns="92875" bIns="61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Trebuchet MS"/>
                <a:buNone/>
              </a:pPr>
              <a:r>
                <a:rPr lang="en" sz="49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.</a:t>
              </a:r>
              <a:endParaRPr sz="4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57" name="Google Shape;557;p60"/>
            <p:cNvSpPr/>
            <p:nvPr/>
          </p:nvSpPr>
          <p:spPr>
            <a:xfrm>
              <a:off x="4959324" y="1271539"/>
              <a:ext cx="206370" cy="294164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4BA0BD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558" name="Google Shape;558;p60"/>
            <p:cNvSpPr/>
            <p:nvPr/>
          </p:nvSpPr>
          <p:spPr>
            <a:xfrm>
              <a:off x="5165694" y="3570095"/>
              <a:ext cx="3874366" cy="1286177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ECBE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60"/>
            <p:cNvSpPr txBox="1"/>
            <p:nvPr/>
          </p:nvSpPr>
          <p:spPr>
            <a:xfrm>
              <a:off x="5203365" y="3607766"/>
              <a:ext cx="3799024" cy="12108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875" tIns="61925" rIns="92875" bIns="61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Trebuchet MS"/>
                <a:buNone/>
              </a:pPr>
              <a:r>
                <a:rPr lang="en" sz="49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.</a:t>
              </a:r>
              <a:endParaRPr sz="4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560" name="Google Shape;560;p60"/>
          <p:cNvSpPr txBox="1"/>
          <p:nvPr/>
        </p:nvSpPr>
        <p:spPr>
          <a:xfrm flipH="1">
            <a:off x="1041241" y="2133169"/>
            <a:ext cx="2242979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Train data</a:t>
            </a:r>
            <a:endParaRPr sz="2400" b="1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61" name="Google Shape;561;p60"/>
          <p:cNvSpPr txBox="1"/>
          <p:nvPr/>
        </p:nvSpPr>
        <p:spPr>
          <a:xfrm flipH="1">
            <a:off x="4541362" y="2175079"/>
            <a:ext cx="2242979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Train data</a:t>
            </a:r>
            <a:endParaRPr sz="2400" b="1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62" name="Google Shape;562;p60"/>
          <p:cNvSpPr txBox="1"/>
          <p:nvPr/>
        </p:nvSpPr>
        <p:spPr>
          <a:xfrm flipH="1">
            <a:off x="1125062" y="3405118"/>
            <a:ext cx="2408873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Test data</a:t>
            </a:r>
            <a:endParaRPr sz="2400" b="1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63" name="Google Shape;563;p60"/>
          <p:cNvSpPr txBox="1"/>
          <p:nvPr/>
        </p:nvSpPr>
        <p:spPr>
          <a:xfrm flipH="1">
            <a:off x="4729322" y="3517298"/>
            <a:ext cx="2408873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Test data</a:t>
            </a:r>
            <a:endParaRPr sz="2400" b="1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564" name="Google Shape;564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082" y="2571750"/>
            <a:ext cx="2507137" cy="438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7083" y="3843701"/>
            <a:ext cx="2507137" cy="394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13860" y="2611616"/>
            <a:ext cx="2658267" cy="438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33214" y="3970138"/>
            <a:ext cx="2819558" cy="438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004519" y="87613"/>
            <a:ext cx="974035" cy="44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1"/>
          <p:cNvSpPr txBox="1">
            <a:spLocks noGrp="1"/>
          </p:cNvSpPr>
          <p:nvPr>
            <p:ph type="title"/>
          </p:nvPr>
        </p:nvSpPr>
        <p:spPr>
          <a:xfrm>
            <a:off x="1138555" y="426720"/>
            <a:ext cx="5412263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000"/>
              <a:buFont typeface="Georgia"/>
              <a:buNone/>
            </a:pPr>
            <a:r>
              <a:rPr lang="en" sz="3000" b="1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AdaBoost Performance :</a:t>
            </a:r>
            <a:endParaRPr sz="3000" b="1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574" name="Google Shape;574;p61"/>
          <p:cNvGrpSpPr/>
          <p:nvPr/>
        </p:nvGrpSpPr>
        <p:grpSpPr>
          <a:xfrm>
            <a:off x="174168" y="1927507"/>
            <a:ext cx="6855422" cy="1879931"/>
            <a:chOff x="4893" y="562942"/>
            <a:chExt cx="9140562" cy="2506575"/>
          </a:xfrm>
        </p:grpSpPr>
        <p:sp>
          <p:nvSpPr>
            <p:cNvPr id="575" name="Google Shape;575;p61"/>
            <p:cNvSpPr/>
            <p:nvPr/>
          </p:nvSpPr>
          <p:spPr>
            <a:xfrm>
              <a:off x="4893" y="704134"/>
              <a:ext cx="3210434" cy="706975"/>
            </a:xfrm>
            <a:prstGeom prst="roundRect">
              <a:avLst>
                <a:gd name="adj" fmla="val 10000"/>
              </a:avLst>
            </a:prstGeom>
            <a:solidFill>
              <a:srgbClr val="5ECBE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61"/>
            <p:cNvSpPr txBox="1"/>
            <p:nvPr/>
          </p:nvSpPr>
          <p:spPr>
            <a:xfrm>
              <a:off x="25600" y="724841"/>
              <a:ext cx="3169020" cy="6655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000" tIns="33350" rIns="50000" bIns="33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E21"/>
                </a:buClr>
                <a:buSzPts val="2600"/>
                <a:buFont typeface="Arial Black"/>
                <a:buNone/>
              </a:pPr>
              <a:r>
                <a:rPr lang="en" sz="2600">
                  <a:solidFill>
                    <a:srgbClr val="161E2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Imbalanced</a:t>
              </a:r>
              <a:endParaRPr sz="2600">
                <a:solidFill>
                  <a:srgbClr val="161E2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577" name="Google Shape;577;p61"/>
            <p:cNvSpPr/>
            <p:nvPr/>
          </p:nvSpPr>
          <p:spPr>
            <a:xfrm>
              <a:off x="325936" y="1411110"/>
              <a:ext cx="321043" cy="108220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4BA0BD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578" name="Google Shape;578;p61"/>
            <p:cNvSpPr/>
            <p:nvPr/>
          </p:nvSpPr>
          <p:spPr>
            <a:xfrm>
              <a:off x="646980" y="1917105"/>
              <a:ext cx="3686587" cy="1152412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ECBE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61"/>
            <p:cNvSpPr txBox="1"/>
            <p:nvPr/>
          </p:nvSpPr>
          <p:spPr>
            <a:xfrm>
              <a:off x="680733" y="1950858"/>
              <a:ext cx="3619081" cy="10849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875" tIns="61925" rIns="92875" bIns="61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Trebuchet MS"/>
                <a:buNone/>
              </a:pPr>
              <a:r>
                <a:rPr lang="en" sz="49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.</a:t>
              </a:r>
              <a:endParaRPr sz="4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80" name="Google Shape;580;p61"/>
            <p:cNvSpPr/>
            <p:nvPr/>
          </p:nvSpPr>
          <p:spPr>
            <a:xfrm>
              <a:off x="4700491" y="562942"/>
              <a:ext cx="3204686" cy="710659"/>
            </a:xfrm>
            <a:prstGeom prst="roundRect">
              <a:avLst>
                <a:gd name="adj" fmla="val 10000"/>
              </a:avLst>
            </a:prstGeom>
            <a:solidFill>
              <a:srgbClr val="5ECBE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61"/>
            <p:cNvSpPr txBox="1"/>
            <p:nvPr/>
          </p:nvSpPr>
          <p:spPr>
            <a:xfrm>
              <a:off x="4721305" y="583756"/>
              <a:ext cx="3163058" cy="6690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000" tIns="33350" rIns="50000" bIns="33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E21"/>
                </a:buClr>
                <a:buSzPts val="2600"/>
                <a:buFont typeface="Arial Black"/>
                <a:buNone/>
              </a:pPr>
              <a:r>
                <a:rPr lang="en" sz="2600">
                  <a:solidFill>
                    <a:srgbClr val="161E2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Balanced</a:t>
              </a:r>
              <a:endParaRPr sz="2600">
                <a:solidFill>
                  <a:srgbClr val="161E2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582" name="Google Shape;582;p61"/>
            <p:cNvSpPr/>
            <p:nvPr/>
          </p:nvSpPr>
          <p:spPr>
            <a:xfrm>
              <a:off x="5020959" y="1273601"/>
              <a:ext cx="324597" cy="12122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4BA0BD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583" name="Google Shape;583;p61"/>
            <p:cNvSpPr/>
            <p:nvPr/>
          </p:nvSpPr>
          <p:spPr>
            <a:xfrm>
              <a:off x="5345557" y="1920788"/>
              <a:ext cx="3799898" cy="1130088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ECBE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61"/>
            <p:cNvSpPr txBox="1"/>
            <p:nvPr/>
          </p:nvSpPr>
          <p:spPr>
            <a:xfrm>
              <a:off x="5378656" y="1953887"/>
              <a:ext cx="3733700" cy="10638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875" tIns="61925" rIns="92875" bIns="61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Trebuchet MS"/>
                <a:buNone/>
              </a:pPr>
              <a:r>
                <a:rPr lang="en" sz="49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.</a:t>
              </a:r>
              <a:endParaRPr sz="4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585" name="Google Shape;585;p61"/>
          <p:cNvSpPr txBox="1"/>
          <p:nvPr/>
        </p:nvSpPr>
        <p:spPr>
          <a:xfrm flipH="1">
            <a:off x="1282700" y="2899361"/>
            <a:ext cx="2242979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Accuracy :-</a:t>
            </a:r>
            <a:endParaRPr sz="1500" b="1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86" name="Google Shape;586;p61"/>
          <p:cNvSpPr txBox="1"/>
          <p:nvPr/>
        </p:nvSpPr>
        <p:spPr>
          <a:xfrm flipH="1">
            <a:off x="4917440" y="2899361"/>
            <a:ext cx="2242979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Accuracy :-</a:t>
            </a:r>
            <a:endParaRPr sz="1500" b="1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587" name="Google Shape;587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676" y="3270494"/>
            <a:ext cx="2666999" cy="496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13860" y="3270494"/>
            <a:ext cx="2735579" cy="496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6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04519" y="87613"/>
            <a:ext cx="974035" cy="44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2"/>
          <p:cNvSpPr txBox="1">
            <a:spLocks noGrp="1"/>
          </p:cNvSpPr>
          <p:nvPr>
            <p:ph type="title"/>
          </p:nvPr>
        </p:nvSpPr>
        <p:spPr>
          <a:xfrm>
            <a:off x="1341279" y="486251"/>
            <a:ext cx="4988084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000"/>
              <a:buFont typeface="Georgia"/>
              <a:buNone/>
            </a:pPr>
            <a:r>
              <a:rPr lang="en" sz="3000" b="1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Gradient Performance :</a:t>
            </a:r>
            <a:endParaRPr sz="3000" b="1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595" name="Google Shape;595;p62"/>
          <p:cNvGrpSpPr/>
          <p:nvPr/>
        </p:nvGrpSpPr>
        <p:grpSpPr>
          <a:xfrm>
            <a:off x="189408" y="1974371"/>
            <a:ext cx="6855422" cy="1774037"/>
            <a:chOff x="4893" y="1484202"/>
            <a:chExt cx="9140562" cy="2365382"/>
          </a:xfrm>
        </p:grpSpPr>
        <p:sp>
          <p:nvSpPr>
            <p:cNvPr id="596" name="Google Shape;596;p62"/>
            <p:cNvSpPr/>
            <p:nvPr/>
          </p:nvSpPr>
          <p:spPr>
            <a:xfrm>
              <a:off x="4893" y="1484202"/>
              <a:ext cx="3210434" cy="706975"/>
            </a:xfrm>
            <a:prstGeom prst="roundRect">
              <a:avLst>
                <a:gd name="adj" fmla="val 10000"/>
              </a:avLst>
            </a:prstGeom>
            <a:solidFill>
              <a:srgbClr val="5ECBE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62"/>
            <p:cNvSpPr txBox="1"/>
            <p:nvPr/>
          </p:nvSpPr>
          <p:spPr>
            <a:xfrm>
              <a:off x="25600" y="1504909"/>
              <a:ext cx="3169020" cy="6655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000" tIns="33350" rIns="50000" bIns="33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E21"/>
                </a:buClr>
                <a:buSzPts val="2600"/>
                <a:buFont typeface="Arial Black"/>
                <a:buNone/>
              </a:pPr>
              <a:r>
                <a:rPr lang="en" sz="2600">
                  <a:solidFill>
                    <a:srgbClr val="161E2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Imbalanced</a:t>
              </a:r>
              <a:endParaRPr sz="2600">
                <a:solidFill>
                  <a:srgbClr val="161E2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598" name="Google Shape;598;p62"/>
            <p:cNvSpPr/>
            <p:nvPr/>
          </p:nvSpPr>
          <p:spPr>
            <a:xfrm>
              <a:off x="325936" y="2191178"/>
              <a:ext cx="321043" cy="108220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4BA0BD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599" name="Google Shape;599;p62"/>
            <p:cNvSpPr/>
            <p:nvPr/>
          </p:nvSpPr>
          <p:spPr>
            <a:xfrm>
              <a:off x="646980" y="2697172"/>
              <a:ext cx="3686587" cy="1152412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ECBE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62"/>
            <p:cNvSpPr txBox="1"/>
            <p:nvPr/>
          </p:nvSpPr>
          <p:spPr>
            <a:xfrm>
              <a:off x="680733" y="2730925"/>
              <a:ext cx="3619081" cy="10849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875" tIns="61925" rIns="92875" bIns="61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Trebuchet MS"/>
                <a:buNone/>
              </a:pPr>
              <a:r>
                <a:rPr lang="en" sz="49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.</a:t>
              </a:r>
              <a:endParaRPr sz="4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01" name="Google Shape;601;p62"/>
            <p:cNvSpPr/>
            <p:nvPr/>
          </p:nvSpPr>
          <p:spPr>
            <a:xfrm>
              <a:off x="4704620" y="1484202"/>
              <a:ext cx="3204686" cy="710659"/>
            </a:xfrm>
            <a:prstGeom prst="roundRect">
              <a:avLst>
                <a:gd name="adj" fmla="val 10000"/>
              </a:avLst>
            </a:prstGeom>
            <a:solidFill>
              <a:srgbClr val="5ECBE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62"/>
            <p:cNvSpPr txBox="1"/>
            <p:nvPr/>
          </p:nvSpPr>
          <p:spPr>
            <a:xfrm>
              <a:off x="4725434" y="1505016"/>
              <a:ext cx="3163058" cy="6690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000" tIns="33350" rIns="50000" bIns="33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E21"/>
                </a:buClr>
                <a:buSzPts val="2600"/>
                <a:buFont typeface="Arial Black"/>
                <a:buNone/>
              </a:pPr>
              <a:r>
                <a:rPr lang="en" sz="2600">
                  <a:solidFill>
                    <a:srgbClr val="161E2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Balanced</a:t>
              </a:r>
              <a:endParaRPr sz="2600">
                <a:solidFill>
                  <a:srgbClr val="161E2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603" name="Google Shape;603;p62"/>
            <p:cNvSpPr/>
            <p:nvPr/>
          </p:nvSpPr>
          <p:spPr>
            <a:xfrm>
              <a:off x="5025088" y="2194861"/>
              <a:ext cx="320468" cy="10710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4BA0BD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604" name="Google Shape;604;p62"/>
            <p:cNvSpPr/>
            <p:nvPr/>
          </p:nvSpPr>
          <p:spPr>
            <a:xfrm>
              <a:off x="5345557" y="2700856"/>
              <a:ext cx="3799898" cy="1130088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ECBE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62"/>
            <p:cNvSpPr txBox="1"/>
            <p:nvPr/>
          </p:nvSpPr>
          <p:spPr>
            <a:xfrm>
              <a:off x="5378656" y="2733955"/>
              <a:ext cx="3733700" cy="10638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875" tIns="61925" rIns="92875" bIns="61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Trebuchet MS"/>
                <a:buNone/>
              </a:pPr>
              <a:r>
                <a:rPr lang="en" sz="49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.</a:t>
              </a:r>
              <a:endParaRPr sz="4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606" name="Google Shape;606;p62"/>
          <p:cNvSpPr txBox="1"/>
          <p:nvPr/>
        </p:nvSpPr>
        <p:spPr>
          <a:xfrm flipH="1">
            <a:off x="1473200" y="2871639"/>
            <a:ext cx="2242979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Accuracy :-</a:t>
            </a:r>
            <a:endParaRPr sz="1500" b="1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607" name="Google Shape;607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1" y="3171722"/>
            <a:ext cx="2514600" cy="496639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62"/>
          <p:cNvSpPr txBox="1"/>
          <p:nvPr/>
        </p:nvSpPr>
        <p:spPr>
          <a:xfrm flipH="1">
            <a:off x="5100320" y="2871639"/>
            <a:ext cx="2242979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Accuracy :-</a:t>
            </a:r>
            <a:endParaRPr sz="1500" b="1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609" name="Google Shape;609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7201" y="3264229"/>
            <a:ext cx="2651760" cy="404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6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04519" y="87613"/>
            <a:ext cx="974035" cy="44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3"/>
          <p:cNvSpPr txBox="1">
            <a:spLocks noGrp="1"/>
          </p:cNvSpPr>
          <p:nvPr>
            <p:ph type="title"/>
          </p:nvPr>
        </p:nvSpPr>
        <p:spPr>
          <a:xfrm>
            <a:off x="181730" y="224537"/>
            <a:ext cx="6747708" cy="957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000"/>
              <a:buFont typeface="Georgia"/>
              <a:buNone/>
            </a:pPr>
            <a:r>
              <a:rPr lang="en" sz="3000" b="1" i="0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Extreme Gradient Boost </a:t>
            </a:r>
            <a:br>
              <a:rPr lang="en" sz="3000" b="1" i="0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3000" b="1" i="0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Performance</a:t>
            </a:r>
            <a:r>
              <a:rPr lang="en" sz="3000" b="1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 :</a:t>
            </a:r>
            <a:endParaRPr/>
          </a:p>
        </p:txBody>
      </p:sp>
      <p:grpSp>
        <p:nvGrpSpPr>
          <p:cNvPr id="616" name="Google Shape;616;p63"/>
          <p:cNvGrpSpPr/>
          <p:nvPr/>
        </p:nvGrpSpPr>
        <p:grpSpPr>
          <a:xfrm>
            <a:off x="189408" y="1974371"/>
            <a:ext cx="6855422" cy="1774037"/>
            <a:chOff x="4893" y="1484202"/>
            <a:chExt cx="9140562" cy="2365382"/>
          </a:xfrm>
        </p:grpSpPr>
        <p:sp>
          <p:nvSpPr>
            <p:cNvPr id="617" name="Google Shape;617;p63"/>
            <p:cNvSpPr/>
            <p:nvPr/>
          </p:nvSpPr>
          <p:spPr>
            <a:xfrm>
              <a:off x="4893" y="1484202"/>
              <a:ext cx="3210434" cy="706975"/>
            </a:xfrm>
            <a:prstGeom prst="roundRect">
              <a:avLst>
                <a:gd name="adj" fmla="val 10000"/>
              </a:avLst>
            </a:prstGeom>
            <a:solidFill>
              <a:srgbClr val="5ECBE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63"/>
            <p:cNvSpPr txBox="1"/>
            <p:nvPr/>
          </p:nvSpPr>
          <p:spPr>
            <a:xfrm>
              <a:off x="25600" y="1504909"/>
              <a:ext cx="3169020" cy="6655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000" tIns="33350" rIns="50000" bIns="33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E21"/>
                </a:buClr>
                <a:buSzPts val="2600"/>
                <a:buFont typeface="Arial Black"/>
                <a:buNone/>
              </a:pPr>
              <a:r>
                <a:rPr lang="en" sz="2600">
                  <a:solidFill>
                    <a:srgbClr val="161E2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Imbalanced</a:t>
              </a:r>
              <a:endParaRPr sz="2600">
                <a:solidFill>
                  <a:srgbClr val="161E2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>
              <a:off x="325936" y="2191178"/>
              <a:ext cx="321043" cy="108220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4BA0BD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620" name="Google Shape;620;p63"/>
            <p:cNvSpPr/>
            <p:nvPr/>
          </p:nvSpPr>
          <p:spPr>
            <a:xfrm>
              <a:off x="646980" y="2697172"/>
              <a:ext cx="3686587" cy="1152412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ECBE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63"/>
            <p:cNvSpPr txBox="1"/>
            <p:nvPr/>
          </p:nvSpPr>
          <p:spPr>
            <a:xfrm>
              <a:off x="680733" y="2730925"/>
              <a:ext cx="3619081" cy="10849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875" tIns="61925" rIns="92875" bIns="61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Trebuchet MS"/>
                <a:buNone/>
              </a:pPr>
              <a:r>
                <a:rPr lang="en" sz="49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.</a:t>
              </a:r>
              <a:endParaRPr sz="4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>
              <a:off x="4704620" y="1484202"/>
              <a:ext cx="3204686" cy="710659"/>
            </a:xfrm>
            <a:prstGeom prst="roundRect">
              <a:avLst>
                <a:gd name="adj" fmla="val 10000"/>
              </a:avLst>
            </a:prstGeom>
            <a:solidFill>
              <a:srgbClr val="5ECBE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63"/>
            <p:cNvSpPr txBox="1"/>
            <p:nvPr/>
          </p:nvSpPr>
          <p:spPr>
            <a:xfrm>
              <a:off x="4725434" y="1505016"/>
              <a:ext cx="3163058" cy="6690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000" tIns="33350" rIns="50000" bIns="33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E21"/>
                </a:buClr>
                <a:buSzPts val="2600"/>
                <a:buFont typeface="Arial Black"/>
                <a:buNone/>
              </a:pPr>
              <a:r>
                <a:rPr lang="en" sz="2600">
                  <a:solidFill>
                    <a:srgbClr val="161E2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Balanced</a:t>
              </a:r>
              <a:endParaRPr sz="2600">
                <a:solidFill>
                  <a:srgbClr val="161E2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624" name="Google Shape;624;p63"/>
            <p:cNvSpPr/>
            <p:nvPr/>
          </p:nvSpPr>
          <p:spPr>
            <a:xfrm>
              <a:off x="5025088" y="2194861"/>
              <a:ext cx="320468" cy="10710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4BA0BD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625" name="Google Shape;625;p63"/>
            <p:cNvSpPr/>
            <p:nvPr/>
          </p:nvSpPr>
          <p:spPr>
            <a:xfrm>
              <a:off x="5345557" y="2700856"/>
              <a:ext cx="3799898" cy="1130088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ECBE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63"/>
            <p:cNvSpPr txBox="1"/>
            <p:nvPr/>
          </p:nvSpPr>
          <p:spPr>
            <a:xfrm>
              <a:off x="5378656" y="2733955"/>
              <a:ext cx="3733700" cy="10638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875" tIns="61925" rIns="92875" bIns="61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Trebuchet MS"/>
                <a:buNone/>
              </a:pPr>
              <a:r>
                <a:rPr lang="en" sz="49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.</a:t>
              </a:r>
              <a:endParaRPr sz="4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627" name="Google Shape;627;p63"/>
          <p:cNvSpPr txBox="1"/>
          <p:nvPr/>
        </p:nvSpPr>
        <p:spPr>
          <a:xfrm flipH="1">
            <a:off x="1473200" y="2871639"/>
            <a:ext cx="2242979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Accuracy :-</a:t>
            </a:r>
            <a:endParaRPr sz="1500" b="1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28" name="Google Shape;628;p63"/>
          <p:cNvSpPr txBox="1"/>
          <p:nvPr/>
        </p:nvSpPr>
        <p:spPr>
          <a:xfrm flipH="1">
            <a:off x="5100320" y="2871639"/>
            <a:ext cx="2242979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Accuracy :-</a:t>
            </a:r>
            <a:endParaRPr sz="1500" b="1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629" name="Google Shape;629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381" y="3247587"/>
            <a:ext cx="2598420" cy="432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9095" y="3171722"/>
            <a:ext cx="2869406" cy="50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6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04519" y="87613"/>
            <a:ext cx="974035" cy="44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>
            <a:spLocks noGrp="1"/>
          </p:cNvSpPr>
          <p:nvPr>
            <p:ph type="title"/>
          </p:nvPr>
        </p:nvSpPr>
        <p:spPr>
          <a:xfrm>
            <a:off x="354485" y="-8504"/>
            <a:ext cx="6494979" cy="519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ct val="100000"/>
              <a:buFont typeface="Georgia"/>
              <a:buNone/>
            </a:pPr>
            <a:r>
              <a:rPr lang="en" sz="3000" b="1" i="0" u="none" strike="noStrike">
                <a:solidFill>
                  <a:srgbClr val="FEFEFE"/>
                </a:solidFill>
                <a:latin typeface="Georgia"/>
                <a:ea typeface="Georgia"/>
                <a:cs typeface="Georgia"/>
                <a:sym typeface="Georgia"/>
              </a:rPr>
              <a:t>Project Architecture / Project Flow</a:t>
            </a:r>
            <a:endParaRPr sz="3000"/>
          </a:p>
        </p:txBody>
      </p:sp>
      <p:grpSp>
        <p:nvGrpSpPr>
          <p:cNvPr id="260" name="Google Shape;260;p37"/>
          <p:cNvGrpSpPr/>
          <p:nvPr/>
        </p:nvGrpSpPr>
        <p:grpSpPr>
          <a:xfrm>
            <a:off x="4002209" y="648983"/>
            <a:ext cx="2088949" cy="3121154"/>
            <a:chOff x="4648480" y="1013600"/>
            <a:chExt cx="1642901" cy="2471789"/>
          </a:xfrm>
        </p:grpSpPr>
        <p:sp>
          <p:nvSpPr>
            <p:cNvPr id="261" name="Google Shape;261;p37"/>
            <p:cNvSpPr/>
            <p:nvPr/>
          </p:nvSpPr>
          <p:spPr>
            <a:xfrm>
              <a:off x="5715199" y="3198811"/>
              <a:ext cx="221814" cy="286578"/>
            </a:xfrm>
            <a:custGeom>
              <a:avLst/>
              <a:gdLst/>
              <a:ahLst/>
              <a:cxnLst/>
              <a:rect l="l" t="t" r="r" b="b"/>
              <a:pathLst>
                <a:path w="3128" h="4041" extrusionOk="0">
                  <a:moveTo>
                    <a:pt x="0" y="0"/>
                  </a:moveTo>
                  <a:lnTo>
                    <a:pt x="0" y="4040"/>
                  </a:lnTo>
                  <a:lnTo>
                    <a:pt x="3127" y="20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843C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7"/>
            <p:cNvSpPr/>
            <p:nvPr/>
          </p:nvSpPr>
          <p:spPr>
            <a:xfrm>
              <a:off x="4648480" y="1283933"/>
              <a:ext cx="1642901" cy="2110859"/>
            </a:xfrm>
            <a:custGeom>
              <a:avLst/>
              <a:gdLst/>
              <a:ahLst/>
              <a:cxnLst/>
              <a:rect l="l" t="t" r="r" b="b"/>
              <a:pathLst>
                <a:path w="23168" h="29765" extrusionOk="0">
                  <a:moveTo>
                    <a:pt x="3127" y="0"/>
                  </a:moveTo>
                  <a:cubicBezTo>
                    <a:pt x="1392" y="0"/>
                    <a:pt x="0" y="1392"/>
                    <a:pt x="0" y="3104"/>
                  </a:cubicBezTo>
                  <a:lnTo>
                    <a:pt x="0" y="26660"/>
                  </a:lnTo>
                  <a:cubicBezTo>
                    <a:pt x="0" y="28372"/>
                    <a:pt x="1392" y="29764"/>
                    <a:pt x="3127" y="29764"/>
                  </a:cubicBezTo>
                  <a:lnTo>
                    <a:pt x="16138" y="29764"/>
                  </a:lnTo>
                  <a:lnTo>
                    <a:pt x="16138" y="28258"/>
                  </a:lnTo>
                  <a:lnTo>
                    <a:pt x="3127" y="28258"/>
                  </a:lnTo>
                  <a:cubicBezTo>
                    <a:pt x="2671" y="28258"/>
                    <a:pt x="2283" y="28075"/>
                    <a:pt x="1986" y="27778"/>
                  </a:cubicBezTo>
                  <a:cubicBezTo>
                    <a:pt x="1712" y="27482"/>
                    <a:pt x="1529" y="27094"/>
                    <a:pt x="1529" y="26660"/>
                  </a:cubicBezTo>
                  <a:lnTo>
                    <a:pt x="1529" y="3104"/>
                  </a:lnTo>
                  <a:cubicBezTo>
                    <a:pt x="1529" y="2671"/>
                    <a:pt x="1712" y="2283"/>
                    <a:pt x="1986" y="1986"/>
                  </a:cubicBezTo>
                  <a:cubicBezTo>
                    <a:pt x="2283" y="1689"/>
                    <a:pt x="2671" y="1507"/>
                    <a:pt x="3127" y="1507"/>
                  </a:cubicBezTo>
                  <a:lnTo>
                    <a:pt x="20064" y="1507"/>
                  </a:lnTo>
                  <a:cubicBezTo>
                    <a:pt x="20497" y="1507"/>
                    <a:pt x="20885" y="1689"/>
                    <a:pt x="21182" y="1986"/>
                  </a:cubicBezTo>
                  <a:cubicBezTo>
                    <a:pt x="21479" y="2283"/>
                    <a:pt x="21661" y="2671"/>
                    <a:pt x="21661" y="3104"/>
                  </a:cubicBezTo>
                  <a:lnTo>
                    <a:pt x="21661" y="10249"/>
                  </a:lnTo>
                  <a:lnTo>
                    <a:pt x="23168" y="10249"/>
                  </a:lnTo>
                  <a:lnTo>
                    <a:pt x="23168" y="3104"/>
                  </a:lnTo>
                  <a:cubicBezTo>
                    <a:pt x="23168" y="1392"/>
                    <a:pt x="21775" y="0"/>
                    <a:pt x="20064" y="0"/>
                  </a:cubicBezTo>
                  <a:close/>
                </a:path>
              </a:pathLst>
            </a:custGeom>
            <a:solidFill>
              <a:srgbClr val="31843C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7"/>
            <p:cNvSpPr/>
            <p:nvPr/>
          </p:nvSpPr>
          <p:spPr>
            <a:xfrm>
              <a:off x="5199576" y="1067000"/>
              <a:ext cx="540708" cy="540746"/>
            </a:xfrm>
            <a:custGeom>
              <a:avLst/>
              <a:gdLst/>
              <a:ahLst/>
              <a:cxnLst/>
              <a:rect l="l" t="t" r="r" b="b"/>
              <a:pathLst>
                <a:path w="7625" h="7625" extrusionOk="0">
                  <a:moveTo>
                    <a:pt x="3812" y="0"/>
                  </a:moveTo>
                  <a:cubicBezTo>
                    <a:pt x="1690" y="0"/>
                    <a:pt x="1" y="1712"/>
                    <a:pt x="1" y="3812"/>
                  </a:cubicBezTo>
                  <a:cubicBezTo>
                    <a:pt x="1" y="5912"/>
                    <a:pt x="1690" y="7624"/>
                    <a:pt x="3812" y="7624"/>
                  </a:cubicBezTo>
                  <a:cubicBezTo>
                    <a:pt x="5912" y="7624"/>
                    <a:pt x="7624" y="5912"/>
                    <a:pt x="7624" y="3812"/>
                  </a:cubicBezTo>
                  <a:cubicBezTo>
                    <a:pt x="7624" y="1712"/>
                    <a:pt x="5912" y="0"/>
                    <a:pt x="38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7"/>
            <p:cNvSpPr/>
            <p:nvPr/>
          </p:nvSpPr>
          <p:spPr>
            <a:xfrm>
              <a:off x="5145364" y="1013600"/>
              <a:ext cx="649133" cy="647548"/>
            </a:xfrm>
            <a:custGeom>
              <a:avLst/>
              <a:gdLst/>
              <a:ahLst/>
              <a:cxnLst/>
              <a:rect l="l" t="t" r="r" b="b"/>
              <a:pathLst>
                <a:path w="9154" h="9131" extrusionOk="0">
                  <a:moveTo>
                    <a:pt x="4588" y="1507"/>
                  </a:moveTo>
                  <a:cubicBezTo>
                    <a:pt x="5433" y="1507"/>
                    <a:pt x="6186" y="1849"/>
                    <a:pt x="6734" y="2397"/>
                  </a:cubicBezTo>
                  <a:cubicBezTo>
                    <a:pt x="7305" y="2968"/>
                    <a:pt x="7647" y="3721"/>
                    <a:pt x="7647" y="4565"/>
                  </a:cubicBezTo>
                  <a:cubicBezTo>
                    <a:pt x="7647" y="5410"/>
                    <a:pt x="7305" y="6163"/>
                    <a:pt x="6734" y="6734"/>
                  </a:cubicBezTo>
                  <a:cubicBezTo>
                    <a:pt x="6186" y="7281"/>
                    <a:pt x="5433" y="7624"/>
                    <a:pt x="4588" y="7624"/>
                  </a:cubicBezTo>
                  <a:cubicBezTo>
                    <a:pt x="3744" y="7624"/>
                    <a:pt x="2968" y="7281"/>
                    <a:pt x="2420" y="6734"/>
                  </a:cubicBezTo>
                  <a:cubicBezTo>
                    <a:pt x="1872" y="6163"/>
                    <a:pt x="1530" y="5410"/>
                    <a:pt x="1530" y="4565"/>
                  </a:cubicBezTo>
                  <a:cubicBezTo>
                    <a:pt x="1530" y="3721"/>
                    <a:pt x="1872" y="2968"/>
                    <a:pt x="2420" y="2397"/>
                  </a:cubicBezTo>
                  <a:cubicBezTo>
                    <a:pt x="2968" y="1849"/>
                    <a:pt x="3744" y="1507"/>
                    <a:pt x="4588" y="1507"/>
                  </a:cubicBezTo>
                  <a:close/>
                  <a:moveTo>
                    <a:pt x="4588" y="0"/>
                  </a:moveTo>
                  <a:cubicBezTo>
                    <a:pt x="2055" y="0"/>
                    <a:pt x="1" y="2032"/>
                    <a:pt x="1" y="4565"/>
                  </a:cubicBezTo>
                  <a:cubicBezTo>
                    <a:pt x="1" y="7099"/>
                    <a:pt x="2055" y="9130"/>
                    <a:pt x="4588" y="9130"/>
                  </a:cubicBezTo>
                  <a:cubicBezTo>
                    <a:pt x="7099" y="9130"/>
                    <a:pt x="9153" y="7099"/>
                    <a:pt x="9153" y="4565"/>
                  </a:cubicBezTo>
                  <a:cubicBezTo>
                    <a:pt x="9153" y="2032"/>
                    <a:pt x="7099" y="0"/>
                    <a:pt x="4588" y="0"/>
                  </a:cubicBezTo>
                  <a:close/>
                </a:path>
              </a:pathLst>
            </a:custGeom>
            <a:solidFill>
              <a:srgbClr val="31843C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7"/>
            <p:cNvSpPr txBox="1"/>
            <p:nvPr/>
          </p:nvSpPr>
          <p:spPr>
            <a:xfrm>
              <a:off x="4767330" y="2256453"/>
              <a:ext cx="1405200" cy="9494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66" name="Google Shape;266;p37"/>
            <p:cNvSpPr txBox="1"/>
            <p:nvPr/>
          </p:nvSpPr>
          <p:spPr>
            <a:xfrm>
              <a:off x="4694260" y="1878079"/>
              <a:ext cx="1415345" cy="425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2100" b="1" i="0" u="none" strike="noStrike" cap="non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Model Building</a:t>
              </a:r>
              <a:endParaRPr sz="21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67" name="Google Shape;267;p37"/>
            <p:cNvSpPr txBox="1"/>
            <p:nvPr/>
          </p:nvSpPr>
          <p:spPr>
            <a:xfrm>
              <a:off x="5018879" y="1217822"/>
              <a:ext cx="902100" cy="23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700" b="1" i="0" u="none" strike="noStrike" cap="non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03</a:t>
              </a:r>
              <a:endParaRPr sz="17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68" name="Google Shape;268;p37"/>
          <p:cNvGrpSpPr/>
          <p:nvPr/>
        </p:nvGrpSpPr>
        <p:grpSpPr>
          <a:xfrm>
            <a:off x="2247071" y="1987140"/>
            <a:ext cx="2175566" cy="3285506"/>
            <a:chOff x="2852609" y="2020397"/>
            <a:chExt cx="1642972" cy="2471796"/>
          </a:xfrm>
        </p:grpSpPr>
        <p:sp>
          <p:nvSpPr>
            <p:cNvPr id="269" name="Google Shape;269;p37"/>
            <p:cNvSpPr/>
            <p:nvPr/>
          </p:nvSpPr>
          <p:spPr>
            <a:xfrm>
              <a:off x="2852609" y="2109397"/>
              <a:ext cx="1642972" cy="2110930"/>
            </a:xfrm>
            <a:custGeom>
              <a:avLst/>
              <a:gdLst/>
              <a:ahLst/>
              <a:cxnLst/>
              <a:rect l="l" t="t" r="r" b="b"/>
              <a:pathLst>
                <a:path w="23169" h="29766" extrusionOk="0">
                  <a:moveTo>
                    <a:pt x="3128" y="1"/>
                  </a:moveTo>
                  <a:cubicBezTo>
                    <a:pt x="1393" y="1"/>
                    <a:pt x="1" y="1393"/>
                    <a:pt x="1" y="3105"/>
                  </a:cubicBezTo>
                  <a:lnTo>
                    <a:pt x="1" y="26661"/>
                  </a:lnTo>
                  <a:cubicBezTo>
                    <a:pt x="1" y="28373"/>
                    <a:pt x="1393" y="29765"/>
                    <a:pt x="3128" y="29765"/>
                  </a:cubicBezTo>
                  <a:lnTo>
                    <a:pt x="20041" y="29765"/>
                  </a:lnTo>
                  <a:cubicBezTo>
                    <a:pt x="21776" y="29765"/>
                    <a:pt x="23168" y="28373"/>
                    <a:pt x="23168" y="26661"/>
                  </a:cubicBezTo>
                  <a:lnTo>
                    <a:pt x="23168" y="19517"/>
                  </a:lnTo>
                  <a:lnTo>
                    <a:pt x="21662" y="19517"/>
                  </a:lnTo>
                  <a:lnTo>
                    <a:pt x="21662" y="26661"/>
                  </a:lnTo>
                  <a:cubicBezTo>
                    <a:pt x="21662" y="27095"/>
                    <a:pt x="21479" y="27483"/>
                    <a:pt x="21183" y="27779"/>
                  </a:cubicBezTo>
                  <a:cubicBezTo>
                    <a:pt x="20886" y="28076"/>
                    <a:pt x="20498" y="28259"/>
                    <a:pt x="20041" y="28259"/>
                  </a:cubicBezTo>
                  <a:lnTo>
                    <a:pt x="3128" y="28259"/>
                  </a:lnTo>
                  <a:cubicBezTo>
                    <a:pt x="2671" y="28259"/>
                    <a:pt x="2283" y="28076"/>
                    <a:pt x="1987" y="27779"/>
                  </a:cubicBezTo>
                  <a:cubicBezTo>
                    <a:pt x="1713" y="27483"/>
                    <a:pt x="1530" y="27095"/>
                    <a:pt x="1530" y="26661"/>
                  </a:cubicBezTo>
                  <a:lnTo>
                    <a:pt x="1530" y="3105"/>
                  </a:lnTo>
                  <a:cubicBezTo>
                    <a:pt x="1530" y="2671"/>
                    <a:pt x="1713" y="2283"/>
                    <a:pt x="1987" y="1987"/>
                  </a:cubicBezTo>
                  <a:cubicBezTo>
                    <a:pt x="2283" y="1690"/>
                    <a:pt x="2671" y="1507"/>
                    <a:pt x="3128" y="1507"/>
                  </a:cubicBezTo>
                  <a:lnTo>
                    <a:pt x="16138" y="1507"/>
                  </a:lnTo>
                  <a:lnTo>
                    <a:pt x="16138" y="1"/>
                  </a:lnTo>
                  <a:close/>
                </a:path>
              </a:pathLst>
            </a:custGeom>
            <a:solidFill>
              <a:srgbClr val="BEEAF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7"/>
            <p:cNvSpPr/>
            <p:nvPr/>
          </p:nvSpPr>
          <p:spPr>
            <a:xfrm>
              <a:off x="3919328" y="2020397"/>
              <a:ext cx="221814" cy="284947"/>
            </a:xfrm>
            <a:custGeom>
              <a:avLst/>
              <a:gdLst/>
              <a:ahLst/>
              <a:cxnLst/>
              <a:rect l="l" t="t" r="r" b="b"/>
              <a:pathLst>
                <a:path w="3128" h="4018" extrusionOk="0">
                  <a:moveTo>
                    <a:pt x="1" y="1"/>
                  </a:moveTo>
                  <a:lnTo>
                    <a:pt x="1" y="4018"/>
                  </a:lnTo>
                  <a:lnTo>
                    <a:pt x="3128" y="20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EAF8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7"/>
            <p:cNvSpPr/>
            <p:nvPr/>
          </p:nvSpPr>
          <p:spPr>
            <a:xfrm>
              <a:off x="3403776" y="3896484"/>
              <a:ext cx="540637" cy="540675"/>
            </a:xfrm>
            <a:custGeom>
              <a:avLst/>
              <a:gdLst/>
              <a:ahLst/>
              <a:cxnLst/>
              <a:rect l="l" t="t" r="r" b="b"/>
              <a:pathLst>
                <a:path w="7624" h="7624" extrusionOk="0">
                  <a:moveTo>
                    <a:pt x="3812" y="0"/>
                  </a:moveTo>
                  <a:cubicBezTo>
                    <a:pt x="1689" y="0"/>
                    <a:pt x="0" y="1712"/>
                    <a:pt x="0" y="3812"/>
                  </a:cubicBezTo>
                  <a:cubicBezTo>
                    <a:pt x="0" y="5912"/>
                    <a:pt x="1689" y="7624"/>
                    <a:pt x="3812" y="7624"/>
                  </a:cubicBezTo>
                  <a:cubicBezTo>
                    <a:pt x="5912" y="7624"/>
                    <a:pt x="7624" y="5912"/>
                    <a:pt x="7624" y="3812"/>
                  </a:cubicBezTo>
                  <a:cubicBezTo>
                    <a:pt x="7624" y="1712"/>
                    <a:pt x="5912" y="0"/>
                    <a:pt x="38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7"/>
            <p:cNvSpPr/>
            <p:nvPr/>
          </p:nvSpPr>
          <p:spPr>
            <a:xfrm>
              <a:off x="3349528" y="3843014"/>
              <a:ext cx="649133" cy="649179"/>
            </a:xfrm>
            <a:custGeom>
              <a:avLst/>
              <a:gdLst/>
              <a:ahLst/>
              <a:cxnLst/>
              <a:rect l="l" t="t" r="r" b="b"/>
              <a:pathLst>
                <a:path w="9154" h="9154" extrusionOk="0">
                  <a:moveTo>
                    <a:pt x="4588" y="1507"/>
                  </a:moveTo>
                  <a:cubicBezTo>
                    <a:pt x="5433" y="1507"/>
                    <a:pt x="6186" y="1850"/>
                    <a:pt x="6734" y="2420"/>
                  </a:cubicBezTo>
                  <a:cubicBezTo>
                    <a:pt x="7304" y="2968"/>
                    <a:pt x="7624" y="3721"/>
                    <a:pt x="7624" y="4566"/>
                  </a:cubicBezTo>
                  <a:cubicBezTo>
                    <a:pt x="7624" y="5410"/>
                    <a:pt x="7304" y="6164"/>
                    <a:pt x="6734" y="6734"/>
                  </a:cubicBezTo>
                  <a:cubicBezTo>
                    <a:pt x="6186" y="7282"/>
                    <a:pt x="5433" y="7624"/>
                    <a:pt x="4588" y="7624"/>
                  </a:cubicBezTo>
                  <a:cubicBezTo>
                    <a:pt x="3743" y="7624"/>
                    <a:pt x="2967" y="7282"/>
                    <a:pt x="2420" y="6734"/>
                  </a:cubicBezTo>
                  <a:cubicBezTo>
                    <a:pt x="1872" y="6164"/>
                    <a:pt x="1529" y="5410"/>
                    <a:pt x="1529" y="4566"/>
                  </a:cubicBezTo>
                  <a:cubicBezTo>
                    <a:pt x="1529" y="3721"/>
                    <a:pt x="1872" y="2968"/>
                    <a:pt x="2420" y="2420"/>
                  </a:cubicBezTo>
                  <a:cubicBezTo>
                    <a:pt x="2967" y="1850"/>
                    <a:pt x="3743" y="1507"/>
                    <a:pt x="4588" y="1507"/>
                  </a:cubicBezTo>
                  <a:close/>
                  <a:moveTo>
                    <a:pt x="4588" y="1"/>
                  </a:moveTo>
                  <a:cubicBezTo>
                    <a:pt x="2054" y="1"/>
                    <a:pt x="0" y="2032"/>
                    <a:pt x="0" y="4566"/>
                  </a:cubicBezTo>
                  <a:cubicBezTo>
                    <a:pt x="0" y="7099"/>
                    <a:pt x="2054" y="9154"/>
                    <a:pt x="4588" y="9154"/>
                  </a:cubicBezTo>
                  <a:cubicBezTo>
                    <a:pt x="7099" y="9154"/>
                    <a:pt x="9153" y="7099"/>
                    <a:pt x="9153" y="4566"/>
                  </a:cubicBezTo>
                  <a:cubicBezTo>
                    <a:pt x="9153" y="2032"/>
                    <a:pt x="7099" y="1"/>
                    <a:pt x="4588" y="1"/>
                  </a:cubicBezTo>
                  <a:close/>
                </a:path>
              </a:pathLst>
            </a:custGeom>
            <a:solidFill>
              <a:srgbClr val="9EDFF5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7"/>
            <p:cNvSpPr txBox="1"/>
            <p:nvPr/>
          </p:nvSpPr>
          <p:spPr>
            <a:xfrm>
              <a:off x="2972382" y="2791476"/>
              <a:ext cx="1403400" cy="1000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17780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Trebuchet MS"/>
                <a:buAutoNum type="arabicParenR"/>
              </a:pPr>
              <a:r>
                <a:rPr lang="en" sz="1200" b="0" i="0" u="none" strike="noStrike" cap="none">
                  <a:solidFill>
                    <a:schemeClr val="lt1"/>
                  </a:solidFill>
                  <a:latin typeface="Geo"/>
                  <a:ea typeface="Geo"/>
                  <a:cs typeface="Geo"/>
                  <a:sym typeface="Geo"/>
                </a:rPr>
                <a:t>Correlation</a:t>
              </a:r>
              <a:endParaRPr sz="1100"/>
            </a:p>
            <a:p>
              <a:pPr marL="17780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Trebuchet MS"/>
                <a:buAutoNum type="arabicParenR"/>
              </a:pPr>
              <a:r>
                <a:rPr lang="en" sz="1200">
                  <a:solidFill>
                    <a:schemeClr val="lt1"/>
                  </a:solidFill>
                  <a:latin typeface="Geo"/>
                  <a:ea typeface="Geo"/>
                  <a:cs typeface="Geo"/>
                  <a:sym typeface="Geo"/>
                </a:rPr>
                <a:t>K-Neighbors</a:t>
              </a:r>
              <a:endParaRPr sz="12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endParaRPr>
            </a:p>
            <a:p>
              <a:pPr marL="17780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Trebuchet MS"/>
                <a:buAutoNum type="arabicParenR"/>
              </a:pPr>
              <a:r>
                <a:rPr lang="en" sz="1200" b="0" i="0" u="none" strike="noStrike" cap="none">
                  <a:solidFill>
                    <a:schemeClr val="lt1"/>
                  </a:solidFill>
                  <a:latin typeface="Geo"/>
                  <a:ea typeface="Geo"/>
                  <a:cs typeface="Geo"/>
                  <a:sym typeface="Geo"/>
                </a:rPr>
                <a:t>Chi-square</a:t>
              </a:r>
              <a:endParaRPr sz="1100"/>
            </a:p>
            <a:p>
              <a:pPr marL="17780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Trebuchet MS"/>
                <a:buAutoNum type="arabicParenR"/>
              </a:pPr>
              <a:r>
                <a:rPr lang="en" sz="1200">
                  <a:solidFill>
                    <a:schemeClr val="lt1"/>
                  </a:solidFill>
                  <a:latin typeface="Geo"/>
                  <a:ea typeface="Geo"/>
                  <a:cs typeface="Geo"/>
                  <a:sym typeface="Geo"/>
                </a:rPr>
                <a:t>Feature Importnace (Extra Tree Classifier)</a:t>
              </a:r>
              <a:endParaRPr sz="12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endParaRPr>
            </a:p>
          </p:txBody>
        </p:sp>
        <p:sp>
          <p:nvSpPr>
            <p:cNvPr id="274" name="Google Shape;274;p37"/>
            <p:cNvSpPr txBox="1"/>
            <p:nvPr/>
          </p:nvSpPr>
          <p:spPr>
            <a:xfrm>
              <a:off x="2959658" y="2428710"/>
              <a:ext cx="1218057" cy="2590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2100" b="1" i="0" u="none" strike="noStrike" cap="non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Features Selection</a:t>
              </a:r>
              <a:endParaRPr sz="21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75" name="Google Shape;275;p37"/>
            <p:cNvSpPr txBox="1"/>
            <p:nvPr/>
          </p:nvSpPr>
          <p:spPr>
            <a:xfrm>
              <a:off x="3223045" y="4047266"/>
              <a:ext cx="902100" cy="23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700" b="1" i="0" u="none" strike="noStrike" cap="non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02</a:t>
              </a:r>
              <a:endParaRPr sz="17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76" name="Google Shape;276;p37"/>
          <p:cNvGrpSpPr/>
          <p:nvPr/>
        </p:nvGrpSpPr>
        <p:grpSpPr>
          <a:xfrm>
            <a:off x="5655472" y="1961845"/>
            <a:ext cx="2108954" cy="2903977"/>
            <a:chOff x="6444280" y="2020397"/>
            <a:chExt cx="1642972" cy="2471796"/>
          </a:xfrm>
        </p:grpSpPr>
        <p:sp>
          <p:nvSpPr>
            <p:cNvPr id="277" name="Google Shape;277;p37"/>
            <p:cNvSpPr/>
            <p:nvPr/>
          </p:nvSpPr>
          <p:spPr>
            <a:xfrm>
              <a:off x="6444280" y="2109397"/>
              <a:ext cx="1642972" cy="2110930"/>
            </a:xfrm>
            <a:custGeom>
              <a:avLst/>
              <a:gdLst/>
              <a:ahLst/>
              <a:cxnLst/>
              <a:rect l="l" t="t" r="r" b="b"/>
              <a:pathLst>
                <a:path w="23169" h="29766" extrusionOk="0">
                  <a:moveTo>
                    <a:pt x="3128" y="1"/>
                  </a:moveTo>
                  <a:cubicBezTo>
                    <a:pt x="1393" y="1"/>
                    <a:pt x="1" y="1393"/>
                    <a:pt x="1" y="3105"/>
                  </a:cubicBezTo>
                  <a:lnTo>
                    <a:pt x="1" y="26661"/>
                  </a:lnTo>
                  <a:cubicBezTo>
                    <a:pt x="1" y="28373"/>
                    <a:pt x="1393" y="29765"/>
                    <a:pt x="3128" y="29765"/>
                  </a:cubicBezTo>
                  <a:lnTo>
                    <a:pt x="20064" y="29765"/>
                  </a:lnTo>
                  <a:cubicBezTo>
                    <a:pt x="21776" y="29765"/>
                    <a:pt x="23168" y="28373"/>
                    <a:pt x="23168" y="26661"/>
                  </a:cubicBezTo>
                  <a:lnTo>
                    <a:pt x="23168" y="19517"/>
                  </a:lnTo>
                  <a:lnTo>
                    <a:pt x="21662" y="19517"/>
                  </a:lnTo>
                  <a:lnTo>
                    <a:pt x="21662" y="26661"/>
                  </a:lnTo>
                  <a:cubicBezTo>
                    <a:pt x="21662" y="27095"/>
                    <a:pt x="21479" y="27483"/>
                    <a:pt x="21182" y="27779"/>
                  </a:cubicBezTo>
                  <a:cubicBezTo>
                    <a:pt x="20886" y="28076"/>
                    <a:pt x="20498" y="28259"/>
                    <a:pt x="20064" y="28259"/>
                  </a:cubicBezTo>
                  <a:lnTo>
                    <a:pt x="3128" y="28259"/>
                  </a:lnTo>
                  <a:cubicBezTo>
                    <a:pt x="2694" y="28259"/>
                    <a:pt x="2283" y="28076"/>
                    <a:pt x="1986" y="27779"/>
                  </a:cubicBezTo>
                  <a:cubicBezTo>
                    <a:pt x="1712" y="27483"/>
                    <a:pt x="1530" y="27095"/>
                    <a:pt x="1530" y="26661"/>
                  </a:cubicBezTo>
                  <a:lnTo>
                    <a:pt x="1530" y="3105"/>
                  </a:lnTo>
                  <a:cubicBezTo>
                    <a:pt x="1530" y="2671"/>
                    <a:pt x="1712" y="2283"/>
                    <a:pt x="1986" y="1987"/>
                  </a:cubicBezTo>
                  <a:cubicBezTo>
                    <a:pt x="2283" y="1690"/>
                    <a:pt x="2694" y="1507"/>
                    <a:pt x="3128" y="1507"/>
                  </a:cubicBezTo>
                  <a:lnTo>
                    <a:pt x="16138" y="1507"/>
                  </a:lnTo>
                  <a:lnTo>
                    <a:pt x="16138" y="1"/>
                  </a:lnTo>
                  <a:close/>
                </a:path>
              </a:pathLst>
            </a:custGeom>
            <a:solidFill>
              <a:srgbClr val="1FEB0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7"/>
            <p:cNvSpPr/>
            <p:nvPr/>
          </p:nvSpPr>
          <p:spPr>
            <a:xfrm>
              <a:off x="7510999" y="2020397"/>
              <a:ext cx="221814" cy="284947"/>
            </a:xfrm>
            <a:custGeom>
              <a:avLst/>
              <a:gdLst/>
              <a:ahLst/>
              <a:cxnLst/>
              <a:rect l="l" t="t" r="r" b="b"/>
              <a:pathLst>
                <a:path w="3128" h="4018" extrusionOk="0">
                  <a:moveTo>
                    <a:pt x="0" y="1"/>
                  </a:moveTo>
                  <a:lnTo>
                    <a:pt x="0" y="4018"/>
                  </a:lnTo>
                  <a:lnTo>
                    <a:pt x="3127" y="20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EB0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7"/>
            <p:cNvSpPr/>
            <p:nvPr/>
          </p:nvSpPr>
          <p:spPr>
            <a:xfrm>
              <a:off x="6996220" y="3896484"/>
              <a:ext cx="540708" cy="540675"/>
            </a:xfrm>
            <a:custGeom>
              <a:avLst/>
              <a:gdLst/>
              <a:ahLst/>
              <a:cxnLst/>
              <a:rect l="l" t="t" r="r" b="b"/>
              <a:pathLst>
                <a:path w="7625" h="7624" extrusionOk="0">
                  <a:moveTo>
                    <a:pt x="3813" y="0"/>
                  </a:moveTo>
                  <a:cubicBezTo>
                    <a:pt x="1713" y="0"/>
                    <a:pt x="1" y="1712"/>
                    <a:pt x="1" y="3812"/>
                  </a:cubicBezTo>
                  <a:cubicBezTo>
                    <a:pt x="1" y="5912"/>
                    <a:pt x="1713" y="7624"/>
                    <a:pt x="3813" y="7624"/>
                  </a:cubicBezTo>
                  <a:cubicBezTo>
                    <a:pt x="5913" y="7624"/>
                    <a:pt x="7625" y="5912"/>
                    <a:pt x="7625" y="3812"/>
                  </a:cubicBezTo>
                  <a:cubicBezTo>
                    <a:pt x="7625" y="1712"/>
                    <a:pt x="5913" y="0"/>
                    <a:pt x="38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7"/>
            <p:cNvSpPr/>
            <p:nvPr/>
          </p:nvSpPr>
          <p:spPr>
            <a:xfrm>
              <a:off x="6941189" y="3843014"/>
              <a:ext cx="649133" cy="649179"/>
            </a:xfrm>
            <a:custGeom>
              <a:avLst/>
              <a:gdLst/>
              <a:ahLst/>
              <a:cxnLst/>
              <a:rect l="l" t="t" r="r" b="b"/>
              <a:pathLst>
                <a:path w="9154" h="9154" extrusionOk="0">
                  <a:moveTo>
                    <a:pt x="4589" y="1507"/>
                  </a:moveTo>
                  <a:cubicBezTo>
                    <a:pt x="5433" y="1507"/>
                    <a:pt x="6187" y="1850"/>
                    <a:pt x="6734" y="2420"/>
                  </a:cubicBezTo>
                  <a:cubicBezTo>
                    <a:pt x="7305" y="2968"/>
                    <a:pt x="7647" y="3721"/>
                    <a:pt x="7647" y="4566"/>
                  </a:cubicBezTo>
                  <a:cubicBezTo>
                    <a:pt x="7647" y="5410"/>
                    <a:pt x="7305" y="6164"/>
                    <a:pt x="6734" y="6734"/>
                  </a:cubicBezTo>
                  <a:cubicBezTo>
                    <a:pt x="6187" y="7282"/>
                    <a:pt x="5433" y="7624"/>
                    <a:pt x="4589" y="7624"/>
                  </a:cubicBezTo>
                  <a:cubicBezTo>
                    <a:pt x="3744" y="7624"/>
                    <a:pt x="2991" y="7282"/>
                    <a:pt x="2420" y="6734"/>
                  </a:cubicBezTo>
                  <a:cubicBezTo>
                    <a:pt x="1873" y="6164"/>
                    <a:pt x="1530" y="5410"/>
                    <a:pt x="1530" y="4566"/>
                  </a:cubicBezTo>
                  <a:cubicBezTo>
                    <a:pt x="1530" y="3721"/>
                    <a:pt x="1873" y="2968"/>
                    <a:pt x="2420" y="2420"/>
                  </a:cubicBezTo>
                  <a:cubicBezTo>
                    <a:pt x="2991" y="1850"/>
                    <a:pt x="3744" y="1507"/>
                    <a:pt x="4589" y="1507"/>
                  </a:cubicBezTo>
                  <a:close/>
                  <a:moveTo>
                    <a:pt x="4589" y="1"/>
                  </a:moveTo>
                  <a:cubicBezTo>
                    <a:pt x="2055" y="1"/>
                    <a:pt x="1" y="2032"/>
                    <a:pt x="1" y="4566"/>
                  </a:cubicBezTo>
                  <a:cubicBezTo>
                    <a:pt x="1" y="7099"/>
                    <a:pt x="2055" y="9154"/>
                    <a:pt x="4589" y="9154"/>
                  </a:cubicBezTo>
                  <a:cubicBezTo>
                    <a:pt x="7122" y="9154"/>
                    <a:pt x="9154" y="7099"/>
                    <a:pt x="9154" y="4566"/>
                  </a:cubicBezTo>
                  <a:cubicBezTo>
                    <a:pt x="9154" y="2032"/>
                    <a:pt x="7122" y="1"/>
                    <a:pt x="4589" y="1"/>
                  </a:cubicBezTo>
                  <a:close/>
                </a:path>
              </a:pathLst>
            </a:custGeom>
            <a:solidFill>
              <a:srgbClr val="1FEB0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7"/>
            <p:cNvSpPr txBox="1"/>
            <p:nvPr/>
          </p:nvSpPr>
          <p:spPr>
            <a:xfrm>
              <a:off x="6563975" y="2662037"/>
              <a:ext cx="1405200" cy="11146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82" name="Google Shape;282;p37"/>
            <p:cNvSpPr txBox="1"/>
            <p:nvPr/>
          </p:nvSpPr>
          <p:spPr>
            <a:xfrm>
              <a:off x="6544719" y="2336546"/>
              <a:ext cx="1442060" cy="23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2100" b="1" i="0" u="none" strike="noStrike" cap="non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Deployment</a:t>
              </a:r>
              <a:endParaRPr sz="21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83" name="Google Shape;283;p37"/>
            <p:cNvSpPr txBox="1"/>
            <p:nvPr/>
          </p:nvSpPr>
          <p:spPr>
            <a:xfrm>
              <a:off x="6814700" y="4047266"/>
              <a:ext cx="902100" cy="23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700" b="1" i="0" u="none" strike="noStrike" cap="non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04</a:t>
              </a:r>
              <a:endParaRPr sz="17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84" name="Google Shape;284;p37"/>
          <p:cNvGrpSpPr/>
          <p:nvPr/>
        </p:nvGrpSpPr>
        <p:grpSpPr>
          <a:xfrm>
            <a:off x="54216" y="686686"/>
            <a:ext cx="2294252" cy="3654710"/>
            <a:chOff x="1056737" y="1013600"/>
            <a:chExt cx="1642972" cy="2471789"/>
          </a:xfrm>
        </p:grpSpPr>
        <p:sp>
          <p:nvSpPr>
            <p:cNvPr id="285" name="Google Shape;285;p37"/>
            <p:cNvSpPr/>
            <p:nvPr/>
          </p:nvSpPr>
          <p:spPr>
            <a:xfrm>
              <a:off x="2123456" y="3198811"/>
              <a:ext cx="221814" cy="286578"/>
            </a:xfrm>
            <a:custGeom>
              <a:avLst/>
              <a:gdLst/>
              <a:ahLst/>
              <a:cxnLst/>
              <a:rect l="l" t="t" r="r" b="b"/>
              <a:pathLst>
                <a:path w="3128" h="4041" extrusionOk="0">
                  <a:moveTo>
                    <a:pt x="0" y="0"/>
                  </a:moveTo>
                  <a:lnTo>
                    <a:pt x="0" y="4040"/>
                  </a:lnTo>
                  <a:lnTo>
                    <a:pt x="3127" y="20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1056737" y="1283863"/>
              <a:ext cx="1642972" cy="2110930"/>
            </a:xfrm>
            <a:custGeom>
              <a:avLst/>
              <a:gdLst/>
              <a:ahLst/>
              <a:cxnLst/>
              <a:rect l="l" t="t" r="r" b="b"/>
              <a:pathLst>
                <a:path w="23169" h="29765" extrusionOk="0">
                  <a:moveTo>
                    <a:pt x="3127" y="0"/>
                  </a:moveTo>
                  <a:cubicBezTo>
                    <a:pt x="1393" y="0"/>
                    <a:pt x="0" y="1392"/>
                    <a:pt x="0" y="3104"/>
                  </a:cubicBezTo>
                  <a:lnTo>
                    <a:pt x="0" y="26660"/>
                  </a:lnTo>
                  <a:cubicBezTo>
                    <a:pt x="0" y="28372"/>
                    <a:pt x="1393" y="29764"/>
                    <a:pt x="3127" y="29764"/>
                  </a:cubicBezTo>
                  <a:lnTo>
                    <a:pt x="16138" y="29764"/>
                  </a:lnTo>
                  <a:lnTo>
                    <a:pt x="16138" y="28258"/>
                  </a:lnTo>
                  <a:lnTo>
                    <a:pt x="3127" y="28258"/>
                  </a:lnTo>
                  <a:cubicBezTo>
                    <a:pt x="2671" y="28258"/>
                    <a:pt x="2283" y="28075"/>
                    <a:pt x="1986" y="27778"/>
                  </a:cubicBezTo>
                  <a:cubicBezTo>
                    <a:pt x="1689" y="27482"/>
                    <a:pt x="1530" y="27094"/>
                    <a:pt x="1530" y="26660"/>
                  </a:cubicBezTo>
                  <a:lnTo>
                    <a:pt x="1530" y="3104"/>
                  </a:lnTo>
                  <a:cubicBezTo>
                    <a:pt x="1530" y="2671"/>
                    <a:pt x="1689" y="2283"/>
                    <a:pt x="1986" y="1986"/>
                  </a:cubicBezTo>
                  <a:cubicBezTo>
                    <a:pt x="2283" y="1689"/>
                    <a:pt x="2671" y="1507"/>
                    <a:pt x="3127" y="1507"/>
                  </a:cubicBezTo>
                  <a:lnTo>
                    <a:pt x="20041" y="1507"/>
                  </a:lnTo>
                  <a:cubicBezTo>
                    <a:pt x="20498" y="1507"/>
                    <a:pt x="20886" y="1689"/>
                    <a:pt x="21182" y="1986"/>
                  </a:cubicBezTo>
                  <a:cubicBezTo>
                    <a:pt x="21479" y="2283"/>
                    <a:pt x="21639" y="2671"/>
                    <a:pt x="21639" y="3104"/>
                  </a:cubicBezTo>
                  <a:lnTo>
                    <a:pt x="21639" y="10249"/>
                  </a:lnTo>
                  <a:lnTo>
                    <a:pt x="23168" y="10249"/>
                  </a:lnTo>
                  <a:lnTo>
                    <a:pt x="23168" y="3104"/>
                  </a:lnTo>
                  <a:cubicBezTo>
                    <a:pt x="23168" y="1392"/>
                    <a:pt x="21776" y="0"/>
                    <a:pt x="200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1610668" y="1067000"/>
              <a:ext cx="542339" cy="540746"/>
            </a:xfrm>
            <a:custGeom>
              <a:avLst/>
              <a:gdLst/>
              <a:ahLst/>
              <a:cxnLst/>
              <a:rect l="l" t="t" r="r" b="b"/>
              <a:pathLst>
                <a:path w="7648" h="7625" extrusionOk="0">
                  <a:moveTo>
                    <a:pt x="3836" y="0"/>
                  </a:moveTo>
                  <a:cubicBezTo>
                    <a:pt x="1713" y="0"/>
                    <a:pt x="1" y="1712"/>
                    <a:pt x="1" y="3812"/>
                  </a:cubicBezTo>
                  <a:cubicBezTo>
                    <a:pt x="1" y="5912"/>
                    <a:pt x="1713" y="7624"/>
                    <a:pt x="3836" y="7624"/>
                  </a:cubicBezTo>
                  <a:cubicBezTo>
                    <a:pt x="5936" y="7624"/>
                    <a:pt x="7647" y="5912"/>
                    <a:pt x="7647" y="3812"/>
                  </a:cubicBezTo>
                  <a:cubicBezTo>
                    <a:pt x="7647" y="1712"/>
                    <a:pt x="5936" y="0"/>
                    <a:pt x="3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1557271" y="1013600"/>
              <a:ext cx="649133" cy="647548"/>
            </a:xfrm>
            <a:custGeom>
              <a:avLst/>
              <a:gdLst/>
              <a:ahLst/>
              <a:cxnLst/>
              <a:rect l="l" t="t" r="r" b="b"/>
              <a:pathLst>
                <a:path w="9154" h="9131" extrusionOk="0">
                  <a:moveTo>
                    <a:pt x="4589" y="1507"/>
                  </a:moveTo>
                  <a:cubicBezTo>
                    <a:pt x="5433" y="1507"/>
                    <a:pt x="6186" y="1849"/>
                    <a:pt x="6734" y="2397"/>
                  </a:cubicBezTo>
                  <a:cubicBezTo>
                    <a:pt x="7282" y="2968"/>
                    <a:pt x="7624" y="3721"/>
                    <a:pt x="7624" y="4565"/>
                  </a:cubicBezTo>
                  <a:cubicBezTo>
                    <a:pt x="7624" y="5410"/>
                    <a:pt x="7282" y="6163"/>
                    <a:pt x="6734" y="6734"/>
                  </a:cubicBezTo>
                  <a:cubicBezTo>
                    <a:pt x="6186" y="7281"/>
                    <a:pt x="5433" y="7624"/>
                    <a:pt x="4589" y="7624"/>
                  </a:cubicBezTo>
                  <a:cubicBezTo>
                    <a:pt x="3744" y="7624"/>
                    <a:pt x="2968" y="7281"/>
                    <a:pt x="2420" y="6734"/>
                  </a:cubicBezTo>
                  <a:cubicBezTo>
                    <a:pt x="1872" y="6163"/>
                    <a:pt x="1530" y="5410"/>
                    <a:pt x="1530" y="4565"/>
                  </a:cubicBezTo>
                  <a:cubicBezTo>
                    <a:pt x="1530" y="3721"/>
                    <a:pt x="1872" y="2968"/>
                    <a:pt x="2420" y="2397"/>
                  </a:cubicBezTo>
                  <a:cubicBezTo>
                    <a:pt x="2968" y="1849"/>
                    <a:pt x="3744" y="1507"/>
                    <a:pt x="4589" y="1507"/>
                  </a:cubicBezTo>
                  <a:close/>
                  <a:moveTo>
                    <a:pt x="4589" y="0"/>
                  </a:moveTo>
                  <a:cubicBezTo>
                    <a:pt x="2055" y="0"/>
                    <a:pt x="1" y="2032"/>
                    <a:pt x="1" y="4565"/>
                  </a:cubicBezTo>
                  <a:cubicBezTo>
                    <a:pt x="1" y="7099"/>
                    <a:pt x="2055" y="9130"/>
                    <a:pt x="4589" y="9130"/>
                  </a:cubicBezTo>
                  <a:cubicBezTo>
                    <a:pt x="7099" y="9130"/>
                    <a:pt x="9154" y="7099"/>
                    <a:pt x="9154" y="4565"/>
                  </a:cubicBezTo>
                  <a:cubicBezTo>
                    <a:pt x="9154" y="2032"/>
                    <a:pt x="7099" y="0"/>
                    <a:pt x="4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7"/>
            <p:cNvSpPr txBox="1"/>
            <p:nvPr/>
          </p:nvSpPr>
          <p:spPr>
            <a:xfrm>
              <a:off x="1168236" y="1927093"/>
              <a:ext cx="1484301" cy="12968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17780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Trebuchet MS"/>
                <a:buAutoNum type="arabicParenR"/>
              </a:pPr>
              <a:r>
                <a:rPr lang="en" sz="1200">
                  <a:solidFill>
                    <a:schemeClr val="lt1"/>
                  </a:solidFill>
                  <a:latin typeface="Geo"/>
                  <a:ea typeface="Geo"/>
                  <a:cs typeface="Geo"/>
                  <a:sym typeface="Geo"/>
                </a:rPr>
                <a:t>Insights from Numeric and Categorical Features </a:t>
              </a:r>
              <a:endParaRPr sz="12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endParaRPr>
            </a:p>
            <a:p>
              <a:pPr marL="17780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Trebuchet MS"/>
                <a:buAutoNum type="arabicParenR"/>
              </a:pPr>
              <a:r>
                <a:rPr lang="en" sz="1200">
                  <a:solidFill>
                    <a:schemeClr val="lt1"/>
                  </a:solidFill>
                  <a:latin typeface="Geo"/>
                  <a:ea typeface="Geo"/>
                  <a:cs typeface="Geo"/>
                  <a:sym typeface="Geo"/>
                </a:rPr>
                <a:t>Missing Values</a:t>
              </a:r>
              <a:endParaRPr sz="1100"/>
            </a:p>
            <a:p>
              <a:pPr marL="17780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Trebuchet MS"/>
                <a:buAutoNum type="arabicParenR"/>
              </a:pPr>
              <a:r>
                <a:rPr lang="en" sz="1200" b="0" i="0" u="none" strike="noStrike" cap="none">
                  <a:solidFill>
                    <a:schemeClr val="lt1"/>
                  </a:solidFill>
                  <a:latin typeface="Geo"/>
                  <a:ea typeface="Geo"/>
                  <a:cs typeface="Geo"/>
                  <a:sym typeface="Geo"/>
                </a:rPr>
                <a:t>Out</a:t>
              </a:r>
              <a:r>
                <a:rPr lang="en" sz="1200">
                  <a:solidFill>
                    <a:schemeClr val="lt1"/>
                  </a:solidFill>
                  <a:latin typeface="Geo"/>
                  <a:ea typeface="Geo"/>
                  <a:cs typeface="Geo"/>
                  <a:sym typeface="Geo"/>
                </a:rPr>
                <a:t>liers</a:t>
              </a:r>
              <a:endParaRPr sz="12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endParaRPr>
            </a:p>
            <a:p>
              <a:pPr marL="17780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Trebuchet MS"/>
                <a:buAutoNum type="arabicParenR"/>
              </a:pPr>
              <a:r>
                <a:rPr lang="en" sz="1400" b="0" i="0" u="none" strike="noStrike" cap="none">
                  <a:solidFill>
                    <a:schemeClr val="lt1"/>
                  </a:solidFill>
                  <a:latin typeface="Geo"/>
                  <a:ea typeface="Geo"/>
                  <a:cs typeface="Geo"/>
                  <a:sym typeface="Geo"/>
                </a:rPr>
                <a:t>Scaling the Data</a:t>
              </a:r>
              <a:endParaRPr sz="1100"/>
            </a:p>
            <a:p>
              <a:pPr marL="17780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Trebuchet MS"/>
                <a:buAutoNum type="arabicParenR"/>
              </a:pPr>
              <a:r>
                <a:rPr lang="en" sz="1400">
                  <a:solidFill>
                    <a:schemeClr val="lt1"/>
                  </a:solidFill>
                  <a:latin typeface="Geo"/>
                  <a:ea typeface="Geo"/>
                  <a:cs typeface="Geo"/>
                  <a:sym typeface="Geo"/>
                </a:rPr>
                <a:t>Converting Categorical features to Numeric features </a:t>
              </a:r>
              <a:endParaRPr sz="1100"/>
            </a:p>
            <a:p>
              <a:pPr marL="17780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Trebuchet MS"/>
                <a:buAutoNum type="arabicParenR"/>
              </a:pPr>
              <a:r>
                <a:rPr lang="en" sz="1400" b="0" i="0" u="none" strike="noStrike" cap="none">
                  <a:solidFill>
                    <a:schemeClr val="lt1"/>
                  </a:solidFill>
                  <a:latin typeface="Geo"/>
                  <a:ea typeface="Geo"/>
                  <a:cs typeface="Geo"/>
                  <a:sym typeface="Geo"/>
                </a:rPr>
                <a:t>Balancing the </a:t>
              </a:r>
              <a:r>
                <a:rPr lang="en" sz="1400">
                  <a:solidFill>
                    <a:schemeClr val="lt1"/>
                  </a:solidFill>
                  <a:latin typeface="Geo"/>
                  <a:ea typeface="Geo"/>
                  <a:cs typeface="Geo"/>
                  <a:sym typeface="Geo"/>
                </a:rPr>
                <a:t>Data</a:t>
              </a:r>
              <a:endParaRPr sz="14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endParaRPr>
            </a:p>
          </p:txBody>
        </p:sp>
        <p:sp>
          <p:nvSpPr>
            <p:cNvPr id="290" name="Google Shape;290;p37"/>
            <p:cNvSpPr txBox="1"/>
            <p:nvPr/>
          </p:nvSpPr>
          <p:spPr>
            <a:xfrm>
              <a:off x="1200072" y="1687693"/>
              <a:ext cx="13980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2100" b="1" i="0" u="none" strike="noStrike" cap="non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EDA</a:t>
              </a:r>
              <a:endParaRPr sz="21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91" name="Google Shape;291;p37"/>
            <p:cNvSpPr txBox="1"/>
            <p:nvPr/>
          </p:nvSpPr>
          <p:spPr>
            <a:xfrm>
              <a:off x="1409801" y="1173814"/>
              <a:ext cx="902100" cy="23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700" b="1" i="0" u="none" strike="noStrike" cap="non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01</a:t>
              </a:r>
              <a:endParaRPr sz="17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pic>
        <p:nvPicPr>
          <p:cNvPr id="292" name="Google Shape;29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4519" y="100929"/>
            <a:ext cx="974035" cy="447261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7"/>
          <p:cNvSpPr txBox="1"/>
          <p:nvPr/>
        </p:nvSpPr>
        <p:spPr>
          <a:xfrm>
            <a:off x="4224964" y="2112499"/>
            <a:ext cx="1344400" cy="1523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5400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eo"/>
              <a:buAutoNum type="arabicParenR"/>
            </a:pPr>
            <a:r>
              <a:rPr lang="en" sz="11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Logistic Regression</a:t>
            </a:r>
            <a:endParaRPr sz="1100"/>
          </a:p>
          <a:p>
            <a:pPr marL="25400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eo"/>
              <a:buAutoNum type="arabicParenR"/>
            </a:pPr>
            <a:r>
              <a:rPr lang="en" sz="11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SVM</a:t>
            </a:r>
            <a:endParaRPr sz="1100"/>
          </a:p>
          <a:p>
            <a:pPr marL="25400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eo"/>
              <a:buAutoNum type="arabicParenR"/>
            </a:pPr>
            <a:r>
              <a:rPr lang="en" sz="11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Decision Tree</a:t>
            </a:r>
            <a:endParaRPr sz="1100"/>
          </a:p>
          <a:p>
            <a:pPr marL="25400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eo"/>
              <a:buAutoNum type="arabicParenR"/>
            </a:pPr>
            <a:r>
              <a:rPr lang="en" sz="11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RF Classifier</a:t>
            </a:r>
            <a:endParaRPr sz="1100"/>
          </a:p>
          <a:p>
            <a:pPr marL="25400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eo"/>
              <a:buAutoNum type="arabicParenR"/>
            </a:pPr>
            <a:r>
              <a:rPr lang="en" sz="11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Boosting Technique</a:t>
            </a:r>
            <a:endParaRPr sz="1100"/>
          </a:p>
          <a:p>
            <a:pPr marL="25400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eo"/>
              <a:buAutoNum type="arabicParenR"/>
            </a:pPr>
            <a:r>
              <a:rPr lang="en" sz="11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KNN</a:t>
            </a:r>
            <a:endParaRPr sz="1100"/>
          </a:p>
          <a:p>
            <a:pPr marL="2540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rebuchet MS"/>
              <a:buNone/>
            </a:pPr>
            <a:endParaRPr sz="1100">
              <a:solidFill>
                <a:schemeClr val="lt1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294" name="Google Shape;294;p37"/>
          <p:cNvSpPr txBox="1"/>
          <p:nvPr/>
        </p:nvSpPr>
        <p:spPr>
          <a:xfrm>
            <a:off x="5940038" y="2943495"/>
            <a:ext cx="1507712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Flask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+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Heroku </a:t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4"/>
          <p:cNvSpPr txBox="1">
            <a:spLocks noGrp="1"/>
          </p:cNvSpPr>
          <p:nvPr>
            <p:ph type="title"/>
          </p:nvPr>
        </p:nvSpPr>
        <p:spPr>
          <a:xfrm>
            <a:off x="1799273" y="505925"/>
            <a:ext cx="5058727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000"/>
              <a:buFont typeface="Georgia"/>
              <a:buNone/>
            </a:pPr>
            <a:r>
              <a:rPr lang="en" sz="3000" b="1" i="0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LGBM Performance :</a:t>
            </a:r>
            <a:endParaRPr/>
          </a:p>
        </p:txBody>
      </p:sp>
      <p:grpSp>
        <p:nvGrpSpPr>
          <p:cNvPr id="637" name="Google Shape;637;p64"/>
          <p:cNvGrpSpPr/>
          <p:nvPr/>
        </p:nvGrpSpPr>
        <p:grpSpPr>
          <a:xfrm>
            <a:off x="174168" y="1927507"/>
            <a:ext cx="6855422" cy="1879931"/>
            <a:chOff x="4893" y="562942"/>
            <a:chExt cx="9140562" cy="2506575"/>
          </a:xfrm>
        </p:grpSpPr>
        <p:sp>
          <p:nvSpPr>
            <p:cNvPr id="638" name="Google Shape;638;p64"/>
            <p:cNvSpPr/>
            <p:nvPr/>
          </p:nvSpPr>
          <p:spPr>
            <a:xfrm>
              <a:off x="4893" y="704134"/>
              <a:ext cx="3210434" cy="706975"/>
            </a:xfrm>
            <a:prstGeom prst="roundRect">
              <a:avLst>
                <a:gd name="adj" fmla="val 10000"/>
              </a:avLst>
            </a:prstGeom>
            <a:solidFill>
              <a:srgbClr val="5ECBE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64"/>
            <p:cNvSpPr txBox="1"/>
            <p:nvPr/>
          </p:nvSpPr>
          <p:spPr>
            <a:xfrm>
              <a:off x="25600" y="724841"/>
              <a:ext cx="3169020" cy="6655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000" tIns="33350" rIns="50000" bIns="33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E21"/>
                </a:buClr>
                <a:buSzPts val="2600"/>
                <a:buFont typeface="Arial Black"/>
                <a:buNone/>
              </a:pPr>
              <a:r>
                <a:rPr lang="en" sz="2600">
                  <a:solidFill>
                    <a:srgbClr val="161E2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Imbalanced</a:t>
              </a:r>
              <a:endParaRPr sz="2600">
                <a:solidFill>
                  <a:srgbClr val="161E2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640" name="Google Shape;640;p64"/>
            <p:cNvSpPr/>
            <p:nvPr/>
          </p:nvSpPr>
          <p:spPr>
            <a:xfrm>
              <a:off x="325936" y="1411110"/>
              <a:ext cx="321043" cy="108220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4BA0BD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641" name="Google Shape;641;p64"/>
            <p:cNvSpPr/>
            <p:nvPr/>
          </p:nvSpPr>
          <p:spPr>
            <a:xfrm>
              <a:off x="646980" y="1917105"/>
              <a:ext cx="3686587" cy="1152412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ECBE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64"/>
            <p:cNvSpPr txBox="1"/>
            <p:nvPr/>
          </p:nvSpPr>
          <p:spPr>
            <a:xfrm>
              <a:off x="680733" y="1950858"/>
              <a:ext cx="3619081" cy="10849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875" tIns="61925" rIns="92875" bIns="61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Trebuchet MS"/>
                <a:buNone/>
              </a:pPr>
              <a:r>
                <a:rPr lang="en" sz="49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.</a:t>
              </a:r>
              <a:endParaRPr sz="4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43" name="Google Shape;643;p64"/>
            <p:cNvSpPr/>
            <p:nvPr/>
          </p:nvSpPr>
          <p:spPr>
            <a:xfrm>
              <a:off x="4700491" y="562942"/>
              <a:ext cx="3204686" cy="710659"/>
            </a:xfrm>
            <a:prstGeom prst="roundRect">
              <a:avLst>
                <a:gd name="adj" fmla="val 10000"/>
              </a:avLst>
            </a:prstGeom>
            <a:solidFill>
              <a:srgbClr val="5ECBE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64"/>
            <p:cNvSpPr txBox="1"/>
            <p:nvPr/>
          </p:nvSpPr>
          <p:spPr>
            <a:xfrm>
              <a:off x="4721305" y="583756"/>
              <a:ext cx="3163058" cy="6690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000" tIns="33350" rIns="50000" bIns="33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E21"/>
                </a:buClr>
                <a:buSzPts val="2600"/>
                <a:buFont typeface="Arial Black"/>
                <a:buNone/>
              </a:pPr>
              <a:r>
                <a:rPr lang="en" sz="2600">
                  <a:solidFill>
                    <a:srgbClr val="161E2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Balanced</a:t>
              </a:r>
              <a:endParaRPr sz="2600">
                <a:solidFill>
                  <a:srgbClr val="161E2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645" name="Google Shape;645;p64"/>
            <p:cNvSpPr/>
            <p:nvPr/>
          </p:nvSpPr>
          <p:spPr>
            <a:xfrm>
              <a:off x="5020959" y="1273601"/>
              <a:ext cx="324597" cy="12122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4BA0BD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646" name="Google Shape;646;p64"/>
            <p:cNvSpPr/>
            <p:nvPr/>
          </p:nvSpPr>
          <p:spPr>
            <a:xfrm>
              <a:off x="5345557" y="1920788"/>
              <a:ext cx="3799898" cy="1130088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ECBE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64"/>
            <p:cNvSpPr txBox="1"/>
            <p:nvPr/>
          </p:nvSpPr>
          <p:spPr>
            <a:xfrm>
              <a:off x="5378656" y="1953887"/>
              <a:ext cx="3733700" cy="10638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875" tIns="61925" rIns="92875" bIns="61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Trebuchet MS"/>
                <a:buNone/>
              </a:pPr>
              <a:r>
                <a:rPr lang="en" sz="49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.</a:t>
              </a:r>
              <a:endParaRPr sz="4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648" name="Google Shape;648;p64"/>
          <p:cNvSpPr txBox="1"/>
          <p:nvPr/>
        </p:nvSpPr>
        <p:spPr>
          <a:xfrm flipH="1">
            <a:off x="1282700" y="2899361"/>
            <a:ext cx="2242979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Accuracy :-</a:t>
            </a:r>
            <a:endParaRPr sz="1500" b="1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49" name="Google Shape;649;p64"/>
          <p:cNvSpPr txBox="1"/>
          <p:nvPr/>
        </p:nvSpPr>
        <p:spPr>
          <a:xfrm flipH="1">
            <a:off x="4917440" y="2899361"/>
            <a:ext cx="2242979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Accuracy :-</a:t>
            </a:r>
            <a:endParaRPr sz="1500" b="1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650" name="Google Shape;650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520" y="3298662"/>
            <a:ext cx="2575560" cy="457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29101" y="3298663"/>
            <a:ext cx="2736056" cy="457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6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04519" y="87613"/>
            <a:ext cx="974035" cy="44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5"/>
          <p:cNvSpPr txBox="1">
            <a:spLocks noGrp="1"/>
          </p:cNvSpPr>
          <p:nvPr>
            <p:ph type="title"/>
          </p:nvPr>
        </p:nvSpPr>
        <p:spPr>
          <a:xfrm>
            <a:off x="2656682" y="662570"/>
            <a:ext cx="1520825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000"/>
              <a:buFont typeface="Georgia"/>
              <a:buNone/>
            </a:pPr>
            <a:r>
              <a:rPr lang="en" sz="3000" b="1" i="0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KNN :</a:t>
            </a:r>
            <a:endParaRPr/>
          </a:p>
        </p:txBody>
      </p:sp>
      <p:grpSp>
        <p:nvGrpSpPr>
          <p:cNvPr id="658" name="Google Shape;658;p65"/>
          <p:cNvGrpSpPr/>
          <p:nvPr/>
        </p:nvGrpSpPr>
        <p:grpSpPr>
          <a:xfrm>
            <a:off x="189408" y="1947009"/>
            <a:ext cx="6855422" cy="1828760"/>
            <a:chOff x="4893" y="1447720"/>
            <a:chExt cx="9140562" cy="2438347"/>
          </a:xfrm>
        </p:grpSpPr>
        <p:sp>
          <p:nvSpPr>
            <p:cNvPr id="659" name="Google Shape;659;p65"/>
            <p:cNvSpPr/>
            <p:nvPr/>
          </p:nvSpPr>
          <p:spPr>
            <a:xfrm>
              <a:off x="4893" y="1447720"/>
              <a:ext cx="3210434" cy="706975"/>
            </a:xfrm>
            <a:prstGeom prst="roundRect">
              <a:avLst>
                <a:gd name="adj" fmla="val 10000"/>
              </a:avLst>
            </a:prstGeom>
            <a:solidFill>
              <a:srgbClr val="5ECBE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65"/>
            <p:cNvSpPr txBox="1"/>
            <p:nvPr/>
          </p:nvSpPr>
          <p:spPr>
            <a:xfrm>
              <a:off x="25600" y="1468427"/>
              <a:ext cx="3169020" cy="6655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000" tIns="33350" rIns="50000" bIns="33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E21"/>
                </a:buClr>
                <a:buSzPts val="2600"/>
                <a:buFont typeface="Arial Black"/>
                <a:buNone/>
              </a:pPr>
              <a:r>
                <a:rPr lang="en" sz="2600">
                  <a:solidFill>
                    <a:srgbClr val="161E2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Imbalanced</a:t>
              </a:r>
              <a:endParaRPr sz="2600">
                <a:solidFill>
                  <a:srgbClr val="161E2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661" name="Google Shape;661;p65"/>
            <p:cNvSpPr/>
            <p:nvPr/>
          </p:nvSpPr>
          <p:spPr>
            <a:xfrm>
              <a:off x="325936" y="2154695"/>
              <a:ext cx="321043" cy="108220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4BA0BD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662" name="Google Shape;662;p65"/>
            <p:cNvSpPr/>
            <p:nvPr/>
          </p:nvSpPr>
          <p:spPr>
            <a:xfrm>
              <a:off x="646980" y="2660690"/>
              <a:ext cx="3686587" cy="1152412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ECBE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65"/>
            <p:cNvSpPr txBox="1"/>
            <p:nvPr/>
          </p:nvSpPr>
          <p:spPr>
            <a:xfrm>
              <a:off x="680733" y="2694443"/>
              <a:ext cx="3619081" cy="10849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875" tIns="61925" rIns="92875" bIns="61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Trebuchet MS"/>
                <a:buNone/>
              </a:pPr>
              <a:r>
                <a:rPr lang="en" sz="49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.</a:t>
              </a:r>
              <a:endParaRPr sz="4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64" name="Google Shape;664;p65"/>
            <p:cNvSpPr/>
            <p:nvPr/>
          </p:nvSpPr>
          <p:spPr>
            <a:xfrm>
              <a:off x="4704620" y="1447720"/>
              <a:ext cx="3204686" cy="710659"/>
            </a:xfrm>
            <a:prstGeom prst="roundRect">
              <a:avLst>
                <a:gd name="adj" fmla="val 10000"/>
              </a:avLst>
            </a:prstGeom>
            <a:solidFill>
              <a:srgbClr val="5ECBE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65"/>
            <p:cNvSpPr txBox="1"/>
            <p:nvPr/>
          </p:nvSpPr>
          <p:spPr>
            <a:xfrm>
              <a:off x="4725434" y="1468534"/>
              <a:ext cx="3163058" cy="6690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000" tIns="33350" rIns="50000" bIns="33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E21"/>
                </a:buClr>
                <a:buSzPts val="2600"/>
                <a:buFont typeface="Arial Black"/>
                <a:buNone/>
              </a:pPr>
              <a:r>
                <a:rPr lang="en" sz="2600">
                  <a:solidFill>
                    <a:srgbClr val="161E2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Balanced</a:t>
              </a:r>
              <a:endParaRPr sz="2600">
                <a:solidFill>
                  <a:srgbClr val="161E2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666" name="Google Shape;666;p65"/>
            <p:cNvSpPr/>
            <p:nvPr/>
          </p:nvSpPr>
          <p:spPr>
            <a:xfrm>
              <a:off x="5025088" y="2158379"/>
              <a:ext cx="320468" cy="111684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4BA0BD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667" name="Google Shape;667;p65"/>
            <p:cNvSpPr/>
            <p:nvPr/>
          </p:nvSpPr>
          <p:spPr>
            <a:xfrm>
              <a:off x="5345557" y="2664374"/>
              <a:ext cx="3799898" cy="122169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ECBE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65"/>
            <p:cNvSpPr txBox="1"/>
            <p:nvPr/>
          </p:nvSpPr>
          <p:spPr>
            <a:xfrm>
              <a:off x="5381339" y="2700156"/>
              <a:ext cx="3728334" cy="11501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875" tIns="61925" rIns="92875" bIns="61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Trebuchet MS"/>
                <a:buNone/>
              </a:pPr>
              <a:r>
                <a:rPr lang="en" sz="49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.</a:t>
              </a:r>
              <a:endParaRPr sz="4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pic>
        <p:nvPicPr>
          <p:cNvPr id="669" name="Google Shape;669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9140" y="3248953"/>
            <a:ext cx="2583180" cy="395239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65"/>
          <p:cNvSpPr txBox="1"/>
          <p:nvPr/>
        </p:nvSpPr>
        <p:spPr>
          <a:xfrm flipH="1">
            <a:off x="1282700" y="2899361"/>
            <a:ext cx="2242979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Accuracy :-</a:t>
            </a:r>
            <a:endParaRPr sz="1500" b="1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71" name="Google Shape;671;p65"/>
          <p:cNvSpPr txBox="1"/>
          <p:nvPr/>
        </p:nvSpPr>
        <p:spPr>
          <a:xfrm flipH="1">
            <a:off x="4917440" y="2899361"/>
            <a:ext cx="2242979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Accuracy :-</a:t>
            </a:r>
            <a:endParaRPr sz="1500" b="1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672" name="Google Shape;672;p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47992" y="3248953"/>
            <a:ext cx="2724308" cy="457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6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04519" y="87613"/>
            <a:ext cx="974035" cy="44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6"/>
          <p:cNvSpPr txBox="1">
            <a:spLocks noGrp="1"/>
          </p:cNvSpPr>
          <p:nvPr>
            <p:ph type="title"/>
          </p:nvPr>
        </p:nvSpPr>
        <p:spPr>
          <a:xfrm>
            <a:off x="508000" y="264979"/>
            <a:ext cx="6447501" cy="69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Georgia"/>
              <a:buNone/>
            </a:pPr>
            <a:r>
              <a:rPr lang="en" sz="300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Model on I</a:t>
            </a:r>
            <a:r>
              <a:rPr lang="en" sz="3000" i="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mbalanced</a:t>
            </a:r>
            <a:r>
              <a:rPr lang="en" sz="300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 data :-</a:t>
            </a:r>
            <a:endParaRPr sz="3000">
              <a:solidFill>
                <a:srgbClr val="00206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9" name="Google Shape;679;p66"/>
          <p:cNvSpPr txBox="1"/>
          <p:nvPr/>
        </p:nvSpPr>
        <p:spPr>
          <a:xfrm>
            <a:off x="508001" y="2666863"/>
            <a:ext cx="5216938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Model on Balanced data :-</a:t>
            </a:r>
            <a:endParaRPr sz="3000">
              <a:solidFill>
                <a:srgbClr val="0020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80" name="Google Shape;680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039" y="918839"/>
            <a:ext cx="6722463" cy="145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039" y="3369076"/>
            <a:ext cx="6722463" cy="1550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04519" y="87613"/>
            <a:ext cx="974035" cy="44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7"/>
          <p:cNvSpPr txBox="1">
            <a:spLocks noGrp="1"/>
          </p:cNvSpPr>
          <p:nvPr>
            <p:ph type="title"/>
          </p:nvPr>
        </p:nvSpPr>
        <p:spPr>
          <a:xfrm>
            <a:off x="1854200" y="267767"/>
            <a:ext cx="3789361" cy="56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Georgia"/>
              <a:buNone/>
            </a:pPr>
            <a:r>
              <a:rPr lang="en" sz="3000" b="1" i="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Voting Classifier :</a:t>
            </a:r>
            <a:br>
              <a:rPr lang="en" sz="3000" b="1" i="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3000">
              <a:solidFill>
                <a:srgbClr val="002060"/>
              </a:solidFill>
            </a:endParaRPr>
          </a:p>
        </p:txBody>
      </p:sp>
      <p:pic>
        <p:nvPicPr>
          <p:cNvPr id="688" name="Google Shape;688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2152" y="1819437"/>
            <a:ext cx="2928935" cy="296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9234" y="1968023"/>
            <a:ext cx="2453983" cy="2961659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67"/>
          <p:cNvSpPr/>
          <p:nvPr/>
        </p:nvSpPr>
        <p:spPr>
          <a:xfrm>
            <a:off x="439235" y="1157288"/>
            <a:ext cx="2525422" cy="564356"/>
          </a:xfrm>
          <a:prstGeom prst="round2Same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1" name="Google Shape;691;p67"/>
          <p:cNvSpPr/>
          <p:nvPr/>
        </p:nvSpPr>
        <p:spPr>
          <a:xfrm>
            <a:off x="4064795" y="1157287"/>
            <a:ext cx="2793206" cy="564356"/>
          </a:xfrm>
          <a:prstGeom prst="round2Same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2" name="Google Shape;692;p67"/>
          <p:cNvSpPr txBox="1"/>
          <p:nvPr/>
        </p:nvSpPr>
        <p:spPr>
          <a:xfrm>
            <a:off x="664369" y="1243257"/>
            <a:ext cx="225028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Imbalanced</a:t>
            </a:r>
            <a:endParaRPr sz="2100" b="1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93" name="Google Shape;693;p67"/>
          <p:cNvSpPr txBox="1"/>
          <p:nvPr/>
        </p:nvSpPr>
        <p:spPr>
          <a:xfrm>
            <a:off x="4679156" y="1243257"/>
            <a:ext cx="225028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Balanced</a:t>
            </a:r>
            <a:endParaRPr sz="2100" b="1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694" name="Google Shape;694;p67"/>
          <p:cNvCxnSpPr/>
          <p:nvPr/>
        </p:nvCxnSpPr>
        <p:spPr>
          <a:xfrm>
            <a:off x="3479006" y="1157287"/>
            <a:ext cx="0" cy="393620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95" name="Google Shape;695;p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04519" y="87613"/>
            <a:ext cx="974035" cy="44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68"/>
          <p:cNvSpPr txBox="1">
            <a:spLocks noGrp="1"/>
          </p:cNvSpPr>
          <p:nvPr>
            <p:ph type="title"/>
          </p:nvPr>
        </p:nvSpPr>
        <p:spPr>
          <a:xfrm>
            <a:off x="100013" y="203875"/>
            <a:ext cx="7050087" cy="504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Georgia"/>
              <a:buNone/>
            </a:pPr>
            <a:r>
              <a:rPr lang="en" sz="3300" b="1" i="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Hyper Parameter Tuning :</a:t>
            </a:r>
            <a:br>
              <a:rPr lang="en" sz="3300" b="1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lang="en" sz="3300" b="1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lang="en" sz="3300" b="1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3300"/>
          </a:p>
        </p:txBody>
      </p:sp>
      <p:sp>
        <p:nvSpPr>
          <p:cNvPr id="701" name="Google Shape;701;p68"/>
          <p:cNvSpPr txBox="1"/>
          <p:nvPr/>
        </p:nvSpPr>
        <p:spPr>
          <a:xfrm>
            <a:off x="235591" y="1695479"/>
            <a:ext cx="5144277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Random Forest Classifier (Balanced)  </a:t>
            </a:r>
            <a:r>
              <a:rPr lang="en" sz="18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:-</a:t>
            </a:r>
            <a:endParaRPr sz="1800" b="1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702" name="Google Shape;702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4519" y="87613"/>
            <a:ext cx="974035" cy="447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7692" y="2160671"/>
            <a:ext cx="6611664" cy="1994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Google Shape;708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69"/>
          <p:cNvSpPr txBox="1"/>
          <p:nvPr/>
        </p:nvSpPr>
        <p:spPr>
          <a:xfrm>
            <a:off x="386179" y="166456"/>
            <a:ext cx="4694067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Model  Deployment </a:t>
            </a:r>
            <a:endParaRPr sz="3000" b="1">
              <a:solidFill>
                <a:srgbClr val="00206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10" name="Google Shape;710;p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4519" y="87613"/>
            <a:ext cx="974035" cy="44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Google Shape;715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480" y="0"/>
            <a:ext cx="7603308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4519" y="87613"/>
            <a:ext cx="974035" cy="44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71"/>
          <p:cNvSpPr txBox="1"/>
          <p:nvPr/>
        </p:nvSpPr>
        <p:spPr>
          <a:xfrm>
            <a:off x="539318" y="91190"/>
            <a:ext cx="5772705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User Interface</a:t>
            </a:r>
            <a:endParaRPr sz="3000" b="1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22" name="Google Shape;722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759" y="818965"/>
            <a:ext cx="3080535" cy="3395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" name="Google Shape;723;p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01682" y="847262"/>
            <a:ext cx="3080536" cy="3395709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71"/>
          <p:cNvSpPr txBox="1"/>
          <p:nvPr/>
        </p:nvSpPr>
        <p:spPr>
          <a:xfrm>
            <a:off x="539318" y="4514295"/>
            <a:ext cx="5406501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By Giving inputs the user can predict whether the machine needs maintenance or not.</a:t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25" name="Google Shape;725;p7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04519" y="87613"/>
            <a:ext cx="974035" cy="44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72"/>
          <p:cNvSpPr txBox="1">
            <a:spLocks noGrp="1"/>
          </p:cNvSpPr>
          <p:nvPr>
            <p:ph type="title"/>
          </p:nvPr>
        </p:nvSpPr>
        <p:spPr>
          <a:xfrm>
            <a:off x="508000" y="1083365"/>
            <a:ext cx="6151217" cy="606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Georgia"/>
              <a:buNone/>
            </a:pPr>
            <a:r>
              <a:rPr lang="en" sz="3300">
                <a:latin typeface="Georgia"/>
                <a:ea typeface="Georgia"/>
                <a:cs typeface="Georgia"/>
                <a:sym typeface="Georgia"/>
              </a:rPr>
              <a:t>Web application Link -</a:t>
            </a:r>
            <a:endParaRPr sz="33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1" name="Google Shape;731;p72"/>
          <p:cNvSpPr txBox="1">
            <a:spLocks noGrp="1"/>
          </p:cNvSpPr>
          <p:nvPr>
            <p:ph type="body" idx="1"/>
          </p:nvPr>
        </p:nvSpPr>
        <p:spPr>
          <a:xfrm>
            <a:off x="508000" y="2112429"/>
            <a:ext cx="6447501" cy="446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54000" lvl="0" indent="-260350" algn="l" rtl="0">
              <a:spcBef>
                <a:spcPts val="0"/>
              </a:spcBef>
              <a:spcAft>
                <a:spcPts val="0"/>
              </a:spcAft>
              <a:buSzPts val="1700"/>
              <a:buChar char="►"/>
            </a:pPr>
            <a:r>
              <a:rPr lang="en" sz="2100" b="0" i="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https://deploypredicting.herokuapp.com/</a:t>
            </a:r>
            <a:endParaRPr sz="21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6" name="Google Shape;736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5495" y="109460"/>
            <a:ext cx="974035" cy="44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3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7535" r="1"/>
          <a:stretch/>
        </p:blipFill>
        <p:spPr>
          <a:xfrm>
            <a:off x="482600" y="482600"/>
            <a:ext cx="8178800" cy="41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2" name="Google Shape;742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4519" y="87613"/>
            <a:ext cx="974035" cy="447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7242" y="87613"/>
            <a:ext cx="974035" cy="44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9" name="Google Shape;749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109" y="87613"/>
            <a:ext cx="6256536" cy="4616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4519" y="87613"/>
            <a:ext cx="974035" cy="44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76"/>
          <p:cNvSpPr txBox="1"/>
          <p:nvPr/>
        </p:nvSpPr>
        <p:spPr>
          <a:xfrm>
            <a:off x="414896" y="1591316"/>
            <a:ext cx="7198479" cy="3214342"/>
          </a:xfrm>
          <a:prstGeom prst="rect">
            <a:avLst/>
          </a:prstGeom>
          <a:solidFill>
            <a:srgbClr val="9EDFF5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54000" marR="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Trebuchet MS"/>
              <a:buAutoNum type="arabicPeriod"/>
            </a:pPr>
            <a:r>
              <a:rPr lang="en" sz="1700" b="0" i="0">
                <a:solidFill>
                  <a:srgbClr val="333333"/>
                </a:solidFill>
                <a:latin typeface="Geo"/>
                <a:ea typeface="Geo"/>
                <a:cs typeface="Geo"/>
                <a:sym typeface="Geo"/>
              </a:rPr>
              <a:t>It is possible to have a successful preventive maintenance program.</a:t>
            </a:r>
            <a:endParaRPr sz="1100"/>
          </a:p>
          <a:p>
            <a:pPr marL="254000" marR="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Trebuchet MS"/>
              <a:buAutoNum type="arabicPeriod"/>
            </a:pPr>
            <a:r>
              <a:rPr lang="en" sz="1700" b="0" i="0">
                <a:solidFill>
                  <a:srgbClr val="333333"/>
                </a:solidFill>
                <a:latin typeface="Geo"/>
                <a:ea typeface="Geo"/>
                <a:cs typeface="Geo"/>
                <a:sym typeface="Geo"/>
              </a:rPr>
              <a:t> From a cost reduction viewpoint it is essential, but it does entail risk. </a:t>
            </a:r>
            <a:endParaRPr sz="1100"/>
          </a:p>
          <a:p>
            <a:pPr marL="254000" marR="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Trebuchet MS"/>
              <a:buAutoNum type="arabicPeriod"/>
            </a:pPr>
            <a:r>
              <a:rPr lang="en" sz="1700" b="0" i="0">
                <a:solidFill>
                  <a:srgbClr val="333333"/>
                </a:solidFill>
                <a:latin typeface="Geo"/>
                <a:ea typeface="Geo"/>
                <a:cs typeface="Geo"/>
                <a:sym typeface="Geo"/>
              </a:rPr>
              <a:t>When the proper care is taken, the risks, however, can be minimized. </a:t>
            </a:r>
            <a:endParaRPr sz="1100"/>
          </a:p>
          <a:p>
            <a:pPr marL="254000" marR="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Trebuchet MS"/>
              <a:buAutoNum type="arabicPeriod"/>
            </a:pPr>
            <a:r>
              <a:rPr lang="en" sz="1700" b="0" i="0">
                <a:solidFill>
                  <a:srgbClr val="333333"/>
                </a:solidFill>
                <a:latin typeface="Geo"/>
                <a:ea typeface="Geo"/>
                <a:cs typeface="Geo"/>
                <a:sym typeface="Geo"/>
              </a:rPr>
              <a:t>In order to minimize risk, preventive maintenance has to be carefully planned and carried out by well-trained and motivated workers. </a:t>
            </a:r>
            <a:endParaRPr sz="1100"/>
          </a:p>
          <a:p>
            <a:pPr marL="254000" marR="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Trebuchet MS"/>
              <a:buAutoNum type="arabicPeriod"/>
            </a:pPr>
            <a:r>
              <a:rPr lang="en" sz="1700" b="0" i="0">
                <a:solidFill>
                  <a:srgbClr val="333333"/>
                </a:solidFill>
                <a:latin typeface="Geo"/>
                <a:ea typeface="Geo"/>
                <a:cs typeface="Geo"/>
                <a:sym typeface="Geo"/>
              </a:rPr>
              <a:t>The biggest benefits of a Predictive Maintenance program occur through painting, lubrication, cleaning and adjusting, and minor component replacement to extend the life of equipment and facilities.</a:t>
            </a:r>
            <a:r>
              <a:rPr lang="en" sz="1700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rPr>
              <a:t>.</a:t>
            </a:r>
            <a:endParaRPr sz="1700">
              <a:solidFill>
                <a:schemeClr val="dk1"/>
              </a:solidFill>
              <a:latin typeface="Geo"/>
              <a:ea typeface="Geo"/>
              <a:cs typeface="Geo"/>
              <a:sym typeface="Geo"/>
            </a:endParaRPr>
          </a:p>
        </p:txBody>
      </p:sp>
      <p:pic>
        <p:nvPicPr>
          <p:cNvPr id="756" name="Google Shape;756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5980" y="0"/>
            <a:ext cx="3223172" cy="1526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4519" y="87613"/>
            <a:ext cx="974035" cy="44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77" descr="Handshak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5963" y="0"/>
            <a:ext cx="2824269" cy="2824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4519" y="87613"/>
            <a:ext cx="974035" cy="447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7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8571" y="2243138"/>
            <a:ext cx="5875735" cy="2500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626" y="1025342"/>
            <a:ext cx="7215500" cy="3092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4519" y="87613"/>
            <a:ext cx="974035" cy="44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"/>
          <p:cNvSpPr txBox="1">
            <a:spLocks noGrp="1"/>
          </p:cNvSpPr>
          <p:nvPr>
            <p:ph type="title"/>
          </p:nvPr>
        </p:nvSpPr>
        <p:spPr>
          <a:xfrm>
            <a:off x="527528" y="140764"/>
            <a:ext cx="2710640" cy="31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eorgia"/>
              <a:buNone/>
            </a:pPr>
            <a:r>
              <a:rPr lang="e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Variable</a:t>
            </a:r>
            <a:r>
              <a:rPr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View -</a:t>
            </a:r>
            <a:endParaRPr/>
          </a:p>
        </p:txBody>
      </p:sp>
      <p:graphicFrame>
        <p:nvGraphicFramePr>
          <p:cNvPr id="311" name="Google Shape;311;p40"/>
          <p:cNvGraphicFramePr/>
          <p:nvPr/>
        </p:nvGraphicFramePr>
        <p:xfrm>
          <a:off x="527528" y="643478"/>
          <a:ext cx="6183975" cy="4436500"/>
        </p:xfrm>
        <a:graphic>
          <a:graphicData uri="http://schemas.openxmlformats.org/drawingml/2006/table">
            <a:tbl>
              <a:tblPr firstRow="1" bandRow="1">
                <a:noFill/>
                <a:tableStyleId>{D449703A-3F54-4B60-A750-6930041D44A6}</a:tableStyleId>
              </a:tblPr>
              <a:tblGrid>
                <a:gridCol w="265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Geo"/>
                          <a:ea typeface="Geo"/>
                          <a:cs typeface="Geo"/>
                          <a:sym typeface="Geo"/>
                        </a:rPr>
                        <a:t>Features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Geo"/>
                          <a:ea typeface="Geo"/>
                          <a:cs typeface="Geo"/>
                          <a:sym typeface="Geo"/>
                        </a:rPr>
                        <a:t>Details 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u="none" strike="noStrike" cap="none">
                          <a:solidFill>
                            <a:schemeClr val="dk1"/>
                          </a:solidFill>
                          <a:latin typeface="Geo"/>
                          <a:ea typeface="Geo"/>
                          <a:cs typeface="Geo"/>
                          <a:sym typeface="Geo"/>
                        </a:rPr>
                        <a:t>UID</a:t>
                      </a:r>
                      <a:endParaRPr sz="1200" b="0" u="none" strike="noStrike" cap="none">
                        <a:latin typeface="Geo"/>
                        <a:ea typeface="Geo"/>
                        <a:cs typeface="Geo"/>
                        <a:sym typeface="Geo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Geo"/>
                          <a:ea typeface="Geo"/>
                          <a:cs typeface="Geo"/>
                          <a:sym typeface="Geo"/>
                        </a:rPr>
                        <a:t>unique identifier ranging from 1 to 10000 </a:t>
                      </a:r>
                      <a:endParaRPr sz="1200" u="none" strike="noStrike" cap="none">
                        <a:latin typeface="Geo"/>
                        <a:ea typeface="Geo"/>
                        <a:cs typeface="Geo"/>
                        <a:sym typeface="Geo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1"/>
                          </a:solidFill>
                          <a:latin typeface="Geo"/>
                          <a:ea typeface="Geo"/>
                          <a:cs typeface="Geo"/>
                          <a:sym typeface="Geo"/>
                        </a:rPr>
                        <a:t>product ID</a:t>
                      </a:r>
                      <a:endParaRPr sz="1200" u="none" strike="noStrike" cap="none">
                        <a:latin typeface="Geo"/>
                        <a:ea typeface="Geo"/>
                        <a:cs typeface="Geo"/>
                        <a:sym typeface="Geo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Geo"/>
                          <a:ea typeface="Geo"/>
                          <a:cs typeface="Geo"/>
                          <a:sym typeface="Geo"/>
                        </a:rPr>
                        <a:t>L, M, or H for low (50% of all products), medium (30%) and high (20%)</a:t>
                      </a:r>
                      <a:endParaRPr sz="1200" u="none" strike="noStrike" cap="none">
                        <a:latin typeface="Geo"/>
                        <a:ea typeface="Geo"/>
                        <a:cs typeface="Geo"/>
                        <a:sym typeface="Geo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1"/>
                          </a:solidFill>
                          <a:latin typeface="Geo"/>
                          <a:ea typeface="Geo"/>
                          <a:cs typeface="Geo"/>
                          <a:sym typeface="Geo"/>
                        </a:rPr>
                        <a:t>air temperature [K]</a:t>
                      </a: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Geo"/>
                          <a:ea typeface="Geo"/>
                          <a:cs typeface="Geo"/>
                          <a:sym typeface="Geo"/>
                        </a:rPr>
                        <a:t>: </a:t>
                      </a:r>
                      <a:endParaRPr sz="1200" u="none" strike="noStrike" cap="none">
                        <a:latin typeface="Geo"/>
                        <a:ea typeface="Geo"/>
                        <a:cs typeface="Geo"/>
                        <a:sym typeface="Geo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Geo"/>
                          <a:ea typeface="Geo"/>
                          <a:cs typeface="Geo"/>
                          <a:sym typeface="Geo"/>
                        </a:rPr>
                        <a:t>Temperature of air in  surrounding of machine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1"/>
                          </a:solidFill>
                          <a:latin typeface="Geo"/>
                          <a:ea typeface="Geo"/>
                          <a:cs typeface="Geo"/>
                          <a:sym typeface="Geo"/>
                        </a:rPr>
                        <a:t>process temperature [K]</a:t>
                      </a: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Geo"/>
                          <a:ea typeface="Geo"/>
                          <a:cs typeface="Geo"/>
                          <a:sym typeface="Geo"/>
                        </a:rPr>
                        <a:t>:</a:t>
                      </a:r>
                      <a:endParaRPr sz="1200" u="none" strike="noStrike" cap="none">
                        <a:latin typeface="Geo"/>
                        <a:ea typeface="Geo"/>
                        <a:cs typeface="Geo"/>
                        <a:sym typeface="Geo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Geo"/>
                          <a:ea typeface="Geo"/>
                          <a:cs typeface="Geo"/>
                          <a:sym typeface="Geo"/>
                        </a:rPr>
                        <a:t>Temperature of machine during process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1"/>
                          </a:solidFill>
                          <a:latin typeface="Geo"/>
                          <a:ea typeface="Geo"/>
                          <a:cs typeface="Geo"/>
                          <a:sym typeface="Geo"/>
                        </a:rPr>
                        <a:t>rotational speed [rpm]:</a:t>
                      </a:r>
                      <a:endParaRPr sz="1200" u="none" strike="noStrike" cap="none">
                        <a:latin typeface="Geo"/>
                        <a:ea typeface="Geo"/>
                        <a:cs typeface="Geo"/>
                        <a:sym typeface="Geo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Geo"/>
                          <a:ea typeface="Geo"/>
                          <a:cs typeface="Geo"/>
                          <a:sym typeface="Geo"/>
                        </a:rPr>
                        <a:t>Rotational speed within specific time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1"/>
                          </a:solidFill>
                          <a:latin typeface="Geo"/>
                          <a:ea typeface="Geo"/>
                          <a:cs typeface="Geo"/>
                          <a:sym typeface="Geo"/>
                        </a:rPr>
                        <a:t>torque [Nm]: </a:t>
                      </a:r>
                      <a:endParaRPr sz="1200" u="none" strike="noStrike" cap="none">
                        <a:latin typeface="Geo"/>
                        <a:ea typeface="Geo"/>
                        <a:cs typeface="Geo"/>
                        <a:sym typeface="Geo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Geo"/>
                          <a:ea typeface="Geo"/>
                          <a:cs typeface="Geo"/>
                          <a:sym typeface="Geo"/>
                        </a:rPr>
                        <a:t>Tendency of Force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1"/>
                          </a:solidFill>
                          <a:latin typeface="Geo"/>
                          <a:ea typeface="Geo"/>
                          <a:cs typeface="Geo"/>
                          <a:sym typeface="Geo"/>
                        </a:rPr>
                        <a:t>tool wear [min]: </a:t>
                      </a:r>
                      <a:endParaRPr sz="1200" u="none" strike="noStrike" cap="none">
                        <a:latin typeface="Geo"/>
                        <a:ea typeface="Geo"/>
                        <a:cs typeface="Geo"/>
                        <a:sym typeface="Geo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Geo"/>
                          <a:ea typeface="Geo"/>
                          <a:cs typeface="Geo"/>
                          <a:sym typeface="Geo"/>
                        </a:rPr>
                        <a:t>Gradual corrosion of cutting tool</a:t>
                      </a:r>
                      <a:endParaRPr sz="1200" u="none" strike="noStrike" cap="none">
                        <a:latin typeface="Geo"/>
                        <a:ea typeface="Geo"/>
                        <a:cs typeface="Geo"/>
                        <a:sym typeface="Geo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strike="noStrike" cap="none">
                          <a:latin typeface="Geo"/>
                          <a:ea typeface="Geo"/>
                          <a:cs typeface="Geo"/>
                          <a:sym typeface="Geo"/>
                        </a:rPr>
                        <a:t>Machine failure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Geo"/>
                          <a:ea typeface="Geo"/>
                          <a:cs typeface="Geo"/>
                          <a:sym typeface="Geo"/>
                        </a:rPr>
                        <a:t>Machine Fail =1, Machine Not Fail =0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strike="noStrike" cap="none">
                          <a:latin typeface="Geo"/>
                          <a:ea typeface="Geo"/>
                          <a:cs typeface="Geo"/>
                          <a:sym typeface="Geo"/>
                        </a:rPr>
                        <a:t>TWF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Geo"/>
                          <a:ea typeface="Geo"/>
                          <a:cs typeface="Geo"/>
                          <a:sym typeface="Geo"/>
                        </a:rPr>
                        <a:t>Tool Wear Failure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strike="noStrike" cap="none">
                          <a:latin typeface="Geo"/>
                          <a:ea typeface="Geo"/>
                          <a:cs typeface="Geo"/>
                          <a:sym typeface="Geo"/>
                        </a:rPr>
                        <a:t>HDF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Geo"/>
                          <a:ea typeface="Geo"/>
                          <a:cs typeface="Geo"/>
                          <a:sym typeface="Geo"/>
                        </a:rPr>
                        <a:t>Heat Dissipation Failure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strike="noStrike" cap="none">
                          <a:latin typeface="Geo"/>
                          <a:ea typeface="Geo"/>
                          <a:cs typeface="Geo"/>
                          <a:sym typeface="Geo"/>
                        </a:rPr>
                        <a:t>PWF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Geo"/>
                          <a:ea typeface="Geo"/>
                          <a:cs typeface="Geo"/>
                          <a:sym typeface="Geo"/>
                        </a:rPr>
                        <a:t>Power Failure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strike="noStrike" cap="none">
                          <a:latin typeface="Geo"/>
                          <a:ea typeface="Geo"/>
                          <a:cs typeface="Geo"/>
                          <a:sym typeface="Geo"/>
                        </a:rPr>
                        <a:t>OSF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Geo"/>
                          <a:ea typeface="Geo"/>
                          <a:cs typeface="Geo"/>
                          <a:sym typeface="Geo"/>
                        </a:rPr>
                        <a:t>Over Strain Failure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strike="noStrike" cap="none">
                          <a:latin typeface="Geo"/>
                          <a:ea typeface="Geo"/>
                          <a:cs typeface="Geo"/>
                          <a:sym typeface="Geo"/>
                        </a:rPr>
                        <a:t>RNF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Geo"/>
                          <a:ea typeface="Geo"/>
                          <a:cs typeface="Geo"/>
                          <a:sym typeface="Geo"/>
                        </a:rPr>
                        <a:t>Random Failure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312" name="Google Shape;312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4519" y="87613"/>
            <a:ext cx="974035" cy="44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>
            <a:spLocks noGrp="1"/>
          </p:cNvSpPr>
          <p:nvPr>
            <p:ph type="title"/>
          </p:nvPr>
        </p:nvSpPr>
        <p:spPr>
          <a:xfrm>
            <a:off x="213064" y="440741"/>
            <a:ext cx="5737308" cy="52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eorgia"/>
              <a:buNone/>
            </a:pPr>
            <a:r>
              <a:rPr lang="e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Features</a:t>
            </a:r>
            <a:r>
              <a:rPr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View in Jupyter Notebook -</a:t>
            </a:r>
            <a:endParaRPr/>
          </a:p>
        </p:txBody>
      </p:sp>
      <p:pic>
        <p:nvPicPr>
          <p:cNvPr id="318" name="Google Shape;318;p4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3064" y="1205143"/>
            <a:ext cx="6398581" cy="3116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4519" y="87613"/>
            <a:ext cx="974035" cy="44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"/>
          <p:cNvSpPr txBox="1">
            <a:spLocks noGrp="1"/>
          </p:cNvSpPr>
          <p:nvPr>
            <p:ph type="title"/>
          </p:nvPr>
        </p:nvSpPr>
        <p:spPr>
          <a:xfrm>
            <a:off x="448866" y="129373"/>
            <a:ext cx="8246267" cy="56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eorgia"/>
              <a:buNone/>
            </a:pPr>
            <a:r>
              <a:rPr lang="en" sz="33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Exploratory data analysis -</a:t>
            </a:r>
            <a:endParaRPr sz="33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25" name="Google Shape;32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943" y="1921125"/>
            <a:ext cx="2760411" cy="3127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04588" y="1921124"/>
            <a:ext cx="3333564" cy="3127772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2"/>
          <p:cNvSpPr txBox="1"/>
          <p:nvPr/>
        </p:nvSpPr>
        <p:spPr>
          <a:xfrm>
            <a:off x="522108" y="1305468"/>
            <a:ext cx="2760411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Machine Failure are only 3.4%. Therefore Data is Imbalance. </a:t>
            </a:r>
            <a:endParaRPr sz="1100"/>
          </a:p>
        </p:txBody>
      </p:sp>
      <p:sp>
        <p:nvSpPr>
          <p:cNvPr id="328" name="Google Shape;328;p42"/>
          <p:cNvSpPr txBox="1"/>
          <p:nvPr/>
        </p:nvSpPr>
        <p:spPr>
          <a:xfrm>
            <a:off x="3404588" y="1290856"/>
            <a:ext cx="3556421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Low Quality is having more Failure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as compared to medium and high</a:t>
            </a:r>
            <a:endParaRPr sz="1100"/>
          </a:p>
        </p:txBody>
      </p:sp>
      <p:pic>
        <p:nvPicPr>
          <p:cNvPr id="329" name="Google Shape;329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04519" y="87613"/>
            <a:ext cx="974035" cy="44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3"/>
          <p:cNvSpPr txBox="1">
            <a:spLocks noGrp="1"/>
          </p:cNvSpPr>
          <p:nvPr>
            <p:ph type="title"/>
          </p:nvPr>
        </p:nvSpPr>
        <p:spPr>
          <a:xfrm>
            <a:off x="352888" y="0"/>
            <a:ext cx="5081033" cy="53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eorgia"/>
              <a:buNone/>
            </a:pPr>
            <a:r>
              <a:rPr lang="e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Histogram</a:t>
            </a:r>
            <a:r>
              <a:rPr lang="en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 of each Feature -</a:t>
            </a:r>
            <a:br>
              <a:rPr lang="en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</a:br>
            <a:r>
              <a:rPr lang="en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      </a:t>
            </a:r>
            <a:br>
              <a:rPr lang="en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</a:br>
            <a:endParaRPr>
              <a:solidFill>
                <a:schemeClr val="lt1"/>
              </a:solidFill>
              <a:latin typeface="Geo"/>
              <a:ea typeface="Geo"/>
              <a:cs typeface="Geo"/>
              <a:sym typeface="Geo"/>
            </a:endParaRPr>
          </a:p>
        </p:txBody>
      </p:sp>
      <p:pic>
        <p:nvPicPr>
          <p:cNvPr id="335" name="Google Shape;335;p4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2888" y="632534"/>
            <a:ext cx="6791417" cy="4394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4519" y="87613"/>
            <a:ext cx="974035" cy="44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917</Words>
  <Application>Microsoft Office PowerPoint</Application>
  <PresentationFormat>On-screen Show (16:9)</PresentationFormat>
  <Paragraphs>211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Times New Roman</vt:lpstr>
      <vt:lpstr>Noto Sans Symbols</vt:lpstr>
      <vt:lpstr>Arial</vt:lpstr>
      <vt:lpstr>Georgia</vt:lpstr>
      <vt:lpstr>Arial Black</vt:lpstr>
      <vt:lpstr>Bookman Old Style</vt:lpstr>
      <vt:lpstr>Fira Sans</vt:lpstr>
      <vt:lpstr>Trebuchet MS</vt:lpstr>
      <vt:lpstr>Geo</vt:lpstr>
      <vt:lpstr>Helvetica Neue</vt:lpstr>
      <vt:lpstr>Facet</vt:lpstr>
      <vt:lpstr>Facet</vt:lpstr>
      <vt:lpstr>Predicting Maintenance</vt:lpstr>
      <vt:lpstr>Business Problem:-</vt:lpstr>
      <vt:lpstr>Project Architecture / Project Flow</vt:lpstr>
      <vt:lpstr>PowerPoint Presentation</vt:lpstr>
      <vt:lpstr>PowerPoint Presentation</vt:lpstr>
      <vt:lpstr>Variable View -</vt:lpstr>
      <vt:lpstr>Features View in Jupyter Notebook -</vt:lpstr>
      <vt:lpstr>Exploratory data analysis -</vt:lpstr>
      <vt:lpstr>Histogram of each Feature -        </vt:lpstr>
      <vt:lpstr>Outliers Detection- </vt:lpstr>
      <vt:lpstr>Correlation Between Features -</vt:lpstr>
      <vt:lpstr>Feature Selection Using Chi-square :</vt:lpstr>
      <vt:lpstr>Filter methods : </vt:lpstr>
      <vt:lpstr>Feature Importance using Extra Trees Classifier :</vt:lpstr>
      <vt:lpstr>Feature Extraction with RFE :</vt:lpstr>
      <vt:lpstr>Mean Absolute Difference (MAD) : </vt:lpstr>
      <vt:lpstr>Wrapper Method Feature Selection : </vt:lpstr>
      <vt:lpstr>Feature selection using Random Forest Classifier </vt:lpstr>
      <vt:lpstr>Standarizing the Data using StandardScaler:</vt:lpstr>
      <vt:lpstr>Splitting Data into Train &amp; Test: </vt:lpstr>
      <vt:lpstr>Balancing the Data using SMOTETomek from imblearn library :</vt:lpstr>
      <vt:lpstr>Model Building</vt:lpstr>
      <vt:lpstr>Logistic Regression :</vt:lpstr>
      <vt:lpstr>SVM :</vt:lpstr>
      <vt:lpstr>Decision Tree :</vt:lpstr>
      <vt:lpstr>Random Forest Classifier :</vt:lpstr>
      <vt:lpstr>AdaBoost Performance :</vt:lpstr>
      <vt:lpstr>Gradient Performance :</vt:lpstr>
      <vt:lpstr>Extreme Gradient Boost  Performance :</vt:lpstr>
      <vt:lpstr>LGBM Performance :</vt:lpstr>
      <vt:lpstr>KNN :</vt:lpstr>
      <vt:lpstr>Model on Imbalanced data :-</vt:lpstr>
      <vt:lpstr>Voting Classifier : </vt:lpstr>
      <vt:lpstr>Hyper Parameter Tuning :   </vt:lpstr>
      <vt:lpstr>PowerPoint Presentation</vt:lpstr>
      <vt:lpstr>PowerPoint Presentation</vt:lpstr>
      <vt:lpstr>PowerPoint Presentation</vt:lpstr>
      <vt:lpstr>Web application Link -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Maintenance</dc:title>
  <cp:lastModifiedBy>Tushar Sapkale</cp:lastModifiedBy>
  <cp:revision>1</cp:revision>
  <dcterms:modified xsi:type="dcterms:W3CDTF">2022-05-01T06:39:39Z</dcterms:modified>
</cp:coreProperties>
</file>