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54" y="78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37F499-E436-4DB5-8AE7-20E4CC352BF0}"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87C2BE-496D-401E-8FAD-E685C6FA82AC}" type="slidenum">
              <a:rPr lang="en-IN" smtClean="0"/>
              <a:t>‹#›</a:t>
            </a:fld>
            <a:endParaRPr lang="en-IN"/>
          </a:p>
        </p:txBody>
      </p:sp>
    </p:spTree>
    <p:extLst>
      <p:ext uri="{BB962C8B-B14F-4D97-AF65-F5344CB8AC3E}">
        <p14:creationId xmlns:p14="http://schemas.microsoft.com/office/powerpoint/2010/main" val="1810198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37F499-E436-4DB5-8AE7-20E4CC352BF0}" type="datetimeFigureOut">
              <a:rPr lang="en-IN" smtClean="0"/>
              <a:t>14-02-2024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87C2BE-496D-401E-8FAD-E685C6FA82AC}" type="slidenum">
              <a:rPr lang="en-IN" smtClean="0"/>
              <a:t>‹#›</a:t>
            </a:fld>
            <a:endParaRPr lang="en-IN"/>
          </a:p>
        </p:txBody>
      </p:sp>
    </p:spTree>
    <p:extLst>
      <p:ext uri="{BB962C8B-B14F-4D97-AF65-F5344CB8AC3E}">
        <p14:creationId xmlns:p14="http://schemas.microsoft.com/office/powerpoint/2010/main" val="678382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37F499-E436-4DB5-8AE7-20E4CC352BF0}" type="datetimeFigureOut">
              <a:rPr lang="en-IN" smtClean="0"/>
              <a:t>14-02-2024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87C2BE-496D-401E-8FAD-E685C6FA82AC}" type="slidenum">
              <a:rPr lang="en-IN" smtClean="0"/>
              <a:t>‹#›</a:t>
            </a:fld>
            <a:endParaRPr lang="en-IN"/>
          </a:p>
        </p:txBody>
      </p:sp>
    </p:spTree>
    <p:extLst>
      <p:ext uri="{BB962C8B-B14F-4D97-AF65-F5344CB8AC3E}">
        <p14:creationId xmlns:p14="http://schemas.microsoft.com/office/powerpoint/2010/main" val="298642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37F499-E436-4DB5-8AE7-20E4CC352BF0}"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87C2BE-496D-401E-8FAD-E685C6FA82AC}" type="slidenum">
              <a:rPr lang="en-IN" smtClean="0"/>
              <a:t>‹#›</a:t>
            </a:fld>
            <a:endParaRPr lang="en-IN"/>
          </a:p>
        </p:txBody>
      </p:sp>
    </p:spTree>
    <p:extLst>
      <p:ext uri="{BB962C8B-B14F-4D97-AF65-F5344CB8AC3E}">
        <p14:creationId xmlns:p14="http://schemas.microsoft.com/office/powerpoint/2010/main" val="447408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37F499-E436-4DB5-8AE7-20E4CC352BF0}"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87C2BE-496D-401E-8FAD-E685C6FA82AC}" type="slidenum">
              <a:rPr lang="en-IN" smtClean="0"/>
              <a:t>‹#›</a:t>
            </a:fld>
            <a:endParaRPr lang="en-IN"/>
          </a:p>
        </p:txBody>
      </p:sp>
    </p:spTree>
    <p:extLst>
      <p:ext uri="{BB962C8B-B14F-4D97-AF65-F5344CB8AC3E}">
        <p14:creationId xmlns:p14="http://schemas.microsoft.com/office/powerpoint/2010/main" val="160643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C37F499-E436-4DB5-8AE7-20E4CC352BF0}" type="datetimeFigureOut">
              <a:rPr lang="en-IN" smtClean="0"/>
              <a:t>14-02-2024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8C87C2BE-496D-401E-8FAD-E685C6FA82AC}" type="slidenum">
              <a:rPr lang="en-IN" smtClean="0"/>
              <a:t>‹#›</a:t>
            </a:fld>
            <a:endParaRPr lang="en-IN"/>
          </a:p>
        </p:txBody>
      </p:sp>
    </p:spTree>
    <p:extLst>
      <p:ext uri="{BB962C8B-B14F-4D97-AF65-F5344CB8AC3E}">
        <p14:creationId xmlns:p14="http://schemas.microsoft.com/office/powerpoint/2010/main" val="1639239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2C37F499-E436-4DB5-8AE7-20E4CC352BF0}" type="datetimeFigureOut">
              <a:rPr lang="en-IN" smtClean="0"/>
              <a:t>14-02-2024</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8C87C2BE-496D-401E-8FAD-E685C6FA82AC}" type="slidenum">
              <a:rPr lang="en-IN" smtClean="0"/>
              <a:t>‹#›</a:t>
            </a:fld>
            <a:endParaRPr lang="en-IN"/>
          </a:p>
        </p:txBody>
      </p:sp>
    </p:spTree>
    <p:extLst>
      <p:ext uri="{BB962C8B-B14F-4D97-AF65-F5344CB8AC3E}">
        <p14:creationId xmlns:p14="http://schemas.microsoft.com/office/powerpoint/2010/main" val="1190397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2C37F499-E436-4DB5-8AE7-20E4CC352BF0}" type="datetimeFigureOut">
              <a:rPr lang="en-IN" smtClean="0"/>
              <a:t>14-02-2024</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8C87C2BE-496D-401E-8FAD-E685C6FA82AC}" type="slidenum">
              <a:rPr lang="en-IN" smtClean="0"/>
              <a:t>‹#›</a:t>
            </a:fld>
            <a:endParaRPr lang="en-IN"/>
          </a:p>
        </p:txBody>
      </p:sp>
    </p:spTree>
    <p:extLst>
      <p:ext uri="{BB962C8B-B14F-4D97-AF65-F5344CB8AC3E}">
        <p14:creationId xmlns:p14="http://schemas.microsoft.com/office/powerpoint/2010/main" val="4256433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C37F499-E436-4DB5-8AE7-20E4CC352BF0}" type="datetimeFigureOut">
              <a:rPr lang="en-IN" smtClean="0"/>
              <a:t>14-02-2024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87C2BE-496D-401E-8FAD-E685C6FA82AC}" type="slidenum">
              <a:rPr lang="en-IN" smtClean="0"/>
              <a:t>‹#›</a:t>
            </a:fld>
            <a:endParaRPr lang="en-IN"/>
          </a:p>
        </p:txBody>
      </p:sp>
    </p:spTree>
    <p:extLst>
      <p:ext uri="{BB962C8B-B14F-4D97-AF65-F5344CB8AC3E}">
        <p14:creationId xmlns:p14="http://schemas.microsoft.com/office/powerpoint/2010/main" val="3816136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C37F499-E436-4DB5-8AE7-20E4CC352BF0}" type="datetimeFigureOut">
              <a:rPr lang="en-IN" smtClean="0"/>
              <a:t>14-02-2024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8C87C2BE-496D-401E-8FAD-E685C6FA82AC}" type="slidenum">
              <a:rPr lang="en-IN" smtClean="0"/>
              <a:t>‹#›</a:t>
            </a:fld>
            <a:endParaRPr lang="en-IN"/>
          </a:p>
        </p:txBody>
      </p:sp>
    </p:spTree>
    <p:extLst>
      <p:ext uri="{BB962C8B-B14F-4D97-AF65-F5344CB8AC3E}">
        <p14:creationId xmlns:p14="http://schemas.microsoft.com/office/powerpoint/2010/main" val="2873928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C37F499-E436-4DB5-8AE7-20E4CC352BF0}" type="datetimeFigureOut">
              <a:rPr lang="en-IN" smtClean="0"/>
              <a:t>14-02-2024</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8C87C2BE-496D-401E-8FAD-E685C6FA82AC}" type="slidenum">
              <a:rPr lang="en-IN" smtClean="0"/>
              <a:t>‹#›</a:t>
            </a:fld>
            <a:endParaRPr lang="en-IN"/>
          </a:p>
        </p:txBody>
      </p:sp>
    </p:spTree>
    <p:extLst>
      <p:ext uri="{BB962C8B-B14F-4D97-AF65-F5344CB8AC3E}">
        <p14:creationId xmlns:p14="http://schemas.microsoft.com/office/powerpoint/2010/main" val="2032999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2C37F499-E436-4DB5-8AE7-20E4CC352BF0}" type="datetimeFigureOut">
              <a:rPr lang="en-IN" smtClean="0"/>
              <a:t>14-02-2024</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8C87C2BE-496D-401E-8FAD-E685C6FA82AC}" type="slidenum">
              <a:rPr lang="en-IN" smtClean="0"/>
              <a:t>‹#›</a:t>
            </a:fld>
            <a:endParaRPr lang="en-IN"/>
          </a:p>
        </p:txBody>
      </p:sp>
    </p:spTree>
    <p:extLst>
      <p:ext uri="{BB962C8B-B14F-4D97-AF65-F5344CB8AC3E}">
        <p14:creationId xmlns:p14="http://schemas.microsoft.com/office/powerpoint/2010/main" val="1435172200"/>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86CFA-2E5E-B923-7E28-90470458586D}"/>
              </a:ext>
            </a:extLst>
          </p:cNvPr>
          <p:cNvSpPr>
            <a:spLocks noGrp="1"/>
          </p:cNvSpPr>
          <p:nvPr>
            <p:ph type="ctrTitle"/>
          </p:nvPr>
        </p:nvSpPr>
        <p:spPr>
          <a:xfrm>
            <a:off x="1524000" y="812799"/>
            <a:ext cx="7556500" cy="1625601"/>
          </a:xfrm>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CONTENT  RECOMMENDATION     SYSTEM </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81ABBA8-602F-4CFB-2DE4-44EE079C257A}"/>
              </a:ext>
            </a:extLst>
          </p:cNvPr>
          <p:cNvSpPr>
            <a:spLocks noGrp="1"/>
          </p:cNvSpPr>
          <p:nvPr>
            <p:ph type="subTitle" idx="1"/>
          </p:nvPr>
        </p:nvSpPr>
        <p:spPr>
          <a:xfrm>
            <a:off x="1524000" y="2692400"/>
            <a:ext cx="3759200" cy="3175000"/>
          </a:xfrm>
        </p:spPr>
        <p:txBody>
          <a:bodyPr>
            <a:normAutofit/>
          </a:bodyPr>
          <a:lstStyle/>
          <a:p>
            <a:pPr algn="l"/>
            <a:r>
              <a:rPr lang="en-IN" b="1" i="0" dirty="0">
                <a:solidFill>
                  <a:srgbClr val="2E5395"/>
                </a:solidFill>
                <a:effectLst/>
              </a:rPr>
              <a:t>Submitted By:</a:t>
            </a:r>
            <a:r>
              <a:rPr lang="en-IN" b="1" i="0" dirty="0">
                <a:solidFill>
                  <a:srgbClr val="000000"/>
                </a:solidFill>
                <a:effectLst/>
              </a:rPr>
              <a:t>                                                  </a:t>
            </a:r>
          </a:p>
          <a:p>
            <a:pPr algn="l"/>
            <a:r>
              <a:rPr lang="en-IN" sz="1600" b="1" dirty="0">
                <a:solidFill>
                  <a:srgbClr val="1F1F1F"/>
                </a:solidFill>
                <a:latin typeface="Times New Roman" panose="02020603050405020304" pitchFamily="18" charset="0"/>
                <a:cs typeface="Times New Roman" panose="02020603050405020304" pitchFamily="18" charset="0"/>
              </a:rPr>
              <a:t>T</a:t>
            </a:r>
            <a:r>
              <a:rPr lang="en-IN" sz="1600" b="1" i="0" dirty="0">
                <a:solidFill>
                  <a:srgbClr val="1F1F1F"/>
                </a:solidFill>
                <a:effectLst/>
                <a:latin typeface="Times New Roman" panose="02020603050405020304" pitchFamily="18" charset="0"/>
                <a:cs typeface="Times New Roman" panose="02020603050405020304" pitchFamily="18" charset="0"/>
              </a:rPr>
              <a:t>ushar Sehdev</a:t>
            </a:r>
            <a:r>
              <a:rPr lang="en-IN" sz="1600" b="1" i="0" dirty="0">
                <a:solidFill>
                  <a:srgbClr val="000000"/>
                </a:solidFill>
                <a:effectLst/>
                <a:latin typeface="Times New Roman" panose="02020603050405020304" pitchFamily="18" charset="0"/>
                <a:cs typeface="Times New Roman" panose="02020603050405020304" pitchFamily="18" charset="0"/>
              </a:rPr>
              <a:t> </a:t>
            </a:r>
            <a:endParaRPr lang="en-IN" sz="1600" dirty="0">
              <a:solidFill>
                <a:srgbClr val="000000"/>
              </a:solidFill>
              <a:effectLst/>
              <a:latin typeface="Times New Roman" panose="02020603050405020304" pitchFamily="18" charset="0"/>
              <a:cs typeface="Times New Roman" panose="02020603050405020304" pitchFamily="18" charset="0"/>
            </a:endParaRPr>
          </a:p>
          <a:p>
            <a:pPr algn="l"/>
            <a:r>
              <a:rPr lang="en-IN" sz="1600" b="1" i="0" dirty="0">
                <a:solidFill>
                  <a:srgbClr val="202124"/>
                </a:solidFill>
                <a:effectLst/>
                <a:latin typeface="Times New Roman" panose="02020603050405020304" pitchFamily="18" charset="0"/>
                <a:cs typeface="Times New Roman" panose="02020603050405020304" pitchFamily="18" charset="0"/>
              </a:rPr>
              <a:t>Museib Patel </a:t>
            </a:r>
            <a:endParaRPr lang="en-IN" sz="1600" b="1" dirty="0">
              <a:solidFill>
                <a:srgbClr val="202124"/>
              </a:solidFill>
              <a:effectLst/>
              <a:latin typeface="Times New Roman" panose="02020603050405020304" pitchFamily="18" charset="0"/>
              <a:cs typeface="Times New Roman" panose="02020603050405020304" pitchFamily="18" charset="0"/>
            </a:endParaRPr>
          </a:p>
          <a:p>
            <a:pPr algn="l"/>
            <a:r>
              <a:rPr lang="en-IN" sz="1600" b="1" i="0" dirty="0">
                <a:solidFill>
                  <a:srgbClr val="202124"/>
                </a:solidFill>
                <a:effectLst/>
                <a:latin typeface="Times New Roman" panose="02020603050405020304" pitchFamily="18" charset="0"/>
                <a:cs typeface="Times New Roman" panose="02020603050405020304" pitchFamily="18" charset="0"/>
              </a:rPr>
              <a:t>Mohd Abdul Ghani </a:t>
            </a:r>
            <a:endParaRPr lang="en-IN" sz="1600" b="1" dirty="0">
              <a:solidFill>
                <a:srgbClr val="202124"/>
              </a:solidFill>
              <a:effectLst/>
              <a:latin typeface="Times New Roman" panose="02020603050405020304" pitchFamily="18" charset="0"/>
              <a:cs typeface="Times New Roman" panose="02020603050405020304" pitchFamily="18" charset="0"/>
            </a:endParaRPr>
          </a:p>
          <a:p>
            <a:pPr algn="l"/>
            <a:r>
              <a:rPr lang="en-IN" sz="1600" b="1" i="0" dirty="0">
                <a:solidFill>
                  <a:srgbClr val="1F1F1F"/>
                </a:solidFill>
                <a:effectLst/>
                <a:latin typeface="Times New Roman" panose="02020603050405020304" pitchFamily="18" charset="0"/>
                <a:cs typeface="Times New Roman" panose="02020603050405020304" pitchFamily="18" charset="0"/>
              </a:rPr>
              <a:t>Dhatchana Moorthy Mathan</a:t>
            </a:r>
          </a:p>
          <a:p>
            <a:pPr algn="l"/>
            <a:endParaRPr lang="en-IN" b="1" dirty="0">
              <a:solidFill>
                <a:srgbClr val="000000"/>
              </a:solidFill>
              <a:effectLst/>
              <a:latin typeface="YAD1fQZ_06Y 0"/>
            </a:endParaRPr>
          </a:p>
          <a:p>
            <a:endParaRPr lang="en-IN" dirty="0"/>
          </a:p>
        </p:txBody>
      </p:sp>
      <p:sp>
        <p:nvSpPr>
          <p:cNvPr id="5" name="TextBox 4">
            <a:extLst>
              <a:ext uri="{FF2B5EF4-FFF2-40B4-BE49-F238E27FC236}">
                <a16:creationId xmlns:a16="http://schemas.microsoft.com/office/drawing/2014/main" id="{CA5BA470-AE9A-EA6B-66AB-C4287FF46228}"/>
              </a:ext>
            </a:extLst>
          </p:cNvPr>
          <p:cNvSpPr txBox="1"/>
          <p:nvPr/>
        </p:nvSpPr>
        <p:spPr>
          <a:xfrm>
            <a:off x="9309102" y="4902200"/>
            <a:ext cx="2235198" cy="646331"/>
          </a:xfrm>
          <a:prstGeom prst="rect">
            <a:avLst/>
          </a:prstGeom>
          <a:solidFill>
            <a:schemeClr val="accent1"/>
          </a:solidFill>
        </p:spPr>
        <p:txBody>
          <a:bodyPr wrap="square">
            <a:spAutoFit/>
          </a:bodyPr>
          <a:lstStyle/>
          <a:p>
            <a:pPr algn="l"/>
            <a:r>
              <a:rPr lang="en-IN" b="1" i="0" dirty="0">
                <a:solidFill>
                  <a:srgbClr val="000000"/>
                </a:solidFill>
                <a:effectLst/>
              </a:rPr>
              <a:t>Submitted To:                                                                         F13 Technologies </a:t>
            </a:r>
          </a:p>
        </p:txBody>
      </p:sp>
    </p:spTree>
    <p:extLst>
      <p:ext uri="{BB962C8B-B14F-4D97-AF65-F5344CB8AC3E}">
        <p14:creationId xmlns:p14="http://schemas.microsoft.com/office/powerpoint/2010/main" val="3925296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9F0BD-9292-6DAC-D70E-9147A97E720B}"/>
              </a:ext>
            </a:extLst>
          </p:cNvPr>
          <p:cNvSpPr>
            <a:spLocks noGrp="1"/>
          </p:cNvSpPr>
          <p:nvPr>
            <p:ph type="ctrTitle"/>
          </p:nvPr>
        </p:nvSpPr>
        <p:spPr>
          <a:xfrm>
            <a:off x="1069848" y="0"/>
            <a:ext cx="7315200" cy="749300"/>
          </a:xfrm>
        </p:spPr>
        <p:txBody>
          <a:bodyPr>
            <a:noAutofit/>
          </a:bodyPr>
          <a:lstStyle/>
          <a:p>
            <a:r>
              <a:rPr lang="en-US" sz="5200" dirty="0">
                <a:solidFill>
                  <a:schemeClr val="tx1"/>
                </a:solidFill>
                <a:effectLst/>
                <a:latin typeface="Times New Roman" panose="02020603050405020304" pitchFamily="18" charset="0"/>
                <a:ea typeface="Times New Roman" panose="02020603050405020304" pitchFamily="18" charset="0"/>
              </a:rPr>
              <a:t>Architecture</a:t>
            </a:r>
            <a:r>
              <a:rPr lang="en-US" sz="5200" spc="-25" dirty="0">
                <a:solidFill>
                  <a:schemeClr val="tx1"/>
                </a:solidFill>
                <a:effectLst/>
                <a:latin typeface="Times New Roman" panose="02020603050405020304" pitchFamily="18" charset="0"/>
                <a:ea typeface="Times New Roman" panose="02020603050405020304" pitchFamily="18" charset="0"/>
              </a:rPr>
              <a:t> </a:t>
            </a:r>
            <a:r>
              <a:rPr lang="en-US" sz="5200" spc="-10" dirty="0">
                <a:solidFill>
                  <a:schemeClr val="tx1"/>
                </a:solidFill>
                <a:effectLst/>
                <a:latin typeface="Times New Roman" panose="02020603050405020304" pitchFamily="18" charset="0"/>
                <a:ea typeface="Times New Roman" panose="02020603050405020304" pitchFamily="18" charset="0"/>
              </a:rPr>
              <a:t>Diagram</a:t>
            </a:r>
            <a:endParaRPr lang="en-IN" sz="5200" dirty="0">
              <a:solidFill>
                <a:schemeClr val="tx1"/>
              </a:solidFill>
            </a:endParaRPr>
          </a:p>
        </p:txBody>
      </p:sp>
      <p:sp>
        <p:nvSpPr>
          <p:cNvPr id="5" name="Subtitle 4">
            <a:extLst>
              <a:ext uri="{FF2B5EF4-FFF2-40B4-BE49-F238E27FC236}">
                <a16:creationId xmlns:a16="http://schemas.microsoft.com/office/drawing/2014/main" id="{36EB450E-D0A1-4B3A-2339-B1778BC390BE}"/>
              </a:ext>
            </a:extLst>
          </p:cNvPr>
          <p:cNvSpPr>
            <a:spLocks noGrp="1"/>
          </p:cNvSpPr>
          <p:nvPr>
            <p:ph type="subTitle" idx="1"/>
          </p:nvPr>
        </p:nvSpPr>
        <p:spPr>
          <a:xfrm>
            <a:off x="1100015" y="749300"/>
            <a:ext cx="7315200" cy="4835346"/>
          </a:xfrm>
        </p:spPr>
        <p:txBody>
          <a:bodyPr/>
          <a:lstStyle/>
          <a:p>
            <a:endParaRPr lang="en-IN" dirty="0"/>
          </a:p>
        </p:txBody>
      </p:sp>
      <p:pic>
        <p:nvPicPr>
          <p:cNvPr id="7" name="Picture 6">
            <a:extLst>
              <a:ext uri="{FF2B5EF4-FFF2-40B4-BE49-F238E27FC236}">
                <a16:creationId xmlns:a16="http://schemas.microsoft.com/office/drawing/2014/main" id="{8FFD0D38-3C83-980B-57A6-3152A154FC72}"/>
              </a:ext>
            </a:extLst>
          </p:cNvPr>
          <p:cNvPicPr>
            <a:picLocks noChangeAspect="1"/>
          </p:cNvPicPr>
          <p:nvPr/>
        </p:nvPicPr>
        <p:blipFill rotWithShape="1">
          <a:blip r:embed="rId2">
            <a:extLst>
              <a:ext uri="{28A0092B-C50C-407E-A947-70E740481C1C}">
                <a14:useLocalDpi xmlns:a14="http://schemas.microsoft.com/office/drawing/2010/main" val="0"/>
              </a:ext>
            </a:extLst>
          </a:blip>
          <a:srcRect l="50445" t="40791" r="36962" b="16238"/>
          <a:stretch/>
        </p:blipFill>
        <p:spPr>
          <a:xfrm>
            <a:off x="2298700" y="1174749"/>
            <a:ext cx="3675175" cy="4508501"/>
          </a:xfrm>
          <a:prstGeom prst="rect">
            <a:avLst/>
          </a:prstGeom>
        </p:spPr>
      </p:pic>
    </p:spTree>
    <p:extLst>
      <p:ext uri="{BB962C8B-B14F-4D97-AF65-F5344CB8AC3E}">
        <p14:creationId xmlns:p14="http://schemas.microsoft.com/office/powerpoint/2010/main" val="50470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2281-B260-18FC-6365-1B6284FF06F4}"/>
              </a:ext>
            </a:extLst>
          </p:cNvPr>
          <p:cNvSpPr>
            <a:spLocks noGrp="1"/>
          </p:cNvSpPr>
          <p:nvPr>
            <p:ph type="ctrTitle"/>
          </p:nvPr>
        </p:nvSpPr>
        <p:spPr>
          <a:xfrm>
            <a:off x="384048" y="0"/>
            <a:ext cx="6677152" cy="746252"/>
          </a:xfrm>
        </p:spPr>
        <p:txBody>
          <a:bodyPr>
            <a:noAutofit/>
          </a:bodyPr>
          <a:lstStyle/>
          <a:p>
            <a:r>
              <a:rPr lang="en-US" sz="5200" dirty="0">
                <a:solidFill>
                  <a:schemeClr val="tx1"/>
                </a:solidFill>
                <a:effectLst/>
                <a:latin typeface="Times New Roman" panose="02020603050405020304" pitchFamily="18" charset="0"/>
                <a:ea typeface="Times New Roman" panose="02020603050405020304" pitchFamily="18" charset="0"/>
              </a:rPr>
              <a:t>Cost</a:t>
            </a:r>
            <a:r>
              <a:rPr lang="en-US" sz="5200" spc="-155" dirty="0">
                <a:effectLst/>
                <a:latin typeface="Times New Roman" panose="02020603050405020304" pitchFamily="18" charset="0"/>
                <a:ea typeface="Times New Roman" panose="02020603050405020304" pitchFamily="18" charset="0"/>
              </a:rPr>
              <a:t> </a:t>
            </a:r>
            <a:r>
              <a:rPr lang="en-US" sz="5200" spc="-10" dirty="0">
                <a:solidFill>
                  <a:schemeClr val="tx1"/>
                </a:solidFill>
                <a:effectLst/>
                <a:latin typeface="Times New Roman" panose="02020603050405020304" pitchFamily="18" charset="0"/>
                <a:ea typeface="Times New Roman" panose="02020603050405020304" pitchFamily="18" charset="0"/>
              </a:rPr>
              <a:t>Analysis</a:t>
            </a:r>
            <a:endParaRPr lang="en-IN" sz="5200" dirty="0">
              <a:solidFill>
                <a:schemeClr val="tx1"/>
              </a:solidFill>
            </a:endParaRPr>
          </a:p>
        </p:txBody>
      </p:sp>
      <p:sp>
        <p:nvSpPr>
          <p:cNvPr id="3" name="Subtitle 2">
            <a:extLst>
              <a:ext uri="{FF2B5EF4-FFF2-40B4-BE49-F238E27FC236}">
                <a16:creationId xmlns:a16="http://schemas.microsoft.com/office/drawing/2014/main" id="{EA699302-7A6B-5ADC-2054-689896E4F659}"/>
              </a:ext>
            </a:extLst>
          </p:cNvPr>
          <p:cNvSpPr>
            <a:spLocks noGrp="1"/>
          </p:cNvSpPr>
          <p:nvPr>
            <p:ph type="subTitle" idx="1"/>
          </p:nvPr>
        </p:nvSpPr>
        <p:spPr>
          <a:xfrm>
            <a:off x="384049" y="746252"/>
            <a:ext cx="5140451" cy="4838394"/>
          </a:xfrm>
        </p:spPr>
        <p:txBody>
          <a:bodyPr/>
          <a:lstStyle/>
          <a:p>
            <a:endParaRPr lang="en-IN" dirty="0"/>
          </a:p>
        </p:txBody>
      </p:sp>
      <p:pic>
        <p:nvPicPr>
          <p:cNvPr id="4" name="Image 15">
            <a:extLst>
              <a:ext uri="{FF2B5EF4-FFF2-40B4-BE49-F238E27FC236}">
                <a16:creationId xmlns:a16="http://schemas.microsoft.com/office/drawing/2014/main" id="{8E7FBFEB-1A02-128F-BD79-AB6534C984A4}"/>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482600" y="819403"/>
            <a:ext cx="4686300" cy="4765244"/>
          </a:xfrm>
          <a:prstGeom prst="rect">
            <a:avLst/>
          </a:prstGeom>
        </p:spPr>
      </p:pic>
      <p:sp>
        <p:nvSpPr>
          <p:cNvPr id="6" name="TextBox 5">
            <a:extLst>
              <a:ext uri="{FF2B5EF4-FFF2-40B4-BE49-F238E27FC236}">
                <a16:creationId xmlns:a16="http://schemas.microsoft.com/office/drawing/2014/main" id="{204F632C-43BF-C0F9-9F79-BFEA03B6DD41}"/>
              </a:ext>
            </a:extLst>
          </p:cNvPr>
          <p:cNvSpPr txBox="1"/>
          <p:nvPr/>
        </p:nvSpPr>
        <p:spPr>
          <a:xfrm>
            <a:off x="5397500" y="-73150"/>
            <a:ext cx="6883400" cy="892552"/>
          </a:xfrm>
          <a:prstGeom prst="rect">
            <a:avLst/>
          </a:prstGeom>
          <a:noFill/>
        </p:spPr>
        <p:txBody>
          <a:bodyPr wrap="square">
            <a:spAutoFit/>
          </a:bodyPr>
          <a:lstStyle/>
          <a:p>
            <a:pPr marL="1270" marR="509270" algn="ctr">
              <a:spcBef>
                <a:spcPts val="310"/>
              </a:spcBef>
              <a:spcAft>
                <a:spcPts val="0"/>
              </a:spcAft>
            </a:pPr>
            <a:r>
              <a:rPr lang="en-US" sz="5200" dirty="0">
                <a:effectLst/>
                <a:latin typeface="Times New Roman" panose="02020603050405020304" pitchFamily="18" charset="0"/>
                <a:ea typeface="Times New Roman" panose="02020603050405020304" pitchFamily="18" charset="0"/>
              </a:rPr>
              <a:t>Performance</a:t>
            </a:r>
            <a:r>
              <a:rPr lang="en-US" sz="5200" spc="-160" dirty="0">
                <a:effectLst/>
                <a:latin typeface="Times New Roman" panose="02020603050405020304" pitchFamily="18" charset="0"/>
                <a:ea typeface="Times New Roman" panose="02020603050405020304" pitchFamily="18" charset="0"/>
              </a:rPr>
              <a:t> </a:t>
            </a:r>
            <a:r>
              <a:rPr lang="en-US" sz="5200" spc="-10" dirty="0">
                <a:effectLst/>
                <a:latin typeface="Times New Roman" panose="02020603050405020304" pitchFamily="18" charset="0"/>
                <a:ea typeface="Times New Roman" panose="02020603050405020304" pitchFamily="18" charset="0"/>
              </a:rPr>
              <a:t>Analysis</a:t>
            </a:r>
            <a:endParaRPr lang="en-IN" sz="5200" dirty="0">
              <a:effectLst/>
              <a:latin typeface="Times New Roman" panose="02020603050405020304" pitchFamily="18" charset="0"/>
              <a:ea typeface="Times New Roman" panose="02020603050405020304" pitchFamily="18" charset="0"/>
            </a:endParaRPr>
          </a:p>
        </p:txBody>
      </p:sp>
      <p:pic>
        <p:nvPicPr>
          <p:cNvPr id="7" name="Image 16">
            <a:extLst>
              <a:ext uri="{FF2B5EF4-FFF2-40B4-BE49-F238E27FC236}">
                <a16:creationId xmlns:a16="http://schemas.microsoft.com/office/drawing/2014/main" id="{6D68CAFE-9A45-2311-50F1-72B2479E7099}"/>
              </a:ext>
            </a:extLst>
          </p:cNvPr>
          <p:cNvPicPr>
            <a:picLocks/>
          </p:cNvPicPr>
          <p:nvPr/>
        </p:nvPicPr>
        <p:blipFill>
          <a:blip r:embed="rId3" cstate="print"/>
          <a:stretch>
            <a:fillRect/>
          </a:stretch>
        </p:blipFill>
        <p:spPr>
          <a:xfrm>
            <a:off x="5717540" y="1363028"/>
            <a:ext cx="6474460" cy="3983672"/>
          </a:xfrm>
          <a:prstGeom prst="rect">
            <a:avLst/>
          </a:prstGeom>
        </p:spPr>
      </p:pic>
    </p:spTree>
    <p:extLst>
      <p:ext uri="{BB962C8B-B14F-4D97-AF65-F5344CB8AC3E}">
        <p14:creationId xmlns:p14="http://schemas.microsoft.com/office/powerpoint/2010/main" val="4167652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1C534-67EC-73F7-D5F5-7C79FD013169}"/>
              </a:ext>
            </a:extLst>
          </p:cNvPr>
          <p:cNvSpPr>
            <a:spLocks noGrp="1"/>
          </p:cNvSpPr>
          <p:nvPr>
            <p:ph type="ctrTitle"/>
          </p:nvPr>
        </p:nvSpPr>
        <p:spPr>
          <a:xfrm>
            <a:off x="1069848" y="104648"/>
            <a:ext cx="7315200" cy="733552"/>
          </a:xfrm>
        </p:spPr>
        <p:txBody>
          <a:bodyPr>
            <a:noAutofit/>
          </a:bodyPr>
          <a:lstStyle/>
          <a:p>
            <a:r>
              <a:rPr lang="en-US" sz="5200" b="1" kern="0" dirty="0">
                <a:solidFill>
                  <a:schemeClr val="tx1"/>
                </a:solidFill>
                <a:effectLst/>
                <a:latin typeface="Times New Roman" panose="02020603050405020304" pitchFamily="18" charset="0"/>
                <a:ea typeface="Times New Roman" panose="02020603050405020304" pitchFamily="18" charset="0"/>
              </a:rPr>
              <a:t>Aws</a:t>
            </a:r>
            <a:r>
              <a:rPr lang="en-US" sz="5200" b="1" kern="0" spc="-140" dirty="0">
                <a:solidFill>
                  <a:schemeClr val="tx1"/>
                </a:solidFill>
                <a:effectLst/>
                <a:latin typeface="Times New Roman" panose="02020603050405020304" pitchFamily="18" charset="0"/>
                <a:ea typeface="Times New Roman" panose="02020603050405020304" pitchFamily="18" charset="0"/>
              </a:rPr>
              <a:t> </a:t>
            </a:r>
            <a:r>
              <a:rPr lang="en-US" sz="5200" b="1" kern="0" dirty="0">
                <a:solidFill>
                  <a:schemeClr val="tx1"/>
                </a:solidFill>
                <a:effectLst/>
                <a:latin typeface="Times New Roman" panose="02020603050405020304" pitchFamily="18" charset="0"/>
                <a:ea typeface="Times New Roman" panose="02020603050405020304" pitchFamily="18" charset="0"/>
              </a:rPr>
              <a:t>services</a:t>
            </a:r>
            <a:r>
              <a:rPr lang="en-US" sz="5200" b="1" kern="0" spc="-135" dirty="0">
                <a:solidFill>
                  <a:schemeClr val="tx1"/>
                </a:solidFill>
                <a:effectLst/>
                <a:latin typeface="Times New Roman" panose="02020603050405020304" pitchFamily="18" charset="0"/>
                <a:ea typeface="Times New Roman" panose="02020603050405020304" pitchFamily="18" charset="0"/>
              </a:rPr>
              <a:t> </a:t>
            </a:r>
            <a:r>
              <a:rPr lang="en-US" sz="5200" b="1" kern="0" spc="-20" dirty="0">
                <a:solidFill>
                  <a:schemeClr val="tx1"/>
                </a:solidFill>
                <a:effectLst/>
                <a:latin typeface="Times New Roman" panose="02020603050405020304" pitchFamily="18" charset="0"/>
                <a:ea typeface="Times New Roman" panose="02020603050405020304" pitchFamily="18" charset="0"/>
              </a:rPr>
              <a:t>Used</a:t>
            </a:r>
            <a:endParaRPr lang="en-IN" sz="5200" dirty="0">
              <a:solidFill>
                <a:schemeClr val="tx1"/>
              </a:solidFill>
            </a:endParaRPr>
          </a:p>
        </p:txBody>
      </p:sp>
      <p:sp>
        <p:nvSpPr>
          <p:cNvPr id="3" name="Subtitle 2">
            <a:extLst>
              <a:ext uri="{FF2B5EF4-FFF2-40B4-BE49-F238E27FC236}">
                <a16:creationId xmlns:a16="http://schemas.microsoft.com/office/drawing/2014/main" id="{AF66FB55-E81A-62E6-2B57-C138F727B11D}"/>
              </a:ext>
            </a:extLst>
          </p:cNvPr>
          <p:cNvSpPr>
            <a:spLocks noGrp="1"/>
          </p:cNvSpPr>
          <p:nvPr>
            <p:ph type="subTitle" idx="1"/>
          </p:nvPr>
        </p:nvSpPr>
        <p:spPr>
          <a:xfrm>
            <a:off x="266700" y="838200"/>
            <a:ext cx="11125199" cy="5194300"/>
          </a:xfrm>
        </p:spPr>
        <p:txBody>
          <a:bodyPr>
            <a:normAutofit/>
          </a:bodyPr>
          <a:lstStyle/>
          <a:p>
            <a:pPr marL="266700">
              <a:lnSpc>
                <a:spcPct val="100000"/>
              </a:lnSpc>
            </a:pPr>
            <a:r>
              <a:rPr lang="en-US" sz="1600" b="1" dirty="0">
                <a:solidFill>
                  <a:schemeClr val="tx1"/>
                </a:solidFill>
                <a:effectLst/>
                <a:latin typeface="Times New Roman" panose="02020603050405020304" pitchFamily="18" charset="0"/>
                <a:ea typeface="Times New Roman" panose="02020603050405020304" pitchFamily="18" charset="0"/>
              </a:rPr>
              <a:t>Amazon</a:t>
            </a:r>
            <a:r>
              <a:rPr lang="en-US" sz="1600" b="1" spc="-10" dirty="0">
                <a:solidFill>
                  <a:schemeClr val="tx1"/>
                </a:solidFill>
                <a:effectLst/>
                <a:latin typeface="Times New Roman" panose="02020603050405020304" pitchFamily="18" charset="0"/>
                <a:ea typeface="Times New Roman" panose="02020603050405020304" pitchFamily="18" charset="0"/>
              </a:rPr>
              <a:t> </a:t>
            </a:r>
            <a:r>
              <a:rPr lang="en-US" sz="1600" b="1" dirty="0">
                <a:solidFill>
                  <a:schemeClr val="tx1"/>
                </a:solidFill>
                <a:effectLst/>
                <a:latin typeface="Times New Roman" panose="02020603050405020304" pitchFamily="18" charset="0"/>
                <a:ea typeface="Times New Roman" panose="02020603050405020304" pitchFamily="18" charset="0"/>
              </a:rPr>
              <a:t>S3</a:t>
            </a:r>
            <a:r>
              <a:rPr lang="en-US" sz="1600" b="1" spc="-10" dirty="0">
                <a:solidFill>
                  <a:schemeClr val="tx1"/>
                </a:solidFill>
                <a:effectLst/>
                <a:latin typeface="Times New Roman" panose="02020603050405020304" pitchFamily="18" charset="0"/>
                <a:ea typeface="Times New Roman" panose="02020603050405020304" pitchFamily="18" charset="0"/>
              </a:rPr>
              <a:t> </a:t>
            </a:r>
            <a:r>
              <a:rPr lang="en-US" sz="1600" b="1" dirty="0">
                <a:solidFill>
                  <a:schemeClr val="tx1"/>
                </a:solidFill>
                <a:effectLst/>
                <a:latin typeface="Times New Roman" panose="02020603050405020304" pitchFamily="18" charset="0"/>
                <a:ea typeface="Times New Roman" panose="02020603050405020304" pitchFamily="18" charset="0"/>
              </a:rPr>
              <a:t>(Simple</a:t>
            </a:r>
            <a:r>
              <a:rPr lang="en-US" sz="1600" b="1" spc="-10" dirty="0">
                <a:solidFill>
                  <a:schemeClr val="tx1"/>
                </a:solidFill>
                <a:effectLst/>
                <a:latin typeface="Times New Roman" panose="02020603050405020304" pitchFamily="18" charset="0"/>
                <a:ea typeface="Times New Roman" panose="02020603050405020304" pitchFamily="18" charset="0"/>
              </a:rPr>
              <a:t> </a:t>
            </a:r>
            <a:r>
              <a:rPr lang="en-US" sz="1600" b="1" dirty="0">
                <a:solidFill>
                  <a:schemeClr val="tx1"/>
                </a:solidFill>
                <a:effectLst/>
                <a:latin typeface="Times New Roman" panose="02020603050405020304" pitchFamily="18" charset="0"/>
                <a:ea typeface="Times New Roman" panose="02020603050405020304" pitchFamily="18" charset="0"/>
              </a:rPr>
              <a:t>Storage</a:t>
            </a:r>
            <a:r>
              <a:rPr lang="en-US" sz="1600" b="1" spc="-10" dirty="0">
                <a:solidFill>
                  <a:schemeClr val="tx1"/>
                </a:solidFill>
                <a:effectLst/>
                <a:latin typeface="Times New Roman" panose="02020603050405020304" pitchFamily="18" charset="0"/>
                <a:ea typeface="Times New Roman" panose="02020603050405020304" pitchFamily="18" charset="0"/>
              </a:rPr>
              <a:t> Service):</a:t>
            </a:r>
            <a:endParaRPr lang="en-IN" sz="1600" dirty="0">
              <a:solidFill>
                <a:schemeClr val="tx1"/>
              </a:solidFill>
              <a:effectLst/>
              <a:latin typeface="Times New Roman" panose="02020603050405020304" pitchFamily="18" charset="0"/>
              <a:ea typeface="Times New Roman" panose="02020603050405020304" pitchFamily="18" charset="0"/>
            </a:endParaRPr>
          </a:p>
          <a:p>
            <a:pPr marL="266065" marR="772795">
              <a:lnSpc>
                <a:spcPct val="100000"/>
              </a:lnSpc>
              <a:spcBef>
                <a:spcPts val="5"/>
              </a:spcBef>
              <a:spcAft>
                <a:spcPts val="0"/>
              </a:spcAft>
            </a:pPr>
            <a:r>
              <a:rPr lang="en-US" sz="1600" dirty="0">
                <a:solidFill>
                  <a:schemeClr val="tx1"/>
                </a:solidFill>
                <a:effectLst/>
                <a:latin typeface="Times New Roman" panose="02020603050405020304" pitchFamily="18" charset="0"/>
                <a:ea typeface="Times New Roman" panose="02020603050405020304" pitchFamily="18" charset="0"/>
              </a:rPr>
              <a:t>Amazon S3 is an object storage service provided by Amazon Web Services (AWS).</a:t>
            </a:r>
            <a:r>
              <a:rPr lang="en-US" sz="1600" spc="-8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It</a:t>
            </a:r>
            <a:r>
              <a:rPr lang="en-US" sz="1600" spc="-8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is</a:t>
            </a:r>
            <a:r>
              <a:rPr lang="en-US" sz="1600" spc="-8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designed</a:t>
            </a:r>
            <a:r>
              <a:rPr lang="en-US" sz="1600" spc="-8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to</a:t>
            </a:r>
            <a:r>
              <a:rPr lang="en-US" sz="1600" spc="-8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store</a:t>
            </a:r>
            <a:r>
              <a:rPr lang="en-US" sz="1600" spc="-8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and</a:t>
            </a:r>
            <a:r>
              <a:rPr lang="en-US" sz="1600" spc="-8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retrieve</a:t>
            </a:r>
            <a:r>
              <a:rPr lang="en-US" sz="1600" spc="-8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vast</a:t>
            </a:r>
            <a:r>
              <a:rPr lang="en-US" sz="1600" spc="-8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amounts</a:t>
            </a:r>
            <a:r>
              <a:rPr lang="en-US" sz="1600" spc="-8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of</a:t>
            </a:r>
            <a:r>
              <a:rPr lang="en-US" sz="1600" spc="-8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data</a:t>
            </a:r>
            <a:r>
              <a:rPr lang="en-US" sz="1600" spc="-8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securely</a:t>
            </a:r>
            <a:r>
              <a:rPr lang="en-US" sz="1600" spc="-7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and</a:t>
            </a:r>
            <a:r>
              <a:rPr lang="en-US" sz="1600" spc="-8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cost- effectively.</a:t>
            </a:r>
            <a:r>
              <a:rPr lang="en-US" sz="1600" spc="-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S3</a:t>
            </a:r>
            <a:r>
              <a:rPr lang="en-US" sz="1600" spc="-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offers</a:t>
            </a:r>
            <a:r>
              <a:rPr lang="en-US" sz="1600" spc="-1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scalable,</a:t>
            </a:r>
            <a:r>
              <a:rPr lang="en-US" sz="1600" spc="-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durable,</a:t>
            </a:r>
            <a:r>
              <a:rPr lang="en-US" sz="1600" spc="-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and</a:t>
            </a:r>
            <a:r>
              <a:rPr lang="en-US" sz="1600" spc="-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highly</a:t>
            </a:r>
            <a:r>
              <a:rPr lang="en-US" sz="1600" spc="-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available</a:t>
            </a:r>
            <a:r>
              <a:rPr lang="en-US" sz="1600" spc="-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storage,</a:t>
            </a:r>
            <a:r>
              <a:rPr lang="en-US" sz="1600" spc="-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making</a:t>
            </a:r>
            <a:r>
              <a:rPr lang="en-US" sz="1600" spc="-5"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it a popular choice for storing various types of data, including files, images, videos, and datasets.                                  </a:t>
            </a:r>
          </a:p>
          <a:p>
            <a:pPr marL="266065" marR="772795">
              <a:lnSpc>
                <a:spcPct val="100000"/>
              </a:lnSpc>
              <a:spcBef>
                <a:spcPts val="5"/>
              </a:spcBef>
              <a:spcAft>
                <a:spcPts val="0"/>
              </a:spcAft>
            </a:pPr>
            <a:endParaRPr lang="en-US" sz="1600" b="1" dirty="0">
              <a:solidFill>
                <a:schemeClr val="tx1"/>
              </a:solidFill>
              <a:latin typeface="Times New Roman" panose="02020603050405020304" pitchFamily="18" charset="0"/>
              <a:ea typeface="Times New Roman" panose="02020603050405020304" pitchFamily="18" charset="0"/>
            </a:endParaRPr>
          </a:p>
          <a:p>
            <a:pPr marL="266065" marR="772795">
              <a:lnSpc>
                <a:spcPct val="100000"/>
              </a:lnSpc>
              <a:spcBef>
                <a:spcPts val="5"/>
              </a:spcBef>
              <a:spcAft>
                <a:spcPts val="0"/>
              </a:spcAft>
            </a:pPr>
            <a:r>
              <a:rPr lang="en-US" sz="1600" b="1" dirty="0">
                <a:solidFill>
                  <a:schemeClr val="tx1"/>
                </a:solidFill>
                <a:effectLst/>
                <a:latin typeface="Times New Roman" panose="02020603050405020304" pitchFamily="18" charset="0"/>
                <a:ea typeface="Times New Roman" panose="02020603050405020304" pitchFamily="18" charset="0"/>
              </a:rPr>
              <a:t>Amazon Route 53:</a:t>
            </a:r>
            <a:br>
              <a:rPr lang="en-IN" sz="1600" b="1" dirty="0">
                <a:solidFill>
                  <a:schemeClr val="tx1"/>
                </a:solidFill>
                <a:latin typeface="Times New Roman" panose="02020603050405020304" pitchFamily="18" charset="0"/>
                <a:ea typeface="Times New Roman" panose="02020603050405020304" pitchFamily="18" charset="0"/>
              </a:rPr>
            </a:br>
            <a:r>
              <a:rPr lang="en-US" sz="1600" dirty="0">
                <a:solidFill>
                  <a:schemeClr val="tx1"/>
                </a:solidFill>
                <a:effectLst/>
                <a:latin typeface="Times New Roman" panose="02020603050405020304" pitchFamily="18" charset="0"/>
                <a:ea typeface="Times New Roman" panose="02020603050405020304" pitchFamily="18" charset="0"/>
              </a:rPr>
              <a:t>Amazon Route 53 is an AWS-provided scalable Domain Name System (DNS) service, translating domain names into IP addresses for efficient internet connectivity.</a:t>
            </a:r>
            <a:endParaRPr lang="en-IN" sz="1600" dirty="0">
              <a:solidFill>
                <a:schemeClr val="tx1"/>
              </a:solidFill>
              <a:latin typeface="Times New Roman" panose="02020603050405020304" pitchFamily="18" charset="0"/>
              <a:ea typeface="Times New Roman" panose="02020603050405020304" pitchFamily="18" charset="0"/>
            </a:endParaRPr>
          </a:p>
          <a:p>
            <a:pPr marL="266065" marR="772795">
              <a:lnSpc>
                <a:spcPct val="100000"/>
              </a:lnSpc>
              <a:spcBef>
                <a:spcPts val="5"/>
              </a:spcBef>
              <a:spcAft>
                <a:spcPts val="0"/>
              </a:spcAft>
            </a:pPr>
            <a:endParaRPr lang="en-US" sz="1600" b="1" dirty="0">
              <a:solidFill>
                <a:schemeClr val="tx1"/>
              </a:solidFill>
              <a:effectLst/>
              <a:latin typeface="Times New Roman" panose="02020603050405020304" pitchFamily="18" charset="0"/>
              <a:ea typeface="Times New Roman" panose="02020603050405020304" pitchFamily="18" charset="0"/>
            </a:endParaRPr>
          </a:p>
          <a:p>
            <a:pPr marL="266065" marR="772795">
              <a:lnSpc>
                <a:spcPct val="100000"/>
              </a:lnSpc>
              <a:spcBef>
                <a:spcPts val="5"/>
              </a:spcBef>
              <a:spcAft>
                <a:spcPts val="0"/>
              </a:spcAft>
            </a:pPr>
            <a:r>
              <a:rPr lang="en-US" sz="1600" b="1" dirty="0">
                <a:solidFill>
                  <a:schemeClr val="tx1"/>
                </a:solidFill>
                <a:effectLst/>
                <a:latin typeface="Times New Roman" panose="02020603050405020304" pitchFamily="18" charset="0"/>
                <a:ea typeface="Times New Roman" panose="02020603050405020304" pitchFamily="18" charset="0"/>
              </a:rPr>
              <a:t>Amazon</a:t>
            </a:r>
            <a:r>
              <a:rPr lang="en-US" sz="1600" b="1" spc="-35" dirty="0">
                <a:solidFill>
                  <a:schemeClr val="tx1"/>
                </a:solidFill>
                <a:effectLst/>
                <a:latin typeface="Times New Roman" panose="02020603050405020304" pitchFamily="18" charset="0"/>
                <a:ea typeface="Times New Roman" panose="02020603050405020304" pitchFamily="18" charset="0"/>
              </a:rPr>
              <a:t> </a:t>
            </a:r>
            <a:r>
              <a:rPr lang="en-US" sz="1600" b="1" dirty="0">
                <a:solidFill>
                  <a:schemeClr val="tx1"/>
                </a:solidFill>
                <a:effectLst/>
                <a:latin typeface="Times New Roman" panose="02020603050405020304" pitchFamily="18" charset="0"/>
                <a:ea typeface="Times New Roman" panose="02020603050405020304" pitchFamily="18" charset="0"/>
              </a:rPr>
              <a:t>EC2</a:t>
            </a:r>
            <a:r>
              <a:rPr lang="en-US" sz="1600" b="1" spc="-15" dirty="0">
                <a:solidFill>
                  <a:schemeClr val="tx1"/>
                </a:solidFill>
                <a:effectLst/>
                <a:latin typeface="Times New Roman" panose="02020603050405020304" pitchFamily="18" charset="0"/>
                <a:ea typeface="Times New Roman" panose="02020603050405020304" pitchFamily="18" charset="0"/>
              </a:rPr>
              <a:t> </a:t>
            </a:r>
            <a:r>
              <a:rPr lang="en-US" sz="1600" b="1" dirty="0">
                <a:solidFill>
                  <a:schemeClr val="tx1"/>
                </a:solidFill>
                <a:effectLst/>
                <a:latin typeface="Times New Roman" panose="02020603050405020304" pitchFamily="18" charset="0"/>
                <a:ea typeface="Times New Roman" panose="02020603050405020304" pitchFamily="18" charset="0"/>
              </a:rPr>
              <a:t>(Elastic</a:t>
            </a:r>
            <a:r>
              <a:rPr lang="en-US" sz="1600" b="1" spc="-15" dirty="0">
                <a:solidFill>
                  <a:schemeClr val="tx1"/>
                </a:solidFill>
                <a:effectLst/>
                <a:latin typeface="Times New Roman" panose="02020603050405020304" pitchFamily="18" charset="0"/>
                <a:ea typeface="Times New Roman" panose="02020603050405020304" pitchFamily="18" charset="0"/>
              </a:rPr>
              <a:t> </a:t>
            </a:r>
            <a:r>
              <a:rPr lang="en-US" sz="1600" b="1" dirty="0">
                <a:solidFill>
                  <a:schemeClr val="tx1"/>
                </a:solidFill>
                <a:effectLst/>
                <a:latin typeface="Times New Roman" panose="02020603050405020304" pitchFamily="18" charset="0"/>
                <a:ea typeface="Times New Roman" panose="02020603050405020304" pitchFamily="18" charset="0"/>
              </a:rPr>
              <a:t>Compute</a:t>
            </a:r>
            <a:r>
              <a:rPr lang="en-US" sz="1600" b="1" spc="-15" dirty="0">
                <a:solidFill>
                  <a:schemeClr val="tx1"/>
                </a:solidFill>
                <a:effectLst/>
                <a:latin typeface="Times New Roman" panose="02020603050405020304" pitchFamily="18" charset="0"/>
                <a:ea typeface="Times New Roman" panose="02020603050405020304" pitchFamily="18" charset="0"/>
              </a:rPr>
              <a:t> </a:t>
            </a:r>
            <a:r>
              <a:rPr lang="en-US" sz="1600" b="1" spc="-10" dirty="0">
                <a:solidFill>
                  <a:schemeClr val="tx1"/>
                </a:solidFill>
                <a:effectLst/>
                <a:latin typeface="Times New Roman" panose="02020603050405020304" pitchFamily="18" charset="0"/>
                <a:ea typeface="Times New Roman" panose="02020603050405020304" pitchFamily="18" charset="0"/>
              </a:rPr>
              <a:t>Cloud):</a:t>
            </a:r>
            <a:br>
              <a:rPr lang="en-US" sz="1600" dirty="0">
                <a:solidFill>
                  <a:schemeClr val="tx1"/>
                </a:solidFill>
                <a:effectLst/>
                <a:latin typeface="Times New Roman" panose="02020603050405020304" pitchFamily="18" charset="0"/>
                <a:ea typeface="Times New Roman" panose="02020603050405020304" pitchFamily="18" charset="0"/>
              </a:rPr>
            </a:br>
            <a:r>
              <a:rPr lang="en-US" sz="1600" dirty="0">
                <a:solidFill>
                  <a:schemeClr val="tx1"/>
                </a:solidFill>
                <a:effectLst/>
                <a:latin typeface="Times New Roman" panose="02020603050405020304" pitchFamily="18" charset="0"/>
                <a:ea typeface="Times New Roman" panose="02020603050405020304" pitchFamily="18" charset="0"/>
              </a:rPr>
              <a:t>Amazon EC2 is a core</a:t>
            </a:r>
            <a:r>
              <a:rPr lang="en-US" sz="1600" spc="-70" dirty="0">
                <a:solidFill>
                  <a:schemeClr val="tx1"/>
                </a:solidFill>
                <a:effectLst/>
                <a:latin typeface="Times New Roman" panose="02020603050405020304" pitchFamily="18" charset="0"/>
                <a:ea typeface="Times New Roman" panose="02020603050405020304" pitchFamily="18" charset="0"/>
              </a:rPr>
              <a:t> </a:t>
            </a:r>
            <a:r>
              <a:rPr lang="en-US" sz="1600" dirty="0">
                <a:solidFill>
                  <a:schemeClr val="tx1"/>
                </a:solidFill>
                <a:effectLst/>
                <a:latin typeface="Times New Roman" panose="02020603050405020304" pitchFamily="18" charset="0"/>
                <a:ea typeface="Times New Roman" panose="02020603050405020304" pitchFamily="18" charset="0"/>
              </a:rPr>
              <a:t>AWS service that provides resizable compute capacity in the cloud. It allows you to create and manage virtual servers known as EC2 instances. </a:t>
            </a:r>
          </a:p>
          <a:p>
            <a:pPr>
              <a:lnSpc>
                <a:spcPct val="100000"/>
              </a:lnSpc>
              <a:spcBef>
                <a:spcPts val="75"/>
              </a:spcBef>
            </a:pPr>
            <a:r>
              <a:rPr lang="en-US" sz="1600" dirty="0">
                <a:effectLst/>
                <a:latin typeface="Times New Roman" panose="02020603050405020304" pitchFamily="18" charset="0"/>
                <a:ea typeface="Times New Roman" panose="02020603050405020304" pitchFamily="18" charset="0"/>
              </a:rPr>
              <a:t>     </a:t>
            </a:r>
          </a:p>
          <a:p>
            <a:pPr>
              <a:lnSpc>
                <a:spcPct val="100000"/>
              </a:lnSpc>
              <a:spcBef>
                <a:spcPts val="75"/>
              </a:spcBef>
            </a:pPr>
            <a:r>
              <a:rPr lang="en-US" sz="1600" dirty="0">
                <a:effectLst/>
                <a:latin typeface="Times New Roman" panose="02020603050405020304" pitchFamily="18" charset="0"/>
                <a:ea typeface="Times New Roman" panose="02020603050405020304" pitchFamily="18" charset="0"/>
              </a:rPr>
              <a:t> </a:t>
            </a:r>
            <a:r>
              <a:rPr lang="en-US" sz="1600" b="1" dirty="0">
                <a:solidFill>
                  <a:schemeClr val="tx1"/>
                </a:solidFill>
                <a:effectLst/>
                <a:latin typeface="Times New Roman" panose="02020603050405020304" pitchFamily="18" charset="0"/>
                <a:ea typeface="Times New Roman" panose="02020603050405020304" pitchFamily="18" charset="0"/>
              </a:rPr>
              <a:t>IAM User (Identity and Access Management User):</a:t>
            </a:r>
            <a:endParaRPr lang="en-IN" sz="1600" b="1" dirty="0">
              <a:solidFill>
                <a:schemeClr val="tx1"/>
              </a:solidFill>
              <a:latin typeface="Times New Roman" panose="02020603050405020304" pitchFamily="18" charset="0"/>
              <a:ea typeface="Times New Roman" panose="02020603050405020304" pitchFamily="18" charset="0"/>
            </a:endParaRPr>
          </a:p>
          <a:p>
            <a:pPr>
              <a:lnSpc>
                <a:spcPct val="100000"/>
              </a:lnSpc>
              <a:spcBef>
                <a:spcPts val="75"/>
              </a:spcBef>
            </a:pPr>
            <a:r>
              <a:rPr lang="en-US" sz="1600" dirty="0">
                <a:solidFill>
                  <a:schemeClr val="tx1"/>
                </a:solidFill>
                <a:effectLst/>
                <a:latin typeface="Times New Roman" panose="02020603050405020304" pitchFamily="18" charset="0"/>
                <a:ea typeface="Times New Roman" panose="02020603050405020304" pitchFamily="18" charset="0"/>
              </a:rPr>
              <a:t>    An IAM User is a persona within AWS Identity and Access Management (IAM) that represents an individual entity or application   requiring access to AWS resources</a:t>
            </a:r>
            <a:endParaRPr lang="en-IN" sz="1600" dirty="0">
              <a:solidFill>
                <a:schemeClr val="tx1"/>
              </a:solidFill>
              <a:effectLst/>
              <a:latin typeface="Times New Roman" panose="02020603050405020304" pitchFamily="18" charset="0"/>
              <a:ea typeface="Times New Roman" panose="02020603050405020304" pitchFamily="18" charset="0"/>
            </a:endParaRPr>
          </a:p>
          <a:p>
            <a:pPr>
              <a:lnSpc>
                <a:spcPct val="100000"/>
              </a:lnSpc>
            </a:pPr>
            <a:r>
              <a:rPr lang="en-US" sz="1600" b="1" dirty="0">
                <a:solidFill>
                  <a:schemeClr val="tx1"/>
                </a:solidFill>
                <a:effectLst/>
                <a:latin typeface="Times New Roman" panose="02020603050405020304" pitchFamily="18" charset="0"/>
                <a:ea typeface="Times New Roman" panose="02020603050405020304" pitchFamily="18" charset="0"/>
              </a:rPr>
              <a:t>Amazon CloudWatch:</a:t>
            </a:r>
            <a:br>
              <a:rPr lang="en-IN" sz="1600" dirty="0">
                <a:solidFill>
                  <a:schemeClr val="tx1"/>
                </a:solidFill>
                <a:latin typeface="Times New Roman" panose="02020603050405020304" pitchFamily="18" charset="0"/>
                <a:ea typeface="Times New Roman" panose="02020603050405020304" pitchFamily="18" charset="0"/>
              </a:rPr>
            </a:br>
            <a:r>
              <a:rPr lang="en-US" sz="1600" b="1" dirty="0">
                <a:solidFill>
                  <a:schemeClr val="tx1"/>
                </a:solidFill>
                <a:effectLst/>
                <a:latin typeface="Times New Roman" panose="02020603050405020304" pitchFamily="18" charset="0"/>
                <a:ea typeface="Times New Roman" panose="02020603050405020304" pitchFamily="18" charset="0"/>
              </a:rPr>
              <a:t>Amazon </a:t>
            </a:r>
            <a:r>
              <a:rPr lang="en-US" sz="1600" dirty="0">
                <a:solidFill>
                  <a:schemeClr val="tx1"/>
                </a:solidFill>
                <a:effectLst/>
                <a:latin typeface="Times New Roman" panose="02020603050405020304" pitchFamily="18" charset="0"/>
                <a:ea typeface="Times New Roman" panose="02020603050405020304" pitchFamily="18" charset="0"/>
              </a:rPr>
              <a:t>CloudWatch in a personalized recommendation system implemented using AWS Personalize, operators can effectively monitor, troubleshoot, and optimize the system's performance and reliability, ensuring a seamless and personalized user experience</a:t>
            </a:r>
            <a:endParaRPr lang="en-IN" sz="16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72163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56616-FCE0-9B52-EBCD-34E161A55CE0}"/>
              </a:ext>
            </a:extLst>
          </p:cNvPr>
          <p:cNvSpPr>
            <a:spLocks noGrp="1"/>
          </p:cNvSpPr>
          <p:nvPr>
            <p:ph type="ctrTitle"/>
          </p:nvPr>
        </p:nvSpPr>
        <p:spPr>
          <a:xfrm>
            <a:off x="165100" y="0"/>
            <a:ext cx="11747500" cy="1273354"/>
          </a:xfrm>
        </p:spPr>
        <p:txBody>
          <a:bodyPr>
            <a:noAutofit/>
          </a:bodyPr>
          <a:lstStyle/>
          <a:p>
            <a:r>
              <a:rPr lang="en-US" sz="4000" spc="-50" dirty="0">
                <a:solidFill>
                  <a:schemeClr val="tx1"/>
                </a:solidFill>
                <a:effectLst/>
                <a:latin typeface="Times New Roman" panose="02020603050405020304" pitchFamily="18" charset="0"/>
                <a:ea typeface="Times New Roman" panose="02020603050405020304" pitchFamily="18" charset="0"/>
              </a:rPr>
              <a:t>In-Depth</a:t>
            </a:r>
            <a:r>
              <a:rPr lang="en-US" sz="4000" spc="-235" dirty="0">
                <a:solidFill>
                  <a:schemeClr val="tx1"/>
                </a:solidFill>
                <a:effectLst/>
                <a:latin typeface="Times New Roman" panose="02020603050405020304" pitchFamily="18" charset="0"/>
                <a:ea typeface="Times New Roman" panose="02020603050405020304" pitchFamily="18" charset="0"/>
              </a:rPr>
              <a:t> </a:t>
            </a:r>
            <a:r>
              <a:rPr lang="en-US" sz="4000" spc="-50" dirty="0">
                <a:solidFill>
                  <a:schemeClr val="tx1"/>
                </a:solidFill>
                <a:effectLst/>
                <a:latin typeface="Times New Roman" panose="02020603050405020304" pitchFamily="18" charset="0"/>
                <a:ea typeface="Times New Roman" panose="02020603050405020304" pitchFamily="18" charset="0"/>
              </a:rPr>
              <a:t>Analysis</a:t>
            </a:r>
            <a:r>
              <a:rPr lang="en-US" sz="4000" spc="-75" dirty="0">
                <a:solidFill>
                  <a:schemeClr val="tx1"/>
                </a:solidFill>
                <a:effectLst/>
                <a:latin typeface="Times New Roman" panose="02020603050405020304" pitchFamily="18" charset="0"/>
                <a:ea typeface="Times New Roman" panose="02020603050405020304" pitchFamily="18" charset="0"/>
              </a:rPr>
              <a:t> </a:t>
            </a:r>
            <a:r>
              <a:rPr lang="en-US" sz="4000" spc="-50" dirty="0">
                <a:solidFill>
                  <a:schemeClr val="tx1"/>
                </a:solidFill>
                <a:effectLst/>
                <a:latin typeface="Times New Roman" panose="02020603050405020304" pitchFamily="18" charset="0"/>
                <a:ea typeface="Times New Roman" panose="02020603050405020304" pitchFamily="18" charset="0"/>
              </a:rPr>
              <a:t>of</a:t>
            </a:r>
            <a:r>
              <a:rPr lang="en-US" sz="4000" spc="-80" dirty="0">
                <a:solidFill>
                  <a:schemeClr val="tx1"/>
                </a:solidFill>
                <a:effectLst/>
                <a:latin typeface="Times New Roman" panose="02020603050405020304" pitchFamily="18" charset="0"/>
                <a:ea typeface="Times New Roman" panose="02020603050405020304" pitchFamily="18" charset="0"/>
              </a:rPr>
              <a:t> </a:t>
            </a:r>
            <a:r>
              <a:rPr lang="en-US" sz="4000" spc="-50" dirty="0">
                <a:solidFill>
                  <a:schemeClr val="tx1"/>
                </a:solidFill>
                <a:effectLst/>
                <a:latin typeface="Times New Roman" panose="02020603050405020304" pitchFamily="18" charset="0"/>
                <a:ea typeface="Times New Roman" panose="02020603050405020304" pitchFamily="18" charset="0"/>
              </a:rPr>
              <a:t>SKY</a:t>
            </a:r>
            <a:r>
              <a:rPr lang="en-US" sz="4000" spc="-85" dirty="0">
                <a:solidFill>
                  <a:schemeClr val="tx1"/>
                </a:solidFill>
                <a:effectLst/>
                <a:latin typeface="Times New Roman" panose="02020603050405020304" pitchFamily="18" charset="0"/>
                <a:ea typeface="Times New Roman" panose="02020603050405020304" pitchFamily="18" charset="0"/>
              </a:rPr>
              <a:t> </a:t>
            </a:r>
            <a:r>
              <a:rPr lang="en-US" sz="4000" spc="-50" dirty="0">
                <a:solidFill>
                  <a:schemeClr val="tx1"/>
                </a:solidFill>
                <a:effectLst/>
                <a:latin typeface="Times New Roman" panose="02020603050405020304" pitchFamily="18" charset="0"/>
                <a:ea typeface="Times New Roman" panose="02020603050405020304" pitchFamily="18" charset="0"/>
              </a:rPr>
              <a:t>Content </a:t>
            </a:r>
            <a:r>
              <a:rPr lang="en-US" sz="4000" dirty="0">
                <a:solidFill>
                  <a:schemeClr val="tx1"/>
                </a:solidFill>
                <a:effectLst/>
                <a:latin typeface="Times New Roman" panose="02020603050405020304" pitchFamily="18" charset="0"/>
                <a:ea typeface="Times New Roman" panose="02020603050405020304" pitchFamily="18" charset="0"/>
              </a:rPr>
              <a:t>Recommendation</a:t>
            </a:r>
            <a:r>
              <a:rPr lang="en-US" sz="4000" spc="-165" dirty="0">
                <a:solidFill>
                  <a:schemeClr val="tx1"/>
                </a:solidFill>
                <a:effectLst/>
                <a:latin typeface="Times New Roman" panose="02020603050405020304" pitchFamily="18" charset="0"/>
                <a:ea typeface="Times New Roman" panose="02020603050405020304" pitchFamily="18" charset="0"/>
              </a:rPr>
              <a:t> </a:t>
            </a:r>
            <a:r>
              <a:rPr lang="en-US" sz="4000" dirty="0">
                <a:solidFill>
                  <a:schemeClr val="tx1"/>
                </a:solidFill>
                <a:effectLst/>
                <a:latin typeface="Times New Roman" panose="02020603050405020304" pitchFamily="18" charset="0"/>
                <a:ea typeface="Times New Roman" panose="02020603050405020304" pitchFamily="18" charset="0"/>
              </a:rPr>
              <a:t>System</a:t>
            </a:r>
            <a:endParaRPr lang="en-IN" sz="4000" dirty="0">
              <a:solidFill>
                <a:schemeClr val="tx1"/>
              </a:solidFill>
            </a:endParaRPr>
          </a:p>
        </p:txBody>
      </p:sp>
      <p:sp>
        <p:nvSpPr>
          <p:cNvPr id="3" name="Subtitle 2">
            <a:extLst>
              <a:ext uri="{FF2B5EF4-FFF2-40B4-BE49-F238E27FC236}">
                <a16:creationId xmlns:a16="http://schemas.microsoft.com/office/drawing/2014/main" id="{CEA71515-4755-28C7-EA0A-889C7F9891DA}"/>
              </a:ext>
            </a:extLst>
          </p:cNvPr>
          <p:cNvSpPr>
            <a:spLocks noGrp="1"/>
          </p:cNvSpPr>
          <p:nvPr>
            <p:ph type="subTitle" idx="1"/>
          </p:nvPr>
        </p:nvSpPr>
        <p:spPr>
          <a:xfrm>
            <a:off x="0" y="1273354"/>
            <a:ext cx="12192000" cy="5483046"/>
          </a:xfrm>
        </p:spPr>
        <p:txBody>
          <a:bodyPr/>
          <a:lstStyle/>
          <a:p>
            <a:pPr marL="266700" algn="l">
              <a:spcBef>
                <a:spcPts val="2150"/>
              </a:spcBef>
            </a:pPr>
            <a:r>
              <a:rPr lang="en-US" sz="1800" b="1" spc="-10" dirty="0">
                <a:solidFill>
                  <a:schemeClr val="tx1"/>
                </a:solidFill>
                <a:effectLst/>
                <a:latin typeface="Times New Roman" panose="02020603050405020304" pitchFamily="18" charset="0"/>
                <a:ea typeface="Times New Roman" panose="02020603050405020304" pitchFamily="18" charset="0"/>
              </a:rPr>
              <a:t>Introduction:</a:t>
            </a:r>
            <a:endParaRPr lang="en-IN" sz="1800" b="1" dirty="0">
              <a:solidFill>
                <a:schemeClr val="tx1"/>
              </a:solidFill>
              <a:effectLst/>
              <a:latin typeface="Times New Roman" panose="02020603050405020304" pitchFamily="18" charset="0"/>
              <a:ea typeface="Times New Roman" panose="02020603050405020304" pitchFamily="18" charset="0"/>
            </a:endParaRPr>
          </a:p>
          <a:p>
            <a:pPr marL="266700" marR="772160" algn="just">
              <a:lnSpc>
                <a:spcPct val="106000"/>
              </a:lnSpc>
              <a:spcBef>
                <a:spcPts val="910"/>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rPr>
              <a:t>Content</a:t>
            </a:r>
            <a:r>
              <a:rPr lang="en-US" sz="1800" spc="-1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Recommendation</a:t>
            </a:r>
            <a:r>
              <a:rPr lang="en-US" sz="1800" spc="-1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Systems</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(CRS)</a:t>
            </a:r>
            <a:r>
              <a:rPr lang="en-US" sz="1800" spc="-1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have</a:t>
            </a:r>
            <a:r>
              <a:rPr lang="en-US" sz="1800" spc="-2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become</a:t>
            </a:r>
            <a:r>
              <a:rPr lang="en-US" sz="1800" spc="-2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an</a:t>
            </a:r>
            <a:r>
              <a:rPr lang="en-US" sz="1800" spc="-1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integral</a:t>
            </a:r>
            <a:r>
              <a:rPr lang="en-US" sz="1800" spc="-1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part</a:t>
            </a:r>
            <a:r>
              <a:rPr lang="en-US" sz="1800" spc="-1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of</a:t>
            </a:r>
            <a:r>
              <a:rPr lang="en-US" sz="1800" spc="-1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many online platforms, aiding users in discovering relevant content in the vast sea of options. In this report, we will delve into the workings of an existing CRS by examining Sky’s recommendation system. We will analyze its features, architecture, algorithms employed, and overall effectiveness.</a:t>
            </a:r>
            <a:endParaRPr lang="en-IN" sz="1800" dirty="0">
              <a:solidFill>
                <a:schemeClr val="tx1"/>
              </a:solidFill>
              <a:effectLst/>
              <a:latin typeface="Times New Roman" panose="02020603050405020304" pitchFamily="18" charset="0"/>
              <a:ea typeface="Times New Roman" panose="02020603050405020304" pitchFamily="18" charset="0"/>
            </a:endParaRPr>
          </a:p>
          <a:p>
            <a:pPr marL="266700" algn="just">
              <a:spcBef>
                <a:spcPts val="770"/>
              </a:spcBef>
            </a:pPr>
            <a:r>
              <a:rPr lang="en-US" sz="1800" b="1" dirty="0">
                <a:solidFill>
                  <a:schemeClr val="tx1"/>
                </a:solidFill>
                <a:effectLst/>
                <a:latin typeface="Times New Roman" panose="02020603050405020304" pitchFamily="18" charset="0"/>
                <a:ea typeface="Times New Roman" panose="02020603050405020304" pitchFamily="18" charset="0"/>
              </a:rPr>
              <a:t>Sky’s</a:t>
            </a:r>
            <a:r>
              <a:rPr lang="en-US" sz="1800" b="1" spc="-60" dirty="0">
                <a:solidFill>
                  <a:schemeClr val="tx1"/>
                </a:solidFill>
                <a:effectLst/>
                <a:latin typeface="Times New Roman" panose="02020603050405020304" pitchFamily="18" charset="0"/>
                <a:ea typeface="Times New Roman" panose="02020603050405020304" pitchFamily="18" charset="0"/>
              </a:rPr>
              <a:t> </a:t>
            </a:r>
            <a:r>
              <a:rPr lang="en-US" sz="1800" b="1" dirty="0">
                <a:solidFill>
                  <a:schemeClr val="tx1"/>
                </a:solidFill>
                <a:effectLst/>
                <a:latin typeface="Times New Roman" panose="02020603050405020304" pitchFamily="18" charset="0"/>
                <a:ea typeface="Times New Roman" panose="02020603050405020304" pitchFamily="18" charset="0"/>
              </a:rPr>
              <a:t>recommendation</a:t>
            </a:r>
            <a:r>
              <a:rPr lang="en-US" sz="1800" b="1" spc="-45" dirty="0">
                <a:solidFill>
                  <a:schemeClr val="tx1"/>
                </a:solidFill>
                <a:effectLst/>
                <a:latin typeface="Times New Roman" panose="02020603050405020304" pitchFamily="18" charset="0"/>
                <a:ea typeface="Times New Roman" panose="02020603050405020304" pitchFamily="18" charset="0"/>
              </a:rPr>
              <a:t> </a:t>
            </a:r>
            <a:r>
              <a:rPr lang="en-US" sz="1800" b="1" dirty="0">
                <a:solidFill>
                  <a:schemeClr val="tx1"/>
                </a:solidFill>
                <a:effectLst/>
                <a:latin typeface="Times New Roman" panose="02020603050405020304" pitchFamily="18" charset="0"/>
                <a:ea typeface="Times New Roman" panose="02020603050405020304" pitchFamily="18" charset="0"/>
              </a:rPr>
              <a:t>system</a:t>
            </a:r>
            <a:r>
              <a:rPr lang="en-US" sz="1800" b="1" spc="-45" dirty="0">
                <a:solidFill>
                  <a:schemeClr val="tx1"/>
                </a:solidFill>
                <a:effectLst/>
                <a:latin typeface="Times New Roman" panose="02020603050405020304" pitchFamily="18" charset="0"/>
                <a:ea typeface="Times New Roman" panose="02020603050405020304" pitchFamily="18" charset="0"/>
              </a:rPr>
              <a:t> </a:t>
            </a:r>
            <a:r>
              <a:rPr lang="en-US" sz="1800" b="1" spc="-10" dirty="0">
                <a:solidFill>
                  <a:schemeClr val="tx1"/>
                </a:solidFill>
                <a:effectLst/>
                <a:latin typeface="Times New Roman" panose="02020603050405020304" pitchFamily="18" charset="0"/>
                <a:ea typeface="Times New Roman" panose="02020603050405020304" pitchFamily="18" charset="0"/>
              </a:rPr>
              <a:t>overview:</a:t>
            </a:r>
            <a:endParaRPr lang="en-IN" sz="1800" b="1" dirty="0">
              <a:solidFill>
                <a:schemeClr val="tx1"/>
              </a:solidFill>
              <a:effectLst/>
              <a:latin typeface="Times New Roman" panose="02020603050405020304" pitchFamily="18" charset="0"/>
              <a:ea typeface="Times New Roman" panose="02020603050405020304" pitchFamily="18" charset="0"/>
            </a:endParaRPr>
          </a:p>
          <a:p>
            <a:pPr marL="266700" algn="l">
              <a:spcBef>
                <a:spcPts val="780"/>
              </a:spcBef>
            </a:pPr>
            <a:r>
              <a:rPr lang="en-US" sz="1800" b="0" dirty="0">
                <a:solidFill>
                  <a:schemeClr val="tx1"/>
                </a:solidFill>
                <a:effectLst/>
                <a:latin typeface="Times New Roman" panose="02020603050405020304" pitchFamily="18" charset="0"/>
                <a:ea typeface="Times New Roman" panose="02020603050405020304" pitchFamily="18" charset="0"/>
              </a:rPr>
              <a:t>Sky, a European media and telecommunications company, employs a sophisticated recommendation system powered by AWS Personalize to enhance user engagement and satisfaction across its platforms.</a:t>
            </a:r>
            <a:endParaRPr lang="en-IN" sz="1800" b="1" dirty="0">
              <a:solidFill>
                <a:schemeClr val="tx1"/>
              </a:solidFill>
              <a:effectLst/>
              <a:latin typeface="Times New Roman" panose="02020603050405020304" pitchFamily="18" charset="0"/>
              <a:ea typeface="Times New Roman" panose="02020603050405020304" pitchFamily="18" charset="0"/>
            </a:endParaRPr>
          </a:p>
          <a:p>
            <a:pPr marL="266700" algn="just">
              <a:spcBef>
                <a:spcPts val="790"/>
              </a:spcBef>
            </a:pPr>
            <a:r>
              <a:rPr lang="en-US" sz="1800" b="0" dirty="0">
                <a:solidFill>
                  <a:schemeClr val="tx1"/>
                </a:solidFill>
                <a:effectLst/>
                <a:latin typeface="Times New Roman" panose="02020603050405020304" pitchFamily="18" charset="0"/>
                <a:ea typeface="Times New Roman" panose="02020603050405020304" pitchFamily="18" charset="0"/>
              </a:rPr>
              <a:t>a. Personalization: Sky's content recommendation system tailors’ suggestions for individual users by analyzing their viewing history, preferences, and interactions across the platform.</a:t>
            </a:r>
            <a:endParaRPr lang="en-IN" sz="1800" b="1" dirty="0">
              <a:solidFill>
                <a:schemeClr val="tx1"/>
              </a:solidFill>
              <a:effectLst/>
              <a:latin typeface="Times New Roman" panose="02020603050405020304" pitchFamily="18" charset="0"/>
              <a:ea typeface="Times New Roman" panose="02020603050405020304" pitchFamily="18" charset="0"/>
            </a:endParaRPr>
          </a:p>
          <a:p>
            <a:pPr marL="266700" algn="just">
              <a:spcBef>
                <a:spcPts val="790"/>
              </a:spcBef>
            </a:pPr>
            <a:r>
              <a:rPr lang="en-US" sz="1800" b="0" dirty="0">
                <a:solidFill>
                  <a:schemeClr val="tx1"/>
                </a:solidFill>
                <a:effectLst/>
                <a:latin typeface="Times New Roman" panose="02020603050405020304" pitchFamily="18" charset="0"/>
                <a:ea typeface="Times New Roman" panose="02020603050405020304" pitchFamily="18" charset="0"/>
              </a:rPr>
              <a:t>b. Diverse Recommendation Types: Sky provides recommendations spanning various content categories such as TV shows, movies, documentaries, and sports events, catering to a broad audience.</a:t>
            </a:r>
            <a:endParaRPr lang="en-IN" sz="1800" b="1" dirty="0">
              <a:solidFill>
                <a:schemeClr val="tx1"/>
              </a:solidFill>
              <a:effectLst/>
              <a:latin typeface="Times New Roman" panose="02020603050405020304" pitchFamily="18" charset="0"/>
              <a:ea typeface="Times New Roman" panose="02020603050405020304" pitchFamily="18" charset="0"/>
            </a:endParaRPr>
          </a:p>
          <a:p>
            <a:pPr marL="266700" algn="just">
              <a:spcBef>
                <a:spcPts val="790"/>
              </a:spcBef>
            </a:pPr>
            <a:r>
              <a:rPr lang="en-US" sz="1800" b="0" dirty="0">
                <a:solidFill>
                  <a:schemeClr val="tx1"/>
                </a:solidFill>
                <a:effectLst/>
                <a:latin typeface="Times New Roman" panose="02020603050405020304" pitchFamily="18" charset="0"/>
                <a:ea typeface="Times New Roman" panose="02020603050405020304" pitchFamily="18" charset="0"/>
              </a:rPr>
              <a:t>c. Discovery and Surprise: The system balances familiar suggestions with unexpected content choices, encouraging users to explore new shows and genres.</a:t>
            </a:r>
            <a:endParaRPr lang="en-IN" sz="1800" b="1" dirty="0">
              <a:solidFill>
                <a:schemeClr val="tx1"/>
              </a:solidFill>
              <a:effectLst/>
              <a:latin typeface="Times New Roman" panose="02020603050405020304" pitchFamily="18" charset="0"/>
              <a:ea typeface="Times New Roman" panose="02020603050405020304" pitchFamily="18" charset="0"/>
            </a:endParaRPr>
          </a:p>
          <a:p>
            <a:r>
              <a:rPr lang="en-US" sz="1800" dirty="0">
                <a:solidFill>
                  <a:schemeClr val="tx1"/>
                </a:solidFill>
                <a:effectLst/>
                <a:latin typeface="Times New Roman" panose="02020603050405020304" pitchFamily="18" charset="0"/>
                <a:ea typeface="Times New Roman" panose="02020603050405020304" pitchFamily="18" charset="0"/>
              </a:rPr>
              <a:t>   d. Individual Profiles: Sky allows multiple user profiles within a single account, with each profile receiving personalized recommendations based on its unique viewing patterns.</a:t>
            </a:r>
            <a:endParaRPr lang="en-IN" dirty="0">
              <a:solidFill>
                <a:schemeClr val="tx1"/>
              </a:solidFill>
            </a:endParaRPr>
          </a:p>
        </p:txBody>
      </p:sp>
    </p:spTree>
    <p:extLst>
      <p:ext uri="{BB962C8B-B14F-4D97-AF65-F5344CB8AC3E}">
        <p14:creationId xmlns:p14="http://schemas.microsoft.com/office/powerpoint/2010/main" val="4283221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7">
            <a:extLst>
              <a:ext uri="{FF2B5EF4-FFF2-40B4-BE49-F238E27FC236}">
                <a16:creationId xmlns:a16="http://schemas.microsoft.com/office/drawing/2014/main" id="{89228894-EFE1-E8E1-2ED1-373FF9D4C893}"/>
              </a:ext>
            </a:extLst>
          </p:cNvPr>
          <p:cNvPicPr>
            <a:picLocks/>
          </p:cNvPicPr>
          <p:nvPr/>
        </p:nvPicPr>
        <p:blipFill rotWithShape="1">
          <a:blip r:embed="rId2">
            <a:extLst>
              <a:ext uri="{28A0092B-C50C-407E-A947-70E740481C1C}">
                <a14:useLocalDpi xmlns:a14="http://schemas.microsoft.com/office/drawing/2010/main" val="0"/>
              </a:ext>
            </a:extLst>
          </a:blip>
          <a:srcRect l="2174" t="2570" b="3972"/>
          <a:stretch/>
        </p:blipFill>
        <p:spPr>
          <a:xfrm>
            <a:off x="7607300" y="635000"/>
            <a:ext cx="4000500" cy="5486400"/>
          </a:xfrm>
          <a:prstGeom prst="rect">
            <a:avLst/>
          </a:prstGeom>
        </p:spPr>
      </p:pic>
      <p:sp>
        <p:nvSpPr>
          <p:cNvPr id="3" name="Subtitle 2">
            <a:extLst>
              <a:ext uri="{FF2B5EF4-FFF2-40B4-BE49-F238E27FC236}">
                <a16:creationId xmlns:a16="http://schemas.microsoft.com/office/drawing/2014/main" id="{EAF92048-2F26-8F0C-174D-CEDD98BD0F2E}"/>
              </a:ext>
            </a:extLst>
          </p:cNvPr>
          <p:cNvSpPr>
            <a:spLocks noGrp="1"/>
          </p:cNvSpPr>
          <p:nvPr>
            <p:ph type="subTitle" idx="1"/>
          </p:nvPr>
        </p:nvSpPr>
        <p:spPr>
          <a:xfrm>
            <a:off x="152400" y="787400"/>
            <a:ext cx="7366000" cy="5486400"/>
          </a:xfrm>
        </p:spPr>
        <p:txBody>
          <a:bodyPr>
            <a:normAutofit/>
          </a:bodyPr>
          <a:lstStyle/>
          <a:p>
            <a:pPr marL="266700" algn="l">
              <a:spcBef>
                <a:spcPts val="2150"/>
              </a:spcBef>
            </a:pPr>
            <a:r>
              <a:rPr lang="en-US" sz="3000" b="1" spc="-10" dirty="0">
                <a:solidFill>
                  <a:schemeClr val="tx1"/>
                </a:solidFill>
                <a:effectLst/>
                <a:latin typeface="Times New Roman" panose="02020603050405020304" pitchFamily="18" charset="0"/>
                <a:ea typeface="Times New Roman" panose="02020603050405020304" pitchFamily="18" charset="0"/>
              </a:rPr>
              <a:t>Architecture:</a:t>
            </a:r>
            <a:br>
              <a:rPr lang="en-US" sz="1900" b="1" spc="-10" dirty="0">
                <a:solidFill>
                  <a:schemeClr val="tx1"/>
                </a:solidFill>
                <a:effectLst/>
                <a:latin typeface="Times New Roman" panose="02020603050405020304" pitchFamily="18" charset="0"/>
                <a:ea typeface="Times New Roman" panose="02020603050405020304" pitchFamily="18" charset="0"/>
              </a:rPr>
            </a:br>
            <a:r>
              <a:rPr lang="en-US" sz="1900" b="0" dirty="0">
                <a:solidFill>
                  <a:schemeClr val="tx1"/>
                </a:solidFill>
                <a:effectLst/>
                <a:latin typeface="Times New Roman" panose="02020603050405020304" pitchFamily="18" charset="0"/>
                <a:ea typeface="Times New Roman" panose="02020603050405020304" pitchFamily="18" charset="0"/>
              </a:rPr>
              <a:t>Sky's content recommendation system architecture likely involves multiple components:</a:t>
            </a:r>
            <a:br>
              <a:rPr lang="en-US" sz="1900" b="0" dirty="0">
                <a:solidFill>
                  <a:schemeClr val="tx1"/>
                </a:solidFill>
                <a:effectLst/>
                <a:latin typeface="Times New Roman" panose="02020603050405020304" pitchFamily="18" charset="0"/>
                <a:ea typeface="Times New Roman" panose="02020603050405020304" pitchFamily="18" charset="0"/>
              </a:rPr>
            </a:br>
            <a:br>
              <a:rPr lang="en-US" sz="1900" b="0" dirty="0">
                <a:solidFill>
                  <a:schemeClr val="tx1"/>
                </a:solidFill>
                <a:effectLst/>
                <a:latin typeface="Times New Roman" panose="02020603050405020304" pitchFamily="18" charset="0"/>
                <a:ea typeface="Times New Roman" panose="02020603050405020304" pitchFamily="18" charset="0"/>
              </a:rPr>
            </a:br>
            <a:r>
              <a:rPr lang="en-US" sz="1900" b="0" dirty="0">
                <a:solidFill>
                  <a:schemeClr val="tx1"/>
                </a:solidFill>
                <a:effectLst/>
                <a:latin typeface="Times New Roman" panose="02020603050405020304" pitchFamily="18" charset="0"/>
                <a:ea typeface="Times New Roman" panose="02020603050405020304" pitchFamily="18" charset="0"/>
              </a:rPr>
              <a:t>Data Ingestion</a:t>
            </a:r>
            <a:r>
              <a:rPr lang="en-US" sz="1900" b="0" dirty="0">
                <a:effectLst/>
                <a:latin typeface="Times New Roman" panose="02020603050405020304" pitchFamily="18" charset="0"/>
                <a:ea typeface="Times New Roman" panose="02020603050405020304" pitchFamily="18" charset="0"/>
              </a:rPr>
              <a:t>: </a:t>
            </a:r>
            <a:r>
              <a:rPr lang="en-US" sz="1900" b="0" dirty="0">
                <a:solidFill>
                  <a:schemeClr val="tx1"/>
                </a:solidFill>
                <a:effectLst/>
                <a:latin typeface="Times New Roman" panose="02020603050405020304" pitchFamily="18" charset="0"/>
                <a:ea typeface="Times New Roman" panose="02020603050405020304" pitchFamily="18" charset="0"/>
              </a:rPr>
              <a:t>Integration with various data sources such as user interaction data, content metadata, and contextual information.</a:t>
            </a:r>
            <a:br>
              <a:rPr lang="en-US" sz="1900" b="0" dirty="0">
                <a:solidFill>
                  <a:schemeClr val="tx1"/>
                </a:solidFill>
                <a:effectLst/>
                <a:latin typeface="Times New Roman" panose="02020603050405020304" pitchFamily="18" charset="0"/>
                <a:ea typeface="Times New Roman" panose="02020603050405020304" pitchFamily="18" charset="0"/>
              </a:rPr>
            </a:br>
            <a:br>
              <a:rPr lang="en-US" sz="1900" b="0" dirty="0">
                <a:solidFill>
                  <a:schemeClr val="tx1"/>
                </a:solidFill>
                <a:effectLst/>
                <a:latin typeface="Times New Roman" panose="02020603050405020304" pitchFamily="18" charset="0"/>
                <a:ea typeface="Times New Roman" panose="02020603050405020304" pitchFamily="18" charset="0"/>
              </a:rPr>
            </a:br>
            <a:r>
              <a:rPr lang="en-US" sz="1900" b="0" dirty="0">
                <a:solidFill>
                  <a:schemeClr val="tx1"/>
                </a:solidFill>
                <a:effectLst/>
                <a:latin typeface="Times New Roman" panose="02020603050405020304" pitchFamily="18" charset="0"/>
                <a:ea typeface="Times New Roman" panose="02020603050405020304" pitchFamily="18" charset="0"/>
              </a:rPr>
              <a:t>Data Processing: Pre-processing of raw data to extract features, transform data into suitable formats, and perform data cleaning tasks.</a:t>
            </a:r>
            <a:br>
              <a:rPr lang="en-US" sz="1900" b="0" dirty="0">
                <a:solidFill>
                  <a:schemeClr val="tx1"/>
                </a:solidFill>
                <a:effectLst/>
                <a:latin typeface="Times New Roman" panose="02020603050405020304" pitchFamily="18" charset="0"/>
                <a:ea typeface="Times New Roman" panose="02020603050405020304" pitchFamily="18" charset="0"/>
              </a:rPr>
            </a:br>
            <a:br>
              <a:rPr lang="en-IN" sz="1900" b="1" dirty="0">
                <a:solidFill>
                  <a:schemeClr val="tx1"/>
                </a:solidFill>
                <a:latin typeface="Times New Roman" panose="02020603050405020304" pitchFamily="18" charset="0"/>
                <a:ea typeface="Times New Roman" panose="02020603050405020304" pitchFamily="18" charset="0"/>
              </a:rPr>
            </a:br>
            <a:r>
              <a:rPr lang="en-US" sz="1900" b="0" dirty="0">
                <a:solidFill>
                  <a:schemeClr val="tx1"/>
                </a:solidFill>
                <a:effectLst/>
                <a:latin typeface="Times New Roman" panose="02020603050405020304" pitchFamily="18" charset="0"/>
                <a:ea typeface="Times New Roman" panose="02020603050405020304" pitchFamily="18" charset="0"/>
              </a:rPr>
              <a:t>Model Training: Utilization of AWS Personalizes machine learning algorithms to train recommendation models based on historical user behavior and content attributes.</a:t>
            </a:r>
            <a:br>
              <a:rPr lang="en-US" sz="1900" b="0" dirty="0">
                <a:solidFill>
                  <a:schemeClr val="tx1"/>
                </a:solidFill>
                <a:effectLst/>
                <a:latin typeface="Times New Roman" panose="02020603050405020304" pitchFamily="18" charset="0"/>
                <a:ea typeface="Times New Roman" panose="02020603050405020304" pitchFamily="18" charset="0"/>
              </a:rPr>
            </a:br>
            <a:br>
              <a:rPr lang="en-IN" sz="1900" b="1" dirty="0">
                <a:solidFill>
                  <a:schemeClr val="tx1"/>
                </a:solidFill>
                <a:latin typeface="Times New Roman" panose="02020603050405020304" pitchFamily="18" charset="0"/>
                <a:ea typeface="Times New Roman" panose="02020603050405020304" pitchFamily="18" charset="0"/>
              </a:rPr>
            </a:br>
            <a:r>
              <a:rPr lang="en-US" sz="1900" b="0" dirty="0">
                <a:solidFill>
                  <a:schemeClr val="tx1"/>
                </a:solidFill>
                <a:effectLst/>
                <a:latin typeface="Times New Roman" panose="02020603050405020304" pitchFamily="18" charset="0"/>
                <a:ea typeface="Times New Roman" panose="02020603050405020304" pitchFamily="18" charset="0"/>
              </a:rPr>
              <a:t>Model Deployment: Deployment of trained models to generate real-time recommendations for users across Sky's platforms.</a:t>
            </a:r>
            <a:br>
              <a:rPr lang="en-US" sz="1900" b="0" dirty="0">
                <a:solidFill>
                  <a:schemeClr val="tx1"/>
                </a:solidFill>
                <a:effectLst/>
                <a:latin typeface="Times New Roman" panose="02020603050405020304" pitchFamily="18" charset="0"/>
                <a:ea typeface="Times New Roman" panose="02020603050405020304" pitchFamily="18" charset="0"/>
              </a:rPr>
            </a:br>
            <a:br>
              <a:rPr lang="en-US" sz="1900" b="0" dirty="0">
                <a:solidFill>
                  <a:schemeClr val="tx1"/>
                </a:solidFill>
                <a:effectLst/>
                <a:latin typeface="Times New Roman" panose="02020603050405020304" pitchFamily="18" charset="0"/>
                <a:ea typeface="Times New Roman" panose="02020603050405020304" pitchFamily="18" charset="0"/>
              </a:rPr>
            </a:br>
            <a:r>
              <a:rPr lang="en-US" sz="1900" b="0" dirty="0">
                <a:solidFill>
                  <a:schemeClr val="tx1"/>
                </a:solidFill>
                <a:effectLst/>
                <a:latin typeface="Times New Roman" panose="02020603050405020304" pitchFamily="18" charset="0"/>
                <a:ea typeface="Times New Roman" panose="02020603050405020304" pitchFamily="18" charset="0"/>
              </a:rPr>
              <a:t>Feedback Loop: Integration of user feedback mechanisms to continuously update and refine recommendation models.</a:t>
            </a:r>
            <a:endParaRPr lang="en-IN" sz="1900" b="1"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735501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1B24B-10AB-8947-32CD-A57F0D6EA116}"/>
              </a:ext>
            </a:extLst>
          </p:cNvPr>
          <p:cNvSpPr>
            <a:spLocks noGrp="1"/>
          </p:cNvSpPr>
          <p:nvPr>
            <p:ph type="ctrTitle"/>
          </p:nvPr>
        </p:nvSpPr>
        <p:spPr>
          <a:xfrm>
            <a:off x="320548" y="28754"/>
            <a:ext cx="9471152" cy="914400"/>
          </a:xfrm>
        </p:spPr>
        <p:txBody>
          <a:bodyPr>
            <a:normAutofit/>
          </a:bodyPr>
          <a:lstStyle/>
          <a:p>
            <a:r>
              <a:rPr lang="en-US" sz="6000" b="1" dirty="0">
                <a:solidFill>
                  <a:schemeClr val="tx1"/>
                </a:solidFill>
                <a:effectLst/>
                <a:latin typeface="Times New Roman" panose="02020603050405020304" pitchFamily="18" charset="0"/>
                <a:ea typeface="Times New Roman" panose="02020603050405020304" pitchFamily="18" charset="0"/>
              </a:rPr>
              <a:t>Algorithms</a:t>
            </a:r>
            <a:r>
              <a:rPr lang="en-US" sz="6000" b="1" spc="-15" dirty="0">
                <a:solidFill>
                  <a:schemeClr val="tx1"/>
                </a:solidFill>
                <a:effectLst/>
                <a:latin typeface="Times New Roman" panose="02020603050405020304" pitchFamily="18" charset="0"/>
                <a:ea typeface="Times New Roman" panose="02020603050405020304" pitchFamily="18" charset="0"/>
              </a:rPr>
              <a:t> </a:t>
            </a:r>
            <a:r>
              <a:rPr lang="en-US" sz="6000" b="1" spc="-10" dirty="0">
                <a:solidFill>
                  <a:schemeClr val="tx1"/>
                </a:solidFill>
                <a:effectLst/>
                <a:latin typeface="Times New Roman" panose="02020603050405020304" pitchFamily="18" charset="0"/>
                <a:ea typeface="Times New Roman" panose="02020603050405020304" pitchFamily="18" charset="0"/>
              </a:rPr>
              <a:t>Employed:</a:t>
            </a:r>
            <a:endParaRPr lang="en-IN" dirty="0">
              <a:solidFill>
                <a:schemeClr val="tx1"/>
              </a:solidFill>
            </a:endParaRPr>
          </a:p>
        </p:txBody>
      </p:sp>
      <p:sp>
        <p:nvSpPr>
          <p:cNvPr id="3" name="Subtitle 2">
            <a:extLst>
              <a:ext uri="{FF2B5EF4-FFF2-40B4-BE49-F238E27FC236}">
                <a16:creationId xmlns:a16="http://schemas.microsoft.com/office/drawing/2014/main" id="{7CBE21D4-EEC3-3BC7-818D-F4AB13F9F6C9}"/>
              </a:ext>
            </a:extLst>
          </p:cNvPr>
          <p:cNvSpPr>
            <a:spLocks noGrp="1"/>
          </p:cNvSpPr>
          <p:nvPr>
            <p:ph type="subTitle" idx="1"/>
          </p:nvPr>
        </p:nvSpPr>
        <p:spPr>
          <a:xfrm>
            <a:off x="165100" y="1066800"/>
            <a:ext cx="9740900" cy="5016500"/>
          </a:xfrm>
        </p:spPr>
        <p:txBody>
          <a:bodyPr/>
          <a:lstStyle/>
          <a:p>
            <a:pPr marL="266700">
              <a:spcBef>
                <a:spcPts val="910"/>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rPr>
              <a:t>Sky's</a:t>
            </a:r>
            <a:r>
              <a:rPr lang="en-US" sz="1800" spc="-2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CRS</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utilizes</a:t>
            </a:r>
            <a:r>
              <a:rPr lang="en-US" sz="1800" spc="-1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several</a:t>
            </a:r>
            <a:r>
              <a:rPr lang="en-US" sz="1800" spc="-1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recommendation</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algorithms,</a:t>
            </a:r>
            <a:r>
              <a:rPr lang="en-US" sz="1800" spc="-10" dirty="0">
                <a:solidFill>
                  <a:schemeClr val="tx1"/>
                </a:solidFill>
                <a:effectLst/>
                <a:latin typeface="Times New Roman" panose="02020603050405020304" pitchFamily="18" charset="0"/>
                <a:ea typeface="Times New Roman" panose="02020603050405020304" pitchFamily="18" charset="0"/>
              </a:rPr>
              <a:t> including:</a:t>
            </a:r>
            <a:endParaRPr lang="en-IN" sz="1800" dirty="0">
              <a:solidFill>
                <a:schemeClr val="tx1"/>
              </a:solidFill>
              <a:effectLst/>
              <a:latin typeface="Times New Roman" panose="02020603050405020304" pitchFamily="18" charset="0"/>
              <a:ea typeface="Times New Roman" panose="02020603050405020304" pitchFamily="18" charset="0"/>
            </a:endParaRPr>
          </a:p>
          <a:p>
            <a:pPr marL="342900" marR="771525" lvl="0" indent="-342900">
              <a:lnSpc>
                <a:spcPct val="106000"/>
              </a:lnSpc>
              <a:spcBef>
                <a:spcPts val="785"/>
              </a:spcBef>
              <a:spcAft>
                <a:spcPts val="0"/>
              </a:spcAft>
              <a:buSzPts val="1400"/>
              <a:buFont typeface="Times New Roman" panose="02020603050405020304" pitchFamily="18" charset="0"/>
              <a:buAutoNum type="alphaLcPeriod"/>
              <a:tabLst>
                <a:tab pos="518795" algn="l"/>
                <a:tab pos="1428750" algn="l"/>
                <a:tab pos="2458085" algn="l"/>
                <a:tab pos="3191510" algn="l"/>
                <a:tab pos="3953510" algn="l"/>
                <a:tab pos="4338320" algn="l"/>
                <a:tab pos="5207635" algn="l"/>
                <a:tab pos="5861050" algn="l"/>
              </a:tabLst>
            </a:pPr>
            <a:r>
              <a:rPr lang="en-US" sz="1800" spc="-5" dirty="0">
                <a:solidFill>
                  <a:schemeClr val="tx1"/>
                </a:solidFill>
                <a:effectLst/>
                <a:latin typeface="Times New Roman" panose="02020603050405020304" pitchFamily="18" charset="0"/>
                <a:ea typeface="Times New Roman" panose="02020603050405020304" pitchFamily="18" charset="0"/>
              </a:rPr>
              <a:t>Sky likely employs a variety of machine learning algorithms provided by AWS Personalize, such as:</a:t>
            </a:r>
            <a:endParaRPr lang="en-IN" sz="1800" spc="-5" dirty="0">
              <a:solidFill>
                <a:schemeClr val="tx1"/>
              </a:solidFill>
              <a:effectLst/>
              <a:latin typeface="Times New Roman" panose="02020603050405020304" pitchFamily="18" charset="0"/>
              <a:ea typeface="Times New Roman" panose="02020603050405020304" pitchFamily="18" charset="0"/>
            </a:endParaRPr>
          </a:p>
          <a:p>
            <a:pPr marL="342900" marR="771525" lvl="0" indent="-342900">
              <a:lnSpc>
                <a:spcPct val="106000"/>
              </a:lnSpc>
              <a:spcBef>
                <a:spcPts val="785"/>
              </a:spcBef>
              <a:spcAft>
                <a:spcPts val="0"/>
              </a:spcAft>
              <a:buSzPts val="1400"/>
              <a:buFont typeface="Times New Roman" panose="02020603050405020304" pitchFamily="18" charset="0"/>
              <a:buAutoNum type="alphaLcPeriod"/>
              <a:tabLst>
                <a:tab pos="518795" algn="l"/>
                <a:tab pos="1428750" algn="l"/>
                <a:tab pos="2458085" algn="l"/>
                <a:tab pos="3191510" algn="l"/>
                <a:tab pos="3953510" algn="l"/>
                <a:tab pos="4338320" algn="l"/>
                <a:tab pos="5207635" algn="l"/>
                <a:tab pos="5861050" algn="l"/>
              </a:tabLst>
            </a:pPr>
            <a:r>
              <a:rPr lang="en-US" sz="1800" spc="-5" dirty="0">
                <a:solidFill>
                  <a:schemeClr val="tx1"/>
                </a:solidFill>
                <a:effectLst/>
                <a:latin typeface="Times New Roman" panose="02020603050405020304" pitchFamily="18" charset="0"/>
                <a:ea typeface="Times New Roman" panose="02020603050405020304" pitchFamily="18" charset="0"/>
              </a:rPr>
              <a:t>a) Collaborative Filtering: Analyzing user interactions and similarities to recommend content based on similar user preferences.</a:t>
            </a:r>
            <a:endParaRPr lang="en-IN" sz="1800" spc="-5" dirty="0">
              <a:solidFill>
                <a:schemeClr val="tx1"/>
              </a:solidFill>
              <a:effectLst/>
              <a:latin typeface="Times New Roman" panose="02020603050405020304" pitchFamily="18" charset="0"/>
              <a:ea typeface="Times New Roman" panose="02020603050405020304" pitchFamily="18" charset="0"/>
            </a:endParaRPr>
          </a:p>
          <a:p>
            <a:pPr marL="342900" marR="771525" lvl="0" indent="-342900">
              <a:lnSpc>
                <a:spcPct val="106000"/>
              </a:lnSpc>
              <a:spcBef>
                <a:spcPts val="785"/>
              </a:spcBef>
              <a:spcAft>
                <a:spcPts val="0"/>
              </a:spcAft>
              <a:buSzPts val="1400"/>
              <a:buFont typeface="Times New Roman" panose="02020603050405020304" pitchFamily="18" charset="0"/>
              <a:buAutoNum type="alphaLcPeriod"/>
              <a:tabLst>
                <a:tab pos="518795" algn="l"/>
                <a:tab pos="1428750" algn="l"/>
                <a:tab pos="2458085" algn="l"/>
                <a:tab pos="3191510" algn="l"/>
                <a:tab pos="3953510" algn="l"/>
                <a:tab pos="4338320" algn="l"/>
                <a:tab pos="5207635" algn="l"/>
                <a:tab pos="5861050" algn="l"/>
              </a:tabLst>
            </a:pPr>
            <a:r>
              <a:rPr lang="en-US" sz="1800" spc="-5" dirty="0">
                <a:solidFill>
                  <a:schemeClr val="tx1"/>
                </a:solidFill>
                <a:effectLst/>
                <a:latin typeface="Times New Roman" panose="02020603050405020304" pitchFamily="18" charset="0"/>
                <a:ea typeface="Times New Roman" panose="02020603050405020304" pitchFamily="18" charset="0"/>
              </a:rPr>
              <a:t>b) User Personalization: Building personalized recommendation models tailored to individual user preferences and behavior.</a:t>
            </a:r>
            <a:endParaRPr lang="en-IN" sz="1800" spc="-5" dirty="0">
              <a:solidFill>
                <a:schemeClr val="tx1"/>
              </a:solidFill>
              <a:effectLst/>
              <a:latin typeface="Times New Roman" panose="02020603050405020304" pitchFamily="18" charset="0"/>
              <a:ea typeface="Times New Roman" panose="02020603050405020304" pitchFamily="18" charset="0"/>
            </a:endParaRPr>
          </a:p>
          <a:p>
            <a:pPr marL="342900" marR="771525" lvl="0" indent="-342900">
              <a:lnSpc>
                <a:spcPct val="106000"/>
              </a:lnSpc>
              <a:spcBef>
                <a:spcPts val="785"/>
              </a:spcBef>
              <a:spcAft>
                <a:spcPts val="0"/>
              </a:spcAft>
              <a:buSzPts val="1400"/>
              <a:buFont typeface="Times New Roman" panose="02020603050405020304" pitchFamily="18" charset="0"/>
              <a:buAutoNum type="alphaLcPeriod"/>
              <a:tabLst>
                <a:tab pos="518795" algn="l"/>
                <a:tab pos="1428750" algn="l"/>
                <a:tab pos="2458085" algn="l"/>
                <a:tab pos="3191510" algn="l"/>
                <a:tab pos="3953510" algn="l"/>
                <a:tab pos="4338320" algn="l"/>
                <a:tab pos="5207635" algn="l"/>
                <a:tab pos="5861050" algn="l"/>
              </a:tabLst>
            </a:pPr>
            <a:r>
              <a:rPr lang="en-US" sz="1800" spc="-5" dirty="0">
                <a:solidFill>
                  <a:schemeClr val="tx1"/>
                </a:solidFill>
                <a:latin typeface="Times New Roman" panose="02020603050405020304" pitchFamily="18" charset="0"/>
                <a:ea typeface="Times New Roman" panose="02020603050405020304" pitchFamily="18" charset="0"/>
              </a:rPr>
              <a:t>c) </a:t>
            </a:r>
            <a:r>
              <a:rPr lang="en-US" sz="1800" spc="-5" dirty="0">
                <a:solidFill>
                  <a:schemeClr val="tx1"/>
                </a:solidFill>
                <a:effectLst/>
                <a:latin typeface="Times New Roman" panose="02020603050405020304" pitchFamily="18" charset="0"/>
                <a:ea typeface="Times New Roman" panose="02020603050405020304" pitchFamily="18" charset="0"/>
              </a:rPr>
              <a:t>Item-to-Item Recommendations: Recommending similar items based on content attributes and user preferences.</a:t>
            </a:r>
            <a:endParaRPr lang="en-IN" sz="1800" spc="-5" dirty="0">
              <a:solidFill>
                <a:schemeClr val="tx1"/>
              </a:solidFill>
              <a:effectLst/>
              <a:latin typeface="Times New Roman" panose="02020603050405020304" pitchFamily="18" charset="0"/>
              <a:ea typeface="Times New Roman" panose="02020603050405020304" pitchFamily="18" charset="0"/>
            </a:endParaRPr>
          </a:p>
          <a:p>
            <a:pPr marL="342900" marR="771525" lvl="0" indent="-342900">
              <a:lnSpc>
                <a:spcPct val="106000"/>
              </a:lnSpc>
              <a:spcBef>
                <a:spcPts val="785"/>
              </a:spcBef>
              <a:spcAft>
                <a:spcPts val="0"/>
              </a:spcAft>
              <a:buSzPts val="1400"/>
              <a:buFont typeface="Times New Roman" panose="02020603050405020304" pitchFamily="18" charset="0"/>
              <a:buAutoNum type="alphaLcPeriod"/>
              <a:tabLst>
                <a:tab pos="518795" algn="l"/>
                <a:tab pos="1428750" algn="l"/>
                <a:tab pos="2458085" algn="l"/>
                <a:tab pos="3191510" algn="l"/>
                <a:tab pos="3953510" algn="l"/>
                <a:tab pos="4338320" algn="l"/>
                <a:tab pos="5207635" algn="l"/>
                <a:tab pos="5861050" algn="l"/>
              </a:tabLst>
            </a:pPr>
            <a:r>
              <a:rPr lang="en-US" sz="1800" spc="-10" dirty="0">
                <a:solidFill>
                  <a:schemeClr val="tx1"/>
                </a:solidFill>
                <a:latin typeface="Times New Roman" panose="02020603050405020304" pitchFamily="18" charset="0"/>
                <a:ea typeface="Times New Roman" panose="02020603050405020304" pitchFamily="18" charset="0"/>
              </a:rPr>
              <a:t>d</a:t>
            </a:r>
            <a:r>
              <a:rPr lang="en-US" sz="1800" spc="-10" dirty="0">
                <a:solidFill>
                  <a:schemeClr val="tx1"/>
                </a:solidFill>
                <a:effectLst/>
                <a:latin typeface="Times New Roman" panose="02020603050405020304" pitchFamily="18" charset="0"/>
                <a:ea typeface="Times New Roman" panose="02020603050405020304" pitchFamily="18" charset="0"/>
              </a:rPr>
              <a:t>) Contextual</a:t>
            </a:r>
            <a:r>
              <a:rPr lang="en-US" sz="1800" spc="-5" dirty="0">
                <a:solidFill>
                  <a:schemeClr val="tx1"/>
                </a:solidFill>
                <a:latin typeface="Times New Roman" panose="02020603050405020304" pitchFamily="18" charset="0"/>
                <a:ea typeface="Times New Roman" panose="02020603050405020304" pitchFamily="18" charset="0"/>
              </a:rPr>
              <a:t> </a:t>
            </a:r>
            <a:r>
              <a:rPr lang="en-US" sz="1800" spc="-5" dirty="0">
                <a:solidFill>
                  <a:schemeClr val="tx1"/>
                </a:solidFill>
                <a:effectLst/>
                <a:latin typeface="Times New Roman" panose="02020603050405020304" pitchFamily="18" charset="0"/>
                <a:ea typeface="Times New Roman" panose="02020603050405020304" pitchFamily="18" charset="0"/>
              </a:rPr>
              <a:t>Bandits:</a:t>
            </a:r>
            <a:r>
              <a:rPr lang="en-US" sz="1800" spc="400" dirty="0">
                <a:solidFill>
                  <a:schemeClr val="tx1"/>
                </a:solidFill>
                <a:effectLst/>
                <a:latin typeface="Times New Roman" panose="02020603050405020304" pitchFamily="18" charset="0"/>
                <a:ea typeface="Times New Roman" panose="02020603050405020304" pitchFamily="18" charset="0"/>
              </a:rPr>
              <a:t> </a:t>
            </a:r>
            <a:r>
              <a:rPr lang="en-US" sz="1800" spc="-5" dirty="0">
                <a:solidFill>
                  <a:schemeClr val="tx1"/>
                </a:solidFill>
                <a:effectLst/>
                <a:latin typeface="Times New Roman" panose="02020603050405020304" pitchFamily="18" charset="0"/>
                <a:ea typeface="Times New Roman" panose="02020603050405020304" pitchFamily="18" charset="0"/>
              </a:rPr>
              <a:t>To </a:t>
            </a:r>
            <a:r>
              <a:rPr lang="en-US" sz="1800" spc="-10" dirty="0">
                <a:solidFill>
                  <a:schemeClr val="tx1"/>
                </a:solidFill>
                <a:effectLst/>
                <a:latin typeface="Times New Roman" panose="02020603050405020304" pitchFamily="18" charset="0"/>
                <a:ea typeface="Times New Roman" panose="02020603050405020304" pitchFamily="18" charset="0"/>
              </a:rPr>
              <a:t>consider</a:t>
            </a:r>
            <a:r>
              <a:rPr lang="en-US" sz="1800" spc="-5" dirty="0">
                <a:solidFill>
                  <a:schemeClr val="tx1"/>
                </a:solidFill>
                <a:latin typeface="Times New Roman" panose="02020603050405020304" pitchFamily="18" charset="0"/>
                <a:ea typeface="Times New Roman" panose="02020603050405020304" pitchFamily="18" charset="0"/>
              </a:rPr>
              <a:t> </a:t>
            </a:r>
            <a:r>
              <a:rPr lang="en-US" sz="1800" spc="-10" dirty="0">
                <a:solidFill>
                  <a:schemeClr val="tx1"/>
                </a:solidFill>
                <a:effectLst/>
                <a:latin typeface="Times New Roman" panose="02020603050405020304" pitchFamily="18" charset="0"/>
                <a:ea typeface="Times New Roman" panose="02020603050405020304" pitchFamily="18" charset="0"/>
              </a:rPr>
              <a:t>temporal</a:t>
            </a:r>
            <a:r>
              <a:rPr lang="en-US" sz="1800" spc="-5" dirty="0">
                <a:solidFill>
                  <a:schemeClr val="tx1"/>
                </a:solidFill>
                <a:latin typeface="Times New Roman" panose="02020603050405020304" pitchFamily="18" charset="0"/>
                <a:ea typeface="Times New Roman" panose="02020603050405020304" pitchFamily="18" charset="0"/>
              </a:rPr>
              <a:t> </a:t>
            </a:r>
            <a:r>
              <a:rPr lang="en-US" sz="1800" spc="-20" dirty="0">
                <a:solidFill>
                  <a:schemeClr val="tx1"/>
                </a:solidFill>
                <a:effectLst/>
                <a:latin typeface="Times New Roman" panose="02020603050405020304" pitchFamily="18" charset="0"/>
                <a:ea typeface="Times New Roman" panose="02020603050405020304" pitchFamily="18" charset="0"/>
              </a:rPr>
              <a:t>and</a:t>
            </a:r>
            <a:r>
              <a:rPr lang="en-US" sz="1800" spc="-5" dirty="0">
                <a:solidFill>
                  <a:schemeClr val="tx1"/>
                </a:solidFill>
                <a:latin typeface="Times New Roman" panose="02020603050405020304" pitchFamily="18" charset="0"/>
                <a:ea typeface="Times New Roman" panose="02020603050405020304" pitchFamily="18" charset="0"/>
              </a:rPr>
              <a:t> </a:t>
            </a:r>
            <a:r>
              <a:rPr lang="en-US" sz="1800" spc="-10" dirty="0">
                <a:solidFill>
                  <a:schemeClr val="tx1"/>
                </a:solidFill>
                <a:effectLst/>
                <a:latin typeface="Times New Roman" panose="02020603050405020304" pitchFamily="18" charset="0"/>
                <a:ea typeface="Times New Roman" panose="02020603050405020304" pitchFamily="18" charset="0"/>
              </a:rPr>
              <a:t>situational</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spc="-10" dirty="0">
                <a:solidFill>
                  <a:schemeClr val="tx1"/>
                </a:solidFill>
                <a:effectLst/>
                <a:latin typeface="Times New Roman" panose="02020603050405020304" pitchFamily="18" charset="0"/>
                <a:ea typeface="Times New Roman" panose="02020603050405020304" pitchFamily="18" charset="0"/>
              </a:rPr>
              <a:t>context</a:t>
            </a:r>
            <a:r>
              <a:rPr lang="en-US" sz="1800" spc="-5" dirty="0">
                <a:solidFill>
                  <a:schemeClr val="tx1"/>
                </a:solidFill>
                <a:latin typeface="Times New Roman" panose="02020603050405020304" pitchFamily="18" charset="0"/>
                <a:ea typeface="Times New Roman" panose="02020603050405020304" pitchFamily="18" charset="0"/>
              </a:rPr>
              <a:t> </a:t>
            </a:r>
            <a:r>
              <a:rPr lang="en-US" sz="1800" spc="-30" dirty="0">
                <a:solidFill>
                  <a:schemeClr val="tx1"/>
                </a:solidFill>
                <a:effectLst/>
                <a:latin typeface="Times New Roman" panose="02020603050405020304" pitchFamily="18" charset="0"/>
                <a:ea typeface="Times New Roman" panose="02020603050405020304" pitchFamily="18" charset="0"/>
              </a:rPr>
              <a:t>in </a:t>
            </a:r>
            <a:r>
              <a:rPr lang="en-US" sz="1800" spc="-10" dirty="0">
                <a:solidFill>
                  <a:schemeClr val="tx1"/>
                </a:solidFill>
                <a:effectLst/>
                <a:latin typeface="Times New Roman" panose="02020603050405020304" pitchFamily="18" charset="0"/>
                <a:ea typeface="Times New Roman" panose="02020603050405020304" pitchFamily="18" charset="0"/>
              </a:rPr>
              <a:t>recommendations.</a:t>
            </a:r>
          </a:p>
          <a:p>
            <a:pPr marL="342900" marR="771525" indent="-342900">
              <a:lnSpc>
                <a:spcPct val="106000"/>
              </a:lnSpc>
              <a:spcBef>
                <a:spcPts val="785"/>
              </a:spcBef>
              <a:buSzPts val="1400"/>
              <a:buFont typeface="Times New Roman" panose="02020603050405020304" pitchFamily="18" charset="0"/>
              <a:buAutoNum type="alphaLcPeriod"/>
              <a:tabLst>
                <a:tab pos="518795" algn="l"/>
                <a:tab pos="1428750" algn="l"/>
                <a:tab pos="2458085" algn="l"/>
                <a:tab pos="3191510" algn="l"/>
                <a:tab pos="3953510" algn="l"/>
                <a:tab pos="4338320" algn="l"/>
                <a:tab pos="5207635" algn="l"/>
                <a:tab pos="5861050" algn="l"/>
              </a:tabLst>
            </a:pPr>
            <a:r>
              <a:rPr lang="en-US" sz="1800" spc="-5" dirty="0">
                <a:solidFill>
                  <a:schemeClr val="tx1"/>
                </a:solidFill>
                <a:effectLst/>
                <a:latin typeface="Times New Roman" panose="02020603050405020304" pitchFamily="18" charset="0"/>
                <a:ea typeface="Times New Roman" panose="02020603050405020304" pitchFamily="18" charset="0"/>
              </a:rPr>
              <a:t>These algorithms are trained using historical data and optimized to provide accurate and relevant recommendations to Sky's users.</a:t>
            </a:r>
            <a:endParaRPr lang="en-IN" sz="1800" spc="-5" dirty="0">
              <a:solidFill>
                <a:schemeClr val="tx1"/>
              </a:solidFill>
              <a:effectLst/>
              <a:latin typeface="Times New Roman" panose="02020603050405020304" pitchFamily="18" charset="0"/>
              <a:ea typeface="Times New Roman" panose="02020603050405020304" pitchFamily="18" charset="0"/>
            </a:endParaRPr>
          </a:p>
          <a:p>
            <a:pPr marL="342900" marR="771525" lvl="0" indent="-342900">
              <a:lnSpc>
                <a:spcPct val="106000"/>
              </a:lnSpc>
              <a:spcBef>
                <a:spcPts val="785"/>
              </a:spcBef>
              <a:spcAft>
                <a:spcPts val="0"/>
              </a:spcAft>
              <a:buSzPts val="1400"/>
              <a:buFont typeface="Times New Roman" panose="02020603050405020304" pitchFamily="18" charset="0"/>
              <a:buAutoNum type="alphaLcPeriod"/>
              <a:tabLst>
                <a:tab pos="518795" algn="l"/>
                <a:tab pos="1428750" algn="l"/>
                <a:tab pos="2458085" algn="l"/>
                <a:tab pos="3191510" algn="l"/>
                <a:tab pos="3953510" algn="l"/>
                <a:tab pos="4338320" algn="l"/>
                <a:tab pos="5207635" algn="l"/>
                <a:tab pos="5861050" algn="l"/>
              </a:tabLst>
            </a:pPr>
            <a:endParaRPr lang="en-IN" sz="1800" spc="-5"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09528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DEED0-75FF-55A9-2C9E-F7822765573E}"/>
              </a:ext>
            </a:extLst>
          </p:cNvPr>
          <p:cNvSpPr>
            <a:spLocks noGrp="1"/>
          </p:cNvSpPr>
          <p:nvPr>
            <p:ph type="ctrTitle"/>
          </p:nvPr>
        </p:nvSpPr>
        <p:spPr>
          <a:xfrm>
            <a:off x="701548" y="28754"/>
            <a:ext cx="8467852" cy="5991046"/>
          </a:xfrm>
        </p:spPr>
        <p:txBody>
          <a:bodyPr>
            <a:normAutofit/>
          </a:bodyPr>
          <a:lstStyle/>
          <a:p>
            <a:pPr marL="266700">
              <a:spcBef>
                <a:spcPts val="800"/>
              </a:spcBef>
            </a:pPr>
            <a:r>
              <a:rPr lang="en-US" sz="3000" b="1" dirty="0">
                <a:solidFill>
                  <a:schemeClr val="tx1"/>
                </a:solidFill>
                <a:effectLst/>
                <a:latin typeface="Times New Roman" panose="02020603050405020304" pitchFamily="18" charset="0"/>
                <a:ea typeface="Times New Roman" panose="02020603050405020304" pitchFamily="18" charset="0"/>
              </a:rPr>
              <a:t>Overall</a:t>
            </a:r>
            <a:r>
              <a:rPr lang="en-US" sz="3000" b="1" spc="-10" dirty="0">
                <a:solidFill>
                  <a:schemeClr val="tx1"/>
                </a:solidFill>
                <a:effectLst/>
                <a:latin typeface="Times New Roman" panose="02020603050405020304" pitchFamily="18" charset="0"/>
                <a:ea typeface="Times New Roman" panose="02020603050405020304" pitchFamily="18" charset="0"/>
              </a:rPr>
              <a:t> Effectiveness:</a:t>
            </a:r>
            <a:br>
              <a:rPr lang="en-US" sz="3000" b="1" spc="-10" dirty="0">
                <a:solidFill>
                  <a:schemeClr val="tx1"/>
                </a:solidFill>
                <a:effectLst/>
                <a:latin typeface="Times New Roman" panose="02020603050405020304" pitchFamily="18" charset="0"/>
                <a:ea typeface="Times New Roman" panose="02020603050405020304" pitchFamily="18" charset="0"/>
              </a:rPr>
            </a:br>
            <a:br>
              <a:rPr lang="en-IN" sz="3000" b="1"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Times New Roman" panose="02020603050405020304" pitchFamily="18" charset="0"/>
                <a:ea typeface="Times New Roman" panose="02020603050405020304" pitchFamily="18" charset="0"/>
              </a:rPr>
              <a:t>Sky's recommendation system is highly effective and plays a pivotal role in retaining subscribers. It is estimated that over 80% of the content watched on Sky’s is driven by recommendations.</a:t>
            </a:r>
            <a:r>
              <a:rPr lang="en-US" sz="1800" spc="-10" dirty="0">
                <a:solidFill>
                  <a:schemeClr val="tx1"/>
                </a:solidFill>
                <a:effectLst/>
                <a:latin typeface="Times New Roman" panose="02020603050405020304" pitchFamily="18" charset="0"/>
                <a:ea typeface="Times New Roman" panose="02020603050405020304" pitchFamily="18" charset="0"/>
              </a:rPr>
              <a:t> </a:t>
            </a:r>
            <a:br>
              <a:rPr lang="en-US" sz="1800" spc="-10" dirty="0">
                <a:solidFill>
                  <a:schemeClr val="tx1"/>
                </a:solidFill>
                <a:effectLst/>
                <a:latin typeface="Times New Roman" panose="02020603050405020304" pitchFamily="18" charset="0"/>
                <a:ea typeface="Times New Roman" panose="02020603050405020304" pitchFamily="18" charset="0"/>
              </a:rPr>
            </a:br>
            <a:r>
              <a:rPr lang="en-US" sz="1800" dirty="0">
                <a:solidFill>
                  <a:schemeClr val="tx1"/>
                </a:solidFill>
                <a:effectLst/>
                <a:latin typeface="Times New Roman" panose="02020603050405020304" pitchFamily="18" charset="0"/>
                <a:ea typeface="Times New Roman" panose="02020603050405020304" pitchFamily="18" charset="0"/>
              </a:rPr>
              <a:t>The system's success can be attributed to its ability to:</a:t>
            </a:r>
            <a:br>
              <a:rPr lang="en-US" sz="1800" dirty="0">
                <a:solidFill>
                  <a:schemeClr val="tx1"/>
                </a:solidFill>
                <a:effectLst/>
                <a:latin typeface="Times New Roman" panose="02020603050405020304" pitchFamily="18" charset="0"/>
                <a:ea typeface="Times New Roman" panose="02020603050405020304" pitchFamily="18" charset="0"/>
              </a:rPr>
            </a:br>
            <a:br>
              <a:rPr lang="en-IN" sz="1800" dirty="0">
                <a:solidFill>
                  <a:schemeClr val="tx1"/>
                </a:solidFill>
                <a:effectLst/>
                <a:latin typeface="Times New Roman" panose="02020603050405020304" pitchFamily="18" charset="0"/>
                <a:ea typeface="Times New Roman" panose="02020603050405020304" pitchFamily="18" charset="0"/>
              </a:rPr>
            </a:br>
            <a:r>
              <a:rPr lang="en-US" sz="1800" spc="-5" dirty="0">
                <a:solidFill>
                  <a:schemeClr val="tx1"/>
                </a:solidFill>
                <a:effectLst/>
                <a:latin typeface="Times New Roman" panose="02020603050405020304" pitchFamily="18" charset="0"/>
                <a:ea typeface="Times New Roman" panose="02020603050405020304" pitchFamily="18" charset="0"/>
              </a:rPr>
              <a:t>Understand User Behavior: Sky comprehensively analyzes user behavior, including viewing history, time of day, and device used.</a:t>
            </a:r>
            <a:br>
              <a:rPr lang="en-US" sz="1800" spc="-5" dirty="0">
                <a:solidFill>
                  <a:schemeClr val="tx1"/>
                </a:solidFill>
                <a:effectLst/>
                <a:latin typeface="Times New Roman" panose="02020603050405020304" pitchFamily="18" charset="0"/>
                <a:ea typeface="Times New Roman" panose="02020603050405020304" pitchFamily="18" charset="0"/>
              </a:rPr>
            </a:br>
            <a:br>
              <a:rPr lang="en-IN" sz="1800" spc="-5" dirty="0">
                <a:solidFill>
                  <a:schemeClr val="tx1"/>
                </a:solidFill>
                <a:effectLst/>
                <a:latin typeface="Times New Roman" panose="02020603050405020304" pitchFamily="18" charset="0"/>
                <a:ea typeface="Times New Roman" panose="02020603050405020304" pitchFamily="18" charset="0"/>
              </a:rPr>
            </a:br>
            <a:r>
              <a:rPr lang="en-US" sz="1800" spc="-5" dirty="0">
                <a:solidFill>
                  <a:schemeClr val="tx1"/>
                </a:solidFill>
                <a:effectLst/>
                <a:latin typeface="Times New Roman" panose="02020603050405020304" pitchFamily="18" charset="0"/>
                <a:ea typeface="Times New Roman" panose="02020603050405020304" pitchFamily="18" charset="0"/>
              </a:rPr>
              <a:t>Adapt in Real-Time: Recommendations are updated frequently to reflect user interactions, leading to continuous improvement.</a:t>
            </a:r>
            <a:br>
              <a:rPr lang="en-US" sz="1800" spc="-5" dirty="0">
                <a:solidFill>
                  <a:schemeClr val="tx1"/>
                </a:solidFill>
                <a:effectLst/>
                <a:latin typeface="Times New Roman" panose="02020603050405020304" pitchFamily="18" charset="0"/>
                <a:ea typeface="Times New Roman" panose="02020603050405020304" pitchFamily="18" charset="0"/>
              </a:rPr>
            </a:br>
            <a:br>
              <a:rPr lang="en-IN" sz="1800" spc="-5" dirty="0">
                <a:solidFill>
                  <a:schemeClr val="tx1"/>
                </a:solidFill>
                <a:effectLst/>
                <a:latin typeface="Times New Roman" panose="02020603050405020304" pitchFamily="18" charset="0"/>
                <a:ea typeface="Times New Roman" panose="02020603050405020304" pitchFamily="18" charset="0"/>
              </a:rPr>
            </a:br>
            <a:r>
              <a:rPr lang="en-US" sz="1800" spc="-5" dirty="0">
                <a:solidFill>
                  <a:schemeClr val="tx1"/>
                </a:solidFill>
                <a:effectLst/>
                <a:latin typeface="Times New Roman" panose="02020603050405020304" pitchFamily="18" charset="0"/>
                <a:ea typeface="Times New Roman" panose="02020603050405020304" pitchFamily="18" charset="0"/>
              </a:rPr>
              <a:t>Balance</a:t>
            </a:r>
            <a:r>
              <a:rPr lang="en-US" sz="1800" spc="-50" dirty="0">
                <a:solidFill>
                  <a:schemeClr val="tx1"/>
                </a:solidFill>
                <a:effectLst/>
                <a:latin typeface="Times New Roman" panose="02020603050405020304" pitchFamily="18" charset="0"/>
                <a:ea typeface="Times New Roman" panose="02020603050405020304" pitchFamily="18" charset="0"/>
              </a:rPr>
              <a:t> </a:t>
            </a:r>
            <a:r>
              <a:rPr lang="en-US" sz="1800" spc="-5" dirty="0">
                <a:solidFill>
                  <a:schemeClr val="tx1"/>
                </a:solidFill>
                <a:effectLst/>
                <a:latin typeface="Times New Roman" panose="02020603050405020304" pitchFamily="18" charset="0"/>
                <a:ea typeface="Times New Roman" panose="02020603050405020304" pitchFamily="18" charset="0"/>
              </a:rPr>
              <a:t>Exploration</a:t>
            </a:r>
            <a:r>
              <a:rPr lang="en-US" sz="1800" spc="-50" dirty="0">
                <a:solidFill>
                  <a:schemeClr val="tx1"/>
                </a:solidFill>
                <a:effectLst/>
                <a:latin typeface="Times New Roman" panose="02020603050405020304" pitchFamily="18" charset="0"/>
                <a:ea typeface="Times New Roman" panose="02020603050405020304" pitchFamily="18" charset="0"/>
              </a:rPr>
              <a:t> </a:t>
            </a:r>
            <a:r>
              <a:rPr lang="en-US" sz="1800" spc="-5" dirty="0">
                <a:solidFill>
                  <a:schemeClr val="tx1"/>
                </a:solidFill>
                <a:effectLst/>
                <a:latin typeface="Times New Roman" panose="02020603050405020304" pitchFamily="18" charset="0"/>
                <a:ea typeface="Times New Roman" panose="02020603050405020304" pitchFamily="18" charset="0"/>
              </a:rPr>
              <a:t>and</a:t>
            </a:r>
            <a:r>
              <a:rPr lang="en-US" sz="1800" spc="-50" dirty="0">
                <a:solidFill>
                  <a:schemeClr val="tx1"/>
                </a:solidFill>
                <a:effectLst/>
                <a:latin typeface="Times New Roman" panose="02020603050405020304" pitchFamily="18" charset="0"/>
                <a:ea typeface="Times New Roman" panose="02020603050405020304" pitchFamily="18" charset="0"/>
              </a:rPr>
              <a:t> </a:t>
            </a:r>
            <a:r>
              <a:rPr lang="en-US" sz="1800" spc="-5" dirty="0">
                <a:solidFill>
                  <a:schemeClr val="tx1"/>
                </a:solidFill>
                <a:effectLst/>
                <a:latin typeface="Times New Roman" panose="02020603050405020304" pitchFamily="18" charset="0"/>
                <a:ea typeface="Times New Roman" panose="02020603050405020304" pitchFamily="18" charset="0"/>
              </a:rPr>
              <a:t>Exploitation:</a:t>
            </a:r>
            <a:r>
              <a:rPr lang="en-US" sz="1800" spc="-75" dirty="0">
                <a:solidFill>
                  <a:schemeClr val="tx1"/>
                </a:solidFill>
                <a:effectLst/>
                <a:latin typeface="Times New Roman" panose="02020603050405020304" pitchFamily="18" charset="0"/>
                <a:ea typeface="Times New Roman" panose="02020603050405020304" pitchFamily="18" charset="0"/>
              </a:rPr>
              <a:t> </a:t>
            </a:r>
            <a:r>
              <a:rPr lang="en-US" sz="1800" spc="-5" dirty="0">
                <a:solidFill>
                  <a:schemeClr val="tx1"/>
                </a:solidFill>
                <a:effectLst/>
                <a:latin typeface="Times New Roman" panose="02020603050405020304" pitchFamily="18" charset="0"/>
                <a:ea typeface="Times New Roman" panose="02020603050405020304" pitchFamily="18" charset="0"/>
              </a:rPr>
              <a:t>The</a:t>
            </a:r>
            <a:r>
              <a:rPr lang="en-US" sz="1800" spc="-50" dirty="0">
                <a:solidFill>
                  <a:schemeClr val="tx1"/>
                </a:solidFill>
                <a:effectLst/>
                <a:latin typeface="Times New Roman" panose="02020603050405020304" pitchFamily="18" charset="0"/>
                <a:ea typeface="Times New Roman" panose="02020603050405020304" pitchFamily="18" charset="0"/>
              </a:rPr>
              <a:t> </a:t>
            </a:r>
            <a:r>
              <a:rPr lang="en-US" sz="1800" spc="-5" dirty="0">
                <a:solidFill>
                  <a:schemeClr val="tx1"/>
                </a:solidFill>
                <a:effectLst/>
                <a:latin typeface="Times New Roman" panose="02020603050405020304" pitchFamily="18" charset="0"/>
                <a:ea typeface="Times New Roman" panose="02020603050405020304" pitchFamily="18" charset="0"/>
              </a:rPr>
              <a:t>system</a:t>
            </a:r>
            <a:r>
              <a:rPr lang="en-US" sz="1800" spc="-45" dirty="0">
                <a:solidFill>
                  <a:schemeClr val="tx1"/>
                </a:solidFill>
                <a:effectLst/>
                <a:latin typeface="Times New Roman" panose="02020603050405020304" pitchFamily="18" charset="0"/>
                <a:ea typeface="Times New Roman" panose="02020603050405020304" pitchFamily="18" charset="0"/>
              </a:rPr>
              <a:t> </a:t>
            </a:r>
            <a:r>
              <a:rPr lang="en-US" sz="1800" spc="-5" dirty="0">
                <a:solidFill>
                  <a:schemeClr val="tx1"/>
                </a:solidFill>
                <a:effectLst/>
                <a:latin typeface="Times New Roman" panose="02020603050405020304" pitchFamily="18" charset="0"/>
                <a:ea typeface="Times New Roman" panose="02020603050405020304" pitchFamily="18" charset="0"/>
              </a:rPr>
              <a:t>encourages</a:t>
            </a:r>
            <a:r>
              <a:rPr lang="en-US" sz="1800" spc="-50" dirty="0">
                <a:solidFill>
                  <a:schemeClr val="tx1"/>
                </a:solidFill>
                <a:effectLst/>
                <a:latin typeface="Times New Roman" panose="02020603050405020304" pitchFamily="18" charset="0"/>
                <a:ea typeface="Times New Roman" panose="02020603050405020304" pitchFamily="18" charset="0"/>
              </a:rPr>
              <a:t> </a:t>
            </a:r>
            <a:r>
              <a:rPr lang="en-US" sz="1800" spc="-5" dirty="0">
                <a:solidFill>
                  <a:schemeClr val="tx1"/>
                </a:solidFill>
                <a:effectLst/>
                <a:latin typeface="Times New Roman" panose="02020603050405020304" pitchFamily="18" charset="0"/>
                <a:ea typeface="Times New Roman" panose="02020603050405020304" pitchFamily="18" charset="0"/>
              </a:rPr>
              <a:t>users</a:t>
            </a:r>
            <a:r>
              <a:rPr lang="en-US" sz="1800" spc="-50" dirty="0">
                <a:solidFill>
                  <a:schemeClr val="tx1"/>
                </a:solidFill>
                <a:effectLst/>
                <a:latin typeface="Times New Roman" panose="02020603050405020304" pitchFamily="18" charset="0"/>
                <a:ea typeface="Times New Roman" panose="02020603050405020304" pitchFamily="18" charset="0"/>
              </a:rPr>
              <a:t> </a:t>
            </a:r>
            <a:r>
              <a:rPr lang="en-US" sz="1800" spc="-5" dirty="0">
                <a:solidFill>
                  <a:schemeClr val="tx1"/>
                </a:solidFill>
                <a:effectLst/>
                <a:latin typeface="Times New Roman" panose="02020603050405020304" pitchFamily="18" charset="0"/>
                <a:ea typeface="Times New Roman" panose="02020603050405020304" pitchFamily="18" charset="0"/>
              </a:rPr>
              <a:t>to</a:t>
            </a:r>
            <a:r>
              <a:rPr lang="en-US" sz="1800" spc="-45" dirty="0">
                <a:solidFill>
                  <a:schemeClr val="tx1"/>
                </a:solidFill>
                <a:effectLst/>
                <a:latin typeface="Times New Roman" panose="02020603050405020304" pitchFamily="18" charset="0"/>
                <a:ea typeface="Times New Roman" panose="02020603050405020304" pitchFamily="18" charset="0"/>
              </a:rPr>
              <a:t> </a:t>
            </a:r>
            <a:r>
              <a:rPr lang="en-US" sz="1800" spc="-5" dirty="0">
                <a:solidFill>
                  <a:schemeClr val="tx1"/>
                </a:solidFill>
                <a:effectLst/>
                <a:latin typeface="Times New Roman" panose="02020603050405020304" pitchFamily="18" charset="0"/>
                <a:ea typeface="Times New Roman" panose="02020603050405020304" pitchFamily="18" charset="0"/>
              </a:rPr>
              <a:t>explore new content while also catering to their known preferences.</a:t>
            </a:r>
            <a:br>
              <a:rPr lang="en-US" sz="1800" spc="-5" dirty="0">
                <a:solidFill>
                  <a:schemeClr val="tx1"/>
                </a:solidFill>
                <a:effectLst/>
                <a:latin typeface="Times New Roman" panose="02020603050405020304" pitchFamily="18" charset="0"/>
                <a:ea typeface="Times New Roman" panose="02020603050405020304" pitchFamily="18" charset="0"/>
              </a:rPr>
            </a:br>
            <a:br>
              <a:rPr lang="en-IN" sz="1800" spc="-5" dirty="0">
                <a:solidFill>
                  <a:schemeClr val="tx1"/>
                </a:solidFill>
                <a:effectLst/>
                <a:latin typeface="Times New Roman" panose="02020603050405020304" pitchFamily="18" charset="0"/>
                <a:ea typeface="Times New Roman" panose="02020603050405020304" pitchFamily="18" charset="0"/>
              </a:rPr>
            </a:br>
            <a:r>
              <a:rPr lang="en-US" sz="1800" spc="-5" dirty="0">
                <a:solidFill>
                  <a:schemeClr val="tx1"/>
                </a:solidFill>
                <a:effectLst/>
                <a:latin typeface="Times New Roman" panose="02020603050405020304" pitchFamily="18" charset="0"/>
                <a:ea typeface="Times New Roman" panose="02020603050405020304" pitchFamily="18" charset="0"/>
              </a:rPr>
              <a:t>Handle</a:t>
            </a:r>
            <a:r>
              <a:rPr lang="en-US" sz="1800" spc="200" dirty="0">
                <a:solidFill>
                  <a:schemeClr val="tx1"/>
                </a:solidFill>
                <a:effectLst/>
                <a:latin typeface="Times New Roman" panose="02020603050405020304" pitchFamily="18" charset="0"/>
                <a:ea typeface="Times New Roman" panose="02020603050405020304" pitchFamily="18" charset="0"/>
              </a:rPr>
              <a:t> </a:t>
            </a:r>
            <a:r>
              <a:rPr lang="en-US" sz="1800" spc="-5" dirty="0">
                <a:solidFill>
                  <a:schemeClr val="tx1"/>
                </a:solidFill>
                <a:effectLst/>
                <a:latin typeface="Times New Roman" panose="02020603050405020304" pitchFamily="18" charset="0"/>
                <a:ea typeface="Times New Roman" panose="02020603050405020304" pitchFamily="18" charset="0"/>
              </a:rPr>
              <a:t>Cold</a:t>
            </a:r>
            <a:r>
              <a:rPr lang="en-US" sz="1800" spc="200" dirty="0">
                <a:solidFill>
                  <a:schemeClr val="tx1"/>
                </a:solidFill>
                <a:effectLst/>
                <a:latin typeface="Times New Roman" panose="02020603050405020304" pitchFamily="18" charset="0"/>
                <a:ea typeface="Times New Roman" panose="02020603050405020304" pitchFamily="18" charset="0"/>
              </a:rPr>
              <a:t> </a:t>
            </a:r>
            <a:r>
              <a:rPr lang="en-US" sz="1800" spc="-5" dirty="0">
                <a:solidFill>
                  <a:schemeClr val="tx1"/>
                </a:solidFill>
                <a:effectLst/>
                <a:latin typeface="Times New Roman" panose="02020603050405020304" pitchFamily="18" charset="0"/>
                <a:ea typeface="Times New Roman" panose="02020603050405020304" pitchFamily="18" charset="0"/>
              </a:rPr>
              <a:t>Start</a:t>
            </a:r>
            <a:r>
              <a:rPr lang="en-US" sz="1800" spc="200" dirty="0">
                <a:solidFill>
                  <a:schemeClr val="tx1"/>
                </a:solidFill>
                <a:effectLst/>
                <a:latin typeface="Times New Roman" panose="02020603050405020304" pitchFamily="18" charset="0"/>
                <a:ea typeface="Times New Roman" panose="02020603050405020304" pitchFamily="18" charset="0"/>
              </a:rPr>
              <a:t> </a:t>
            </a:r>
            <a:r>
              <a:rPr lang="en-US" sz="1800" spc="-5" dirty="0">
                <a:solidFill>
                  <a:schemeClr val="tx1"/>
                </a:solidFill>
                <a:effectLst/>
                <a:latin typeface="Times New Roman" panose="02020603050405020304" pitchFamily="18" charset="0"/>
                <a:ea typeface="Times New Roman" panose="02020603050405020304" pitchFamily="18" charset="0"/>
              </a:rPr>
              <a:t>Problem:</a:t>
            </a:r>
            <a:r>
              <a:rPr lang="en-US" sz="1800" spc="200" dirty="0">
                <a:solidFill>
                  <a:schemeClr val="tx1"/>
                </a:solidFill>
                <a:effectLst/>
                <a:latin typeface="Times New Roman" panose="02020603050405020304" pitchFamily="18" charset="0"/>
                <a:ea typeface="Times New Roman" panose="02020603050405020304" pitchFamily="18" charset="0"/>
              </a:rPr>
              <a:t> </a:t>
            </a:r>
            <a:r>
              <a:rPr lang="en-US" sz="1800" spc="-5" dirty="0">
                <a:solidFill>
                  <a:schemeClr val="tx1"/>
                </a:solidFill>
                <a:effectLst/>
                <a:latin typeface="Times New Roman" panose="02020603050405020304" pitchFamily="18" charset="0"/>
                <a:ea typeface="Times New Roman" panose="02020603050405020304" pitchFamily="18" charset="0"/>
              </a:rPr>
              <a:t>Sky</a:t>
            </a:r>
            <a:r>
              <a:rPr lang="en-US" sz="1800" spc="200" dirty="0">
                <a:solidFill>
                  <a:schemeClr val="tx1"/>
                </a:solidFill>
                <a:effectLst/>
                <a:latin typeface="Times New Roman" panose="02020603050405020304" pitchFamily="18" charset="0"/>
                <a:ea typeface="Times New Roman" panose="02020603050405020304" pitchFamily="18" charset="0"/>
              </a:rPr>
              <a:t> </a:t>
            </a:r>
            <a:r>
              <a:rPr lang="en-US" sz="1800" spc="-5" dirty="0">
                <a:solidFill>
                  <a:schemeClr val="tx1"/>
                </a:solidFill>
                <a:effectLst/>
                <a:latin typeface="Times New Roman" panose="02020603050405020304" pitchFamily="18" charset="0"/>
                <a:ea typeface="Times New Roman" panose="02020603050405020304" pitchFamily="18" charset="0"/>
              </a:rPr>
              <a:t>effectively</a:t>
            </a:r>
            <a:r>
              <a:rPr lang="en-US" sz="1800" spc="200" dirty="0">
                <a:solidFill>
                  <a:schemeClr val="tx1"/>
                </a:solidFill>
                <a:effectLst/>
                <a:latin typeface="Times New Roman" panose="02020603050405020304" pitchFamily="18" charset="0"/>
                <a:ea typeface="Times New Roman" panose="02020603050405020304" pitchFamily="18" charset="0"/>
              </a:rPr>
              <a:t> </a:t>
            </a:r>
            <a:r>
              <a:rPr lang="en-US" sz="1800" spc="-5" dirty="0">
                <a:solidFill>
                  <a:schemeClr val="tx1"/>
                </a:solidFill>
                <a:effectLst/>
                <a:latin typeface="Times New Roman" panose="02020603050405020304" pitchFamily="18" charset="0"/>
                <a:ea typeface="Times New Roman" panose="02020603050405020304" pitchFamily="18" charset="0"/>
              </a:rPr>
              <a:t>addresses</a:t>
            </a:r>
            <a:r>
              <a:rPr lang="en-US" sz="1800" spc="200" dirty="0">
                <a:solidFill>
                  <a:schemeClr val="tx1"/>
                </a:solidFill>
                <a:effectLst/>
                <a:latin typeface="Times New Roman" panose="02020603050405020304" pitchFamily="18" charset="0"/>
                <a:ea typeface="Times New Roman" panose="02020603050405020304" pitchFamily="18" charset="0"/>
              </a:rPr>
              <a:t> </a:t>
            </a:r>
            <a:r>
              <a:rPr lang="en-US" sz="1800" spc="-5" dirty="0">
                <a:solidFill>
                  <a:schemeClr val="tx1"/>
                </a:solidFill>
                <a:effectLst/>
                <a:latin typeface="Times New Roman" panose="02020603050405020304" pitchFamily="18" charset="0"/>
                <a:ea typeface="Times New Roman" panose="02020603050405020304" pitchFamily="18" charset="0"/>
              </a:rPr>
              <a:t>the</a:t>
            </a:r>
            <a:r>
              <a:rPr lang="en-US" sz="1800" spc="200" dirty="0">
                <a:solidFill>
                  <a:schemeClr val="tx1"/>
                </a:solidFill>
                <a:effectLst/>
                <a:latin typeface="Times New Roman" panose="02020603050405020304" pitchFamily="18" charset="0"/>
                <a:ea typeface="Times New Roman" panose="02020603050405020304" pitchFamily="18" charset="0"/>
              </a:rPr>
              <a:t> </a:t>
            </a:r>
            <a:r>
              <a:rPr lang="en-US" sz="1800" spc="-5" dirty="0">
                <a:solidFill>
                  <a:schemeClr val="tx1"/>
                </a:solidFill>
                <a:effectLst/>
                <a:latin typeface="Times New Roman" panose="02020603050405020304" pitchFamily="18" charset="0"/>
                <a:ea typeface="Times New Roman" panose="02020603050405020304" pitchFamily="18" charset="0"/>
              </a:rPr>
              <a:t>"cold</a:t>
            </a:r>
            <a:r>
              <a:rPr lang="en-US" sz="1800" spc="200" dirty="0">
                <a:solidFill>
                  <a:schemeClr val="tx1"/>
                </a:solidFill>
                <a:effectLst/>
                <a:latin typeface="Times New Roman" panose="02020603050405020304" pitchFamily="18" charset="0"/>
                <a:ea typeface="Times New Roman" panose="02020603050405020304" pitchFamily="18" charset="0"/>
              </a:rPr>
              <a:t> </a:t>
            </a:r>
            <a:r>
              <a:rPr lang="en-US" sz="1800" spc="-5" dirty="0">
                <a:solidFill>
                  <a:schemeClr val="tx1"/>
                </a:solidFill>
                <a:effectLst/>
                <a:latin typeface="Times New Roman" panose="02020603050405020304" pitchFamily="18" charset="0"/>
                <a:ea typeface="Times New Roman" panose="02020603050405020304" pitchFamily="18" charset="0"/>
              </a:rPr>
              <a:t>start" problem for new users by leveraging content-based recommendations initially.</a:t>
            </a:r>
            <a:br>
              <a:rPr lang="en-US" sz="1800" spc="-5" dirty="0">
                <a:solidFill>
                  <a:schemeClr val="tx1"/>
                </a:solidFill>
                <a:effectLst/>
                <a:latin typeface="Times New Roman" panose="02020603050405020304" pitchFamily="18" charset="0"/>
                <a:ea typeface="Times New Roman" panose="02020603050405020304" pitchFamily="18" charset="0"/>
              </a:rPr>
            </a:br>
            <a:br>
              <a:rPr lang="en-IN" sz="1800" spc="-5" dirty="0">
                <a:solidFill>
                  <a:schemeClr val="tx1"/>
                </a:solidFill>
                <a:effectLst/>
                <a:latin typeface="Times New Roman" panose="02020603050405020304" pitchFamily="18" charset="0"/>
                <a:ea typeface="Times New Roman" panose="02020603050405020304" pitchFamily="18" charset="0"/>
              </a:rPr>
            </a:br>
            <a:endParaRPr lang="en-IN" dirty="0">
              <a:solidFill>
                <a:schemeClr val="tx1"/>
              </a:solidFill>
            </a:endParaRPr>
          </a:p>
        </p:txBody>
      </p:sp>
    </p:spTree>
    <p:extLst>
      <p:ext uri="{BB962C8B-B14F-4D97-AF65-F5344CB8AC3E}">
        <p14:creationId xmlns:p14="http://schemas.microsoft.com/office/powerpoint/2010/main" val="3697955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369FC95-C1A9-5234-0033-DC281590E62A}"/>
              </a:ext>
            </a:extLst>
          </p:cNvPr>
          <p:cNvSpPr>
            <a:spLocks noGrp="1"/>
          </p:cNvSpPr>
          <p:nvPr>
            <p:ph type="subTitle" idx="1"/>
          </p:nvPr>
        </p:nvSpPr>
        <p:spPr>
          <a:xfrm>
            <a:off x="88900" y="152400"/>
            <a:ext cx="11963400" cy="6299200"/>
          </a:xfrm>
        </p:spPr>
        <p:txBody>
          <a:bodyPr>
            <a:normAutofit/>
          </a:bodyPr>
          <a:lstStyle/>
          <a:p>
            <a:r>
              <a:rPr lang="en-US" sz="3500" b="1" spc="-10" dirty="0">
                <a:solidFill>
                  <a:schemeClr val="tx1"/>
                </a:solidFill>
                <a:effectLst/>
                <a:latin typeface="Times New Roman" panose="02020603050405020304" pitchFamily="18" charset="0"/>
                <a:ea typeface="Times New Roman" panose="02020603050405020304" pitchFamily="18" charset="0"/>
              </a:rPr>
              <a:t>Conclusion</a:t>
            </a:r>
            <a:r>
              <a:rPr lang="en-US" sz="2400" b="1" spc="-10" dirty="0">
                <a:solidFill>
                  <a:schemeClr val="tx1"/>
                </a:solidFill>
                <a:effectLst/>
                <a:latin typeface="Times New Roman" panose="02020603050405020304" pitchFamily="18" charset="0"/>
                <a:ea typeface="Times New Roman" panose="02020603050405020304" pitchFamily="18" charset="0"/>
              </a:rPr>
              <a:t>:</a:t>
            </a:r>
          </a:p>
          <a:p>
            <a:br>
              <a:rPr lang="en-IN" sz="2400" b="1" dirty="0">
                <a:solidFill>
                  <a:schemeClr val="tx1"/>
                </a:solidFill>
                <a:effectLst/>
                <a:latin typeface="Times New Roman" panose="02020603050405020304" pitchFamily="18" charset="0"/>
                <a:ea typeface="Times New Roman" panose="02020603050405020304" pitchFamily="18" charset="0"/>
              </a:rPr>
            </a:br>
            <a:r>
              <a:rPr lang="en-US" sz="2400" dirty="0">
                <a:solidFill>
                  <a:schemeClr val="tx1"/>
                </a:solidFill>
                <a:effectLst/>
                <a:latin typeface="Times New Roman" panose="02020603050405020304" pitchFamily="18" charset="0"/>
                <a:ea typeface="Times New Roman" panose="02020603050405020304" pitchFamily="18" charset="0"/>
              </a:rPr>
              <a:t>Sky's</a:t>
            </a:r>
            <a:r>
              <a:rPr lang="en-US" sz="2400" spc="-2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content</a:t>
            </a:r>
            <a:r>
              <a:rPr lang="en-US" sz="2400" spc="-2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recommendation</a:t>
            </a:r>
            <a:r>
              <a:rPr lang="en-US" sz="2400" spc="-2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system</a:t>
            </a:r>
            <a:r>
              <a:rPr lang="en-US" sz="2400" spc="-2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serves</a:t>
            </a:r>
            <a:r>
              <a:rPr lang="en-US" sz="2400" spc="-2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as</a:t>
            </a:r>
            <a:r>
              <a:rPr lang="en-US" sz="2400" spc="-2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an</a:t>
            </a:r>
            <a:r>
              <a:rPr lang="en-US" sz="2400" spc="-2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exemplary</a:t>
            </a:r>
            <a:r>
              <a:rPr lang="en-US" sz="2400" spc="-2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case</a:t>
            </a:r>
            <a:r>
              <a:rPr lang="en-US" sz="2400" spc="-25"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study</a:t>
            </a:r>
            <a:r>
              <a:rPr lang="en-US" sz="2400" spc="-2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of</a:t>
            </a:r>
            <a:r>
              <a:rPr lang="en-US" sz="2400" spc="-2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Times New Roman" panose="02020603050405020304" pitchFamily="18" charset="0"/>
                <a:ea typeface="Times New Roman" panose="02020603050405020304" pitchFamily="18" charset="0"/>
              </a:rPr>
              <a:t>a hybrid recommendation system's capabilities. Its personalized, real-time, and adaptable nature makes it a powerful tool for content discovery, contributing significantly to user satisfaction and platform success. The combination of collaborative filtering, content-based filtering, and machine learning algorithms forms the backbone of this highly effective system, providing valuable insights for the field of recommendation systems.</a:t>
            </a:r>
            <a:br>
              <a:rPr lang="en-IN" sz="2400" dirty="0">
                <a:solidFill>
                  <a:schemeClr val="tx1"/>
                </a:solidFill>
                <a:effectLst/>
                <a:latin typeface="Times New Roman" panose="02020603050405020304" pitchFamily="18" charset="0"/>
                <a:ea typeface="Times New Roman" panose="02020603050405020304" pitchFamily="18" charset="0"/>
              </a:rPr>
            </a:br>
            <a:endParaRPr lang="en-IN" sz="2600" dirty="0">
              <a:solidFill>
                <a:schemeClr val="tx1"/>
              </a:solidFill>
              <a:effectLst/>
              <a:latin typeface="Times New Roman" panose="02020603050405020304" pitchFamily="18" charset="0"/>
              <a:ea typeface="Times New Roman" panose="02020603050405020304" pitchFamily="18" charset="0"/>
            </a:endParaRPr>
          </a:p>
          <a:p>
            <a:pPr marL="1905" marR="509270">
              <a:spcBef>
                <a:spcPts val="310"/>
              </a:spcBef>
            </a:pPr>
            <a:r>
              <a:rPr lang="en-US" sz="3500" b="1" kern="0" spc="-10" dirty="0">
                <a:solidFill>
                  <a:schemeClr val="tx1"/>
                </a:solidFill>
                <a:effectLst/>
                <a:latin typeface="Times New Roman" panose="02020603050405020304" pitchFamily="18" charset="0"/>
                <a:ea typeface="Times New Roman" panose="02020603050405020304" pitchFamily="18" charset="0"/>
              </a:rPr>
              <a:t>References</a:t>
            </a:r>
          </a:p>
          <a:p>
            <a:pPr marL="1905" marR="509270">
              <a:spcBef>
                <a:spcPts val="310"/>
              </a:spcBef>
            </a:pPr>
            <a:r>
              <a:rPr lang="en-US" sz="1800" spc="-1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Amazon.com</a:t>
            </a:r>
            <a:endParaRPr lang="en-IN" sz="1800" spc="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lvl="0">
              <a:spcBef>
                <a:spcPts val="95"/>
              </a:spcBef>
              <a:spcAft>
                <a:spcPts val="0"/>
              </a:spcAft>
              <a:buSzPts val="1400"/>
              <a:tabLst>
                <a:tab pos="723900" algn="l"/>
              </a:tabLst>
            </a:pPr>
            <a:r>
              <a:rPr lang="en-US" sz="1800" spc="-1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YouTube</a:t>
            </a:r>
            <a:endParaRPr lang="en-IN" sz="1800" spc="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endParaRPr>
          </a:p>
          <a:p>
            <a:pPr lvl="0">
              <a:spcBef>
                <a:spcPts val="105"/>
              </a:spcBef>
              <a:spcAft>
                <a:spcPts val="0"/>
              </a:spcAft>
              <a:buSzPts val="1400"/>
              <a:tabLst>
                <a:tab pos="723265" algn="l"/>
              </a:tabLst>
            </a:pPr>
            <a:r>
              <a:rPr lang="en-US" sz="1800" spc="-10" dirty="0">
                <a:solidFill>
                  <a:schemeClr val="tx1"/>
                </a:solidFill>
                <a:effectLst/>
                <a:latin typeface="Times New Roman" panose="02020603050405020304" pitchFamily="18" charset="0"/>
                <a:ea typeface="Symbol" panose="05050102010706020507" pitchFamily="18" charset="2"/>
                <a:cs typeface="Symbol" panose="05050102010706020507" pitchFamily="18" charset="2"/>
              </a:rPr>
              <a:t>LinkedIn</a:t>
            </a:r>
            <a:br>
              <a:rPr lang="en-IN" sz="1800" dirty="0">
                <a:latin typeface="Times New Roman" panose="02020603050405020304" pitchFamily="18" charset="0"/>
                <a:ea typeface="Symbol" panose="05050102010706020507" pitchFamily="18" charset="2"/>
                <a:cs typeface="Symbol" panose="05050102010706020507" pitchFamily="18" charset="2"/>
              </a:rPr>
            </a:br>
            <a:br>
              <a:rPr lang="en-IN" sz="1800" dirty="0">
                <a:latin typeface="Times New Roman" panose="02020603050405020304" pitchFamily="18" charset="0"/>
                <a:ea typeface="Symbol" panose="05050102010706020507" pitchFamily="18" charset="2"/>
                <a:cs typeface="Symbol" panose="05050102010706020507" pitchFamily="18" charset="2"/>
              </a:rPr>
            </a:br>
            <a:endParaRPr lang="en-IN" sz="1800" dirty="0">
              <a:effectLst/>
              <a:latin typeface="Times New Roman" panose="02020603050405020304" pitchFamily="18" charset="0"/>
              <a:ea typeface="Times New Roman" panose="02020603050405020304" pitchFamily="18" charset="0"/>
            </a:endParaRPr>
          </a:p>
          <a:p>
            <a:pPr>
              <a:spcBef>
                <a:spcPts val="1945"/>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723900">
              <a:spcBef>
                <a:spcPts val="95"/>
              </a:spcBef>
              <a:spcAft>
                <a:spcPts val="0"/>
              </a:spcAft>
              <a:tabLst>
                <a:tab pos="723900"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9EDADEEC-31B6-6A3F-6A68-9952A0736C0B}"/>
              </a:ext>
            </a:extLst>
          </p:cNvPr>
          <p:cNvSpPr txBox="1"/>
          <p:nvPr/>
        </p:nvSpPr>
        <p:spPr>
          <a:xfrm>
            <a:off x="2720975" y="3429000"/>
            <a:ext cx="6140450" cy="1880002"/>
          </a:xfrm>
          <a:prstGeom prst="rect">
            <a:avLst/>
          </a:prstGeom>
          <a:noFill/>
        </p:spPr>
        <p:txBody>
          <a:bodyPr wrap="square">
            <a:spAutoFit/>
          </a:bodyPr>
          <a:lstStyle/>
          <a:p>
            <a:pPr lvl="0">
              <a:spcBef>
                <a:spcPts val="105"/>
              </a:spcBef>
              <a:spcAft>
                <a:spcPts val="0"/>
              </a:spcAft>
              <a:buSzPts val="1400"/>
              <a:tabLst>
                <a:tab pos="723265" algn="l"/>
              </a:tabLst>
            </a:pPr>
            <a:r>
              <a:rPr lang="en-US" sz="2200" b="1" spc="-10" dirty="0">
                <a:effectLst/>
                <a:latin typeface="Times New Roman" panose="02020603050405020304" pitchFamily="18" charset="0"/>
                <a:ea typeface="Times New Roman" panose="02020603050405020304" pitchFamily="18" charset="0"/>
              </a:rPr>
              <a:t>Tools</a:t>
            </a:r>
            <a:r>
              <a:rPr lang="en-US" sz="2200" b="1" spc="-110" dirty="0">
                <a:effectLst/>
                <a:latin typeface="Times New Roman" panose="02020603050405020304" pitchFamily="18" charset="0"/>
                <a:ea typeface="Times New Roman" panose="02020603050405020304" pitchFamily="18" charset="0"/>
              </a:rPr>
              <a:t> </a:t>
            </a:r>
            <a:r>
              <a:rPr lang="en-US" sz="2200" b="1" spc="-20" dirty="0">
                <a:effectLst/>
                <a:latin typeface="Times New Roman" panose="02020603050405020304" pitchFamily="18" charset="0"/>
                <a:ea typeface="Times New Roman" panose="02020603050405020304" pitchFamily="18" charset="0"/>
              </a:rPr>
              <a:t>Used</a:t>
            </a:r>
            <a:endParaRPr lang="en-IN" sz="2200" b="1" spc="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105"/>
              </a:spcBef>
              <a:buSzPts val="1400"/>
              <a:buFont typeface="Symbol" panose="05050102010706020507" pitchFamily="18" charset="2"/>
              <a:buChar char=""/>
              <a:tabLst>
                <a:tab pos="723900" algn="l"/>
              </a:tabLst>
            </a:pPr>
            <a:r>
              <a:rPr lang="en-US" sz="1800" spc="0" dirty="0">
                <a:effectLst/>
                <a:latin typeface="Times New Roman" panose="02020603050405020304" pitchFamily="18" charset="0"/>
                <a:ea typeface="Symbol" panose="05050102010706020507" pitchFamily="18" charset="2"/>
                <a:cs typeface="Symbol" panose="05050102010706020507" pitchFamily="18" charset="2"/>
              </a:rPr>
              <a:t>MS</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Office</a:t>
            </a:r>
            <a:endParaRPr lang="en-IN" sz="1800" spc="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105"/>
              </a:spcBef>
              <a:buSzPts val="1400"/>
              <a:buFont typeface="Symbol" panose="05050102010706020507" pitchFamily="18" charset="2"/>
              <a:buChar char=""/>
              <a:tabLst>
                <a:tab pos="723900" algn="l"/>
              </a:tabLst>
            </a:pPr>
            <a:r>
              <a:rPr lang="en-US" sz="1800" spc="-10" dirty="0">
                <a:effectLst/>
                <a:latin typeface="Times New Roman" panose="02020603050405020304" pitchFamily="18" charset="0"/>
                <a:ea typeface="Symbol" panose="05050102010706020507" pitchFamily="18" charset="2"/>
                <a:cs typeface="Symbol" panose="05050102010706020507" pitchFamily="18" charset="2"/>
              </a:rPr>
              <a:t>VS. Code</a:t>
            </a:r>
            <a:endParaRPr lang="en-IN" sz="1800" spc="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95"/>
              </a:spcBef>
              <a:spcAft>
                <a:spcPts val="0"/>
              </a:spcAft>
              <a:buSzPts val="1400"/>
              <a:buFont typeface="Symbol" panose="05050102010706020507" pitchFamily="18" charset="2"/>
              <a:buChar char=""/>
              <a:tabLst>
                <a:tab pos="723900" algn="l"/>
              </a:tabLst>
            </a:pPr>
            <a:r>
              <a:rPr lang="en-US" sz="1800" spc="-10" dirty="0">
                <a:effectLst/>
                <a:latin typeface="Times New Roman" panose="02020603050405020304" pitchFamily="18" charset="0"/>
                <a:ea typeface="Symbol" panose="05050102010706020507" pitchFamily="18" charset="2"/>
                <a:cs typeface="Symbol" panose="05050102010706020507" pitchFamily="18" charset="2"/>
              </a:rPr>
              <a:t>Adobe</a:t>
            </a:r>
            <a:r>
              <a:rPr lang="en-US" sz="1800" spc="-4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Acrobat</a:t>
            </a:r>
            <a:endParaRPr lang="en-IN" sz="1800" spc="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95"/>
              </a:spcBef>
              <a:spcAft>
                <a:spcPts val="0"/>
              </a:spcAft>
              <a:buSzPts val="1400"/>
              <a:buFont typeface="Symbol" panose="05050102010706020507" pitchFamily="18" charset="2"/>
              <a:buChar char=""/>
              <a:tabLst>
                <a:tab pos="723900" algn="l"/>
              </a:tabLst>
            </a:pPr>
            <a:r>
              <a:rPr lang="en-US" sz="1800" spc="-10" dirty="0">
                <a:effectLst/>
                <a:latin typeface="Times New Roman" panose="02020603050405020304" pitchFamily="18" charset="0"/>
                <a:ea typeface="Symbol" panose="05050102010706020507" pitchFamily="18" charset="2"/>
                <a:cs typeface="Symbol" panose="05050102010706020507" pitchFamily="18" charset="2"/>
              </a:rPr>
              <a:t>MS Excel</a:t>
            </a:r>
          </a:p>
          <a:p>
            <a:pPr marL="342900" lvl="0" indent="-342900">
              <a:spcBef>
                <a:spcPts val="95"/>
              </a:spcBef>
              <a:spcAft>
                <a:spcPts val="0"/>
              </a:spcAft>
              <a:buSzPts val="1400"/>
              <a:buFont typeface="Symbol" panose="05050102010706020507" pitchFamily="18" charset="2"/>
              <a:buChar char=""/>
              <a:tabLst>
                <a:tab pos="723900" algn="l"/>
              </a:tabLst>
            </a:pPr>
            <a:r>
              <a:rPr lang="en-US" spc="-10" dirty="0">
                <a:latin typeface="Times New Roman" panose="02020603050405020304" pitchFamily="18" charset="0"/>
                <a:ea typeface="Symbol" panose="05050102010706020507" pitchFamily="18" charset="2"/>
                <a:cs typeface="Symbol" panose="05050102010706020507" pitchFamily="18" charset="2"/>
              </a:rPr>
              <a:t>Chat GPT</a:t>
            </a:r>
            <a:endParaRPr lang="en-IN" sz="1800" spc="0" dirty="0">
              <a:effectLst/>
              <a:latin typeface="Times New Roman" panose="02020603050405020304" pitchFamily="18"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3755513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B19AB4-4C06-25AF-402D-3AF79E9C5F7D}"/>
              </a:ext>
            </a:extLst>
          </p:cNvPr>
          <p:cNvSpPr txBox="1"/>
          <p:nvPr/>
        </p:nvSpPr>
        <p:spPr>
          <a:xfrm>
            <a:off x="3048000" y="2526188"/>
            <a:ext cx="6946900" cy="1323439"/>
          </a:xfrm>
          <a:prstGeom prst="rect">
            <a:avLst/>
          </a:prstGeom>
          <a:noFill/>
        </p:spPr>
        <p:txBody>
          <a:bodyPr wrap="square">
            <a:spAutoFit/>
          </a:bodyPr>
          <a:lstStyle/>
          <a:p>
            <a:pPr lvl="0">
              <a:spcBef>
                <a:spcPts val="105"/>
              </a:spcBef>
              <a:spcAft>
                <a:spcPts val="0"/>
              </a:spcAft>
              <a:buSzPts val="1400"/>
              <a:tabLst>
                <a:tab pos="723265" algn="l"/>
              </a:tabLst>
            </a:pPr>
            <a:r>
              <a:rPr lang="en-US" sz="8000" b="1" i="1" spc="0" dirty="0">
                <a:solidFill>
                  <a:schemeClr val="accent6"/>
                </a:solidFill>
                <a:effectLst/>
                <a:latin typeface="Times New Roman" panose="02020603050405020304" pitchFamily="18" charset="0"/>
                <a:ea typeface="Symbol" panose="05050102010706020507" pitchFamily="18" charset="2"/>
                <a:cs typeface="Symbol" panose="05050102010706020507" pitchFamily="18" charset="2"/>
              </a:rPr>
              <a:t>THANK YOU.</a:t>
            </a:r>
            <a:endParaRPr lang="en-IN" sz="8000" b="1" i="1" spc="0" dirty="0">
              <a:solidFill>
                <a:schemeClr val="accent6"/>
              </a:solidFill>
              <a:effectLst/>
              <a:latin typeface="Times New Roman" panose="02020603050405020304" pitchFamily="18"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2218190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6434-4140-78E2-5DB4-F2A97E0DB6F1}"/>
              </a:ext>
            </a:extLst>
          </p:cNvPr>
          <p:cNvSpPr>
            <a:spLocks noGrp="1"/>
          </p:cNvSpPr>
          <p:nvPr>
            <p:ph type="ctrTitle"/>
          </p:nvPr>
        </p:nvSpPr>
        <p:spPr>
          <a:xfrm>
            <a:off x="1069848" y="1298448"/>
            <a:ext cx="7315200" cy="695452"/>
          </a:xfrm>
        </p:spPr>
        <p:txBody>
          <a:bodyPr>
            <a:normAutofit fontScale="90000"/>
          </a:bodyPr>
          <a:lstStyle/>
          <a:p>
            <a:r>
              <a:rPr lang="en-US" dirty="0">
                <a:solidFill>
                  <a:schemeClr val="tx1"/>
                </a:solidFill>
                <a:latin typeface="Times New Roman" panose="02020603050405020304" pitchFamily="18" charset="0"/>
                <a:cs typeface="Times New Roman" panose="02020603050405020304" pitchFamily="18" charset="0"/>
              </a:rPr>
              <a:t>INTRODUCTION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36D03F7-71DF-10B8-C1BB-61DD2DAAFF5E}"/>
              </a:ext>
            </a:extLst>
          </p:cNvPr>
          <p:cNvSpPr>
            <a:spLocks noGrp="1"/>
          </p:cNvSpPr>
          <p:nvPr>
            <p:ph type="subTitle" idx="1"/>
          </p:nvPr>
        </p:nvSpPr>
        <p:spPr>
          <a:xfrm>
            <a:off x="1100015" y="2108200"/>
            <a:ext cx="7315200" cy="4165600"/>
          </a:xfrm>
        </p:spPr>
        <p:txBody>
          <a:bodyPr>
            <a:normAutofit/>
          </a:bodyPr>
          <a:lstStyle/>
          <a:p>
            <a:r>
              <a:rPr lang="en-US" sz="1600" b="0" i="0" dirty="0">
                <a:solidFill>
                  <a:srgbClr val="111111"/>
                </a:solidFill>
                <a:effectLst/>
                <a:latin typeface="Times New Roman" panose="02020603050405020304" pitchFamily="18" charset="0"/>
                <a:cs typeface="Times New Roman" panose="02020603050405020304" pitchFamily="18" charset="0"/>
              </a:rPr>
              <a:t>A content recommendation system enhances user experience by offering personalized suggestions based on preferences and behavior. AWS Personalize is a managed machine learning service that enables easy development of custom content recommendation systems. It uses advanced algorithms to analyze user data and improve recommendation quality through real-time updates and A/B testing. This innovative system aims to revolutionize service recommendations in the digital era.</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8AAA455-74EE-427C-B4AE-F28EF632E7C8}"/>
              </a:ext>
            </a:extLst>
          </p:cNvPr>
          <p:cNvPicPr>
            <a:picLocks noChangeAspect="1"/>
          </p:cNvPicPr>
          <p:nvPr/>
        </p:nvPicPr>
        <p:blipFill rotWithShape="1">
          <a:blip r:embed="rId2">
            <a:extLst>
              <a:ext uri="{28A0092B-C50C-407E-A947-70E740481C1C}">
                <a14:useLocalDpi xmlns:a14="http://schemas.microsoft.com/office/drawing/2010/main" val="0"/>
              </a:ext>
            </a:extLst>
          </a:blip>
          <a:srcRect l="-744" t="3185" r="7627" b="50234"/>
          <a:stretch/>
        </p:blipFill>
        <p:spPr>
          <a:xfrm>
            <a:off x="1100014" y="3746499"/>
            <a:ext cx="7535985" cy="2336801"/>
          </a:xfrm>
          <a:prstGeom prst="rect">
            <a:avLst/>
          </a:prstGeom>
        </p:spPr>
      </p:pic>
    </p:spTree>
    <p:extLst>
      <p:ext uri="{BB962C8B-B14F-4D97-AF65-F5344CB8AC3E}">
        <p14:creationId xmlns:p14="http://schemas.microsoft.com/office/powerpoint/2010/main" val="1703871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B8C02-2189-315C-8258-1EFE0087220E}"/>
              </a:ext>
            </a:extLst>
          </p:cNvPr>
          <p:cNvSpPr>
            <a:spLocks noGrp="1"/>
          </p:cNvSpPr>
          <p:nvPr>
            <p:ph type="ctrTitle"/>
          </p:nvPr>
        </p:nvSpPr>
        <p:spPr>
          <a:xfrm>
            <a:off x="1069848" y="1298448"/>
            <a:ext cx="7315200" cy="746252"/>
          </a:xfrm>
        </p:spPr>
        <p:txBody>
          <a:bodyPr>
            <a:normAutofit fontScale="90000"/>
          </a:bodyPr>
          <a:lstStyle/>
          <a:p>
            <a:r>
              <a:rPr lang="en-US" dirty="0">
                <a:solidFill>
                  <a:schemeClr val="tx1"/>
                </a:solidFill>
                <a:latin typeface="Times New Roman" panose="02020603050405020304" pitchFamily="18" charset="0"/>
                <a:cs typeface="Times New Roman" panose="02020603050405020304" pitchFamily="18" charset="0"/>
              </a:rPr>
              <a:t>OUTLINE OF CRS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0ECC55F-AEA4-D9D8-CD02-8FDB0452CC83}"/>
              </a:ext>
            </a:extLst>
          </p:cNvPr>
          <p:cNvSpPr>
            <a:spLocks noGrp="1"/>
          </p:cNvSpPr>
          <p:nvPr>
            <p:ph type="subTitle" idx="1"/>
          </p:nvPr>
        </p:nvSpPr>
        <p:spPr>
          <a:xfrm>
            <a:off x="1100015" y="2235200"/>
            <a:ext cx="7315200" cy="3349446"/>
          </a:xfrm>
        </p:spPr>
        <p:txBody>
          <a:bodyPr>
            <a:normAutofit/>
          </a:bodyPr>
          <a:lstStyle/>
          <a:p>
            <a:r>
              <a:rPr lang="en-US" sz="1600" b="0" i="0" dirty="0">
                <a:solidFill>
                  <a:srgbClr val="000000"/>
                </a:solidFill>
                <a:effectLst/>
                <a:latin typeface="Times New Roman" panose="02020603050405020304" pitchFamily="18" charset="0"/>
                <a:cs typeface="Times New Roman" panose="02020603050405020304" pitchFamily="18" charset="0"/>
              </a:rPr>
              <a:t>During data processing, the Movie Lens dataset is structured into links, movies, and ratings files. The links file links movie IDs to external sources, the movies file contains metadata like title and genre, and the ratings file includes user-generated ratings. This organized data aids in tasks such as developing recommendation systems and understanding user behavior. </a:t>
            </a:r>
          </a:p>
          <a:p>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B171D55-9DD6-0CE7-4384-6C6AD693DE22}"/>
              </a:ext>
            </a:extLst>
          </p:cNvPr>
          <p:cNvPicPr>
            <a:picLocks noChangeAspect="1"/>
          </p:cNvPicPr>
          <p:nvPr/>
        </p:nvPicPr>
        <p:blipFill rotWithShape="1">
          <a:blip r:embed="rId2">
            <a:extLst>
              <a:ext uri="{28A0092B-C50C-407E-A947-70E740481C1C}">
                <a14:useLocalDpi xmlns:a14="http://schemas.microsoft.com/office/drawing/2010/main" val="0"/>
              </a:ext>
            </a:extLst>
          </a:blip>
          <a:srcRect t="-3870" r="41979" b="3870"/>
          <a:stretch/>
        </p:blipFill>
        <p:spPr bwMode="auto">
          <a:xfrm>
            <a:off x="1288732" y="3436441"/>
            <a:ext cx="1994535" cy="2148205"/>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E149BDBD-7688-F1FF-32A9-0442A0489C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198" y="3575187"/>
            <a:ext cx="3815501" cy="2148205"/>
          </a:xfrm>
          <a:prstGeom prst="rect">
            <a:avLst/>
          </a:prstGeom>
        </p:spPr>
      </p:pic>
      <p:pic>
        <p:nvPicPr>
          <p:cNvPr id="6" name="Picture 5">
            <a:extLst>
              <a:ext uri="{FF2B5EF4-FFF2-40B4-BE49-F238E27FC236}">
                <a16:creationId xmlns:a16="http://schemas.microsoft.com/office/drawing/2014/main" id="{3A534300-6334-009D-547E-7A1D0665866A}"/>
              </a:ext>
            </a:extLst>
          </p:cNvPr>
          <p:cNvPicPr>
            <a:picLocks noChangeAspect="1"/>
          </p:cNvPicPr>
          <p:nvPr/>
        </p:nvPicPr>
        <p:blipFill rotWithShape="1">
          <a:blip r:embed="rId4">
            <a:extLst>
              <a:ext uri="{28A0092B-C50C-407E-A947-70E740481C1C}">
                <a14:useLocalDpi xmlns:a14="http://schemas.microsoft.com/office/drawing/2010/main" val="0"/>
              </a:ext>
            </a:extLst>
          </a:blip>
          <a:srcRect r="22162"/>
          <a:stretch/>
        </p:blipFill>
        <p:spPr bwMode="auto">
          <a:xfrm>
            <a:off x="9330147" y="1298448"/>
            <a:ext cx="2658653" cy="28290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90285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A7F70-E7D1-B4AF-13BE-3D7ED2BB818F}"/>
              </a:ext>
            </a:extLst>
          </p:cNvPr>
          <p:cNvSpPr>
            <a:spLocks noGrp="1"/>
          </p:cNvSpPr>
          <p:nvPr>
            <p:ph type="ctrTitle"/>
          </p:nvPr>
        </p:nvSpPr>
        <p:spPr>
          <a:xfrm>
            <a:off x="1069848" y="1298448"/>
            <a:ext cx="7439152" cy="784352"/>
          </a:xfrm>
        </p:spPr>
        <p:txBody>
          <a:bodyPr>
            <a:noAutofit/>
          </a:bodyPr>
          <a:lstStyle/>
          <a:p>
            <a:r>
              <a:rPr lang="en-US" sz="5200" b="1" kern="0" dirty="0">
                <a:solidFill>
                  <a:schemeClr val="tx1"/>
                </a:solidFill>
                <a:effectLst/>
                <a:latin typeface="Times New Roman" panose="02020603050405020304" pitchFamily="18" charset="0"/>
                <a:ea typeface="Times New Roman" panose="02020603050405020304" pitchFamily="18" charset="0"/>
              </a:rPr>
              <a:t>Data</a:t>
            </a:r>
            <a:r>
              <a:rPr lang="en-US" sz="5200" b="1" kern="0" spc="-5" dirty="0">
                <a:solidFill>
                  <a:schemeClr val="tx1"/>
                </a:solidFill>
                <a:effectLst/>
                <a:latin typeface="Times New Roman" panose="02020603050405020304" pitchFamily="18" charset="0"/>
                <a:ea typeface="Times New Roman" panose="02020603050405020304" pitchFamily="18" charset="0"/>
              </a:rPr>
              <a:t> </a:t>
            </a:r>
            <a:r>
              <a:rPr lang="en-US" sz="5200" b="1" kern="0" spc="-10" dirty="0">
                <a:solidFill>
                  <a:schemeClr val="tx1"/>
                </a:solidFill>
                <a:effectLst/>
                <a:latin typeface="Times New Roman" panose="02020603050405020304" pitchFamily="18" charset="0"/>
                <a:ea typeface="Times New Roman" panose="02020603050405020304" pitchFamily="18" charset="0"/>
              </a:rPr>
              <a:t>Pre-Processing:</a:t>
            </a:r>
            <a:endParaRPr lang="en-IN" sz="5200" dirty="0">
              <a:solidFill>
                <a:schemeClr val="tx1"/>
              </a:solidFill>
            </a:endParaRPr>
          </a:p>
        </p:txBody>
      </p:sp>
      <p:sp>
        <p:nvSpPr>
          <p:cNvPr id="3" name="Subtitle 2">
            <a:extLst>
              <a:ext uri="{FF2B5EF4-FFF2-40B4-BE49-F238E27FC236}">
                <a16:creationId xmlns:a16="http://schemas.microsoft.com/office/drawing/2014/main" id="{DCEC1270-C1D8-B2F0-C866-6E5CB29829FD}"/>
              </a:ext>
            </a:extLst>
          </p:cNvPr>
          <p:cNvSpPr>
            <a:spLocks noGrp="1"/>
          </p:cNvSpPr>
          <p:nvPr>
            <p:ph type="subTitle" idx="1"/>
          </p:nvPr>
        </p:nvSpPr>
        <p:spPr>
          <a:xfrm>
            <a:off x="1100015" y="2082800"/>
            <a:ext cx="7315200" cy="3501846"/>
          </a:xfrm>
        </p:spPr>
        <p:txBody>
          <a:bodyPr>
            <a:normAutofit/>
          </a:bodyPr>
          <a:lstStyle/>
          <a:p>
            <a:r>
              <a:rPr lang="en-US" sz="1600" b="1" i="0" dirty="0">
                <a:solidFill>
                  <a:srgbClr val="000000"/>
                </a:solidFill>
                <a:effectLst/>
                <a:latin typeface="Times New Roman" panose="02020603050405020304" pitchFamily="18" charset="0"/>
                <a:cs typeface="Times New Roman" panose="02020603050405020304" pitchFamily="18" charset="0"/>
              </a:rPr>
              <a:t>The data preprocessing for the CRS involved creating a sample dataset with user-item interaction data like USER_ID, ITEM_ID, TIMESTAMP, and EVENT_TYPE. The data was preprocessed from Movie Lens data files using Python to make it suitable for deployment and import. </a:t>
            </a:r>
          </a:p>
          <a:p>
            <a:endParaRPr lang="en-IN" sz="1600" dirty="0">
              <a:latin typeface="Times New Roman" panose="02020603050405020304" pitchFamily="18" charset="0"/>
              <a:cs typeface="Times New Roman" panose="02020603050405020304" pitchFamily="18" charset="0"/>
            </a:endParaRPr>
          </a:p>
        </p:txBody>
      </p:sp>
      <p:pic>
        <p:nvPicPr>
          <p:cNvPr id="4" name="Image 9">
            <a:extLst>
              <a:ext uri="{FF2B5EF4-FFF2-40B4-BE49-F238E27FC236}">
                <a16:creationId xmlns:a16="http://schemas.microsoft.com/office/drawing/2014/main" id="{8B9D98E1-1FDD-8E8E-7007-92454EE4E2B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100015" y="3040062"/>
            <a:ext cx="2405185" cy="1887538"/>
          </a:xfrm>
          <a:prstGeom prst="rect">
            <a:avLst/>
          </a:prstGeom>
        </p:spPr>
      </p:pic>
      <p:pic>
        <p:nvPicPr>
          <p:cNvPr id="5" name="Picture 4">
            <a:extLst>
              <a:ext uri="{FF2B5EF4-FFF2-40B4-BE49-F238E27FC236}">
                <a16:creationId xmlns:a16="http://schemas.microsoft.com/office/drawing/2014/main" id="{545BDD2D-7974-5002-7DAB-C7625B6F06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4074" y="3040062"/>
            <a:ext cx="2748026" cy="1887538"/>
          </a:xfrm>
          <a:prstGeom prst="rect">
            <a:avLst/>
          </a:prstGeom>
        </p:spPr>
      </p:pic>
    </p:spTree>
    <p:extLst>
      <p:ext uri="{BB962C8B-B14F-4D97-AF65-F5344CB8AC3E}">
        <p14:creationId xmlns:p14="http://schemas.microsoft.com/office/powerpoint/2010/main" val="3041595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033D3-01CC-4B64-24BD-6E0D39F0643C}"/>
              </a:ext>
            </a:extLst>
          </p:cNvPr>
          <p:cNvSpPr>
            <a:spLocks noGrp="1"/>
          </p:cNvSpPr>
          <p:nvPr>
            <p:ph type="ctrTitle"/>
          </p:nvPr>
        </p:nvSpPr>
        <p:spPr>
          <a:xfrm>
            <a:off x="1069848" y="749300"/>
            <a:ext cx="7315200" cy="711200"/>
          </a:xfrm>
        </p:spPr>
        <p:txBody>
          <a:bodyPr>
            <a:noAutofit/>
          </a:bodyPr>
          <a:lstStyle/>
          <a:p>
            <a:r>
              <a:rPr lang="en-US" sz="5200" dirty="0">
                <a:solidFill>
                  <a:schemeClr val="tx1"/>
                </a:solidFill>
                <a:effectLst/>
                <a:latin typeface="Times New Roman" panose="02020603050405020304" pitchFamily="18" charset="0"/>
                <a:ea typeface="Times New Roman" panose="02020603050405020304" pitchFamily="18" charset="0"/>
              </a:rPr>
              <a:t>Data</a:t>
            </a:r>
            <a:r>
              <a:rPr lang="en-US" sz="5200" spc="-5" dirty="0">
                <a:solidFill>
                  <a:schemeClr val="tx1"/>
                </a:solidFill>
                <a:effectLst/>
                <a:latin typeface="Times New Roman" panose="02020603050405020304" pitchFamily="18" charset="0"/>
                <a:ea typeface="Times New Roman" panose="02020603050405020304" pitchFamily="18" charset="0"/>
              </a:rPr>
              <a:t> </a:t>
            </a:r>
            <a:r>
              <a:rPr lang="en-US" sz="5200" spc="-10" dirty="0">
                <a:solidFill>
                  <a:schemeClr val="tx1"/>
                </a:solidFill>
                <a:effectLst/>
                <a:latin typeface="Times New Roman" panose="02020603050405020304" pitchFamily="18" charset="0"/>
                <a:ea typeface="Times New Roman" panose="02020603050405020304" pitchFamily="18" charset="0"/>
              </a:rPr>
              <a:t>Processing:</a:t>
            </a:r>
            <a:endParaRPr lang="en-IN" sz="5200" dirty="0">
              <a:solidFill>
                <a:schemeClr val="tx1"/>
              </a:solidFill>
            </a:endParaRPr>
          </a:p>
        </p:txBody>
      </p:sp>
      <p:sp>
        <p:nvSpPr>
          <p:cNvPr id="3" name="Subtitle 2">
            <a:extLst>
              <a:ext uri="{FF2B5EF4-FFF2-40B4-BE49-F238E27FC236}">
                <a16:creationId xmlns:a16="http://schemas.microsoft.com/office/drawing/2014/main" id="{834B38A1-2E60-FDB7-1660-CEE791ED9BAF}"/>
              </a:ext>
            </a:extLst>
          </p:cNvPr>
          <p:cNvSpPr>
            <a:spLocks noGrp="1"/>
          </p:cNvSpPr>
          <p:nvPr>
            <p:ph type="subTitle" idx="1"/>
          </p:nvPr>
        </p:nvSpPr>
        <p:spPr>
          <a:xfrm>
            <a:off x="1100014" y="1460500"/>
            <a:ext cx="10888785" cy="4124146"/>
          </a:xfrm>
        </p:spPr>
        <p:txBody>
          <a:bodyPr>
            <a:normAutofit/>
          </a:bodyPr>
          <a:lstStyle/>
          <a:p>
            <a:r>
              <a:rPr lang="en-US" sz="1600" dirty="0">
                <a:solidFill>
                  <a:schemeClr val="tx1"/>
                </a:solidFill>
                <a:latin typeface="Times New Roman" panose="02020603050405020304" pitchFamily="18" charset="0"/>
                <a:cs typeface="Times New Roman" panose="02020603050405020304" pitchFamily="18" charset="0"/>
              </a:rPr>
              <a:t>This dataset was then uploaded to AWS S3 for storage. And then connect that S3 bucket movie-</a:t>
            </a:r>
            <a:r>
              <a:rPr lang="en-US" sz="1600" dirty="0" err="1">
                <a:solidFill>
                  <a:schemeClr val="tx1"/>
                </a:solidFill>
                <a:latin typeface="Times New Roman" panose="02020603050405020304" pitchFamily="18" charset="0"/>
                <a:cs typeface="Times New Roman" panose="02020603050405020304" pitchFamily="18" charset="0"/>
              </a:rPr>
              <a:t>rs</a:t>
            </a:r>
            <a:r>
              <a:rPr lang="en-US" sz="1600" dirty="0">
                <a:solidFill>
                  <a:schemeClr val="tx1"/>
                </a:solidFill>
                <a:latin typeface="Times New Roman" panose="02020603050405020304" pitchFamily="18" charset="0"/>
                <a:cs typeface="Times New Roman" panose="02020603050405020304" pitchFamily="18" charset="0"/>
              </a:rPr>
              <a:t> to AWS Personalize for CSR.</a:t>
            </a:r>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4" name="Image 10">
            <a:extLst>
              <a:ext uri="{FF2B5EF4-FFF2-40B4-BE49-F238E27FC236}">
                <a16:creationId xmlns:a16="http://schemas.microsoft.com/office/drawing/2014/main" id="{82E5B822-C926-FBD5-BF3B-BA17A743D91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100014" y="1769972"/>
            <a:ext cx="7980486" cy="4124145"/>
          </a:xfrm>
          <a:prstGeom prst="rect">
            <a:avLst/>
          </a:prstGeom>
        </p:spPr>
      </p:pic>
    </p:spTree>
    <p:extLst>
      <p:ext uri="{BB962C8B-B14F-4D97-AF65-F5344CB8AC3E}">
        <p14:creationId xmlns:p14="http://schemas.microsoft.com/office/powerpoint/2010/main" val="3309988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53C78-A270-F7E2-B0A3-583FBB58D00C}"/>
              </a:ext>
            </a:extLst>
          </p:cNvPr>
          <p:cNvSpPr>
            <a:spLocks noGrp="1"/>
          </p:cNvSpPr>
          <p:nvPr>
            <p:ph type="ctrTitle"/>
          </p:nvPr>
        </p:nvSpPr>
        <p:spPr>
          <a:xfrm>
            <a:off x="279400" y="-383"/>
            <a:ext cx="7315200" cy="889306"/>
          </a:xfrm>
        </p:spPr>
        <p:txBody>
          <a:bodyPr>
            <a:normAutofit/>
          </a:bodyPr>
          <a:lstStyle/>
          <a:p>
            <a:r>
              <a:rPr lang="en-US" sz="5200" b="1" dirty="0">
                <a:solidFill>
                  <a:schemeClr val="tx1"/>
                </a:solidFill>
                <a:effectLst/>
                <a:latin typeface="Times New Roman" panose="02020603050405020304" pitchFamily="18" charset="0"/>
                <a:ea typeface="Times New Roman" panose="02020603050405020304" pitchFamily="18" charset="0"/>
              </a:rPr>
              <a:t> Aws Personalize</a:t>
            </a:r>
            <a:r>
              <a:rPr lang="en-US" sz="5200" b="1" spc="-10" dirty="0">
                <a:solidFill>
                  <a:schemeClr val="tx1"/>
                </a:solidFill>
                <a:effectLst/>
                <a:latin typeface="Times New Roman" panose="02020603050405020304" pitchFamily="18" charset="0"/>
                <a:ea typeface="Times New Roman" panose="02020603050405020304" pitchFamily="18" charset="0"/>
              </a:rPr>
              <a:t>:</a:t>
            </a:r>
            <a:endParaRPr lang="en-IN" sz="5200" dirty="0">
              <a:solidFill>
                <a:schemeClr val="tx1"/>
              </a:solidFill>
            </a:endParaRPr>
          </a:p>
        </p:txBody>
      </p:sp>
      <p:sp>
        <p:nvSpPr>
          <p:cNvPr id="4" name="Rectangle 2">
            <a:extLst>
              <a:ext uri="{FF2B5EF4-FFF2-40B4-BE49-F238E27FC236}">
                <a16:creationId xmlns:a16="http://schemas.microsoft.com/office/drawing/2014/main" id="{D88D5FCC-F51C-82A8-CED3-3DB5382F5522}"/>
              </a:ext>
            </a:extLst>
          </p:cNvPr>
          <p:cNvSpPr>
            <a:spLocks noChangeArrowheads="1"/>
          </p:cNvSpPr>
          <p:nvPr/>
        </p:nvSpPr>
        <p:spPr bwMode="auto">
          <a:xfrm>
            <a:off x="0" y="104986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3">
            <a:extLst>
              <a:ext uri="{FF2B5EF4-FFF2-40B4-BE49-F238E27FC236}">
                <a16:creationId xmlns:a16="http://schemas.microsoft.com/office/drawing/2014/main" id="{55EDFA54-5812-6863-8C81-ABC40665587E}"/>
              </a:ext>
            </a:extLst>
          </p:cNvPr>
          <p:cNvSpPr>
            <a:spLocks noChangeArrowheads="1"/>
          </p:cNvSpPr>
          <p:nvPr/>
        </p:nvSpPr>
        <p:spPr bwMode="auto">
          <a:xfrm>
            <a:off x="0" y="698346"/>
            <a:ext cx="1209927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Now we create a Data set in AWS Personalize, here first step we create a Dataset group with name “</a:t>
            </a:r>
            <a:r>
              <a:rPr kumimoji="0" lang="en-US" altLang="en-US" sz="1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movies_rs</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in which we import the dataset in .csv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from s3 bucket of movies-</a:t>
            </a:r>
            <a:r>
              <a:rPr kumimoji="0" lang="en-US" altLang="en-US" sz="1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rs</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Image 12">
            <a:extLst>
              <a:ext uri="{FF2B5EF4-FFF2-40B4-BE49-F238E27FC236}">
                <a16:creationId xmlns:a16="http://schemas.microsoft.com/office/drawing/2014/main" id="{FFFBFE3A-91F0-DE75-BD7F-5DE4AB2B1742}"/>
              </a:ext>
            </a:extLst>
          </p:cNvPr>
          <p:cNvPicPr>
            <a:picLocks noChangeArrowheads="1"/>
          </p:cNvPicPr>
          <p:nvPr/>
        </p:nvPicPr>
        <p:blipFill>
          <a:blip r:embed="rId2">
            <a:extLst>
              <a:ext uri="{28A0092B-C50C-407E-A947-70E740481C1C}">
                <a14:useLocalDpi xmlns:a14="http://schemas.microsoft.com/office/drawing/2010/main" val="0"/>
              </a:ext>
            </a:extLst>
          </a:blip>
          <a:srcRect l="18105" t="18098" r="14381" b="2940"/>
          <a:stretch>
            <a:fillRect/>
          </a:stretch>
        </p:blipFill>
        <p:spPr bwMode="auto">
          <a:xfrm>
            <a:off x="1671510" y="1507066"/>
            <a:ext cx="7294690" cy="4474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915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951B-417B-CD43-E978-003053781577}"/>
              </a:ext>
            </a:extLst>
          </p:cNvPr>
          <p:cNvSpPr>
            <a:spLocks noGrp="1"/>
          </p:cNvSpPr>
          <p:nvPr>
            <p:ph type="ctrTitle"/>
          </p:nvPr>
        </p:nvSpPr>
        <p:spPr>
          <a:xfrm>
            <a:off x="777748" y="16054"/>
            <a:ext cx="7315200" cy="708152"/>
          </a:xfrm>
        </p:spPr>
        <p:txBody>
          <a:bodyPr>
            <a:noAutofit/>
          </a:bodyPr>
          <a:lstStyle/>
          <a:p>
            <a:r>
              <a:rPr lang="en-US" sz="5200" dirty="0">
                <a:solidFill>
                  <a:schemeClr val="tx1"/>
                </a:solidFill>
                <a:effectLst/>
                <a:latin typeface="Times New Roman" panose="02020603050405020304" pitchFamily="18" charset="0"/>
                <a:ea typeface="Times New Roman" panose="02020603050405020304" pitchFamily="18" charset="0"/>
              </a:rPr>
              <a:t>Solution &amp; Recipe</a:t>
            </a:r>
            <a:r>
              <a:rPr lang="en-US" sz="5200" spc="-10" dirty="0">
                <a:solidFill>
                  <a:schemeClr val="tx1"/>
                </a:solidFill>
                <a:effectLst/>
                <a:latin typeface="Times New Roman" panose="02020603050405020304" pitchFamily="18" charset="0"/>
                <a:ea typeface="Times New Roman" panose="02020603050405020304" pitchFamily="18" charset="0"/>
              </a:rPr>
              <a:t>:</a:t>
            </a:r>
            <a:endParaRPr lang="en-IN" sz="5200" dirty="0">
              <a:solidFill>
                <a:schemeClr val="tx1"/>
              </a:solidFill>
            </a:endParaRPr>
          </a:p>
        </p:txBody>
      </p:sp>
      <p:sp>
        <p:nvSpPr>
          <p:cNvPr id="3" name="Subtitle 2">
            <a:extLst>
              <a:ext uri="{FF2B5EF4-FFF2-40B4-BE49-F238E27FC236}">
                <a16:creationId xmlns:a16="http://schemas.microsoft.com/office/drawing/2014/main" id="{5EDBA128-95F9-DAFE-B2E8-193681DB16EE}"/>
              </a:ext>
            </a:extLst>
          </p:cNvPr>
          <p:cNvSpPr>
            <a:spLocks noGrp="1"/>
          </p:cNvSpPr>
          <p:nvPr>
            <p:ph type="subTitle" idx="1"/>
          </p:nvPr>
        </p:nvSpPr>
        <p:spPr>
          <a:xfrm>
            <a:off x="139700" y="825500"/>
            <a:ext cx="11785600" cy="5207000"/>
          </a:xfrm>
        </p:spPr>
        <p:txBody>
          <a:bodyPr>
            <a:normAutofit/>
          </a:bodyPr>
          <a:lstStyle/>
          <a:p>
            <a:r>
              <a:rPr lang="en-US" sz="1600" dirty="0">
                <a:solidFill>
                  <a:schemeClr val="tx1"/>
                </a:solidFill>
                <a:effectLst/>
                <a:latin typeface="Times New Roman" panose="02020603050405020304" pitchFamily="18" charset="0"/>
                <a:ea typeface="Times New Roman" panose="02020603050405020304" pitchFamily="18" charset="0"/>
              </a:rPr>
              <a:t>In this phase, we generate solutions by selecting from a set of predefined recipes available in AWS. We choose the appropriate recipe for each of the three solutions we have created.</a:t>
            </a:r>
            <a:br>
              <a:rPr lang="en-US" sz="1600" dirty="0">
                <a:solidFill>
                  <a:schemeClr val="tx1"/>
                </a:solidFill>
                <a:effectLst/>
                <a:latin typeface="Times New Roman" panose="02020603050405020304" pitchFamily="18" charset="0"/>
                <a:ea typeface="Times New Roman" panose="02020603050405020304" pitchFamily="18" charset="0"/>
              </a:rPr>
            </a:br>
            <a:endParaRPr lang="en-IN" sz="1600" dirty="0">
              <a:solidFill>
                <a:schemeClr val="tx1"/>
              </a:solidFill>
            </a:endParaRPr>
          </a:p>
        </p:txBody>
      </p:sp>
      <p:pic>
        <p:nvPicPr>
          <p:cNvPr id="4" name="Picture 3">
            <a:extLst>
              <a:ext uri="{FF2B5EF4-FFF2-40B4-BE49-F238E27FC236}">
                <a16:creationId xmlns:a16="http://schemas.microsoft.com/office/drawing/2014/main" id="{813AA14B-F6C0-3DD7-2798-8B59524AD78E}"/>
              </a:ext>
            </a:extLst>
          </p:cNvPr>
          <p:cNvPicPr>
            <a:picLocks noChangeAspect="1"/>
          </p:cNvPicPr>
          <p:nvPr/>
        </p:nvPicPr>
        <p:blipFill rotWithShape="1">
          <a:blip r:embed="rId2">
            <a:extLst>
              <a:ext uri="{28A0092B-C50C-407E-A947-70E740481C1C}">
                <a14:useLocalDpi xmlns:a14="http://schemas.microsoft.com/office/drawing/2010/main" val="0"/>
              </a:ext>
            </a:extLst>
          </a:blip>
          <a:srcRect b="21770"/>
          <a:stretch/>
        </p:blipFill>
        <p:spPr>
          <a:xfrm>
            <a:off x="139700" y="1286947"/>
            <a:ext cx="5654635" cy="1957387"/>
          </a:xfrm>
          <a:prstGeom prst="rect">
            <a:avLst/>
          </a:prstGeom>
        </p:spPr>
      </p:pic>
      <p:sp>
        <p:nvSpPr>
          <p:cNvPr id="6" name="TextBox 5">
            <a:extLst>
              <a:ext uri="{FF2B5EF4-FFF2-40B4-BE49-F238E27FC236}">
                <a16:creationId xmlns:a16="http://schemas.microsoft.com/office/drawing/2014/main" id="{6246A5A9-5E30-7374-7F44-3851A6007D1A}"/>
              </a:ext>
            </a:extLst>
          </p:cNvPr>
          <p:cNvSpPr txBox="1"/>
          <p:nvPr/>
        </p:nvSpPr>
        <p:spPr>
          <a:xfrm>
            <a:off x="139700" y="3244334"/>
            <a:ext cx="11785599" cy="1538883"/>
          </a:xfrm>
          <a:prstGeom prst="rect">
            <a:avLst/>
          </a:prstGeom>
          <a:noFill/>
        </p:spPr>
        <p:txBody>
          <a:bodyPr wrap="square">
            <a:spAutoFit/>
          </a:bodyPr>
          <a:lstStyle/>
          <a:p>
            <a:r>
              <a:rPr lang="en-US" sz="3000" dirty="0">
                <a:effectLst/>
                <a:latin typeface="Times New Roman" panose="02020603050405020304" pitchFamily="18" charset="0"/>
                <a:ea typeface="Times New Roman" panose="02020603050405020304" pitchFamily="18" charset="0"/>
              </a:rPr>
              <a:t>Running Campaign</a:t>
            </a:r>
            <a:r>
              <a:rPr lang="en-US" sz="3000" spc="-10" dirty="0">
                <a:effectLst/>
                <a:latin typeface="Times New Roman" panose="02020603050405020304" pitchFamily="18" charset="0"/>
                <a:ea typeface="Times New Roman" panose="02020603050405020304" pitchFamily="18" charset="0"/>
              </a:rPr>
              <a:t>:</a:t>
            </a:r>
          </a:p>
          <a:p>
            <a:r>
              <a:rPr lang="en-US" sz="1600" dirty="0">
                <a:effectLst/>
                <a:latin typeface="Times New Roman" panose="02020603050405020304" pitchFamily="18" charset="0"/>
                <a:ea typeface="Times New Roman" panose="02020603050405020304" pitchFamily="18" charset="0"/>
              </a:rPr>
              <a:t>In this phase we create a campaign to the solution, configure settings such as campaign budget, duration, target audience, geographic targeting, etc., depending on your campaign requirements. Start the campaign by deploying your resources and activating your advertising or promotional content. Make necessary adjustments to your campaign settings or resources to optimize performance based on real-time data analysis. </a:t>
            </a:r>
            <a:endParaRPr lang="en-IN" sz="1600" dirty="0"/>
          </a:p>
        </p:txBody>
      </p:sp>
      <p:pic>
        <p:nvPicPr>
          <p:cNvPr id="7" name="Picture 6">
            <a:extLst>
              <a:ext uri="{FF2B5EF4-FFF2-40B4-BE49-F238E27FC236}">
                <a16:creationId xmlns:a16="http://schemas.microsoft.com/office/drawing/2014/main" id="{15CA0F57-1FEC-088E-23E6-A71B80034958}"/>
              </a:ext>
            </a:extLst>
          </p:cNvPr>
          <p:cNvPicPr>
            <a:picLocks noChangeAspect="1"/>
          </p:cNvPicPr>
          <p:nvPr/>
        </p:nvPicPr>
        <p:blipFill rotWithShape="1">
          <a:blip r:embed="rId3">
            <a:extLst>
              <a:ext uri="{28A0092B-C50C-407E-A947-70E740481C1C}">
                <a14:useLocalDpi xmlns:a14="http://schemas.microsoft.com/office/drawing/2010/main" val="0"/>
              </a:ext>
            </a:extLst>
          </a:blip>
          <a:srcRect l="17292" t="-221" r="14809" b="15169"/>
          <a:stretch/>
        </p:blipFill>
        <p:spPr bwMode="auto">
          <a:xfrm>
            <a:off x="1053973" y="4539257"/>
            <a:ext cx="3225927" cy="2201347"/>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F1757670-728A-A20A-1981-FECDE2581C8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4110" b="4224"/>
          <a:stretch/>
        </p:blipFill>
        <p:spPr bwMode="auto">
          <a:xfrm>
            <a:off x="5194173" y="4539256"/>
            <a:ext cx="3451225" cy="22013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17629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C343B-D54F-03C2-CB68-B4802AC6C471}"/>
              </a:ext>
            </a:extLst>
          </p:cNvPr>
          <p:cNvSpPr>
            <a:spLocks noGrp="1"/>
          </p:cNvSpPr>
          <p:nvPr>
            <p:ph type="ctrTitle"/>
          </p:nvPr>
        </p:nvSpPr>
        <p:spPr>
          <a:xfrm>
            <a:off x="396748" y="104648"/>
            <a:ext cx="7315200" cy="682752"/>
          </a:xfrm>
        </p:spPr>
        <p:txBody>
          <a:bodyPr>
            <a:noAutofit/>
          </a:bodyPr>
          <a:lstStyle/>
          <a:p>
            <a:r>
              <a:rPr lang="en-US" sz="5200" dirty="0">
                <a:solidFill>
                  <a:schemeClr val="tx1"/>
                </a:solidFill>
                <a:effectLst/>
                <a:latin typeface="Times New Roman" panose="02020603050405020304" pitchFamily="18" charset="0"/>
                <a:ea typeface="Times New Roman" panose="02020603050405020304" pitchFamily="18" charset="0"/>
              </a:rPr>
              <a:t>Testing</a:t>
            </a:r>
            <a:endParaRPr lang="en-IN" sz="5200" dirty="0">
              <a:solidFill>
                <a:schemeClr val="tx1"/>
              </a:solidFill>
            </a:endParaRPr>
          </a:p>
        </p:txBody>
      </p:sp>
      <p:sp>
        <p:nvSpPr>
          <p:cNvPr id="3" name="Subtitle 2">
            <a:extLst>
              <a:ext uri="{FF2B5EF4-FFF2-40B4-BE49-F238E27FC236}">
                <a16:creationId xmlns:a16="http://schemas.microsoft.com/office/drawing/2014/main" id="{929E6A69-DE18-31CD-24A4-969CB840B9C2}"/>
              </a:ext>
            </a:extLst>
          </p:cNvPr>
          <p:cNvSpPr>
            <a:spLocks noGrp="1"/>
          </p:cNvSpPr>
          <p:nvPr>
            <p:ph type="subTitle" idx="1"/>
          </p:nvPr>
        </p:nvSpPr>
        <p:spPr>
          <a:xfrm>
            <a:off x="190500" y="787400"/>
            <a:ext cx="11912600" cy="5965952"/>
          </a:xfrm>
        </p:spPr>
        <p:txBody>
          <a:bodyPr>
            <a:normAutofit/>
          </a:bodyPr>
          <a:lstStyle/>
          <a:p>
            <a:r>
              <a:rPr lang="en-US" sz="1600" spc="-10" dirty="0">
                <a:solidFill>
                  <a:schemeClr val="tx1"/>
                </a:solidFill>
                <a:effectLst/>
                <a:latin typeface="Times New Roman" panose="02020603050405020304" pitchFamily="18" charset="0"/>
                <a:ea typeface="Times New Roman" panose="02020603050405020304" pitchFamily="18" charset="0"/>
              </a:rPr>
              <a:t>Now set the target audience parameters. Then, deploy resources, activate promotional content, and monitor performance metrics to optimize results effectively.</a:t>
            </a:r>
            <a:br>
              <a:rPr lang="en-US" sz="1600" spc="-10" dirty="0">
                <a:solidFill>
                  <a:schemeClr val="tx1"/>
                </a:solidFill>
                <a:effectLst/>
                <a:latin typeface="Times New Roman" panose="02020603050405020304" pitchFamily="18" charset="0"/>
                <a:ea typeface="Times New Roman" panose="02020603050405020304" pitchFamily="18" charset="0"/>
              </a:rPr>
            </a:br>
            <a:endParaRPr lang="en-IN" sz="1600" dirty="0">
              <a:solidFill>
                <a:schemeClr val="tx1"/>
              </a:solidFill>
            </a:endParaRPr>
          </a:p>
        </p:txBody>
      </p:sp>
      <p:pic>
        <p:nvPicPr>
          <p:cNvPr id="4" name="Picture 3">
            <a:extLst>
              <a:ext uri="{FF2B5EF4-FFF2-40B4-BE49-F238E27FC236}">
                <a16:creationId xmlns:a16="http://schemas.microsoft.com/office/drawing/2014/main" id="{3589B89E-B38E-0897-55C1-F8069BC8DEF9}"/>
              </a:ext>
            </a:extLst>
          </p:cNvPr>
          <p:cNvPicPr>
            <a:picLocks noChangeAspect="1"/>
          </p:cNvPicPr>
          <p:nvPr/>
        </p:nvPicPr>
        <p:blipFill rotWithShape="1">
          <a:blip r:embed="rId2">
            <a:extLst>
              <a:ext uri="{28A0092B-C50C-407E-A947-70E740481C1C}">
                <a14:useLocalDpi xmlns:a14="http://schemas.microsoft.com/office/drawing/2010/main" val="0"/>
              </a:ext>
            </a:extLst>
          </a:blip>
          <a:srcRect l="11554" t="-663" r="9490" b="663"/>
          <a:stretch/>
        </p:blipFill>
        <p:spPr bwMode="auto">
          <a:xfrm>
            <a:off x="1600200" y="1336674"/>
            <a:ext cx="5588000" cy="45434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43638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FA975-A2BC-01A5-FCEC-CCF5FC5A8965}"/>
              </a:ext>
            </a:extLst>
          </p:cNvPr>
          <p:cNvSpPr>
            <a:spLocks noGrp="1"/>
          </p:cNvSpPr>
          <p:nvPr>
            <p:ph type="ctrTitle"/>
          </p:nvPr>
        </p:nvSpPr>
        <p:spPr>
          <a:xfrm>
            <a:off x="917448" y="0"/>
            <a:ext cx="7315200" cy="825500"/>
          </a:xfrm>
        </p:spPr>
        <p:txBody>
          <a:bodyPr>
            <a:noAutofit/>
          </a:bodyPr>
          <a:lstStyle/>
          <a:p>
            <a:r>
              <a:rPr lang="en-US" sz="5200" b="1" dirty="0">
                <a:solidFill>
                  <a:schemeClr val="tx1"/>
                </a:solidFill>
                <a:effectLst/>
                <a:latin typeface="Times New Roman" panose="02020603050405020304" pitchFamily="18" charset="0"/>
                <a:ea typeface="Times New Roman" panose="02020603050405020304" pitchFamily="18" charset="0"/>
              </a:rPr>
              <a:t>Website Development</a:t>
            </a:r>
            <a:r>
              <a:rPr lang="en-US" sz="5200" b="1" spc="-10" dirty="0">
                <a:solidFill>
                  <a:schemeClr val="tx1"/>
                </a:solidFill>
                <a:effectLst/>
                <a:latin typeface="Times New Roman" panose="02020603050405020304" pitchFamily="18" charset="0"/>
                <a:ea typeface="Times New Roman" panose="02020603050405020304" pitchFamily="18" charset="0"/>
              </a:rPr>
              <a:t>:</a:t>
            </a:r>
            <a:endParaRPr lang="en-IN" sz="5200" dirty="0">
              <a:solidFill>
                <a:schemeClr val="tx1"/>
              </a:solidFill>
            </a:endParaRPr>
          </a:p>
        </p:txBody>
      </p:sp>
      <p:sp>
        <p:nvSpPr>
          <p:cNvPr id="4" name="Rectangle 2">
            <a:extLst>
              <a:ext uri="{FF2B5EF4-FFF2-40B4-BE49-F238E27FC236}">
                <a16:creationId xmlns:a16="http://schemas.microsoft.com/office/drawing/2014/main" id="{AF4964BE-22F3-4300-2D3D-700FDB5C8FB4}"/>
              </a:ext>
            </a:extLst>
          </p:cNvPr>
          <p:cNvSpPr>
            <a:spLocks noChangeArrowheads="1"/>
          </p:cNvSpPr>
          <p:nvPr/>
        </p:nvSpPr>
        <p:spPr bwMode="auto">
          <a:xfrm>
            <a:off x="0" y="871666"/>
            <a:ext cx="8572500" cy="477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66616" tIns="12696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 have created website development process, emphasizing the use of Git for version control and incorporating Node.js modules</a:t>
            </a:r>
            <a:r>
              <a:rPr lang="en-US" altLang="en-US"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and CSS for website styling.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4000" dirty="0">
                <a:effectLst/>
                <a:latin typeface="Times New Roman" panose="02020603050405020304" pitchFamily="18" charset="0"/>
                <a:ea typeface="Times New Roman" panose="02020603050405020304" pitchFamily="18" charset="0"/>
              </a:rPr>
              <a:t>Preference</a:t>
            </a:r>
            <a:r>
              <a:rPr lang="en-US" sz="4000" spc="-45" dirty="0">
                <a:effectLst/>
                <a:latin typeface="Times New Roman" panose="02020603050405020304" pitchFamily="18" charset="0"/>
                <a:ea typeface="Times New Roman" panose="02020603050405020304" pitchFamily="18" charset="0"/>
              </a:rPr>
              <a:t> </a:t>
            </a:r>
            <a:r>
              <a:rPr lang="en-US" sz="4000" dirty="0">
                <a:effectLst/>
                <a:latin typeface="Times New Roman" panose="02020603050405020304" pitchFamily="18" charset="0"/>
                <a:ea typeface="Times New Roman" panose="02020603050405020304" pitchFamily="18" charset="0"/>
              </a:rPr>
              <a:t>and</a:t>
            </a:r>
            <a:r>
              <a:rPr lang="en-US" sz="4000" spc="-25" dirty="0">
                <a:effectLst/>
                <a:latin typeface="Times New Roman" panose="02020603050405020304" pitchFamily="18" charset="0"/>
                <a:ea typeface="Times New Roman" panose="02020603050405020304" pitchFamily="18" charset="0"/>
              </a:rPr>
              <a:t> </a:t>
            </a:r>
            <a:r>
              <a:rPr lang="en-US" sz="4000" spc="-10" dirty="0">
                <a:effectLst/>
                <a:latin typeface="Times New Roman" panose="02020603050405020304" pitchFamily="18" charset="0"/>
                <a:ea typeface="Times New Roman" panose="02020603050405020304" pitchFamily="18" charset="0"/>
              </a:rPr>
              <a:t>Behavior:</a:t>
            </a:r>
          </a:p>
          <a:p>
            <a:pPr marL="266700" marR="771525" algn="just">
              <a:lnSpc>
                <a:spcPct val="106000"/>
              </a:lnSpc>
              <a:spcBef>
                <a:spcPts val="910"/>
              </a:spcBef>
              <a:spcAft>
                <a:spcPts val="0"/>
              </a:spcAft>
            </a:pPr>
            <a:r>
              <a:rPr lang="en-US" sz="1800" dirty="0">
                <a:effectLst/>
                <a:latin typeface="Times New Roman" panose="02020603050405020304" pitchFamily="18" charset="0"/>
                <a:ea typeface="Times New Roman" panose="02020603050405020304" pitchFamily="18" charset="0"/>
              </a:rPr>
              <a:t>User preferences and behavior are captured implicitly through the system's interactions. When a user selects or engages with a service, the CRS can record this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behavior</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refine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recommendations.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However,</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report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does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 cover the explicit mechanisms for collecting user data.</a:t>
            </a:r>
            <a:endParaRPr lang="en-IN" sz="1800" dirty="0">
              <a:effectLst/>
              <a:latin typeface="Times New Roman" panose="02020603050405020304" pitchFamily="18" charset="0"/>
              <a:ea typeface="Times New Roman" panose="02020603050405020304" pitchFamily="18" charset="0"/>
            </a:endParaRPr>
          </a:p>
          <a:p>
            <a:pPr marL="266700" marR="771525" algn="just">
              <a:lnSpc>
                <a:spcPct val="106000"/>
              </a:lnSpc>
              <a:spcBef>
                <a:spcPts val="910"/>
              </a:spcBef>
              <a:spcAft>
                <a:spcPts val="0"/>
              </a:spcAft>
            </a:pPr>
            <a:r>
              <a:rPr lang="en-US" sz="1800" dirty="0">
                <a:effectLst/>
                <a:latin typeface="Times New Roman" panose="02020603050405020304" pitchFamily="18" charset="0"/>
                <a:ea typeface="Times New Roman" panose="02020603050405020304" pitchFamily="18" charset="0"/>
              </a:rPr>
              <a:t>The camp1: Precision At 5 0.0679 At 10 0.0482 At 25 0.0314</a:t>
            </a:r>
            <a:br>
              <a:rPr lang="en-IN" dirty="0">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The camp2: Precision At 5 0.0676 At 10 0.0426 At 25 0.0259 </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The camp3: Precision At 5 0.0116 At 10 0.0116 At 25 0.0099</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In this we see precision speed of camp1 is high so we are using solution1 for our website.</a:t>
            </a:r>
            <a:endParaRPr lang="en-IN" sz="180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9AD50ED1-5000-DFA4-A923-30C74BA5A37E}"/>
              </a:ext>
            </a:extLst>
          </p:cNvPr>
          <p:cNvSpPr>
            <a:spLocks noChangeArrowheads="1"/>
          </p:cNvSpPr>
          <p:nvPr/>
        </p:nvSpPr>
        <p:spPr bwMode="auto">
          <a:xfrm>
            <a:off x="0" y="1384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66616" tIns="12696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8">
            <a:extLst>
              <a:ext uri="{FF2B5EF4-FFF2-40B4-BE49-F238E27FC236}">
                <a16:creationId xmlns:a16="http://schemas.microsoft.com/office/drawing/2014/main" id="{A6224C1A-33BF-D83E-2767-478EFFBF3D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338"/>
          <a:stretch/>
        </p:blipFill>
        <p:spPr bwMode="auto">
          <a:xfrm>
            <a:off x="8394700" y="711203"/>
            <a:ext cx="3714750" cy="5587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02900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93</TotalTime>
  <Words>1498</Words>
  <Application>Microsoft Office PowerPoint</Application>
  <PresentationFormat>Widescreen</PresentationFormat>
  <Paragraphs>78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Corbel</vt:lpstr>
      <vt:lpstr>Symbol</vt:lpstr>
      <vt:lpstr>Times New Roman</vt:lpstr>
      <vt:lpstr>Wingdings 2</vt:lpstr>
      <vt:lpstr>YAD1fQZ_06Y 0</vt:lpstr>
      <vt:lpstr>Frame</vt:lpstr>
      <vt:lpstr>CONTENT  RECOMMENDATION     SYSTEM </vt:lpstr>
      <vt:lpstr>INTRODUCTION</vt:lpstr>
      <vt:lpstr>OUTLINE OF CRS</vt:lpstr>
      <vt:lpstr>Data Pre-Processing:</vt:lpstr>
      <vt:lpstr>Data Processing:</vt:lpstr>
      <vt:lpstr> Aws Personalize:</vt:lpstr>
      <vt:lpstr>Solution &amp; Recipe:</vt:lpstr>
      <vt:lpstr>Testing</vt:lpstr>
      <vt:lpstr>Website Development:</vt:lpstr>
      <vt:lpstr>Architecture Diagram</vt:lpstr>
      <vt:lpstr>Cost Analysis</vt:lpstr>
      <vt:lpstr>Aws services Used</vt:lpstr>
      <vt:lpstr>In-Depth Analysis of SKY Content Recommendation System</vt:lpstr>
      <vt:lpstr>PowerPoint Presentation</vt:lpstr>
      <vt:lpstr>Algorithms Employed:</vt:lpstr>
      <vt:lpstr>Overall Effectiveness:  Sky's recommendation system is highly effective and plays a pivotal role in retaining subscribers. It is estimated that over 80% of the content watched on Sky’s is driven by recommendations.  The system's success can be attributed to its ability to:  Understand User Behavior: Sky comprehensively analyzes user behavior, including viewing history, time of day, and device used.  Adapt in Real-Time: Recommendations are updated frequently to reflect user interactions, leading to continuous improvement.  Balance Exploration and Exploitation: The system encourages users to explore new content while also catering to their known preferences.  Handle Cold Start Problem: Sky effectively addresses the "cold start" problem for new users by leveraging content-based recommendations initially.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RECOMMENDATION     SYSTEM</dc:title>
  <dc:creator>practice book</dc:creator>
  <cp:lastModifiedBy>practice book</cp:lastModifiedBy>
  <cp:revision>1</cp:revision>
  <dcterms:created xsi:type="dcterms:W3CDTF">2024-02-14T15:14:11Z</dcterms:created>
  <dcterms:modified xsi:type="dcterms:W3CDTF">2024-02-14T16:48:00Z</dcterms:modified>
</cp:coreProperties>
</file>