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25308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3012049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5588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2804857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314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212119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1366125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242609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26301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E7E0D-0FBB-4924-82F5-76979FF71F5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67536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3E7E0D-0FBB-4924-82F5-76979FF71F5A}"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41626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E7E0D-0FBB-4924-82F5-76979FF71F5A}"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246343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3E7E0D-0FBB-4924-82F5-76979FF71F5A}" type="datetimeFigureOut">
              <a:rPr lang="en-IN" smtClean="0"/>
              <a:t>14-02-2024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53861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E7E0D-0FBB-4924-82F5-76979FF71F5A}" type="datetimeFigureOut">
              <a:rPr lang="en-IN" smtClean="0"/>
              <a:t>14-02-2024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13795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3E7E0D-0FBB-4924-82F5-76979FF71F5A}"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38107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E7E0D-0FBB-4924-82F5-76979FF71F5A}"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9066F-B32A-4B52-AD13-3A3470FA1FF1}" type="slidenum">
              <a:rPr lang="en-IN" smtClean="0"/>
              <a:t>‹#›</a:t>
            </a:fld>
            <a:endParaRPr lang="en-IN"/>
          </a:p>
        </p:txBody>
      </p:sp>
    </p:spTree>
    <p:extLst>
      <p:ext uri="{BB962C8B-B14F-4D97-AF65-F5344CB8AC3E}">
        <p14:creationId xmlns:p14="http://schemas.microsoft.com/office/powerpoint/2010/main" val="200223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3E7E0D-0FBB-4924-82F5-76979FF71F5A}" type="datetimeFigureOut">
              <a:rPr lang="en-IN" smtClean="0"/>
              <a:t>14-02-2024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59066F-B32A-4B52-AD13-3A3470FA1FF1}" type="slidenum">
              <a:rPr lang="en-IN" smtClean="0"/>
              <a:t>‹#›</a:t>
            </a:fld>
            <a:endParaRPr lang="en-IN"/>
          </a:p>
        </p:txBody>
      </p:sp>
    </p:spTree>
    <p:extLst>
      <p:ext uri="{BB962C8B-B14F-4D97-AF65-F5344CB8AC3E}">
        <p14:creationId xmlns:p14="http://schemas.microsoft.com/office/powerpoint/2010/main" val="734002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47DF-F5F4-86FD-B403-B0B1B6BE8470}"/>
              </a:ext>
            </a:extLst>
          </p:cNvPr>
          <p:cNvSpPr>
            <a:spLocks noGrp="1"/>
          </p:cNvSpPr>
          <p:nvPr>
            <p:ph type="ctrTitle"/>
          </p:nvPr>
        </p:nvSpPr>
        <p:spPr/>
        <p:txBody>
          <a:bodyPr/>
          <a:lstStyle/>
          <a:p>
            <a:pPr algn="l"/>
            <a:r>
              <a:rPr lang="en-US" dirty="0"/>
              <a:t>CONTENT RECOMMENDATION SYSTEM FOR F13 TECHNOLOGIES </a:t>
            </a:r>
            <a:endParaRPr lang="en-IN" dirty="0"/>
          </a:p>
        </p:txBody>
      </p:sp>
      <p:sp>
        <p:nvSpPr>
          <p:cNvPr id="3" name="Subtitle 2">
            <a:extLst>
              <a:ext uri="{FF2B5EF4-FFF2-40B4-BE49-F238E27FC236}">
                <a16:creationId xmlns:a16="http://schemas.microsoft.com/office/drawing/2014/main" id="{64A38761-216A-031B-28BE-1C23065766FE}"/>
              </a:ext>
            </a:extLst>
          </p:cNvPr>
          <p:cNvSpPr>
            <a:spLocks noGrp="1"/>
          </p:cNvSpPr>
          <p:nvPr>
            <p:ph type="subTitle" idx="1"/>
          </p:nvPr>
        </p:nvSpPr>
        <p:spPr>
          <a:xfrm>
            <a:off x="1595535" y="4050833"/>
            <a:ext cx="7678468" cy="1646302"/>
          </a:xfrm>
        </p:spPr>
        <p:txBody>
          <a:bodyPr>
            <a:normAutofit fontScale="32500" lnSpcReduction="20000"/>
          </a:bodyPr>
          <a:lstStyle/>
          <a:p>
            <a:pPr marL="0" lvl="0" indent="0" algn="l" rtl="0">
              <a:lnSpc>
                <a:spcPct val="90000"/>
              </a:lnSpc>
              <a:spcBef>
                <a:spcPts val="0"/>
              </a:spcBef>
              <a:spcAft>
                <a:spcPts val="0"/>
              </a:spcAft>
              <a:buClr>
                <a:schemeClr val="dk1"/>
              </a:buClr>
              <a:buSzPts val="2000"/>
              <a:buNone/>
            </a:pPr>
            <a:r>
              <a:rPr lang="en-US" sz="4500" dirty="0"/>
              <a:t>Submitted By:</a:t>
            </a:r>
          </a:p>
          <a:p>
            <a:pPr marL="0" lvl="0" indent="0" algn="l" rtl="0">
              <a:lnSpc>
                <a:spcPct val="90000"/>
              </a:lnSpc>
              <a:spcBef>
                <a:spcPts val="0"/>
              </a:spcBef>
              <a:spcAft>
                <a:spcPts val="0"/>
              </a:spcAft>
              <a:buClr>
                <a:schemeClr val="dk1"/>
              </a:buClr>
              <a:buSzPts val="2000"/>
              <a:buNone/>
            </a:pPr>
            <a:r>
              <a:rPr lang="en-US" sz="4500" dirty="0"/>
              <a:t>Tushar Sehdev</a:t>
            </a:r>
          </a:p>
          <a:p>
            <a:pPr marL="0" lvl="0" indent="0" algn="l" rtl="0">
              <a:lnSpc>
                <a:spcPct val="90000"/>
              </a:lnSpc>
              <a:spcBef>
                <a:spcPts val="0"/>
              </a:spcBef>
              <a:spcAft>
                <a:spcPts val="0"/>
              </a:spcAft>
              <a:buClr>
                <a:schemeClr val="dk1"/>
              </a:buClr>
              <a:buSzPts val="2000"/>
              <a:buNone/>
            </a:pPr>
            <a:r>
              <a:rPr lang="en-US" sz="4500" dirty="0"/>
              <a:t>Museib Patel</a:t>
            </a:r>
          </a:p>
          <a:p>
            <a:pPr marL="0" lvl="0" indent="0" algn="l" rtl="0">
              <a:lnSpc>
                <a:spcPct val="90000"/>
              </a:lnSpc>
              <a:spcBef>
                <a:spcPts val="0"/>
              </a:spcBef>
              <a:spcAft>
                <a:spcPts val="0"/>
              </a:spcAft>
              <a:buClr>
                <a:schemeClr val="dk1"/>
              </a:buClr>
              <a:buSzPts val="2000"/>
              <a:buNone/>
            </a:pPr>
            <a:r>
              <a:rPr lang="en-US" sz="4500" dirty="0"/>
              <a:t>Mohd Abdul Ghani</a:t>
            </a:r>
          </a:p>
          <a:p>
            <a:pPr marL="0" lvl="0" indent="0" algn="l" rtl="0">
              <a:lnSpc>
                <a:spcPct val="90000"/>
              </a:lnSpc>
              <a:spcBef>
                <a:spcPts val="0"/>
              </a:spcBef>
              <a:spcAft>
                <a:spcPts val="0"/>
              </a:spcAft>
              <a:buClr>
                <a:schemeClr val="dk1"/>
              </a:buClr>
              <a:buSzPts val="2000"/>
              <a:buNone/>
            </a:pPr>
            <a:r>
              <a:rPr lang="en-US" sz="4500" dirty="0" err="1"/>
              <a:t>Dhatchana</a:t>
            </a:r>
            <a:r>
              <a:rPr lang="en-US" sz="4500" dirty="0"/>
              <a:t> Moorthy </a:t>
            </a:r>
            <a:r>
              <a:rPr lang="en-US" sz="4500" dirty="0" err="1"/>
              <a:t>Mathan</a:t>
            </a:r>
            <a:endParaRPr lang="en-US" sz="4500" dirty="0"/>
          </a:p>
          <a:p>
            <a:pPr marL="0" lvl="0" indent="0" algn="l" rtl="0">
              <a:lnSpc>
                <a:spcPct val="90000"/>
              </a:lnSpc>
              <a:spcBef>
                <a:spcPts val="0"/>
              </a:spcBef>
              <a:spcAft>
                <a:spcPts val="0"/>
              </a:spcAft>
              <a:buClr>
                <a:schemeClr val="dk1"/>
              </a:buClr>
              <a:buSzPts val="2000"/>
              <a:buNone/>
            </a:pPr>
            <a:endParaRPr lang="en-US" sz="4500" dirty="0"/>
          </a:p>
          <a:p>
            <a:pPr marL="0" lvl="0" indent="0" algn="l" rtl="0">
              <a:lnSpc>
                <a:spcPct val="90000"/>
              </a:lnSpc>
              <a:spcBef>
                <a:spcPts val="0"/>
              </a:spcBef>
              <a:spcAft>
                <a:spcPts val="0"/>
              </a:spcAft>
              <a:buClr>
                <a:schemeClr val="dk1"/>
              </a:buClr>
              <a:buSzPts val="2000"/>
              <a:buNone/>
            </a:pPr>
            <a:r>
              <a:rPr lang="en-US" sz="4500" dirty="0"/>
              <a:t>Submitted To:</a:t>
            </a:r>
          </a:p>
          <a:p>
            <a:pPr marL="0" lvl="0" indent="0" algn="l" rtl="0">
              <a:lnSpc>
                <a:spcPct val="90000"/>
              </a:lnSpc>
              <a:spcBef>
                <a:spcPts val="0"/>
              </a:spcBef>
              <a:spcAft>
                <a:spcPts val="0"/>
              </a:spcAft>
              <a:buClr>
                <a:schemeClr val="dk1"/>
              </a:buClr>
              <a:buSzPts val="2000"/>
              <a:buNone/>
            </a:pPr>
            <a:r>
              <a:rPr lang="en-US" sz="4500" dirty="0" err="1"/>
              <a:t>Tarleen</a:t>
            </a:r>
            <a:r>
              <a:rPr lang="en-US" sz="4500" dirty="0"/>
              <a:t> Kaur,</a:t>
            </a:r>
          </a:p>
          <a:p>
            <a:pPr marL="0" lvl="0" indent="0" algn="l" rtl="0">
              <a:lnSpc>
                <a:spcPct val="90000"/>
              </a:lnSpc>
              <a:spcBef>
                <a:spcPts val="0"/>
              </a:spcBef>
              <a:spcAft>
                <a:spcPts val="0"/>
              </a:spcAft>
              <a:buClr>
                <a:schemeClr val="dk1"/>
              </a:buClr>
              <a:buSzPts val="2000"/>
              <a:buNone/>
            </a:pPr>
            <a:r>
              <a:rPr lang="en-US" sz="4500" dirty="0"/>
              <a:t>F13 Technologies</a:t>
            </a:r>
          </a:p>
          <a:p>
            <a:endParaRPr lang="en-IN" dirty="0"/>
          </a:p>
        </p:txBody>
      </p:sp>
    </p:spTree>
    <p:extLst>
      <p:ext uri="{BB962C8B-B14F-4D97-AF65-F5344CB8AC3E}">
        <p14:creationId xmlns:p14="http://schemas.microsoft.com/office/powerpoint/2010/main" val="420334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64B1-283F-8D6F-7BF6-38250760D2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BB717A-BBB4-3F44-6A23-B091F5D1B6E0}"/>
              </a:ext>
            </a:extLst>
          </p:cNvPr>
          <p:cNvSpPr>
            <a:spLocks noGrp="1"/>
          </p:cNvSpPr>
          <p:nvPr>
            <p:ph idx="1"/>
          </p:nvPr>
        </p:nvSpPr>
        <p:spPr>
          <a:xfrm>
            <a:off x="677334" y="186613"/>
            <a:ext cx="8596668" cy="5854750"/>
          </a:xfrm>
        </p:spPr>
        <p:txBody>
          <a:bodyPr/>
          <a:lstStyle/>
          <a:p>
            <a:pPr marL="0" indent="0">
              <a:buNone/>
            </a:pPr>
            <a:r>
              <a:rPr lang="en-US" dirty="0" err="1"/>
              <a:t>Runing</a:t>
            </a:r>
            <a:r>
              <a:rPr lang="en-US" dirty="0"/>
              <a:t> Campaign:</a:t>
            </a:r>
          </a:p>
          <a:p>
            <a:pPr marL="0" indent="0">
              <a:buNone/>
            </a:pPr>
            <a:r>
              <a:rPr lang="en-US" dirty="0"/>
              <a:t>In this phase we create a campaign to the solution, configure settings such as campaign budget, duration, target audience, geographic targeting, etc., depending on your campaign requirements. Start the campaign by deploying your resources and activating your advertising or promotional content. Make necessary adjustments to your campaign settings or resources to optimize performance based on real-time data analysis.</a:t>
            </a:r>
            <a:endParaRPr lang="en-IN" dirty="0"/>
          </a:p>
        </p:txBody>
      </p:sp>
      <p:pic>
        <p:nvPicPr>
          <p:cNvPr id="5" name="Picture 4">
            <a:extLst>
              <a:ext uri="{FF2B5EF4-FFF2-40B4-BE49-F238E27FC236}">
                <a16:creationId xmlns:a16="http://schemas.microsoft.com/office/drawing/2014/main" id="{6F5E7422-04DD-0AD3-997F-CADDAB0A2918}"/>
              </a:ext>
            </a:extLst>
          </p:cNvPr>
          <p:cNvPicPr>
            <a:picLocks noChangeAspect="1"/>
          </p:cNvPicPr>
          <p:nvPr/>
        </p:nvPicPr>
        <p:blipFill>
          <a:blip r:embed="rId2"/>
          <a:stretch>
            <a:fillRect/>
          </a:stretch>
        </p:blipFill>
        <p:spPr>
          <a:xfrm>
            <a:off x="2016011" y="2524568"/>
            <a:ext cx="6484177" cy="4235219"/>
          </a:xfrm>
          <a:prstGeom prst="rect">
            <a:avLst/>
          </a:prstGeom>
        </p:spPr>
      </p:pic>
    </p:spTree>
    <p:extLst>
      <p:ext uri="{BB962C8B-B14F-4D97-AF65-F5344CB8AC3E}">
        <p14:creationId xmlns:p14="http://schemas.microsoft.com/office/powerpoint/2010/main" val="424506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14C2-EBAB-06B5-40E1-FFEDA0B3A4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42A540-A8E9-9358-59FF-E8C39F6B9E1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A367D19-8A1E-7DEA-BD4E-DE5500E45506}"/>
              </a:ext>
            </a:extLst>
          </p:cNvPr>
          <p:cNvPicPr>
            <a:picLocks noChangeAspect="1"/>
          </p:cNvPicPr>
          <p:nvPr/>
        </p:nvPicPr>
        <p:blipFill>
          <a:blip r:embed="rId2"/>
          <a:stretch>
            <a:fillRect/>
          </a:stretch>
        </p:blipFill>
        <p:spPr>
          <a:xfrm>
            <a:off x="2033671" y="956494"/>
            <a:ext cx="7403654" cy="4945012"/>
          </a:xfrm>
          <a:prstGeom prst="rect">
            <a:avLst/>
          </a:prstGeom>
        </p:spPr>
      </p:pic>
    </p:spTree>
    <p:extLst>
      <p:ext uri="{BB962C8B-B14F-4D97-AF65-F5344CB8AC3E}">
        <p14:creationId xmlns:p14="http://schemas.microsoft.com/office/powerpoint/2010/main" val="307188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4BB8-3947-F696-0BEE-2807FC7DCE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918469-5AD3-012A-6459-92A876B3003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9992BD2-A123-839A-1DD4-34491A90AD97}"/>
              </a:ext>
            </a:extLst>
          </p:cNvPr>
          <p:cNvPicPr>
            <a:picLocks noChangeAspect="1"/>
          </p:cNvPicPr>
          <p:nvPr/>
        </p:nvPicPr>
        <p:blipFill>
          <a:blip r:embed="rId2"/>
          <a:stretch>
            <a:fillRect/>
          </a:stretch>
        </p:blipFill>
        <p:spPr>
          <a:xfrm>
            <a:off x="3123942" y="1055164"/>
            <a:ext cx="5944115" cy="4747671"/>
          </a:xfrm>
          <a:prstGeom prst="rect">
            <a:avLst/>
          </a:prstGeom>
        </p:spPr>
      </p:pic>
    </p:spTree>
    <p:extLst>
      <p:ext uri="{BB962C8B-B14F-4D97-AF65-F5344CB8AC3E}">
        <p14:creationId xmlns:p14="http://schemas.microsoft.com/office/powerpoint/2010/main" val="1900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4EB1-DABD-B48C-AB77-0D29F2BF0B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6AD7A2-4805-6798-5ADD-F617464E2B9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F4B7B02-B564-3F6D-3AAE-69926ED65692}"/>
              </a:ext>
            </a:extLst>
          </p:cNvPr>
          <p:cNvPicPr>
            <a:picLocks noChangeAspect="1"/>
          </p:cNvPicPr>
          <p:nvPr/>
        </p:nvPicPr>
        <p:blipFill>
          <a:blip r:embed="rId2"/>
          <a:stretch>
            <a:fillRect/>
          </a:stretch>
        </p:blipFill>
        <p:spPr>
          <a:xfrm>
            <a:off x="603926" y="816638"/>
            <a:ext cx="8931414" cy="5044877"/>
          </a:xfrm>
          <a:prstGeom prst="rect">
            <a:avLst/>
          </a:prstGeom>
        </p:spPr>
      </p:pic>
    </p:spTree>
    <p:extLst>
      <p:ext uri="{BB962C8B-B14F-4D97-AF65-F5344CB8AC3E}">
        <p14:creationId xmlns:p14="http://schemas.microsoft.com/office/powerpoint/2010/main" val="2666417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724DC-DD78-20A8-569D-153789395C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D8989B-5169-DF70-D848-F63AFB6B6E76}"/>
              </a:ext>
            </a:extLst>
          </p:cNvPr>
          <p:cNvSpPr>
            <a:spLocks noGrp="1"/>
          </p:cNvSpPr>
          <p:nvPr>
            <p:ph idx="1"/>
          </p:nvPr>
        </p:nvSpPr>
        <p:spPr>
          <a:xfrm>
            <a:off x="677334" y="93307"/>
            <a:ext cx="8596668" cy="5948056"/>
          </a:xfrm>
        </p:spPr>
        <p:txBody>
          <a:bodyPr>
            <a:normAutofit/>
          </a:bodyPr>
          <a:lstStyle/>
          <a:p>
            <a:pPr marL="0" indent="0">
              <a:buNone/>
            </a:pPr>
            <a:r>
              <a:rPr lang="en-US" sz="1600" dirty="0"/>
              <a:t>Preference and Behavior:</a:t>
            </a:r>
          </a:p>
          <a:p>
            <a:pPr marL="0" indent="0">
              <a:buNone/>
            </a:pPr>
            <a:r>
              <a:rPr lang="en-US" sz="1600" dirty="0"/>
              <a:t>User preferences and behavior are captured implicitly through the system's</a:t>
            </a:r>
          </a:p>
          <a:p>
            <a:pPr marL="0" indent="0">
              <a:buNone/>
            </a:pPr>
            <a:r>
              <a:rPr lang="en-US" sz="1600" dirty="0"/>
              <a:t>interactions. When a user selects or engages with a service, the CRS can record</a:t>
            </a:r>
          </a:p>
          <a:p>
            <a:pPr marL="0" indent="0">
              <a:buNone/>
            </a:pPr>
            <a:r>
              <a:rPr lang="en-US" sz="1600" dirty="0"/>
              <a:t>this behavior and use it to refine recommendations. However, this report does not</a:t>
            </a:r>
          </a:p>
          <a:p>
            <a:pPr marL="0" indent="0">
              <a:buNone/>
            </a:pPr>
            <a:r>
              <a:rPr lang="en-US" sz="1600" dirty="0"/>
              <a:t>cover the explicit mechanisms for collecting user data.</a:t>
            </a:r>
          </a:p>
          <a:p>
            <a:pPr marL="0" indent="0">
              <a:buNone/>
            </a:pPr>
            <a:r>
              <a:rPr lang="en-US" sz="1600" dirty="0"/>
              <a:t>The camp1: Precision At 5 0.0679 At 10 0.0482 At 25 0.0314</a:t>
            </a:r>
          </a:p>
          <a:p>
            <a:pPr marL="0" indent="0">
              <a:buNone/>
            </a:pPr>
            <a:r>
              <a:rPr lang="en-US" sz="1600" dirty="0"/>
              <a:t>The camp2: Precision At 5 0.0676 At 10 0.0426 At 25 0.0259</a:t>
            </a:r>
          </a:p>
          <a:p>
            <a:pPr marL="0" indent="0">
              <a:buNone/>
            </a:pPr>
            <a:r>
              <a:rPr lang="en-US" sz="1600" dirty="0"/>
              <a:t>The camp3: Precision At 5 0.0116 At 10 0.0116 At 25 0.0099</a:t>
            </a:r>
          </a:p>
          <a:p>
            <a:pPr marL="0" indent="0">
              <a:buNone/>
            </a:pPr>
            <a:r>
              <a:rPr lang="en-US" sz="1600" dirty="0"/>
              <a:t>In this we see precision speed of camp1 is high so we are using solution1 for our</a:t>
            </a:r>
          </a:p>
          <a:p>
            <a:pPr marL="0" indent="0">
              <a:buNone/>
            </a:pPr>
            <a:r>
              <a:rPr lang="en-US" sz="1600" dirty="0"/>
              <a:t>website.</a:t>
            </a:r>
            <a:endParaRPr lang="en-IN" sz="1600" dirty="0"/>
          </a:p>
        </p:txBody>
      </p:sp>
    </p:spTree>
    <p:extLst>
      <p:ext uri="{BB962C8B-B14F-4D97-AF65-F5344CB8AC3E}">
        <p14:creationId xmlns:p14="http://schemas.microsoft.com/office/powerpoint/2010/main" val="234916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5CCF-CC6D-A7E4-E6DB-D7DBBCB9F0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1B9214-5A5E-2BD5-A95D-EAC2BAFF7B8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98F9AF-EFA0-31B7-0824-6F2BB0E57606}"/>
              </a:ext>
            </a:extLst>
          </p:cNvPr>
          <p:cNvPicPr>
            <a:picLocks noChangeAspect="1"/>
          </p:cNvPicPr>
          <p:nvPr/>
        </p:nvPicPr>
        <p:blipFill>
          <a:blip r:embed="rId2"/>
          <a:stretch>
            <a:fillRect/>
          </a:stretch>
        </p:blipFill>
        <p:spPr>
          <a:xfrm>
            <a:off x="2463959" y="416887"/>
            <a:ext cx="5883150" cy="6210838"/>
          </a:xfrm>
          <a:prstGeom prst="rect">
            <a:avLst/>
          </a:prstGeom>
        </p:spPr>
      </p:pic>
    </p:spTree>
    <p:extLst>
      <p:ext uri="{BB962C8B-B14F-4D97-AF65-F5344CB8AC3E}">
        <p14:creationId xmlns:p14="http://schemas.microsoft.com/office/powerpoint/2010/main" val="99742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7311-DB72-CCB4-2767-6149CD44FF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658E94-B3BD-3444-A896-DDEF17A52DA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897FC3C3-F1B6-1FA7-D678-6343AEC8685F}"/>
              </a:ext>
            </a:extLst>
          </p:cNvPr>
          <p:cNvPicPr>
            <a:picLocks noChangeAspect="1"/>
          </p:cNvPicPr>
          <p:nvPr/>
        </p:nvPicPr>
        <p:blipFill>
          <a:blip r:embed="rId2"/>
          <a:stretch>
            <a:fillRect/>
          </a:stretch>
        </p:blipFill>
        <p:spPr>
          <a:xfrm>
            <a:off x="4103197" y="300719"/>
            <a:ext cx="3985605" cy="6256562"/>
          </a:xfrm>
          <a:prstGeom prst="rect">
            <a:avLst/>
          </a:prstGeom>
        </p:spPr>
      </p:pic>
    </p:spTree>
    <p:extLst>
      <p:ext uri="{BB962C8B-B14F-4D97-AF65-F5344CB8AC3E}">
        <p14:creationId xmlns:p14="http://schemas.microsoft.com/office/powerpoint/2010/main" val="348475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BE5C-A02D-6D8D-7077-D8DBCA81C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DA1464-37E1-3262-01FF-2CA724F989E7}"/>
              </a:ext>
            </a:extLst>
          </p:cNvPr>
          <p:cNvSpPr>
            <a:spLocks noGrp="1"/>
          </p:cNvSpPr>
          <p:nvPr>
            <p:ph idx="1"/>
          </p:nvPr>
        </p:nvSpPr>
        <p:spPr>
          <a:xfrm>
            <a:off x="677334" y="279919"/>
            <a:ext cx="8596668" cy="5761444"/>
          </a:xfrm>
        </p:spPr>
        <p:txBody>
          <a:bodyPr>
            <a:noAutofit/>
          </a:bodyPr>
          <a:lstStyle/>
          <a:p>
            <a:pPr marL="0" indent="0">
              <a:buNone/>
            </a:pPr>
            <a:r>
              <a:rPr lang="en-US" sz="1600" dirty="0"/>
              <a:t>Aws services Used</a:t>
            </a:r>
          </a:p>
          <a:p>
            <a:pPr marL="0" indent="0">
              <a:buNone/>
            </a:pPr>
            <a:r>
              <a:rPr lang="en-US" sz="1600" b="1" dirty="0"/>
              <a:t>Amazon S3 (Simple Storage Service):</a:t>
            </a:r>
          </a:p>
          <a:p>
            <a:pPr marL="0" indent="0">
              <a:buNone/>
            </a:pPr>
            <a:r>
              <a:rPr lang="en-US" sz="1600" dirty="0"/>
              <a:t>Amazon S3 is an object storage service provided by Amazon Web Services (AWS). It is designed to store and retrieve vast amounts of data securely and cost-  effectively. S3 offers scalable, durable, and highly available storage, making it a popular choice for storing various types of data, including files, images, videos, and datasets.</a:t>
            </a:r>
          </a:p>
          <a:p>
            <a:pPr marL="0" indent="0">
              <a:buNone/>
            </a:pPr>
            <a:r>
              <a:rPr lang="en-US" sz="1600" dirty="0"/>
              <a:t>Key Features of Amazon S3:</a:t>
            </a:r>
          </a:p>
          <a:p>
            <a:pPr marL="0" indent="0">
              <a:buNone/>
            </a:pPr>
            <a:r>
              <a:rPr lang="en-US" sz="1600" dirty="0"/>
              <a:t>Object-Based Storage: S3 stores data as objects, each consisting of data, a unique key, and metadata.</a:t>
            </a:r>
          </a:p>
          <a:p>
            <a:pPr marL="0" indent="0">
              <a:buNone/>
            </a:pPr>
            <a:r>
              <a:rPr lang="en-US" sz="1600" dirty="0"/>
              <a:t>Scalability: It scales seamlessly to accommodate any volume of data, from gigabytes to petabytes.</a:t>
            </a:r>
          </a:p>
          <a:p>
            <a:pPr marL="0" indent="0">
              <a:buNone/>
            </a:pPr>
            <a:r>
              <a:rPr lang="en-US" sz="1600" dirty="0"/>
              <a:t>Durability: S3 redundantly stores data across multiple data centers, ensuring 99.999999999% durability.</a:t>
            </a:r>
          </a:p>
          <a:p>
            <a:pPr marL="0" indent="0">
              <a:buNone/>
            </a:pPr>
            <a:r>
              <a:rPr lang="en-US" sz="1600" dirty="0"/>
              <a:t>Security: S3 provides access control mechanisms and supports encryption to protect data.</a:t>
            </a:r>
          </a:p>
          <a:p>
            <a:pPr marL="0" indent="0">
              <a:buNone/>
            </a:pPr>
            <a:r>
              <a:rPr lang="en-US" sz="1600" dirty="0"/>
              <a:t>Data Lifecycle Management: You can automate data retention and deletion</a:t>
            </a:r>
          </a:p>
          <a:p>
            <a:pPr marL="0" indent="0">
              <a:buNone/>
            </a:pPr>
            <a:r>
              <a:rPr lang="en-US" sz="1600" dirty="0"/>
              <a:t>policies.</a:t>
            </a:r>
          </a:p>
          <a:p>
            <a:pPr marL="0" indent="0">
              <a:buNone/>
            </a:pPr>
            <a:r>
              <a:rPr lang="en-US" sz="1600" dirty="0"/>
              <a:t>Data Versioning: S3 allows versioning of objects, enabling data recovery in case</a:t>
            </a:r>
          </a:p>
          <a:p>
            <a:pPr marL="0" indent="0">
              <a:buNone/>
            </a:pPr>
            <a:r>
              <a:rPr lang="en-US" sz="1600" dirty="0"/>
              <a:t>of accidental deletions or overwrites</a:t>
            </a:r>
            <a:endParaRPr lang="en-IN" sz="1600" dirty="0"/>
          </a:p>
        </p:txBody>
      </p:sp>
    </p:spTree>
    <p:extLst>
      <p:ext uri="{BB962C8B-B14F-4D97-AF65-F5344CB8AC3E}">
        <p14:creationId xmlns:p14="http://schemas.microsoft.com/office/powerpoint/2010/main" val="3786908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C99-8A9D-934A-416E-BBBBC261685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26E24D9-4E5D-E85C-1BE8-D2EB52764EAA}"/>
              </a:ext>
            </a:extLst>
          </p:cNvPr>
          <p:cNvSpPr>
            <a:spLocks noGrp="1"/>
          </p:cNvSpPr>
          <p:nvPr>
            <p:ph idx="1"/>
          </p:nvPr>
        </p:nvSpPr>
        <p:spPr>
          <a:xfrm>
            <a:off x="677334" y="839755"/>
            <a:ext cx="8596668" cy="5201607"/>
          </a:xfrm>
        </p:spPr>
        <p:txBody>
          <a:bodyPr>
            <a:normAutofit/>
          </a:bodyPr>
          <a:lstStyle/>
          <a:p>
            <a:pPr marL="0" indent="0">
              <a:buNone/>
            </a:pPr>
            <a:r>
              <a:rPr lang="en-US" sz="1600" b="1" dirty="0"/>
              <a:t>Amazon EC2 (Elastic Compute Cloud):</a:t>
            </a:r>
          </a:p>
          <a:p>
            <a:pPr marL="0" indent="0">
              <a:buNone/>
            </a:pPr>
            <a:r>
              <a:rPr lang="en-US" sz="1600" dirty="0"/>
              <a:t>Amazon EC2 is a core AWS service that provides resizable compute capacity in</a:t>
            </a:r>
          </a:p>
          <a:p>
            <a:pPr marL="0" indent="0">
              <a:buNone/>
            </a:pPr>
            <a:r>
              <a:rPr lang="en-US" sz="1600" dirty="0"/>
              <a:t>the cloud. It allows you to create and manage virtual servers known as EC2</a:t>
            </a:r>
          </a:p>
          <a:p>
            <a:pPr marL="0" indent="0">
              <a:buNone/>
            </a:pPr>
            <a:r>
              <a:rPr lang="en-US" sz="1600" dirty="0"/>
              <a:t>instances. Here are key points about EC2:</a:t>
            </a:r>
          </a:p>
          <a:p>
            <a:pPr marL="0" indent="0">
              <a:buNone/>
            </a:pPr>
            <a:r>
              <a:rPr lang="en-US" sz="1600" dirty="0"/>
              <a:t>a) Elasticity: EC2 instances can be easily scaled up or down to accommodate</a:t>
            </a:r>
          </a:p>
          <a:p>
            <a:pPr marL="0" indent="0">
              <a:buNone/>
            </a:pPr>
            <a:r>
              <a:rPr lang="en-US" sz="1600" dirty="0"/>
              <a:t>changing workloads, making them suitable for hosting applications of all</a:t>
            </a:r>
          </a:p>
          <a:p>
            <a:pPr marL="0" indent="0">
              <a:buNone/>
            </a:pPr>
            <a:r>
              <a:rPr lang="en-US" sz="1600" dirty="0"/>
              <a:t>sizes.</a:t>
            </a:r>
          </a:p>
          <a:p>
            <a:pPr marL="0" indent="0">
              <a:buNone/>
            </a:pPr>
            <a:r>
              <a:rPr lang="en-US" sz="1600" dirty="0"/>
              <a:t>b) Customization: Users have full control over the operating system, software,</a:t>
            </a:r>
          </a:p>
          <a:p>
            <a:pPr marL="0" indent="0">
              <a:buNone/>
            </a:pPr>
            <a:r>
              <a:rPr lang="en-US" sz="1600" dirty="0"/>
              <a:t>and configurations of EC2 instances, allowing for highly customized hosting</a:t>
            </a:r>
          </a:p>
          <a:p>
            <a:pPr marL="0" indent="0">
              <a:buNone/>
            </a:pPr>
            <a:r>
              <a:rPr lang="en-US" sz="1600" dirty="0"/>
              <a:t>environments.</a:t>
            </a:r>
          </a:p>
          <a:p>
            <a:pPr marL="0" indent="0">
              <a:buNone/>
            </a:pPr>
            <a:r>
              <a:rPr lang="en-US" sz="1600" dirty="0"/>
              <a:t>c) Security: Security features like security groups, network ACLs, and IAM</a:t>
            </a:r>
          </a:p>
          <a:p>
            <a:pPr marL="0" indent="0">
              <a:buNone/>
            </a:pPr>
            <a:r>
              <a:rPr lang="en-US" sz="1600" dirty="0"/>
              <a:t>(Identity and Access Management) allow users to secure their instances and</a:t>
            </a:r>
          </a:p>
          <a:p>
            <a:pPr marL="0" indent="0">
              <a:buNone/>
            </a:pPr>
            <a:r>
              <a:rPr lang="en-US" sz="1600" dirty="0"/>
              <a:t>applications.</a:t>
            </a:r>
            <a:endParaRPr lang="en-IN" sz="1600" dirty="0"/>
          </a:p>
        </p:txBody>
      </p:sp>
    </p:spTree>
    <p:extLst>
      <p:ext uri="{BB962C8B-B14F-4D97-AF65-F5344CB8AC3E}">
        <p14:creationId xmlns:p14="http://schemas.microsoft.com/office/powerpoint/2010/main" val="414638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C01C-0724-00DC-D24E-5CD3E9922D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ED6B44-6A8C-E1BE-9193-3C32A12267E1}"/>
              </a:ext>
            </a:extLst>
          </p:cNvPr>
          <p:cNvSpPr>
            <a:spLocks noGrp="1"/>
          </p:cNvSpPr>
          <p:nvPr>
            <p:ph idx="1"/>
          </p:nvPr>
        </p:nvSpPr>
        <p:spPr>
          <a:xfrm>
            <a:off x="677334" y="914401"/>
            <a:ext cx="8596668" cy="5126962"/>
          </a:xfrm>
        </p:spPr>
        <p:txBody>
          <a:bodyPr>
            <a:normAutofit/>
          </a:bodyPr>
          <a:lstStyle/>
          <a:p>
            <a:pPr marL="0" indent="0">
              <a:buNone/>
            </a:pPr>
            <a:r>
              <a:rPr lang="en-US" sz="1600" b="1" dirty="0"/>
              <a:t>IAM User (Identity and Access Management User):</a:t>
            </a:r>
          </a:p>
          <a:p>
            <a:pPr marL="0" indent="0">
              <a:buNone/>
            </a:pPr>
            <a:r>
              <a:rPr lang="en-US" sz="1600" dirty="0"/>
              <a:t>An IAM User is a persona within AWS Identity and Access Management (IAM) that</a:t>
            </a:r>
          </a:p>
          <a:p>
            <a:pPr marL="0" indent="0">
              <a:buNone/>
            </a:pPr>
            <a:r>
              <a:rPr lang="en-US" sz="1600" dirty="0"/>
              <a:t>represents an individual entity or application requiring access to AWS resources.</a:t>
            </a:r>
          </a:p>
          <a:p>
            <a:pPr marL="0" indent="0">
              <a:buNone/>
            </a:pPr>
            <a:r>
              <a:rPr lang="en-US" sz="1600" dirty="0"/>
              <a:t>a) Access Control: IAM Users are assigned permissions to access specific AWS resources,</a:t>
            </a:r>
          </a:p>
          <a:p>
            <a:pPr marL="0" indent="0">
              <a:buNone/>
            </a:pPr>
            <a:r>
              <a:rPr lang="en-US" sz="1600" dirty="0"/>
              <a:t>allowing fine-grained control over actions they can perform.</a:t>
            </a:r>
          </a:p>
          <a:p>
            <a:pPr marL="0" indent="0">
              <a:buNone/>
            </a:pPr>
            <a:r>
              <a:rPr lang="en-US" sz="1600" dirty="0"/>
              <a:t>b) Multi-Factor Authentication (MFA): IAM supports MFA, adding an extra layer of</a:t>
            </a:r>
          </a:p>
          <a:p>
            <a:pPr marL="0" indent="0">
              <a:buNone/>
            </a:pPr>
            <a:r>
              <a:rPr lang="en-US" sz="1600" dirty="0"/>
              <a:t>security by requiring additional verification beyond just a username and password.</a:t>
            </a:r>
          </a:p>
          <a:p>
            <a:pPr marL="0" indent="0">
              <a:buNone/>
            </a:pPr>
            <a:r>
              <a:rPr lang="en-US" sz="1600" dirty="0"/>
              <a:t>c)Access Keys: IAM Users can generate access keys for programmatic access to AWS</a:t>
            </a:r>
          </a:p>
          <a:p>
            <a:pPr marL="0" indent="0">
              <a:buNone/>
            </a:pPr>
            <a:r>
              <a:rPr lang="en-US" sz="1600" dirty="0"/>
              <a:t>services via APIs, enhancing automation capabilities.</a:t>
            </a:r>
            <a:endParaRPr lang="en-IN" sz="1600" dirty="0"/>
          </a:p>
        </p:txBody>
      </p:sp>
    </p:spTree>
    <p:extLst>
      <p:ext uri="{BB962C8B-B14F-4D97-AF65-F5344CB8AC3E}">
        <p14:creationId xmlns:p14="http://schemas.microsoft.com/office/powerpoint/2010/main" val="185722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A023-BB56-5497-60DD-71A0CB6308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55FC7B-8534-8A5D-0F95-928ABD4DDBF9}"/>
              </a:ext>
            </a:extLst>
          </p:cNvPr>
          <p:cNvSpPr>
            <a:spLocks noGrp="1"/>
          </p:cNvSpPr>
          <p:nvPr>
            <p:ph idx="1"/>
          </p:nvPr>
        </p:nvSpPr>
        <p:spPr/>
        <p:txBody>
          <a:bodyPr>
            <a:normAutofit/>
          </a:bodyPr>
          <a:lstStyle/>
          <a:p>
            <a:pPr marL="0" indent="0">
              <a:buNone/>
            </a:pPr>
            <a:r>
              <a:rPr lang="en-IN" dirty="0"/>
              <a:t>Contents</a:t>
            </a:r>
          </a:p>
          <a:p>
            <a:r>
              <a:rPr lang="en-IN" dirty="0"/>
              <a:t>1. Introduction</a:t>
            </a:r>
          </a:p>
          <a:p>
            <a:r>
              <a:rPr lang="en-IN" dirty="0"/>
              <a:t>2. Content Recommendation System</a:t>
            </a:r>
          </a:p>
          <a:p>
            <a:r>
              <a:rPr lang="en-IN" dirty="0"/>
              <a:t>3. Architecture Diagram</a:t>
            </a:r>
          </a:p>
          <a:p>
            <a:r>
              <a:rPr lang="en-IN" dirty="0"/>
              <a:t>4. Cost Analysis</a:t>
            </a:r>
          </a:p>
          <a:p>
            <a:r>
              <a:rPr lang="en-IN" dirty="0"/>
              <a:t>5. Performance Analysis</a:t>
            </a:r>
          </a:p>
          <a:p>
            <a:r>
              <a:rPr lang="en-IN" dirty="0"/>
              <a:t>6. Case Study: SKY (Entertainment platform)</a:t>
            </a:r>
          </a:p>
          <a:p>
            <a:r>
              <a:rPr lang="en-IN" dirty="0"/>
              <a:t>7. Conclusion</a:t>
            </a:r>
          </a:p>
          <a:p>
            <a:r>
              <a:rPr lang="en-IN" dirty="0"/>
              <a:t>8. Reference</a:t>
            </a:r>
          </a:p>
        </p:txBody>
      </p:sp>
    </p:spTree>
    <p:extLst>
      <p:ext uri="{BB962C8B-B14F-4D97-AF65-F5344CB8AC3E}">
        <p14:creationId xmlns:p14="http://schemas.microsoft.com/office/powerpoint/2010/main" val="3480470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ACED-9EED-8728-7B55-5543974975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E72D4B-A8C9-5169-77A8-572960F3760E}"/>
              </a:ext>
            </a:extLst>
          </p:cNvPr>
          <p:cNvSpPr>
            <a:spLocks noGrp="1"/>
          </p:cNvSpPr>
          <p:nvPr>
            <p:ph idx="1"/>
          </p:nvPr>
        </p:nvSpPr>
        <p:spPr/>
        <p:txBody>
          <a:bodyPr>
            <a:normAutofit/>
          </a:bodyPr>
          <a:lstStyle/>
          <a:p>
            <a:pPr marL="0" indent="0">
              <a:buNone/>
            </a:pPr>
            <a:r>
              <a:rPr lang="en-US" sz="1600" b="1" dirty="0"/>
              <a:t>Amazon CloudWatch:</a:t>
            </a:r>
          </a:p>
          <a:p>
            <a:pPr marL="0" indent="0">
              <a:buNone/>
            </a:pPr>
            <a:r>
              <a:rPr lang="en-US" sz="1600" dirty="0"/>
              <a:t>Amazon CloudWatch in a personalized recommendation system implemented using AWS</a:t>
            </a:r>
          </a:p>
          <a:p>
            <a:pPr marL="0" indent="0">
              <a:buNone/>
            </a:pPr>
            <a:r>
              <a:rPr lang="en-US" sz="1600" dirty="0"/>
              <a:t>Personalize, operators can effectively monitor, troubleshoot, and optimize the system's</a:t>
            </a:r>
          </a:p>
          <a:p>
            <a:pPr marL="0" indent="0">
              <a:buNone/>
            </a:pPr>
            <a:r>
              <a:rPr lang="en-US" sz="1600" dirty="0"/>
              <a:t>performance and reliability, ensuring a seamless and personalized user experience.</a:t>
            </a:r>
            <a:endParaRPr lang="en-IN" sz="1600" dirty="0"/>
          </a:p>
        </p:txBody>
      </p:sp>
    </p:spTree>
    <p:extLst>
      <p:ext uri="{BB962C8B-B14F-4D97-AF65-F5344CB8AC3E}">
        <p14:creationId xmlns:p14="http://schemas.microsoft.com/office/powerpoint/2010/main" val="4228713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68F5-F36E-5644-DAED-0F9A335B83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4ECABC-7B5B-0E8C-BE41-856508F03A24}"/>
              </a:ext>
            </a:extLst>
          </p:cNvPr>
          <p:cNvSpPr>
            <a:spLocks noGrp="1"/>
          </p:cNvSpPr>
          <p:nvPr>
            <p:ph idx="1"/>
          </p:nvPr>
        </p:nvSpPr>
        <p:spPr>
          <a:xfrm>
            <a:off x="677334" y="139959"/>
            <a:ext cx="8596668" cy="5901403"/>
          </a:xfrm>
        </p:spPr>
        <p:txBody>
          <a:bodyPr>
            <a:noAutofit/>
          </a:bodyPr>
          <a:lstStyle/>
          <a:p>
            <a:pPr marL="0" indent="0">
              <a:buNone/>
            </a:pPr>
            <a:r>
              <a:rPr lang="en-US" sz="1600" dirty="0"/>
              <a:t>In-Depth Analysis of SKY Content</a:t>
            </a:r>
          </a:p>
          <a:p>
            <a:pPr marL="0" indent="0">
              <a:buNone/>
            </a:pPr>
            <a:r>
              <a:rPr lang="en-US" sz="1600" dirty="0"/>
              <a:t>Recommendation System</a:t>
            </a:r>
          </a:p>
          <a:p>
            <a:pPr marL="0" indent="0">
              <a:buNone/>
            </a:pPr>
            <a:r>
              <a:rPr lang="en-US" sz="1600" b="1" dirty="0"/>
              <a:t>Introduction:</a:t>
            </a:r>
          </a:p>
          <a:p>
            <a:pPr marL="0" indent="0">
              <a:buNone/>
            </a:pPr>
            <a:r>
              <a:rPr lang="en-US" sz="1600" dirty="0"/>
              <a:t>Content Recommendation Systems (CRS) have become an integral part of many</a:t>
            </a:r>
          </a:p>
          <a:p>
            <a:pPr marL="0" indent="0">
              <a:buNone/>
            </a:pPr>
            <a:r>
              <a:rPr lang="en-US" sz="1600" dirty="0"/>
              <a:t>online platforms, aiding users in discovering relevant content in the vast sea of</a:t>
            </a:r>
          </a:p>
          <a:p>
            <a:pPr marL="0" indent="0">
              <a:buNone/>
            </a:pPr>
            <a:r>
              <a:rPr lang="en-US" sz="1600" dirty="0"/>
              <a:t>options. In this report, we will delve into the workings of an existing CRS by</a:t>
            </a:r>
          </a:p>
          <a:p>
            <a:pPr marL="0" indent="0">
              <a:buNone/>
            </a:pPr>
            <a:r>
              <a:rPr lang="en-US" sz="1600" dirty="0"/>
              <a:t>examining Sky’s recommendation system. We will analyze its features,</a:t>
            </a:r>
          </a:p>
          <a:p>
            <a:pPr marL="0" indent="0">
              <a:buNone/>
            </a:pPr>
            <a:r>
              <a:rPr lang="en-US" sz="1600" dirty="0"/>
              <a:t>architecture, algorithms employed, and overall effectiveness.</a:t>
            </a:r>
          </a:p>
          <a:p>
            <a:pPr marL="0" indent="0">
              <a:buNone/>
            </a:pPr>
            <a:r>
              <a:rPr lang="en-US" sz="1600" dirty="0"/>
              <a:t>Sky’s recommendation system overview:</a:t>
            </a:r>
          </a:p>
          <a:p>
            <a:pPr marL="0" indent="0">
              <a:buNone/>
            </a:pPr>
            <a:r>
              <a:rPr lang="en-US" sz="1600" dirty="0"/>
              <a:t>Sky, a European media and telecommunications company, employs a sophisticated</a:t>
            </a:r>
          </a:p>
          <a:p>
            <a:pPr marL="0" indent="0">
              <a:buNone/>
            </a:pPr>
            <a:r>
              <a:rPr lang="en-US" sz="1600" dirty="0"/>
              <a:t>recommendation system powered by AWS Personalize to enhance user engagement and</a:t>
            </a:r>
          </a:p>
          <a:p>
            <a:pPr marL="0" indent="0">
              <a:buNone/>
            </a:pPr>
            <a:r>
              <a:rPr lang="en-US" sz="1600" dirty="0"/>
              <a:t>satisfaction across its platforms.</a:t>
            </a:r>
          </a:p>
          <a:p>
            <a:pPr marL="0" indent="0">
              <a:buNone/>
            </a:pPr>
            <a:r>
              <a:rPr lang="en-US" sz="1600" dirty="0"/>
              <a:t>a. Personalization: Sky's content recommendation system tailors’ suggestions for individual</a:t>
            </a:r>
          </a:p>
          <a:p>
            <a:pPr marL="0" indent="0">
              <a:buNone/>
            </a:pPr>
            <a:r>
              <a:rPr lang="en-US" sz="1600" dirty="0"/>
              <a:t>users by analyzing their viewing history, preferences, and interactions across the platform.</a:t>
            </a:r>
          </a:p>
          <a:p>
            <a:pPr marL="0" indent="0">
              <a:buNone/>
            </a:pPr>
            <a:r>
              <a:rPr lang="en-US" sz="1600" dirty="0"/>
              <a:t>b. Diverse Recommendation Types: Sky provides recommendations spanning various</a:t>
            </a:r>
          </a:p>
          <a:p>
            <a:pPr marL="0" indent="0">
              <a:buNone/>
            </a:pPr>
            <a:r>
              <a:rPr lang="en-US" sz="1600" dirty="0"/>
              <a:t>content categories such as TV shows, movies, documentaries, and sports events, catering to a broad audience.</a:t>
            </a:r>
          </a:p>
        </p:txBody>
      </p:sp>
    </p:spTree>
    <p:extLst>
      <p:ext uri="{BB962C8B-B14F-4D97-AF65-F5344CB8AC3E}">
        <p14:creationId xmlns:p14="http://schemas.microsoft.com/office/powerpoint/2010/main" val="336555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D47F-1D5B-8E2E-86C5-E1CFB28E25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B48D2D-C7A2-16B5-7973-9CEA3B4D309D}"/>
              </a:ext>
            </a:extLst>
          </p:cNvPr>
          <p:cNvSpPr>
            <a:spLocks noGrp="1"/>
          </p:cNvSpPr>
          <p:nvPr>
            <p:ph idx="1"/>
          </p:nvPr>
        </p:nvSpPr>
        <p:spPr/>
        <p:txBody>
          <a:bodyPr/>
          <a:lstStyle/>
          <a:p>
            <a:pPr marL="0" indent="0">
              <a:buNone/>
            </a:pPr>
            <a:r>
              <a:rPr lang="en-US" sz="1800" dirty="0"/>
              <a:t>c. Discovery and Surprise: The system balances familiar suggestions with unexpected</a:t>
            </a:r>
          </a:p>
          <a:p>
            <a:pPr marL="0" indent="0">
              <a:buNone/>
            </a:pPr>
            <a:r>
              <a:rPr lang="en-US" sz="1800" dirty="0"/>
              <a:t>content choices, encouraging users to explore new shows and genres.</a:t>
            </a:r>
          </a:p>
          <a:p>
            <a:pPr marL="0" indent="0">
              <a:buNone/>
            </a:pPr>
            <a:r>
              <a:rPr lang="en-US" sz="1800" dirty="0"/>
              <a:t>d. Individual Profiles: Sky allows multiple user profiles within a single account, with each</a:t>
            </a:r>
          </a:p>
          <a:p>
            <a:pPr marL="0" indent="0">
              <a:buNone/>
            </a:pPr>
            <a:r>
              <a:rPr lang="en-US" sz="1800" dirty="0"/>
              <a:t>profile receiving personalized recommendations based on its unique viewing patterns.</a:t>
            </a:r>
            <a:endParaRPr lang="en-IN" sz="1800" dirty="0"/>
          </a:p>
          <a:p>
            <a:pPr marL="0" indent="0">
              <a:buNone/>
            </a:pPr>
            <a:r>
              <a:rPr lang="en-IN" dirty="0"/>
              <a:t> 	</a:t>
            </a:r>
          </a:p>
        </p:txBody>
      </p:sp>
    </p:spTree>
    <p:extLst>
      <p:ext uri="{BB962C8B-B14F-4D97-AF65-F5344CB8AC3E}">
        <p14:creationId xmlns:p14="http://schemas.microsoft.com/office/powerpoint/2010/main" val="3254419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125B-8E62-797D-CA60-92F0387F9B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5FAB59-8D9D-C9A1-D843-33FC36B8B5E7}"/>
              </a:ext>
            </a:extLst>
          </p:cNvPr>
          <p:cNvSpPr>
            <a:spLocks noGrp="1"/>
          </p:cNvSpPr>
          <p:nvPr>
            <p:ph idx="1"/>
          </p:nvPr>
        </p:nvSpPr>
        <p:spPr>
          <a:xfrm>
            <a:off x="677334" y="609601"/>
            <a:ext cx="8596668" cy="5431762"/>
          </a:xfrm>
        </p:spPr>
        <p:txBody>
          <a:bodyPr>
            <a:noAutofit/>
          </a:bodyPr>
          <a:lstStyle/>
          <a:p>
            <a:pPr marL="0" indent="0">
              <a:buNone/>
            </a:pPr>
            <a:r>
              <a:rPr lang="en-US" sz="1600" dirty="0"/>
              <a:t>Architecture:</a:t>
            </a:r>
          </a:p>
          <a:p>
            <a:pPr marL="0" indent="0">
              <a:buNone/>
            </a:pPr>
            <a:r>
              <a:rPr lang="en-US" sz="1600" dirty="0"/>
              <a:t>a) Sky's content recommendation system architecture likely involves multiple</a:t>
            </a:r>
          </a:p>
          <a:p>
            <a:pPr marL="0" indent="0">
              <a:buNone/>
            </a:pPr>
            <a:r>
              <a:rPr lang="en-US" sz="1600" dirty="0"/>
              <a:t>components:</a:t>
            </a:r>
          </a:p>
          <a:p>
            <a:pPr marL="0" indent="0">
              <a:buNone/>
            </a:pPr>
            <a:r>
              <a:rPr lang="en-US" sz="1600" dirty="0"/>
              <a:t>b) Data Ingestion: Integration with various data sources such as user interaction data,</a:t>
            </a:r>
          </a:p>
          <a:p>
            <a:pPr marL="0" indent="0">
              <a:buNone/>
            </a:pPr>
            <a:r>
              <a:rPr lang="en-US" sz="1600" dirty="0"/>
              <a:t>content metadata, and contextual information.</a:t>
            </a:r>
          </a:p>
          <a:p>
            <a:pPr marL="0" indent="0">
              <a:buNone/>
            </a:pPr>
            <a:r>
              <a:rPr lang="en-US" sz="1600" dirty="0"/>
              <a:t>c)Data Processing: Pre-processing of raw data to extract features, transform data into</a:t>
            </a:r>
          </a:p>
          <a:p>
            <a:pPr marL="0" indent="0">
              <a:buNone/>
            </a:pPr>
            <a:r>
              <a:rPr lang="en-US" sz="1600" dirty="0"/>
              <a:t>suitable formats, and perform data cleaning tasks.</a:t>
            </a:r>
          </a:p>
          <a:p>
            <a:pPr marL="0" indent="0">
              <a:buNone/>
            </a:pPr>
            <a:r>
              <a:rPr lang="en-US" sz="1600" dirty="0"/>
              <a:t>d)Model Training: Utilization of AWS Personalizes machine learning algorithms to</a:t>
            </a:r>
          </a:p>
          <a:p>
            <a:pPr marL="0" indent="0">
              <a:buNone/>
            </a:pPr>
            <a:r>
              <a:rPr lang="en-US" sz="1600" dirty="0"/>
              <a:t>train recommendation models based on historical user behavior and content attributes.</a:t>
            </a:r>
          </a:p>
          <a:p>
            <a:pPr marL="0" indent="0">
              <a:buNone/>
            </a:pPr>
            <a:r>
              <a:rPr lang="en-US" sz="1600" dirty="0"/>
              <a:t>e)Model Deployment: Deployment of trained models to generate real-time</a:t>
            </a:r>
          </a:p>
          <a:p>
            <a:pPr marL="0" indent="0">
              <a:buNone/>
            </a:pPr>
            <a:r>
              <a:rPr lang="en-US" sz="1600" dirty="0"/>
              <a:t>recommendations for users across Sky's platforms.</a:t>
            </a:r>
          </a:p>
          <a:p>
            <a:pPr marL="0" indent="0">
              <a:buNone/>
            </a:pPr>
            <a:r>
              <a:rPr lang="en-US" sz="1600" dirty="0"/>
              <a:t>f)Feedback Loop: Integration of user feedback mechanisms to continuously update and</a:t>
            </a:r>
          </a:p>
          <a:p>
            <a:pPr marL="0" indent="0">
              <a:buNone/>
            </a:pPr>
            <a:r>
              <a:rPr lang="en-US" sz="1600" dirty="0"/>
              <a:t>refine recommendation mod</a:t>
            </a:r>
            <a:endParaRPr lang="en-IN" sz="1600" dirty="0"/>
          </a:p>
        </p:txBody>
      </p:sp>
    </p:spTree>
    <p:extLst>
      <p:ext uri="{BB962C8B-B14F-4D97-AF65-F5344CB8AC3E}">
        <p14:creationId xmlns:p14="http://schemas.microsoft.com/office/powerpoint/2010/main" val="76521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FB7-DBEE-801F-D3C7-F5556B134D5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E906C90-8C4D-E959-334C-901CB22945AE}"/>
              </a:ext>
            </a:extLst>
          </p:cNvPr>
          <p:cNvPicPr>
            <a:picLocks noGrp="1" noChangeAspect="1"/>
          </p:cNvPicPr>
          <p:nvPr>
            <p:ph idx="1"/>
          </p:nvPr>
        </p:nvPicPr>
        <p:blipFill>
          <a:blip r:embed="rId2"/>
          <a:stretch>
            <a:fillRect/>
          </a:stretch>
        </p:blipFill>
        <p:spPr>
          <a:xfrm>
            <a:off x="1070537" y="677115"/>
            <a:ext cx="7593164" cy="5503769"/>
          </a:xfrm>
        </p:spPr>
      </p:pic>
    </p:spTree>
    <p:extLst>
      <p:ext uri="{BB962C8B-B14F-4D97-AF65-F5344CB8AC3E}">
        <p14:creationId xmlns:p14="http://schemas.microsoft.com/office/powerpoint/2010/main" val="2143371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9268-630B-94ED-5701-7B2734FCAE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2CB3C2-8896-61E6-D4AA-5CCFF036D7C4}"/>
              </a:ext>
            </a:extLst>
          </p:cNvPr>
          <p:cNvSpPr>
            <a:spLocks noGrp="1"/>
          </p:cNvSpPr>
          <p:nvPr>
            <p:ph idx="1"/>
          </p:nvPr>
        </p:nvSpPr>
        <p:spPr>
          <a:xfrm>
            <a:off x="677334" y="419879"/>
            <a:ext cx="8596668" cy="5621484"/>
          </a:xfrm>
        </p:spPr>
        <p:txBody>
          <a:bodyPr>
            <a:noAutofit/>
          </a:bodyPr>
          <a:lstStyle/>
          <a:p>
            <a:pPr marL="0" indent="0">
              <a:buNone/>
            </a:pPr>
            <a:r>
              <a:rPr lang="en-US" sz="1600" b="1" dirty="0"/>
              <a:t>Algorithms Employed:</a:t>
            </a:r>
          </a:p>
          <a:p>
            <a:pPr marL="0" indent="0">
              <a:buNone/>
            </a:pPr>
            <a:r>
              <a:rPr lang="en-US" sz="1600" dirty="0"/>
              <a:t>Sky's CRS utilizes several recommendation algorithms, including:</a:t>
            </a:r>
          </a:p>
          <a:p>
            <a:pPr marL="0" indent="0">
              <a:buNone/>
            </a:pPr>
            <a:r>
              <a:rPr lang="en-US" sz="1600" dirty="0"/>
              <a:t>a. Sky likely employs a variety of machine learning algorithms provided by AWS</a:t>
            </a:r>
          </a:p>
          <a:p>
            <a:pPr marL="0" indent="0">
              <a:buNone/>
            </a:pPr>
            <a:r>
              <a:rPr lang="en-US" sz="1600" dirty="0"/>
              <a:t>Personalize, such as:</a:t>
            </a:r>
          </a:p>
          <a:p>
            <a:pPr marL="0" indent="0">
              <a:buNone/>
            </a:pPr>
            <a:r>
              <a:rPr lang="en-US" sz="1600" dirty="0"/>
              <a:t>b. Collaborative Filtering: Analyzing user interactions and similarities to</a:t>
            </a:r>
          </a:p>
          <a:p>
            <a:pPr marL="0" indent="0">
              <a:buNone/>
            </a:pPr>
            <a:r>
              <a:rPr lang="en-US" sz="1600" dirty="0"/>
              <a:t>recommend content based on similar user preferences.</a:t>
            </a:r>
          </a:p>
          <a:p>
            <a:pPr marL="0" indent="0">
              <a:buNone/>
            </a:pPr>
            <a:r>
              <a:rPr lang="en-US" sz="1600" dirty="0"/>
              <a:t>c. User Personalization: Building personalized recommendation models tailored to</a:t>
            </a:r>
          </a:p>
          <a:p>
            <a:pPr marL="0" indent="0">
              <a:buNone/>
            </a:pPr>
            <a:r>
              <a:rPr lang="en-US" sz="1600" dirty="0"/>
              <a:t>individual user preferences and behavior.</a:t>
            </a:r>
          </a:p>
          <a:p>
            <a:pPr marL="0" indent="0">
              <a:buNone/>
            </a:pPr>
            <a:r>
              <a:rPr lang="en-US" sz="1600" dirty="0"/>
              <a:t>d. Item-to-Item Recommendations: Recommending similar items based on content</a:t>
            </a:r>
          </a:p>
          <a:p>
            <a:pPr marL="0" indent="0">
              <a:buNone/>
            </a:pPr>
            <a:r>
              <a:rPr lang="en-US" sz="1600" dirty="0"/>
              <a:t>attributes and user preferences.</a:t>
            </a:r>
          </a:p>
          <a:p>
            <a:pPr marL="0" indent="0">
              <a:buNone/>
            </a:pPr>
            <a:r>
              <a:rPr lang="en-US" sz="1600" dirty="0"/>
              <a:t>e. These algorithms are trained using historical data and optimized to provide</a:t>
            </a:r>
          </a:p>
          <a:p>
            <a:pPr marL="0" indent="0">
              <a:buNone/>
            </a:pPr>
            <a:r>
              <a:rPr lang="en-US" sz="1600" dirty="0"/>
              <a:t>accurate and relevant recommendations to Sky's users.</a:t>
            </a:r>
          </a:p>
          <a:p>
            <a:pPr marL="0" indent="0">
              <a:buNone/>
            </a:pPr>
            <a:r>
              <a:rPr lang="en-US" sz="1600" dirty="0"/>
              <a:t>f. Contextual Bandits: To consider temporal and situational context in</a:t>
            </a:r>
          </a:p>
          <a:p>
            <a:pPr marL="0" indent="0">
              <a:buNone/>
            </a:pPr>
            <a:r>
              <a:rPr lang="en-US" sz="1600" dirty="0"/>
              <a:t>recommendations</a:t>
            </a:r>
          </a:p>
          <a:p>
            <a:pPr marL="0" indent="0">
              <a:buNone/>
            </a:pPr>
            <a:endParaRPr lang="en-IN" sz="1600" dirty="0"/>
          </a:p>
        </p:txBody>
      </p:sp>
    </p:spTree>
    <p:extLst>
      <p:ext uri="{BB962C8B-B14F-4D97-AF65-F5344CB8AC3E}">
        <p14:creationId xmlns:p14="http://schemas.microsoft.com/office/powerpoint/2010/main" val="1738117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5B35-6839-7701-7DE6-924DCC1E1D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578E94-61AF-BF20-AFE6-95BA9EDD92C4}"/>
              </a:ext>
            </a:extLst>
          </p:cNvPr>
          <p:cNvSpPr>
            <a:spLocks noGrp="1"/>
          </p:cNvSpPr>
          <p:nvPr>
            <p:ph idx="1"/>
          </p:nvPr>
        </p:nvSpPr>
        <p:spPr>
          <a:xfrm>
            <a:off x="677334" y="223935"/>
            <a:ext cx="8596668" cy="5817427"/>
          </a:xfrm>
        </p:spPr>
        <p:txBody>
          <a:bodyPr>
            <a:noAutofit/>
          </a:bodyPr>
          <a:lstStyle/>
          <a:p>
            <a:pPr marL="0" indent="0">
              <a:buNone/>
            </a:pPr>
            <a:r>
              <a:rPr lang="en-US" sz="1600" b="1" dirty="0"/>
              <a:t>Overall Effectiveness:</a:t>
            </a:r>
          </a:p>
          <a:p>
            <a:pPr marL="0" indent="0">
              <a:buNone/>
            </a:pPr>
            <a:r>
              <a:rPr lang="en-US" sz="1600" dirty="0"/>
              <a:t>Sky's recommendation system is highly effective and plays a pivotal role in</a:t>
            </a:r>
          </a:p>
          <a:p>
            <a:pPr marL="0" indent="0">
              <a:buNone/>
            </a:pPr>
            <a:r>
              <a:rPr lang="en-US" sz="1600" dirty="0"/>
              <a:t>retaining subscribers. It is estimated that over 80% of the content watched on</a:t>
            </a:r>
          </a:p>
          <a:p>
            <a:pPr marL="0" indent="0">
              <a:buNone/>
            </a:pPr>
            <a:r>
              <a:rPr lang="en-US" sz="1600" dirty="0"/>
              <a:t>Sky’s is driven by recommendations. The system's success can be attributed to its</a:t>
            </a:r>
          </a:p>
          <a:p>
            <a:pPr marL="0" indent="0">
              <a:buNone/>
            </a:pPr>
            <a:r>
              <a:rPr lang="en-US" sz="1600" dirty="0"/>
              <a:t>ability to:</a:t>
            </a:r>
          </a:p>
          <a:p>
            <a:pPr marL="0" indent="0">
              <a:buNone/>
            </a:pPr>
            <a:r>
              <a:rPr lang="en-US" sz="1600" dirty="0"/>
              <a:t>a. Understand User Behavior: Sky comprehensively analyzes user behavior,</a:t>
            </a:r>
          </a:p>
          <a:p>
            <a:pPr marL="0" indent="0">
              <a:buNone/>
            </a:pPr>
            <a:r>
              <a:rPr lang="en-US" sz="1600" dirty="0"/>
              <a:t>including viewing history, time of day, and device used.</a:t>
            </a:r>
          </a:p>
          <a:p>
            <a:pPr marL="0" indent="0">
              <a:buNone/>
            </a:pPr>
            <a:r>
              <a:rPr lang="en-US" sz="1600" dirty="0"/>
              <a:t>b. Adapt in Real-Time: Recommendations are updated frequently to reflect user</a:t>
            </a:r>
          </a:p>
          <a:p>
            <a:pPr marL="0" indent="0">
              <a:buNone/>
            </a:pPr>
            <a:r>
              <a:rPr lang="en-US" sz="1600" dirty="0"/>
              <a:t>interactions, leading to continuous improvement.</a:t>
            </a:r>
          </a:p>
          <a:p>
            <a:pPr marL="0" indent="0">
              <a:buNone/>
            </a:pPr>
            <a:r>
              <a:rPr lang="en-US" sz="1600" dirty="0"/>
              <a:t>c. Balance Exploration and Exploitation: The system encourages users to explore</a:t>
            </a:r>
          </a:p>
          <a:p>
            <a:pPr marL="0" indent="0">
              <a:buNone/>
            </a:pPr>
            <a:r>
              <a:rPr lang="en-US" sz="1600" dirty="0"/>
              <a:t>new content while also catering to their known preferences.</a:t>
            </a:r>
          </a:p>
          <a:p>
            <a:pPr marL="0" indent="0">
              <a:buNone/>
            </a:pPr>
            <a:r>
              <a:rPr lang="en-US" sz="1600" dirty="0"/>
              <a:t>d. Handle Cold Start Problem: Sky effectively addresses the "cold start"</a:t>
            </a:r>
          </a:p>
          <a:p>
            <a:pPr marL="0" indent="0">
              <a:buNone/>
            </a:pPr>
            <a:r>
              <a:rPr lang="en-US" sz="1600" dirty="0"/>
              <a:t>problem for new users by leveraging content-based recommendations initially.</a:t>
            </a:r>
          </a:p>
        </p:txBody>
      </p:sp>
    </p:spTree>
    <p:extLst>
      <p:ext uri="{BB962C8B-B14F-4D97-AF65-F5344CB8AC3E}">
        <p14:creationId xmlns:p14="http://schemas.microsoft.com/office/powerpoint/2010/main" val="302968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6719-DC6D-5D51-DB2D-3121F28D42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0986AC-C066-A336-BDA7-A3D20D83D2B9}"/>
              </a:ext>
            </a:extLst>
          </p:cNvPr>
          <p:cNvSpPr>
            <a:spLocks noGrp="1"/>
          </p:cNvSpPr>
          <p:nvPr>
            <p:ph idx="1"/>
          </p:nvPr>
        </p:nvSpPr>
        <p:spPr/>
        <p:txBody>
          <a:bodyPr/>
          <a:lstStyle/>
          <a:p>
            <a:pPr marL="0" indent="0">
              <a:buNone/>
            </a:pPr>
            <a:r>
              <a:rPr lang="en-US" sz="1800" b="1" dirty="0"/>
              <a:t>Conclusion:</a:t>
            </a:r>
          </a:p>
          <a:p>
            <a:pPr marL="0" indent="0">
              <a:buNone/>
            </a:pPr>
            <a:r>
              <a:rPr lang="en-US" sz="1800" dirty="0"/>
              <a:t>Sky's content recommendation system serves as an exemplary case study of a</a:t>
            </a:r>
          </a:p>
          <a:p>
            <a:pPr marL="0" indent="0">
              <a:buNone/>
            </a:pPr>
            <a:r>
              <a:rPr lang="en-US" sz="1800" dirty="0"/>
              <a:t>hybrid recommendation system's capabilities. Its personalized, real-time, and</a:t>
            </a:r>
          </a:p>
          <a:p>
            <a:pPr marL="0" indent="0">
              <a:buNone/>
            </a:pPr>
            <a:r>
              <a:rPr lang="en-US" sz="1800" dirty="0"/>
              <a:t>adaptable nature makes it a powerful tool for content discovery, contributing</a:t>
            </a:r>
          </a:p>
          <a:p>
            <a:pPr marL="0" indent="0">
              <a:buNone/>
            </a:pPr>
            <a:r>
              <a:rPr lang="en-US" sz="1800" dirty="0"/>
              <a:t>significantly to user satisfaction and platform success. The combination of</a:t>
            </a:r>
          </a:p>
          <a:p>
            <a:pPr marL="0" indent="0">
              <a:buNone/>
            </a:pPr>
            <a:r>
              <a:rPr lang="en-US" sz="1800" dirty="0"/>
              <a:t>collaborative filtering, content-based filtering, and machine learning algorithms</a:t>
            </a:r>
          </a:p>
          <a:p>
            <a:pPr marL="0" indent="0">
              <a:buNone/>
            </a:pPr>
            <a:r>
              <a:rPr lang="en-US" sz="1800" dirty="0"/>
              <a:t>forms the backbone of this highly effective system, providing valuable insights</a:t>
            </a:r>
          </a:p>
          <a:p>
            <a:pPr marL="0" indent="0">
              <a:buNone/>
            </a:pPr>
            <a:r>
              <a:rPr lang="en-US" sz="1800" dirty="0"/>
              <a:t>for the field of recommendation systems</a:t>
            </a:r>
            <a:endParaRPr lang="en-IN" sz="1800" dirty="0"/>
          </a:p>
          <a:p>
            <a:pPr marL="0" indent="0">
              <a:buNone/>
            </a:pPr>
            <a:endParaRPr lang="en-IN" dirty="0"/>
          </a:p>
        </p:txBody>
      </p:sp>
    </p:spTree>
    <p:extLst>
      <p:ext uri="{BB962C8B-B14F-4D97-AF65-F5344CB8AC3E}">
        <p14:creationId xmlns:p14="http://schemas.microsoft.com/office/powerpoint/2010/main" val="239370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C4A5-FE46-D2C0-DCAB-4EDF5D63C26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6D0F6BC-A79F-EEEE-F896-642CEB8B894C}"/>
              </a:ext>
            </a:extLst>
          </p:cNvPr>
          <p:cNvSpPr>
            <a:spLocks noGrp="1"/>
          </p:cNvSpPr>
          <p:nvPr>
            <p:ph idx="1"/>
          </p:nvPr>
        </p:nvSpPr>
        <p:spPr>
          <a:xfrm>
            <a:off x="677334" y="609600"/>
            <a:ext cx="8596668" cy="5431763"/>
          </a:xfrm>
        </p:spPr>
        <p:txBody>
          <a:bodyPr>
            <a:noAutofit/>
          </a:bodyPr>
          <a:lstStyle/>
          <a:p>
            <a:pPr marL="0" indent="0" algn="ctr">
              <a:buNone/>
            </a:pPr>
            <a:r>
              <a:rPr lang="en-US" sz="1600" b="1" dirty="0"/>
              <a:t>Introduction</a:t>
            </a:r>
          </a:p>
          <a:p>
            <a:pPr marL="0" indent="0">
              <a:buNone/>
            </a:pPr>
            <a:r>
              <a:rPr lang="en-US" sz="1600" dirty="0"/>
              <a:t>Content recommendation system is a useful tool that can improve user experience, engagement, and conversion by offering personalized and relevant suggestions based on user preferences and behavior. Content recommendation system can be applied to various types of content, such as products, articles, videos, and more, across different industries, such as e- commerce, media, and entertainment. Content recommendation system can help businesses differentiate themselves from competitors, increase customer loyalty, and maximize revenue. </a:t>
            </a:r>
          </a:p>
          <a:p>
            <a:pPr marL="0" indent="0">
              <a:buNone/>
            </a:pPr>
            <a:r>
              <a:rPr lang="en-US" sz="1600" dirty="0"/>
              <a:t>AWS Personalize is a fully managed machine learning service that allows developers to easily build and deploy custom content recommendation system without any prior machine learning knowledge. AWS Personalize uses advanced algorithms, such as collaborative filtering and personalized ranking, to </a:t>
            </a:r>
            <a:r>
              <a:rPr lang="en-US" sz="1600" dirty="0" err="1"/>
              <a:t>analyse</a:t>
            </a:r>
            <a:r>
              <a:rPr lang="en-US" sz="1600" dirty="0"/>
              <a:t> user data and generate recommendations for different use cases, such as similar items, user segmentation, and unstructured text. AWS Personalize also supports real-time updates and A/B testing to improve the recommendation quality and user satisfaction. In an era where data is abundant and user expectations are ever-evolving, the CRS is poised to be a game-changer, ushering in a new era of tailored, user-centric service recommendations. This report serves as a roadmap to navigate the depths of this innovative recommendation system, ultimately unlocking its potential to transform the way we interact with digital</a:t>
            </a:r>
          </a:p>
          <a:p>
            <a:pPr marL="0" indent="0">
              <a:buNone/>
            </a:pPr>
            <a:r>
              <a:rPr lang="en-US" sz="1600" dirty="0"/>
              <a:t>services.</a:t>
            </a:r>
            <a:endParaRPr lang="en-IN" sz="1600" dirty="0"/>
          </a:p>
        </p:txBody>
      </p:sp>
    </p:spTree>
    <p:extLst>
      <p:ext uri="{BB962C8B-B14F-4D97-AF65-F5344CB8AC3E}">
        <p14:creationId xmlns:p14="http://schemas.microsoft.com/office/powerpoint/2010/main" val="383822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4840-C75F-296F-697B-258E3BBCA6E9}"/>
              </a:ext>
            </a:extLst>
          </p:cNvPr>
          <p:cNvSpPr>
            <a:spLocks noGrp="1"/>
          </p:cNvSpPr>
          <p:nvPr>
            <p:ph type="title"/>
          </p:nvPr>
        </p:nvSpPr>
        <p:spPr>
          <a:xfrm>
            <a:off x="677334" y="609599"/>
            <a:ext cx="9045164" cy="5473959"/>
          </a:xfrm>
        </p:spPr>
        <p:txBody>
          <a:bodyPr>
            <a:noAutofit/>
          </a:bodyPr>
          <a:lstStyle/>
          <a:p>
            <a:r>
              <a:rPr lang="en-US" sz="1600" dirty="0">
                <a:solidFill>
                  <a:schemeClr val="tx1"/>
                </a:solidFill>
              </a:rPr>
              <a:t>CONTENT RECOMMENDATION</a:t>
            </a:r>
            <a:br>
              <a:rPr lang="en-US" sz="1600" dirty="0">
                <a:solidFill>
                  <a:schemeClr val="tx1"/>
                </a:solidFill>
              </a:rPr>
            </a:br>
            <a:r>
              <a:rPr lang="en-US" sz="1600" dirty="0">
                <a:solidFill>
                  <a:schemeClr val="tx1"/>
                </a:solidFill>
              </a:rPr>
              <a:t>Data Processing:</a:t>
            </a:r>
            <a:br>
              <a:rPr lang="en-US" sz="1600" dirty="0">
                <a:solidFill>
                  <a:schemeClr val="tx1"/>
                </a:solidFill>
              </a:rPr>
            </a:br>
            <a:r>
              <a:rPr lang="en-US" sz="1600" dirty="0">
                <a:solidFill>
                  <a:schemeClr val="tx1"/>
                </a:solidFill>
              </a:rPr>
              <a:t> During the data processing phase, information from the Movie Lens dataset is extracted and structured into three separate files: links, movies, and ratings.</a:t>
            </a:r>
            <a:br>
              <a:rPr lang="en-US" sz="1600" dirty="0">
                <a:solidFill>
                  <a:schemeClr val="tx1"/>
                </a:solidFill>
              </a:rPr>
            </a:br>
            <a:r>
              <a:rPr lang="en-US" sz="1600" dirty="0">
                <a:solidFill>
                  <a:schemeClr val="tx1"/>
                </a:solidFill>
              </a:rPr>
              <a:t> The links file typically serves as a repository for linking movie IDs to external databases or sources ,aiding in cross-referencing and obtaining additional contextual information.</a:t>
            </a:r>
            <a:br>
              <a:rPr lang="en-US" sz="1600" dirty="0">
                <a:solidFill>
                  <a:schemeClr val="tx1"/>
                </a:solidFill>
              </a:rPr>
            </a:br>
            <a:r>
              <a:rPr lang="en-US" sz="1600" dirty="0">
                <a:solidFill>
                  <a:schemeClr val="tx1"/>
                </a:solidFill>
              </a:rPr>
              <a:t> The movies file contains metadata for each movie, encompassing details like title, genre, and release year ,essential for content identification and classification.</a:t>
            </a:r>
            <a:br>
              <a:rPr lang="en-US" sz="1600" dirty="0">
                <a:solidFill>
                  <a:schemeClr val="tx1"/>
                </a:solidFill>
              </a:rPr>
            </a:br>
            <a:r>
              <a:rPr lang="en-US" sz="1600" dirty="0">
                <a:solidFill>
                  <a:schemeClr val="tx1"/>
                </a:solidFill>
              </a:rPr>
              <a:t> The ratings file contains user-generated ratings for specific movies, reflecting user preferences and engagements with the content. This organized data framework facilitates streamlined analysis and modeling, supporting tasks such as developing</a:t>
            </a:r>
            <a:br>
              <a:rPr lang="en-US" sz="1600" dirty="0">
                <a:solidFill>
                  <a:schemeClr val="tx1"/>
                </a:solidFill>
              </a:rPr>
            </a:br>
            <a:r>
              <a:rPr lang="en-US" sz="1600" dirty="0">
                <a:solidFill>
                  <a:schemeClr val="tx1"/>
                </a:solidFill>
              </a:rPr>
              <a:t>recommendation systems and comprehending user behavior</a:t>
            </a:r>
            <a:br>
              <a:rPr lang="en-US" sz="1600" dirty="0">
                <a:solidFill>
                  <a:schemeClr val="tx1"/>
                </a:solidFill>
              </a:rPr>
            </a:br>
            <a:r>
              <a:rPr lang="en-US" sz="1600" dirty="0">
                <a:solidFill>
                  <a:schemeClr val="tx1"/>
                </a:solidFill>
              </a:rPr>
              <a:t>effectively.</a:t>
            </a:r>
            <a:endParaRPr lang="en-IN" sz="1600" dirty="0">
              <a:solidFill>
                <a:schemeClr val="tx1"/>
              </a:solidFill>
            </a:endParaRPr>
          </a:p>
        </p:txBody>
      </p:sp>
    </p:spTree>
    <p:extLst>
      <p:ext uri="{BB962C8B-B14F-4D97-AF65-F5344CB8AC3E}">
        <p14:creationId xmlns:p14="http://schemas.microsoft.com/office/powerpoint/2010/main" val="423136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E772-1203-40E1-2D5D-153281E94B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02CAB5-40BF-1B1C-100C-0EB0900F389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7F67B9C-87F2-442C-32B1-E4BC4EC65366}"/>
              </a:ext>
            </a:extLst>
          </p:cNvPr>
          <p:cNvPicPr>
            <a:picLocks noChangeAspect="1"/>
          </p:cNvPicPr>
          <p:nvPr/>
        </p:nvPicPr>
        <p:blipFill rotWithShape="1">
          <a:blip r:embed="rId2"/>
          <a:srcRect l="2111" t="6284" r="1672" b="7830"/>
          <a:stretch/>
        </p:blipFill>
        <p:spPr>
          <a:xfrm>
            <a:off x="603316" y="816638"/>
            <a:ext cx="8596668" cy="4529803"/>
          </a:xfrm>
          <a:prstGeom prst="rect">
            <a:avLst/>
          </a:prstGeom>
        </p:spPr>
      </p:pic>
    </p:spTree>
    <p:extLst>
      <p:ext uri="{BB962C8B-B14F-4D97-AF65-F5344CB8AC3E}">
        <p14:creationId xmlns:p14="http://schemas.microsoft.com/office/powerpoint/2010/main" val="301280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705C-120B-C42D-639B-EA1F856B7549}"/>
              </a:ext>
            </a:extLst>
          </p:cNvPr>
          <p:cNvSpPr>
            <a:spLocks noGrp="1"/>
          </p:cNvSpPr>
          <p:nvPr>
            <p:ph type="title"/>
          </p:nvPr>
        </p:nvSpPr>
        <p:spPr/>
        <p:txBody>
          <a:bodyPr>
            <a:noAutofit/>
          </a:bodyPr>
          <a:lstStyle/>
          <a:p>
            <a:r>
              <a:rPr lang="en-US" sz="1600" dirty="0">
                <a:solidFill>
                  <a:schemeClr val="tx1"/>
                </a:solidFill>
              </a:rPr>
              <a:t>Data Pre-Processing:</a:t>
            </a:r>
            <a:br>
              <a:rPr lang="en-US" sz="1600" dirty="0">
                <a:solidFill>
                  <a:schemeClr val="tx1"/>
                </a:solidFill>
              </a:rPr>
            </a:br>
            <a:r>
              <a:rPr lang="en-US" sz="1600" dirty="0">
                <a:solidFill>
                  <a:schemeClr val="tx1"/>
                </a:solidFill>
              </a:rPr>
              <a:t>The first step in building the CRS was to collect and prepare the data. A sample</a:t>
            </a:r>
            <a:br>
              <a:rPr lang="en-US" sz="1600" dirty="0">
                <a:solidFill>
                  <a:schemeClr val="tx1"/>
                </a:solidFill>
              </a:rPr>
            </a:br>
            <a:r>
              <a:rPr lang="en-US" sz="1600" dirty="0">
                <a:solidFill>
                  <a:schemeClr val="tx1"/>
                </a:solidFill>
              </a:rPr>
              <a:t>dataset was created, containing files item-meta data &amp; interactions where data of</a:t>
            </a:r>
            <a:br>
              <a:rPr lang="en-US" sz="1600" dirty="0">
                <a:solidFill>
                  <a:schemeClr val="tx1"/>
                </a:solidFill>
              </a:rPr>
            </a:br>
            <a:r>
              <a:rPr lang="en-US" sz="1600" dirty="0">
                <a:solidFill>
                  <a:schemeClr val="tx1"/>
                </a:solidFill>
              </a:rPr>
              <a:t>USER_ID, ITEM_ID, TIMESTAMP, EVENT_TYPE are filled. This data is pre</a:t>
            </a:r>
            <a:br>
              <a:rPr lang="en-US" sz="1600" dirty="0">
                <a:solidFill>
                  <a:schemeClr val="tx1"/>
                </a:solidFill>
              </a:rPr>
            </a:br>
            <a:r>
              <a:rPr lang="en-US" sz="1600" dirty="0">
                <a:solidFill>
                  <a:schemeClr val="tx1"/>
                </a:solidFill>
              </a:rPr>
              <a:t>processed from the movies lens data files using python. So it can be suitable for</a:t>
            </a:r>
            <a:br>
              <a:rPr lang="en-US" sz="1600" dirty="0">
                <a:solidFill>
                  <a:schemeClr val="tx1"/>
                </a:solidFill>
              </a:rPr>
            </a:br>
            <a:r>
              <a:rPr lang="en-US" sz="1600" dirty="0">
                <a:solidFill>
                  <a:schemeClr val="tx1"/>
                </a:solidFill>
              </a:rPr>
              <a:t>deployment and import files.</a:t>
            </a:r>
            <a:endParaRPr lang="en-IN" sz="1600" dirty="0">
              <a:solidFill>
                <a:schemeClr val="tx1"/>
              </a:solidFill>
            </a:endParaRPr>
          </a:p>
        </p:txBody>
      </p:sp>
      <p:pic>
        <p:nvPicPr>
          <p:cNvPr id="5" name="Content Placeholder 4">
            <a:extLst>
              <a:ext uri="{FF2B5EF4-FFF2-40B4-BE49-F238E27FC236}">
                <a16:creationId xmlns:a16="http://schemas.microsoft.com/office/drawing/2014/main" id="{FD5BF342-935F-5D41-C50C-BC8144412FCA}"/>
              </a:ext>
            </a:extLst>
          </p:cNvPr>
          <p:cNvPicPr>
            <a:picLocks noGrp="1" noChangeAspect="1"/>
          </p:cNvPicPr>
          <p:nvPr>
            <p:ph idx="1"/>
          </p:nvPr>
        </p:nvPicPr>
        <p:blipFill>
          <a:blip r:embed="rId2"/>
          <a:stretch>
            <a:fillRect/>
          </a:stretch>
        </p:blipFill>
        <p:spPr>
          <a:xfrm>
            <a:off x="1805824" y="2817225"/>
            <a:ext cx="6340389" cy="2568163"/>
          </a:xfrm>
        </p:spPr>
      </p:pic>
    </p:spTree>
    <p:extLst>
      <p:ext uri="{BB962C8B-B14F-4D97-AF65-F5344CB8AC3E}">
        <p14:creationId xmlns:p14="http://schemas.microsoft.com/office/powerpoint/2010/main" val="109934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78FA-2F13-FAB5-1368-21BEA63D18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E2C949-F0B9-76C7-5584-02260832BF9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B4B07CF-6746-0976-B815-224F147ECC28}"/>
              </a:ext>
            </a:extLst>
          </p:cNvPr>
          <p:cNvPicPr>
            <a:picLocks noChangeAspect="1"/>
          </p:cNvPicPr>
          <p:nvPr/>
        </p:nvPicPr>
        <p:blipFill>
          <a:blip r:embed="rId2"/>
          <a:stretch>
            <a:fillRect/>
          </a:stretch>
        </p:blipFill>
        <p:spPr>
          <a:xfrm>
            <a:off x="834794" y="468373"/>
            <a:ext cx="8618967" cy="5921253"/>
          </a:xfrm>
          <a:prstGeom prst="rect">
            <a:avLst/>
          </a:prstGeom>
        </p:spPr>
      </p:pic>
    </p:spTree>
    <p:extLst>
      <p:ext uri="{BB962C8B-B14F-4D97-AF65-F5344CB8AC3E}">
        <p14:creationId xmlns:p14="http://schemas.microsoft.com/office/powerpoint/2010/main" val="212506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31B3-DAB3-41D3-A245-8F5F742416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75CA0-826F-AD05-17A2-DF71252CC45F}"/>
              </a:ext>
            </a:extLst>
          </p:cNvPr>
          <p:cNvSpPr>
            <a:spLocks noGrp="1"/>
          </p:cNvSpPr>
          <p:nvPr>
            <p:ph idx="1"/>
          </p:nvPr>
        </p:nvSpPr>
        <p:spPr>
          <a:xfrm>
            <a:off x="677334" y="326571"/>
            <a:ext cx="8596668" cy="5714791"/>
          </a:xfrm>
        </p:spPr>
        <p:txBody>
          <a:bodyPr/>
          <a:lstStyle/>
          <a:p>
            <a:pPr marL="0" indent="0">
              <a:buNone/>
            </a:pPr>
            <a:r>
              <a:rPr lang="en-US" dirty="0"/>
              <a:t>Aws Personalize:</a:t>
            </a:r>
          </a:p>
          <a:p>
            <a:pPr marL="0" indent="0">
              <a:buNone/>
            </a:pPr>
            <a:r>
              <a:rPr lang="en-US" dirty="0"/>
              <a:t>Now we create a Data set in AWS Personalize, here first step we create a Dataset</a:t>
            </a:r>
          </a:p>
          <a:p>
            <a:pPr marL="0" indent="0">
              <a:buNone/>
            </a:pPr>
            <a:r>
              <a:rPr lang="en-US" dirty="0"/>
              <a:t>group with name “</a:t>
            </a:r>
            <a:r>
              <a:rPr lang="en-US" dirty="0" err="1"/>
              <a:t>movies_rs</a:t>
            </a:r>
            <a:r>
              <a:rPr lang="en-US" dirty="0"/>
              <a:t>” in which we import the dataset in .csv format from</a:t>
            </a:r>
          </a:p>
          <a:p>
            <a:pPr marL="0" indent="0">
              <a:buNone/>
            </a:pPr>
            <a:r>
              <a:rPr lang="en-US" dirty="0"/>
              <a:t>s3 bucket of movies-rs.</a:t>
            </a:r>
            <a:endParaRPr lang="en-IN" dirty="0"/>
          </a:p>
        </p:txBody>
      </p:sp>
      <p:pic>
        <p:nvPicPr>
          <p:cNvPr id="5" name="Picture 4">
            <a:extLst>
              <a:ext uri="{FF2B5EF4-FFF2-40B4-BE49-F238E27FC236}">
                <a16:creationId xmlns:a16="http://schemas.microsoft.com/office/drawing/2014/main" id="{71AF6D79-0AF6-A662-76B2-E29773A9B648}"/>
              </a:ext>
            </a:extLst>
          </p:cNvPr>
          <p:cNvPicPr>
            <a:picLocks noChangeAspect="1"/>
          </p:cNvPicPr>
          <p:nvPr/>
        </p:nvPicPr>
        <p:blipFill>
          <a:blip r:embed="rId2"/>
          <a:stretch>
            <a:fillRect/>
          </a:stretch>
        </p:blipFill>
        <p:spPr>
          <a:xfrm>
            <a:off x="1694973" y="2213429"/>
            <a:ext cx="6561389" cy="4595258"/>
          </a:xfrm>
          <a:prstGeom prst="rect">
            <a:avLst/>
          </a:prstGeom>
        </p:spPr>
      </p:pic>
    </p:spTree>
    <p:extLst>
      <p:ext uri="{BB962C8B-B14F-4D97-AF65-F5344CB8AC3E}">
        <p14:creationId xmlns:p14="http://schemas.microsoft.com/office/powerpoint/2010/main" val="276500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9A09-B002-F927-AA15-226BD8904B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8A6D23-32C0-982B-D645-BEC2AC84209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8F1B3B5-245F-1F1F-5E01-ED353995088C}"/>
              </a:ext>
            </a:extLst>
          </p:cNvPr>
          <p:cNvPicPr>
            <a:picLocks noChangeAspect="1"/>
          </p:cNvPicPr>
          <p:nvPr/>
        </p:nvPicPr>
        <p:blipFill>
          <a:blip r:embed="rId2"/>
          <a:stretch>
            <a:fillRect/>
          </a:stretch>
        </p:blipFill>
        <p:spPr>
          <a:xfrm>
            <a:off x="742807" y="990388"/>
            <a:ext cx="8672312" cy="4877223"/>
          </a:xfrm>
          <a:prstGeom prst="rect">
            <a:avLst/>
          </a:prstGeom>
        </p:spPr>
      </p:pic>
    </p:spTree>
    <p:extLst>
      <p:ext uri="{BB962C8B-B14F-4D97-AF65-F5344CB8AC3E}">
        <p14:creationId xmlns:p14="http://schemas.microsoft.com/office/powerpoint/2010/main" val="28302469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419</TotalTime>
  <Words>1884</Words>
  <Application>Microsoft Office PowerPoint</Application>
  <PresentationFormat>Widescreen</PresentationFormat>
  <Paragraphs>148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CONTENT RECOMMENDATION SYSTEM FOR F13 TECHNOLOGIES </vt:lpstr>
      <vt:lpstr>PowerPoint Presentation</vt:lpstr>
      <vt:lpstr>PowerPoint Presentation</vt:lpstr>
      <vt:lpstr>CONTENT RECOMMENDATION Data Processing:  During the data processing phase, information from the Movie Lens dataset is extracted and structured into three separate files: links, movies, and ratings.  The links file typically serves as a repository for linking movie IDs to external databases or sources ,aiding in cross-referencing and obtaining additional contextual information.  The movies file contains metadata for each movie, encompassing details like title, genre, and release year ,essential for content identification and classification.  The ratings file contains user-generated ratings for specific movies, reflecting user preferences and engagements with the content. This organized data framework facilitates streamlined analysis and modeling, supporting tasks such as developing recommendation systems and comprehending user behavior effectively.</vt:lpstr>
      <vt:lpstr>PowerPoint Presentation</vt:lpstr>
      <vt:lpstr>Data Pre-Processing: The first step in building the CRS was to collect and prepare the data. A sample dataset was created, containing files item-meta data &amp; interactions where data of USER_ID, ITEM_ID, TIMESTAMP, EVENT_TYPE are filled. This data is pre processed from the movies lens data files using python. So it can be suitable for deployment and import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RECOMMENDATION SYSTEM FOR F13 TECHNOLOGIES </dc:title>
  <dc:creator>Museib Patel</dc:creator>
  <cp:lastModifiedBy>Museib Patel</cp:lastModifiedBy>
  <cp:revision>1</cp:revision>
  <dcterms:created xsi:type="dcterms:W3CDTF">2024-02-14T17:02:26Z</dcterms:created>
  <dcterms:modified xsi:type="dcterms:W3CDTF">2024-02-15T00:01:34Z</dcterms:modified>
</cp:coreProperties>
</file>