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4" r:id="rId1"/>
  </p:sldMasterIdLst>
  <p:notesMasterIdLst>
    <p:notesMasterId r:id="rId17"/>
  </p:notesMasterIdLst>
  <p:sldIdLst>
    <p:sldId id="256" r:id="rId2"/>
    <p:sldId id="257" r:id="rId3"/>
    <p:sldId id="258" r:id="rId4"/>
    <p:sldId id="259" r:id="rId5"/>
    <p:sldId id="260" r:id="rId6"/>
    <p:sldId id="261" r:id="rId7"/>
    <p:sldId id="262" r:id="rId8"/>
    <p:sldId id="271"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Roboto" panose="020B0604020202020204"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4de42a07cb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4de42a07cb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de42a07cb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4de42a07cb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4de42a07cb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4de42a07cb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4de42a07cb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4de42a07cb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4de42a07cb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4de42a07cb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4de42a07cb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4de42a07cb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de42a07cb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de42a07cb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de42a07cb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de42a07cb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de42a07cb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de42a07cb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4de42a07cb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4de42a07cb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4de42a07c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4de42a07c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4de42a07cb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4de42a07cb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4de42a07cb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4de42a07cb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2042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4de42a07cb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4de42a07cb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2775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262025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380833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4353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91059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4105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353290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lumMod val="9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lumMod val="9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2970064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8867553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9A250-FF31-4206-8172-F9D3106AACB1}" type="datetimeFigureOut">
              <a:rPr lang="en-US" smtClean="0"/>
              <a:t>3/5/2024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71285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 y="0"/>
            <a:ext cx="3038093" cy="514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4509A250-FF31-4206-8172-F9D3106AACB1}" type="datetimeFigureOut">
              <a:rPr lang="en-US" smtClean="0"/>
              <a:t>3/5/2024</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047864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tIns="0" bIns="0" anchor="b">
            <a:noAutofit/>
          </a:bodyPr>
          <a:lstStyle>
            <a:lvl1pPr>
              <a:defRPr sz="27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1">
              <a:lumMod val="50000"/>
              <a:lumOff val="5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chemeClr val="tx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4509A250-FF31-4206-8172-F9D3106AACB1}" type="datetimeFigureOut">
              <a:rPr lang="en-US" smtClean="0"/>
              <a:t>3/5/2024</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667744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4AAD347D-5ACD-4C99-B74B-A9C85AD731AF}" type="datetimeFigureOut">
              <a:rPr lang="en-US" smtClean="0"/>
              <a:t>3/5/2024</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838061"/>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3"/>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3"/>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3"/>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3"/>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3"/>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3"/>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3"/>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3"/>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3"/>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Deploying Dynamic Website on AWS</a:t>
            </a:r>
            <a:endParaRPr/>
          </a:p>
        </p:txBody>
      </p:sp>
      <p:sp>
        <p:nvSpPr>
          <p:cNvPr id="129" name="Google Shape;129;p13"/>
          <p:cNvSpPr txBox="1">
            <a:spLocks noGrp="1"/>
          </p:cNvSpPr>
          <p:nvPr>
            <p:ph type="subTitle" idx="1"/>
          </p:nvPr>
        </p:nvSpPr>
        <p:spPr>
          <a:xfrm>
            <a:off x="1738022" y="3358134"/>
            <a:ext cx="5713675" cy="1480329"/>
          </a:xfrm>
          <a:prstGeom prst="rect">
            <a:avLst/>
          </a:prstGeom>
        </p:spPr>
        <p:txBody>
          <a:bodyPr spcFirstLastPara="1" wrap="square" lIns="91425" tIns="91425" rIns="91425" bIns="91425" anchor="t" anchorCtr="0">
            <a:normAutofit fontScale="40000" lnSpcReduction="20000"/>
          </a:bodyPr>
          <a:lstStyle/>
          <a:p>
            <a:pPr marL="0" lvl="0" indent="0" algn="ctr" rtl="0">
              <a:spcBef>
                <a:spcPts val="0"/>
              </a:spcBef>
              <a:spcAft>
                <a:spcPts val="0"/>
              </a:spcAft>
              <a:buNone/>
            </a:pPr>
            <a:r>
              <a:rPr lang="en-GB" sz="3000" dirty="0"/>
              <a:t>SUBMITTED BY:-</a:t>
            </a:r>
          </a:p>
          <a:p>
            <a:pPr marL="0" lvl="0" indent="0"/>
            <a:r>
              <a:rPr lang="en-IN" sz="3500" dirty="0"/>
              <a:t>Tushar </a:t>
            </a:r>
            <a:r>
              <a:rPr lang="en-IN" sz="3500" dirty="0" err="1"/>
              <a:t>Sehdev</a:t>
            </a:r>
            <a:r>
              <a:rPr lang="en-IN" sz="3500" dirty="0"/>
              <a:t> </a:t>
            </a:r>
          </a:p>
          <a:p>
            <a:pPr marL="0" lvl="0" indent="0"/>
            <a:r>
              <a:rPr lang="en-IN" sz="3500" dirty="0" err="1"/>
              <a:t>Museib</a:t>
            </a:r>
            <a:r>
              <a:rPr lang="en-IN" sz="3500" dirty="0"/>
              <a:t> Patel </a:t>
            </a:r>
          </a:p>
          <a:p>
            <a:pPr marL="0" lvl="0" indent="0"/>
            <a:r>
              <a:rPr lang="en-IN" sz="3500" dirty="0" err="1"/>
              <a:t>Mohd</a:t>
            </a:r>
            <a:r>
              <a:rPr lang="en-IN" sz="3500" dirty="0"/>
              <a:t> Abdul Ghani </a:t>
            </a:r>
          </a:p>
          <a:p>
            <a:pPr marL="0" lvl="0" indent="0"/>
            <a:r>
              <a:rPr lang="en-IN" sz="3500" dirty="0" err="1"/>
              <a:t>Dhatchana</a:t>
            </a:r>
            <a:r>
              <a:rPr lang="en-IN" sz="3500" dirty="0"/>
              <a:t> Moorthy </a:t>
            </a:r>
            <a:r>
              <a:rPr lang="en-IN" sz="3500" dirty="0" err="1"/>
              <a:t>Mathan</a:t>
            </a:r>
            <a:r>
              <a:rPr lang="en-IN" sz="3500" dirty="0"/>
              <a:t> </a:t>
            </a:r>
            <a:endParaRPr sz="3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3" name="Picture 2">
            <a:extLst>
              <a:ext uri="{FF2B5EF4-FFF2-40B4-BE49-F238E27FC236}">
                <a16:creationId xmlns:a16="http://schemas.microsoft.com/office/drawing/2014/main" id="{91E10578-CD1B-490E-AD0B-3E9A9C86185B}"/>
              </a:ext>
            </a:extLst>
          </p:cNvPr>
          <p:cNvPicPr>
            <a:picLocks noChangeAspect="1"/>
          </p:cNvPicPr>
          <p:nvPr/>
        </p:nvPicPr>
        <p:blipFill>
          <a:blip r:embed="rId3"/>
          <a:stretch>
            <a:fillRect/>
          </a:stretch>
        </p:blipFill>
        <p:spPr>
          <a:xfrm>
            <a:off x="888161" y="888733"/>
            <a:ext cx="6850579" cy="35931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Advanced topics of SQL database</a:t>
            </a:r>
            <a:endParaRPr/>
          </a:p>
        </p:txBody>
      </p:sp>
      <p:sp>
        <p:nvSpPr>
          <p:cNvPr id="188" name="Google Shape;188;p23"/>
          <p:cNvSpPr txBox="1">
            <a:spLocks noGrp="1"/>
          </p:cNvSpPr>
          <p:nvPr>
            <p:ph type="body" idx="1"/>
          </p:nvPr>
        </p:nvSpPr>
        <p:spPr>
          <a:xfrm>
            <a:off x="819150" y="1733550"/>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1. SQL Databases in AWS: AWS offers various managed SQL database services, including Amazon RDS (Relational Database Service), Amazon Aurora, and Amazon Redshift.</a:t>
            </a:r>
            <a:endParaRPr/>
          </a:p>
          <a:p>
            <a:pPr marL="0" lvl="0" indent="0" algn="l" rtl="0">
              <a:spcBef>
                <a:spcPts val="1200"/>
              </a:spcBef>
              <a:spcAft>
                <a:spcPts val="0"/>
              </a:spcAft>
              <a:buNone/>
            </a:pPr>
            <a:r>
              <a:rPr lang="en-GB"/>
              <a:t>2. Database Replication:Replication is the process of copying data from one database to another. In the context of AWS, you can set up replication in several ways:-</a:t>
            </a:r>
            <a:endParaRPr/>
          </a:p>
          <a:p>
            <a:pPr marL="457200" lvl="0" indent="-311150" algn="l" rtl="0">
              <a:spcBef>
                <a:spcPts val="1200"/>
              </a:spcBef>
              <a:spcAft>
                <a:spcPts val="0"/>
              </a:spcAft>
              <a:buSzPts val="1300"/>
              <a:buChar char="●"/>
            </a:pPr>
            <a:r>
              <a:rPr lang="en-GB"/>
              <a:t>Amazon RDS Multi-AZ</a:t>
            </a:r>
            <a:endParaRPr/>
          </a:p>
          <a:p>
            <a:pPr marL="457200" lvl="0" indent="-311150" algn="l" rtl="0">
              <a:spcBef>
                <a:spcPts val="0"/>
              </a:spcBef>
              <a:spcAft>
                <a:spcPts val="0"/>
              </a:spcAft>
              <a:buSzPts val="1300"/>
              <a:buChar char="●"/>
            </a:pPr>
            <a:r>
              <a:rPr lang="en-GB"/>
              <a:t>Read Replicas</a:t>
            </a:r>
            <a:endParaRPr/>
          </a:p>
          <a:p>
            <a:pPr marL="457200" lvl="0" indent="-311150" algn="l" rtl="0">
              <a:spcBef>
                <a:spcPts val="0"/>
              </a:spcBef>
              <a:spcAft>
                <a:spcPts val="0"/>
              </a:spcAft>
              <a:buSzPts val="1300"/>
              <a:buChar char="●"/>
            </a:pPr>
            <a:r>
              <a:rPr lang="en-GB"/>
              <a:t>Aurora Global Database</a:t>
            </a:r>
            <a:endParaRPr/>
          </a:p>
          <a:p>
            <a:pPr marL="0" lvl="0" indent="0" algn="l" rtl="0">
              <a:spcBef>
                <a:spcPts val="1200"/>
              </a:spcBef>
              <a:spcAft>
                <a:spcPts val="1200"/>
              </a:spcAft>
              <a:buNone/>
            </a:pPr>
            <a:r>
              <a:rPr lang="en-GB"/>
              <a:t>3. Distributed Architecture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body" idx="1"/>
          </p:nvPr>
        </p:nvSpPr>
        <p:spPr>
          <a:xfrm>
            <a:off x="819150" y="480050"/>
            <a:ext cx="7505700" cy="39588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a:t>4. High Availability : High availability ensures that your database remains accessible and operational even in the face of failures.</a:t>
            </a:r>
            <a:endParaRPr/>
          </a:p>
          <a:p>
            <a:pPr marL="0" lvl="0" indent="0" algn="l" rtl="0">
              <a:spcBef>
                <a:spcPts val="1200"/>
              </a:spcBef>
              <a:spcAft>
                <a:spcPts val="0"/>
              </a:spcAft>
              <a:buNone/>
            </a:pPr>
            <a:r>
              <a:rPr lang="en-GB"/>
              <a:t>5. Disaster Recovery Strategies in AWS: Disaster recovery is critical for minimizing downtime and data loss in the event of catastrophic failures or disasters.</a:t>
            </a:r>
            <a:endParaRPr/>
          </a:p>
          <a:p>
            <a:pPr marL="457200" lvl="0" indent="-311150" algn="l" rtl="0">
              <a:spcBef>
                <a:spcPts val="1200"/>
              </a:spcBef>
              <a:spcAft>
                <a:spcPts val="0"/>
              </a:spcAft>
              <a:buSzPts val="1300"/>
              <a:buChar char="●"/>
            </a:pPr>
            <a:r>
              <a:rPr lang="en-GB"/>
              <a:t>Backup and Restore</a:t>
            </a:r>
            <a:endParaRPr/>
          </a:p>
          <a:p>
            <a:pPr marL="457200" lvl="0" indent="-311150" algn="l" rtl="0">
              <a:spcBef>
                <a:spcPts val="0"/>
              </a:spcBef>
              <a:spcAft>
                <a:spcPts val="0"/>
              </a:spcAft>
              <a:buSzPts val="1300"/>
              <a:buChar char="●"/>
            </a:pPr>
            <a:r>
              <a:rPr lang="en-GB"/>
              <a:t>Multi-Region Replication</a:t>
            </a:r>
            <a:endParaRPr/>
          </a:p>
          <a:p>
            <a:pPr marL="0" lvl="0" indent="0" algn="l" rtl="0">
              <a:spcBef>
                <a:spcPts val="1200"/>
              </a:spcBef>
              <a:spcAft>
                <a:spcPts val="0"/>
              </a:spcAft>
              <a:buNone/>
            </a:pPr>
            <a:r>
              <a:rPr lang="en-GB"/>
              <a:t>6. Data Encryption and Security:</a:t>
            </a:r>
            <a:endParaRPr/>
          </a:p>
          <a:p>
            <a:pPr marL="457200" lvl="0" indent="-311150" algn="l" rtl="0">
              <a:spcBef>
                <a:spcPts val="1200"/>
              </a:spcBef>
              <a:spcAft>
                <a:spcPts val="0"/>
              </a:spcAft>
              <a:buSzPts val="1300"/>
              <a:buChar char="●"/>
            </a:pPr>
            <a:r>
              <a:rPr lang="en-GB"/>
              <a:t>Encryption: Use SSL/TLS for data in transit and AWS Key Management Service (KMS) for data at rest encryption. </a:t>
            </a:r>
            <a:endParaRPr/>
          </a:p>
          <a:p>
            <a:pPr marL="457200" lvl="0" indent="-311150" algn="l" rtl="0">
              <a:spcBef>
                <a:spcPts val="0"/>
              </a:spcBef>
              <a:spcAft>
                <a:spcPts val="0"/>
              </a:spcAft>
              <a:buSzPts val="1300"/>
              <a:buChar char="●"/>
            </a:pPr>
            <a:r>
              <a:rPr lang="en-GB"/>
              <a:t>Security Groups and Network ACLs: Implement proper network security controls to restrict access to your database instances. </a:t>
            </a:r>
            <a:endParaRPr/>
          </a:p>
          <a:p>
            <a:pPr marL="0" lvl="0" indent="0" algn="l" rtl="0">
              <a:spcBef>
                <a:spcPts val="1200"/>
              </a:spcBef>
              <a:spcAft>
                <a:spcPts val="0"/>
              </a:spcAft>
              <a:buNone/>
            </a:pPr>
            <a:r>
              <a:rPr lang="en-GB"/>
              <a:t>7. Monitoring and Alerts: Utilize AWS CloudWatch and database-specific metrics to monitor the health and performance of your databases.</a:t>
            </a:r>
            <a:endParaRPr/>
          </a:p>
          <a:p>
            <a:pPr marL="0" lvl="0" indent="0" algn="l" rtl="0">
              <a:spcBef>
                <a:spcPts val="1200"/>
              </a:spcBef>
              <a:spcAft>
                <a:spcPts val="1200"/>
              </a:spcAft>
              <a:buNone/>
            </a:pPr>
            <a:r>
              <a:rPr lang="en-GB"/>
              <a:t>8. Scaling Strategies: Implement auto-scaling and capacity planning to handle changing workloads effectively.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Comparative analysis of SQL with other databases.</a:t>
            </a:r>
            <a:endParaRPr/>
          </a:p>
        </p:txBody>
      </p:sp>
      <p:sp>
        <p:nvSpPr>
          <p:cNvPr id="199" name="Google Shape;199;p2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1. SQL Databases: </a:t>
            </a:r>
            <a:endParaRPr/>
          </a:p>
          <a:p>
            <a:pPr marL="457200" lvl="0" indent="0" algn="l" rtl="0">
              <a:spcBef>
                <a:spcPts val="1200"/>
              </a:spcBef>
              <a:spcAft>
                <a:spcPts val="0"/>
              </a:spcAft>
              <a:buNone/>
            </a:pPr>
            <a:r>
              <a:rPr lang="en-GB"/>
              <a:t>Strengths:</a:t>
            </a:r>
            <a:endParaRPr/>
          </a:p>
          <a:p>
            <a:pPr marL="457200" lvl="0" indent="-311150" algn="l" rtl="0">
              <a:spcBef>
                <a:spcPts val="1200"/>
              </a:spcBef>
              <a:spcAft>
                <a:spcPts val="0"/>
              </a:spcAft>
              <a:buSzPts val="1300"/>
              <a:buChar char="●"/>
            </a:pPr>
            <a:r>
              <a:rPr lang="en-GB"/>
              <a:t>Structured Data</a:t>
            </a:r>
            <a:endParaRPr/>
          </a:p>
          <a:p>
            <a:pPr marL="457200" lvl="0" indent="-311150" algn="l" rtl="0">
              <a:spcBef>
                <a:spcPts val="0"/>
              </a:spcBef>
              <a:spcAft>
                <a:spcPts val="0"/>
              </a:spcAft>
              <a:buSzPts val="1300"/>
              <a:buChar char="●"/>
            </a:pPr>
            <a:r>
              <a:rPr lang="en-GB"/>
              <a:t>Mature Query Language</a:t>
            </a:r>
            <a:endParaRPr/>
          </a:p>
          <a:p>
            <a:pPr marL="457200" lvl="0" indent="0" algn="l" rtl="0">
              <a:spcBef>
                <a:spcPts val="1200"/>
              </a:spcBef>
              <a:spcAft>
                <a:spcPts val="0"/>
              </a:spcAft>
              <a:buNone/>
            </a:pPr>
            <a:r>
              <a:rPr lang="en-GB"/>
              <a:t>Weaknesses:</a:t>
            </a:r>
            <a:endParaRPr/>
          </a:p>
          <a:p>
            <a:pPr marL="457200" lvl="0" indent="-311150" algn="l" rtl="0">
              <a:spcBef>
                <a:spcPts val="1200"/>
              </a:spcBef>
              <a:spcAft>
                <a:spcPts val="0"/>
              </a:spcAft>
              <a:buSzPts val="1300"/>
              <a:buChar char="●"/>
            </a:pPr>
            <a:r>
              <a:rPr lang="en-GB"/>
              <a:t>Scalability</a:t>
            </a:r>
            <a:endParaRPr/>
          </a:p>
          <a:p>
            <a:pPr marL="457200" lvl="0" indent="-311150" algn="l" rtl="0">
              <a:spcBef>
                <a:spcPts val="0"/>
              </a:spcBef>
              <a:spcAft>
                <a:spcPts val="0"/>
              </a:spcAft>
              <a:buSzPts val="1300"/>
              <a:buChar char="●"/>
            </a:pPr>
            <a:r>
              <a:rPr lang="en-GB"/>
              <a:t>Performance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body" idx="1"/>
          </p:nvPr>
        </p:nvSpPr>
        <p:spPr>
          <a:xfrm>
            <a:off x="819150" y="499150"/>
            <a:ext cx="7505700" cy="3939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GB" sz="1407"/>
              <a:t>2. NoSQL Databases</a:t>
            </a:r>
            <a:endParaRPr sz="1407"/>
          </a:p>
          <a:p>
            <a:pPr marL="0" lvl="0" indent="0" algn="l" rtl="0">
              <a:lnSpc>
                <a:spcPct val="95000"/>
              </a:lnSpc>
              <a:spcBef>
                <a:spcPts val="1200"/>
              </a:spcBef>
              <a:spcAft>
                <a:spcPts val="0"/>
              </a:spcAft>
              <a:buSzPts val="852"/>
              <a:buNone/>
            </a:pPr>
            <a:r>
              <a:rPr lang="en-GB" sz="1407"/>
              <a:t>Strengths:</a:t>
            </a:r>
            <a:endParaRPr sz="1407"/>
          </a:p>
          <a:p>
            <a:pPr marL="457200" lvl="0" indent="-317976" algn="l" rtl="0">
              <a:lnSpc>
                <a:spcPct val="95000"/>
              </a:lnSpc>
              <a:spcBef>
                <a:spcPts val="1200"/>
              </a:spcBef>
              <a:spcAft>
                <a:spcPts val="0"/>
              </a:spcAft>
              <a:buSzPts val="1408"/>
              <a:buChar char="●"/>
            </a:pPr>
            <a:r>
              <a:rPr lang="en-GB" sz="1407"/>
              <a:t>Scalability</a:t>
            </a:r>
            <a:endParaRPr sz="1407"/>
          </a:p>
          <a:p>
            <a:pPr marL="457200" lvl="0" indent="-317976" algn="l" rtl="0">
              <a:lnSpc>
                <a:spcPct val="95000"/>
              </a:lnSpc>
              <a:spcBef>
                <a:spcPts val="0"/>
              </a:spcBef>
              <a:spcAft>
                <a:spcPts val="0"/>
              </a:spcAft>
              <a:buSzPts val="1408"/>
              <a:buChar char="●"/>
            </a:pPr>
            <a:r>
              <a:rPr lang="en-GB" sz="1407"/>
              <a:t>Flexibility</a:t>
            </a:r>
            <a:endParaRPr sz="1407"/>
          </a:p>
          <a:p>
            <a:pPr marL="0" lvl="0" indent="0" algn="l" rtl="0">
              <a:lnSpc>
                <a:spcPct val="95000"/>
              </a:lnSpc>
              <a:spcBef>
                <a:spcPts val="1200"/>
              </a:spcBef>
              <a:spcAft>
                <a:spcPts val="0"/>
              </a:spcAft>
              <a:buSzPts val="852"/>
              <a:buNone/>
            </a:pPr>
            <a:r>
              <a:rPr lang="en-GB" sz="1407"/>
              <a:t>Weaknesses:</a:t>
            </a:r>
            <a:endParaRPr sz="1407"/>
          </a:p>
          <a:p>
            <a:pPr marL="457200" lvl="0" indent="-317976" algn="l" rtl="0">
              <a:lnSpc>
                <a:spcPct val="95000"/>
              </a:lnSpc>
              <a:spcBef>
                <a:spcPts val="1200"/>
              </a:spcBef>
              <a:spcAft>
                <a:spcPts val="0"/>
              </a:spcAft>
              <a:buSzPts val="1408"/>
              <a:buChar char="●"/>
            </a:pPr>
            <a:r>
              <a:rPr lang="en-GB" sz="1407"/>
              <a:t>Limited Query Capabilities</a:t>
            </a:r>
            <a:endParaRPr sz="1407"/>
          </a:p>
          <a:p>
            <a:pPr marL="0" lvl="0" indent="0" algn="l" rtl="0">
              <a:lnSpc>
                <a:spcPct val="95000"/>
              </a:lnSpc>
              <a:spcBef>
                <a:spcPts val="1200"/>
              </a:spcBef>
              <a:spcAft>
                <a:spcPts val="0"/>
              </a:spcAft>
              <a:buSzPts val="852"/>
              <a:buNone/>
            </a:pPr>
            <a:r>
              <a:rPr lang="en-GB" sz="1407"/>
              <a:t>4. Graph Databases</a:t>
            </a:r>
            <a:endParaRPr sz="1407"/>
          </a:p>
          <a:p>
            <a:pPr marL="0" lvl="0" indent="0" algn="l" rtl="0">
              <a:lnSpc>
                <a:spcPct val="95000"/>
              </a:lnSpc>
              <a:spcBef>
                <a:spcPts val="1200"/>
              </a:spcBef>
              <a:spcAft>
                <a:spcPts val="0"/>
              </a:spcAft>
              <a:buSzPts val="852"/>
              <a:buNone/>
            </a:pPr>
            <a:r>
              <a:rPr lang="en-GB" sz="1407"/>
              <a:t>Strengths:</a:t>
            </a:r>
            <a:endParaRPr sz="1407"/>
          </a:p>
          <a:p>
            <a:pPr marL="457200" lvl="0" indent="-317976" algn="l" rtl="0">
              <a:lnSpc>
                <a:spcPct val="95000"/>
              </a:lnSpc>
              <a:spcBef>
                <a:spcPts val="1200"/>
              </a:spcBef>
              <a:spcAft>
                <a:spcPts val="0"/>
              </a:spcAft>
              <a:buSzPts val="1408"/>
              <a:buChar char="●"/>
            </a:pPr>
            <a:r>
              <a:rPr lang="en-GB" sz="1407"/>
              <a:t>Relationship Modeling</a:t>
            </a:r>
            <a:endParaRPr sz="1407"/>
          </a:p>
          <a:p>
            <a:pPr marL="457200" lvl="0" indent="-317976" algn="l" rtl="0">
              <a:lnSpc>
                <a:spcPct val="95000"/>
              </a:lnSpc>
              <a:spcBef>
                <a:spcPts val="0"/>
              </a:spcBef>
              <a:spcAft>
                <a:spcPts val="0"/>
              </a:spcAft>
              <a:buSzPts val="1408"/>
              <a:buChar char="●"/>
            </a:pPr>
            <a:r>
              <a:rPr lang="en-GB" sz="1407"/>
              <a:t>Performance for Connected Data</a:t>
            </a:r>
            <a:endParaRPr sz="1407"/>
          </a:p>
          <a:p>
            <a:pPr marL="0" lvl="0" indent="0" algn="l" rtl="0">
              <a:lnSpc>
                <a:spcPct val="95000"/>
              </a:lnSpc>
              <a:spcBef>
                <a:spcPts val="1200"/>
              </a:spcBef>
              <a:spcAft>
                <a:spcPts val="0"/>
              </a:spcAft>
              <a:buSzPts val="852"/>
              <a:buNone/>
            </a:pPr>
            <a:r>
              <a:rPr lang="en-GB" sz="1407"/>
              <a:t>Weaknesses:</a:t>
            </a:r>
            <a:endParaRPr sz="1407"/>
          </a:p>
          <a:p>
            <a:pPr marL="457200" lvl="0" indent="-317976" algn="l" rtl="0">
              <a:lnSpc>
                <a:spcPct val="95000"/>
              </a:lnSpc>
              <a:spcBef>
                <a:spcPts val="1200"/>
              </a:spcBef>
              <a:spcAft>
                <a:spcPts val="0"/>
              </a:spcAft>
              <a:buSzPts val="1408"/>
              <a:buChar char="●"/>
            </a:pPr>
            <a:r>
              <a:rPr lang="en-GB" sz="1407"/>
              <a:t>Scalability</a:t>
            </a:r>
            <a:endParaRPr sz="1407"/>
          </a:p>
          <a:p>
            <a:pPr marL="457200" lvl="0" indent="-317976" algn="l" rtl="0">
              <a:lnSpc>
                <a:spcPct val="95000"/>
              </a:lnSpc>
              <a:spcBef>
                <a:spcPts val="0"/>
              </a:spcBef>
              <a:spcAft>
                <a:spcPts val="0"/>
              </a:spcAft>
              <a:buSzPts val="1408"/>
              <a:buChar char="●"/>
            </a:pPr>
            <a:r>
              <a:rPr lang="en-GB" sz="1407"/>
              <a:t>Data Complexity</a:t>
            </a:r>
            <a:endParaRPr sz="1407"/>
          </a:p>
          <a:p>
            <a:pPr marL="0" lvl="0" indent="0" algn="l" rtl="0">
              <a:lnSpc>
                <a:spcPct val="95000"/>
              </a:lnSpc>
              <a:spcBef>
                <a:spcPts val="1200"/>
              </a:spcBef>
              <a:spcAft>
                <a:spcPts val="1200"/>
              </a:spcAft>
              <a:buSzPts val="852"/>
              <a:buNone/>
            </a:pPr>
            <a:endParaRPr sz="1407"/>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a:t>
            </a:r>
            <a:endParaRPr/>
          </a:p>
        </p:txBody>
      </p:sp>
      <p:sp>
        <p:nvSpPr>
          <p:cNvPr id="210" name="Google Shape;210;p2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GB" sz="1220" dirty="0">
                <a:solidFill>
                  <a:schemeClr val="tx1"/>
                </a:solidFill>
                <a:latin typeface="Roboto"/>
                <a:ea typeface="Roboto"/>
                <a:cs typeface="Roboto"/>
                <a:sym typeface="Roboto"/>
              </a:rPr>
              <a:t>I</a:t>
            </a:r>
            <a:r>
              <a:rPr lang="en-GB" sz="1220" dirty="0">
                <a:solidFill>
                  <a:schemeClr val="tx1"/>
                </a:solidFill>
              </a:rPr>
              <a:t>n conclusion, managing SQL databases within the AWS ecosystem is a critical component of modern database management. AWS provides a versatile array of services, including Amazon RDS, Aurora, and Redshift, catering to diverse database engines and use cases. This report has thoroughly examined database replication, distributed architecture, high availability, disaster recovery, security, monitoring, scaling, and compliance considerations, creating a robust environment for SQL databases on AWS.</a:t>
            </a:r>
            <a:endParaRPr sz="1220" dirty="0">
              <a:solidFill>
                <a:schemeClr val="tx1"/>
              </a:solidFill>
            </a:endParaRPr>
          </a:p>
          <a:p>
            <a:pPr marL="0" lvl="0" indent="0" algn="l" rtl="0">
              <a:lnSpc>
                <a:spcPct val="95000"/>
              </a:lnSpc>
              <a:spcBef>
                <a:spcPts val="1200"/>
              </a:spcBef>
              <a:spcAft>
                <a:spcPts val="0"/>
              </a:spcAft>
              <a:buSzPts val="935"/>
              <a:buNone/>
            </a:pPr>
            <a:r>
              <a:rPr lang="en-GB" sz="1220" dirty="0">
                <a:solidFill>
                  <a:schemeClr val="tx1"/>
                </a:solidFill>
              </a:rPr>
              <a:t>Moreover, we conducted a comparative analysis of SQL databases with other database types, helping organizations make informed decisions based on their specific needs. AWS empowers businesses to deploy, manage, and secure SQL databases with flexibility, scalability, and an extensive feature set. Understanding these intricacies is essential in the ever-evolving data management landscape, ensuring data integrity, availability, and security. The adoption of best practices and security measures lays a strong foundation for organizations to harness the potential of SQL databases in AWS.</a:t>
            </a:r>
            <a:endParaRPr sz="1220" dirty="0">
              <a:solidFill>
                <a:schemeClr val="tx1"/>
              </a:solidFill>
            </a:endParaRPr>
          </a:p>
          <a:p>
            <a:pPr marL="0" lvl="0" indent="0" algn="l" rtl="0">
              <a:lnSpc>
                <a:spcPct val="95000"/>
              </a:lnSpc>
              <a:spcBef>
                <a:spcPts val="1200"/>
              </a:spcBef>
              <a:spcAft>
                <a:spcPts val="0"/>
              </a:spcAft>
              <a:buSzPts val="935"/>
              <a:buNone/>
            </a:pPr>
            <a:endParaRPr sz="1220" dirty="0">
              <a:solidFill>
                <a:srgbClr val="444654"/>
              </a:solidFill>
              <a:highlight>
                <a:schemeClr val="dk1"/>
              </a:highlight>
              <a:latin typeface="Roboto"/>
              <a:ea typeface="Roboto"/>
              <a:cs typeface="Roboto"/>
              <a:sym typeface="Roboto"/>
            </a:endParaRPr>
          </a:p>
          <a:p>
            <a:pPr marL="0" lvl="0" indent="0" algn="l" rtl="0">
              <a:lnSpc>
                <a:spcPct val="95000"/>
              </a:lnSpc>
              <a:spcBef>
                <a:spcPts val="1200"/>
              </a:spcBef>
              <a:spcAft>
                <a:spcPts val="1200"/>
              </a:spcAft>
              <a:buSzPts val="935"/>
              <a:buNone/>
            </a:pPr>
            <a:endParaRPr sz="1020" dirty="0">
              <a:solidFill>
                <a:srgbClr val="444654"/>
              </a:solidFill>
              <a:highlight>
                <a:schemeClr val="dk1"/>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INTRODUCTION</a:t>
            </a:r>
            <a:endParaRPr/>
          </a:p>
        </p:txBody>
      </p:sp>
      <p:sp>
        <p:nvSpPr>
          <p:cNvPr id="135" name="Google Shape;135;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In the ever-evolving landscape of web development and cloud computing, the ability to deploy dynamic web applications with efficiency and scalability is a pivotal skill. As businesses and organizations increasingly migrate their digital infrastructure to the cloud, Amazon Web Services (AWS) has emerged as a dominant force in providing the tools and services necessary to facilitate this transformation. This project delves into the fascinating realm of "Deploying Dynamic Webpage in AWS," where we explore the integration of cloud-based solutions to host and manage dynamic web content.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Deploying a PHP and MySQL Website on AWS</a:t>
            </a:r>
            <a:endParaRPr/>
          </a:p>
        </p:txBody>
      </p:sp>
      <p:sp>
        <p:nvSpPr>
          <p:cNvPr id="141" name="Google Shape;141;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AWS has been chosen as the cloud platform for this project due to its remarkable capabilities and features that align perfectly with the requirements of modern web hosting. Let's explore why AWS is our preferred choice.</a:t>
            </a:r>
            <a:endParaRPr/>
          </a:p>
          <a:p>
            <a:pPr marL="457200" lvl="0" indent="-311150" algn="l" rtl="0">
              <a:spcBef>
                <a:spcPts val="1200"/>
              </a:spcBef>
              <a:spcAft>
                <a:spcPts val="0"/>
              </a:spcAft>
              <a:buSzPts val="1300"/>
              <a:buChar char="●"/>
            </a:pPr>
            <a:r>
              <a:rPr lang="en-GB"/>
              <a:t>Scalability</a:t>
            </a:r>
            <a:endParaRPr/>
          </a:p>
          <a:p>
            <a:pPr marL="457200" lvl="0" indent="-311150" algn="l" rtl="0">
              <a:spcBef>
                <a:spcPts val="0"/>
              </a:spcBef>
              <a:spcAft>
                <a:spcPts val="0"/>
              </a:spcAft>
              <a:buSzPts val="1300"/>
              <a:buChar char="●"/>
            </a:pPr>
            <a:r>
              <a:rPr lang="en-GB"/>
              <a:t>Reliability</a:t>
            </a:r>
            <a:endParaRPr/>
          </a:p>
          <a:p>
            <a:pPr marL="457200" lvl="0" indent="-311150" algn="l" rtl="0">
              <a:spcBef>
                <a:spcPts val="0"/>
              </a:spcBef>
              <a:spcAft>
                <a:spcPts val="0"/>
              </a:spcAft>
              <a:buSzPts val="1300"/>
              <a:buChar char="●"/>
            </a:pPr>
            <a:r>
              <a:rPr lang="en-GB"/>
              <a:t>Flexibility</a:t>
            </a:r>
            <a:endParaRPr/>
          </a:p>
          <a:p>
            <a:pPr marL="457200" lvl="0" indent="-311150" algn="l" rtl="0">
              <a:spcBef>
                <a:spcPts val="0"/>
              </a:spcBef>
              <a:spcAft>
                <a:spcPts val="0"/>
              </a:spcAft>
              <a:buSzPts val="1300"/>
              <a:buChar char="●"/>
            </a:pPr>
            <a:r>
              <a:rPr lang="en-GB"/>
              <a:t>Competitive Advantage</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AWS Services Overview</a:t>
            </a:r>
            <a:endParaRPr/>
          </a:p>
        </p:txBody>
      </p:sp>
      <p:sp>
        <p:nvSpPr>
          <p:cNvPr id="147" name="Google Shape;147;p16"/>
          <p:cNvSpPr txBox="1">
            <a:spLocks noGrp="1"/>
          </p:cNvSpPr>
          <p:nvPr>
            <p:ph type="body" idx="1"/>
          </p:nvPr>
        </p:nvSpPr>
        <p:spPr>
          <a:xfrm>
            <a:off x="819150" y="1695450"/>
            <a:ext cx="7505700" cy="2448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4100"/>
              <a:t>Amazon Web Services (AWS) offers a wide range of cloud services, each designed to address specific aspects of building, deploying, and managing applications in the cloud.In this slide, we'll provide an overview of the key AWS services that we'll be using for deploying our PHP and MySQL website.</a:t>
            </a:r>
            <a:endParaRPr sz="4100"/>
          </a:p>
          <a:p>
            <a:pPr marL="457200" lvl="0" indent="-293687" algn="l" rtl="0">
              <a:lnSpc>
                <a:spcPct val="100000"/>
              </a:lnSpc>
              <a:spcBef>
                <a:spcPts val="1200"/>
              </a:spcBef>
              <a:spcAft>
                <a:spcPts val="0"/>
              </a:spcAft>
              <a:buSzPct val="100000"/>
              <a:buChar char="●"/>
            </a:pPr>
            <a:r>
              <a:rPr lang="en-GB" sz="4100"/>
              <a:t>Amazon RDS (Relational Database Service):</a:t>
            </a:r>
            <a:endParaRPr sz="4100"/>
          </a:p>
          <a:p>
            <a:pPr marL="457200" lvl="0" indent="0" algn="l" rtl="0">
              <a:lnSpc>
                <a:spcPct val="100000"/>
              </a:lnSpc>
              <a:spcBef>
                <a:spcPts val="1200"/>
              </a:spcBef>
              <a:spcAft>
                <a:spcPts val="0"/>
              </a:spcAft>
              <a:buNone/>
            </a:pPr>
            <a:r>
              <a:rPr lang="en-GB" sz="4100"/>
              <a:t>Managed Database Service: Amazon RDS is a managed database service that simplifies the process of setting up, operating, and scaling relational databases.</a:t>
            </a:r>
            <a:endParaRPr sz="4100"/>
          </a:p>
          <a:p>
            <a:pPr marL="457200" lvl="0" indent="-293687" algn="l" rtl="0">
              <a:spcBef>
                <a:spcPts val="1200"/>
              </a:spcBef>
              <a:spcAft>
                <a:spcPts val="0"/>
              </a:spcAft>
              <a:buSzPct val="100000"/>
              <a:buChar char="●"/>
            </a:pPr>
            <a:r>
              <a:rPr lang="en-GB" sz="4100"/>
              <a:t>Amazon EC2 (Elastic Compute Cloud): </a:t>
            </a:r>
            <a:endParaRPr sz="4100"/>
          </a:p>
          <a:p>
            <a:pPr marL="457200" lvl="0" indent="0" algn="l" rtl="0">
              <a:spcBef>
                <a:spcPts val="1200"/>
              </a:spcBef>
              <a:spcAft>
                <a:spcPts val="0"/>
              </a:spcAft>
              <a:buNone/>
            </a:pPr>
            <a:r>
              <a:rPr lang="en-GB" sz="4100"/>
              <a:t>Virtual Servers: Amazon EC2 provides resizable compute capacity in the cloud.</a:t>
            </a:r>
            <a:endParaRPr sz="4100"/>
          </a:p>
          <a:p>
            <a:pPr marL="457200" lvl="0" indent="-293687" algn="l" rtl="0">
              <a:spcBef>
                <a:spcPts val="1200"/>
              </a:spcBef>
              <a:spcAft>
                <a:spcPts val="0"/>
              </a:spcAft>
              <a:buSzPct val="100000"/>
              <a:buChar char="●"/>
            </a:pPr>
            <a:r>
              <a:rPr lang="en-GB" sz="4100"/>
              <a:t>Security Groups: </a:t>
            </a:r>
            <a:endParaRPr sz="4100"/>
          </a:p>
          <a:p>
            <a:pPr marL="0" lvl="0" indent="0" algn="l" rtl="0">
              <a:spcBef>
                <a:spcPts val="1200"/>
              </a:spcBef>
              <a:spcAft>
                <a:spcPts val="0"/>
              </a:spcAft>
              <a:buNone/>
            </a:pPr>
            <a:r>
              <a:rPr lang="en-GB" sz="4100"/>
              <a:t>                Security Groups act as virtual firewalls for our EC2 instances and RDS databases. They allow us to define inbound and outbound traffic rules, enhancing the security of our infrastructure</a:t>
            </a:r>
            <a:endParaRPr sz="4100"/>
          </a:p>
          <a:p>
            <a:pPr marL="914400" lvl="0" indent="0" algn="l" rtl="0">
              <a:spcBef>
                <a:spcPts val="120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body" idx="1"/>
          </p:nvPr>
        </p:nvSpPr>
        <p:spPr>
          <a:xfrm>
            <a:off x="819150" y="461000"/>
            <a:ext cx="7505700" cy="397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Apache Web Server:</a:t>
            </a:r>
            <a:endParaRPr/>
          </a:p>
          <a:p>
            <a:pPr marL="457200" lvl="0" indent="0" algn="l" rtl="0">
              <a:spcBef>
                <a:spcPts val="1200"/>
              </a:spcBef>
              <a:spcAft>
                <a:spcPts val="0"/>
              </a:spcAft>
              <a:buNone/>
            </a:pPr>
            <a:r>
              <a:rPr lang="en-GB"/>
              <a:t> Apache HTTP Server, often referred to as Apache, is an open-source web server software widely used for serving web content and executing PHP scripts.</a:t>
            </a:r>
            <a:endParaRPr/>
          </a:p>
          <a:p>
            <a:pPr marL="457200" lvl="0" indent="-311150" algn="l" rtl="0">
              <a:spcBef>
                <a:spcPts val="1200"/>
              </a:spcBef>
              <a:spcAft>
                <a:spcPts val="0"/>
              </a:spcAft>
              <a:buSzPts val="1300"/>
              <a:buChar char="●"/>
            </a:pPr>
            <a:r>
              <a:rPr lang="en-GB"/>
              <a:t>Amazon VPC (Virtual Private Cloud):</a:t>
            </a:r>
            <a:endParaRPr/>
          </a:p>
          <a:p>
            <a:pPr marL="0" lvl="0" indent="0" algn="l" rtl="0">
              <a:spcBef>
                <a:spcPts val="1200"/>
              </a:spcBef>
              <a:spcAft>
                <a:spcPts val="0"/>
              </a:spcAft>
              <a:buNone/>
            </a:pPr>
            <a:r>
              <a:rPr lang="en-GB"/>
              <a:t>         	Amazon VPC allows us to create isolated network environments within AWS.</a:t>
            </a:r>
            <a:endParaRPr/>
          </a:p>
          <a:p>
            <a:pPr marL="457200" lvl="0" indent="-311150" algn="l" rtl="0">
              <a:spcBef>
                <a:spcPts val="1200"/>
              </a:spcBef>
              <a:spcAft>
                <a:spcPts val="0"/>
              </a:spcAft>
              <a:buSzPts val="1300"/>
              <a:buChar char="●"/>
            </a:pPr>
            <a:r>
              <a:rPr lang="en-GB"/>
              <a:t> AMAZON RDS:</a:t>
            </a:r>
            <a:endParaRPr/>
          </a:p>
          <a:p>
            <a:pPr marL="457200" lvl="0" indent="0" algn="l" rtl="0">
              <a:spcBef>
                <a:spcPts val="1200"/>
              </a:spcBef>
              <a:spcAft>
                <a:spcPts val="0"/>
              </a:spcAft>
              <a:buNone/>
            </a:pPr>
            <a:r>
              <a:rPr lang="en-GB"/>
              <a:t>It is a managed database service offered by AWS.It’s  benefits:-</a:t>
            </a:r>
            <a:endParaRPr/>
          </a:p>
          <a:p>
            <a:pPr marL="457200" lvl="0" indent="-311150" algn="l" rtl="0">
              <a:spcBef>
                <a:spcPts val="1200"/>
              </a:spcBef>
              <a:spcAft>
                <a:spcPts val="0"/>
              </a:spcAft>
              <a:buSzPts val="1300"/>
              <a:buAutoNum type="arabicPeriod"/>
            </a:pPr>
            <a:r>
              <a:rPr lang="en-GB"/>
              <a:t>Scalability</a:t>
            </a:r>
            <a:endParaRPr/>
          </a:p>
          <a:p>
            <a:pPr marL="457200" lvl="0" indent="-311150" algn="l" rtl="0">
              <a:lnSpc>
                <a:spcPct val="200000"/>
              </a:lnSpc>
              <a:spcBef>
                <a:spcPts val="0"/>
              </a:spcBef>
              <a:spcAft>
                <a:spcPts val="0"/>
              </a:spcAft>
              <a:buSzPts val="1300"/>
              <a:buAutoNum type="arabicPeriod"/>
            </a:pPr>
            <a:r>
              <a:rPr lang="en-GB"/>
              <a:t>High Availability</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DEPLOYMENT STEPS</a:t>
            </a:r>
            <a:endParaRPr/>
          </a:p>
        </p:txBody>
      </p:sp>
      <p:sp>
        <p:nvSpPr>
          <p:cNvPr id="158" name="Google Shape;158;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Step 1: Set up Amazon RDS for MySQL</a:t>
            </a:r>
            <a:endParaRPr/>
          </a:p>
          <a:p>
            <a:pPr marL="0" lvl="0" indent="0" algn="l" rtl="0">
              <a:spcBef>
                <a:spcPts val="1200"/>
              </a:spcBef>
              <a:spcAft>
                <a:spcPts val="0"/>
              </a:spcAft>
              <a:buNone/>
            </a:pPr>
            <a:r>
              <a:rPr lang="en-GB"/>
              <a:t>Step 2: Launch Amazon EC2 Instances</a:t>
            </a:r>
            <a:endParaRPr/>
          </a:p>
          <a:p>
            <a:pPr marL="0" lvl="0" indent="0" algn="l" rtl="0">
              <a:spcBef>
                <a:spcPts val="1200"/>
              </a:spcBef>
              <a:spcAft>
                <a:spcPts val="0"/>
              </a:spcAft>
              <a:buNone/>
            </a:pPr>
            <a:r>
              <a:rPr lang="en-GB"/>
              <a:t>Step 3: Configure Security Groups</a:t>
            </a:r>
            <a:endParaRPr/>
          </a:p>
          <a:p>
            <a:pPr marL="0" lvl="0" indent="0" algn="l" rtl="0">
              <a:spcBef>
                <a:spcPts val="1200"/>
              </a:spcBef>
              <a:spcAft>
                <a:spcPts val="0"/>
              </a:spcAft>
              <a:buNone/>
            </a:pPr>
            <a:r>
              <a:rPr lang="en-GB"/>
              <a:t>Step 4: Install and Configure Apache Web Server</a:t>
            </a:r>
            <a:endParaRPr/>
          </a:p>
          <a:p>
            <a:pPr marL="0" lvl="0" indent="0" algn="l" rtl="0">
              <a:spcBef>
                <a:spcPts val="1200"/>
              </a:spcBef>
              <a:spcAft>
                <a:spcPts val="1200"/>
              </a:spcAft>
              <a:buNone/>
            </a:pPr>
            <a:r>
              <a:rPr lang="en-GB"/>
              <a:t>Step 5: Connect Web Servers to RDS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a:spLocks noGrp="1"/>
          </p:cNvSpPr>
          <p:nvPr>
            <p:ph type="title"/>
          </p:nvPr>
        </p:nvSpPr>
        <p:spPr>
          <a:xfrm>
            <a:off x="771525" y="4931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Architectural Diagram</a:t>
            </a:r>
            <a:endParaRPr/>
          </a:p>
        </p:txBody>
      </p:sp>
      <p:pic>
        <p:nvPicPr>
          <p:cNvPr id="4" name="Picture 3">
            <a:extLst>
              <a:ext uri="{FF2B5EF4-FFF2-40B4-BE49-F238E27FC236}">
                <a16:creationId xmlns:a16="http://schemas.microsoft.com/office/drawing/2014/main" id="{2214E647-1C28-46DE-9C67-E2C36336B0D6}"/>
              </a:ext>
            </a:extLst>
          </p:cNvPr>
          <p:cNvPicPr>
            <a:picLocks noChangeAspect="1"/>
          </p:cNvPicPr>
          <p:nvPr/>
        </p:nvPicPr>
        <p:blipFill>
          <a:blip r:embed="rId3"/>
          <a:stretch>
            <a:fillRect/>
          </a:stretch>
        </p:blipFill>
        <p:spPr>
          <a:xfrm>
            <a:off x="1164432" y="1397769"/>
            <a:ext cx="6100762" cy="29525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a:spLocks noGrp="1"/>
          </p:cNvSpPr>
          <p:nvPr>
            <p:ph type="title"/>
          </p:nvPr>
        </p:nvSpPr>
        <p:spPr>
          <a:xfrm>
            <a:off x="771525" y="4931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Performance Analysis</a:t>
            </a:r>
            <a:endParaRPr dirty="0"/>
          </a:p>
        </p:txBody>
      </p:sp>
      <p:pic>
        <p:nvPicPr>
          <p:cNvPr id="4" name="Picture 3">
            <a:extLst>
              <a:ext uri="{FF2B5EF4-FFF2-40B4-BE49-F238E27FC236}">
                <a16:creationId xmlns:a16="http://schemas.microsoft.com/office/drawing/2014/main" id="{27F8936D-AA24-4CE7-9FAA-E316A092D766}"/>
              </a:ext>
            </a:extLst>
          </p:cNvPr>
          <p:cNvPicPr>
            <a:picLocks noChangeAspect="1"/>
          </p:cNvPicPr>
          <p:nvPr/>
        </p:nvPicPr>
        <p:blipFill>
          <a:blip r:embed="rId3"/>
          <a:stretch>
            <a:fillRect/>
          </a:stretch>
        </p:blipFill>
        <p:spPr>
          <a:xfrm>
            <a:off x="866776" y="1132858"/>
            <a:ext cx="6974636" cy="3605445"/>
          </a:xfrm>
          <a:prstGeom prst="rect">
            <a:avLst/>
          </a:prstGeom>
        </p:spPr>
      </p:pic>
    </p:spTree>
    <p:extLst>
      <p:ext uri="{BB962C8B-B14F-4D97-AF65-F5344CB8AC3E}">
        <p14:creationId xmlns:p14="http://schemas.microsoft.com/office/powerpoint/2010/main" val="125944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819150" y="3979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COST ANALYSIS</a:t>
            </a:r>
            <a:endParaRPr/>
          </a:p>
        </p:txBody>
      </p:sp>
      <p:pic>
        <p:nvPicPr>
          <p:cNvPr id="3" name="Picture 2">
            <a:extLst>
              <a:ext uri="{FF2B5EF4-FFF2-40B4-BE49-F238E27FC236}">
                <a16:creationId xmlns:a16="http://schemas.microsoft.com/office/drawing/2014/main" id="{F5CEABD6-FE1A-4C50-AC8C-711CBC0963B2}"/>
              </a:ext>
            </a:extLst>
          </p:cNvPr>
          <p:cNvPicPr>
            <a:picLocks noChangeAspect="1"/>
          </p:cNvPicPr>
          <p:nvPr/>
        </p:nvPicPr>
        <p:blipFill rotWithShape="1">
          <a:blip r:embed="rId3"/>
          <a:srcRect l="4508" r="433"/>
          <a:stretch/>
        </p:blipFill>
        <p:spPr>
          <a:xfrm>
            <a:off x="1146953" y="941424"/>
            <a:ext cx="5426375" cy="3804151"/>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TM02900769[[fn=Retrospect]]</Template>
  <TotalTime>5</TotalTime>
  <Words>887</Words>
  <Application>Microsoft Office PowerPoint</Application>
  <PresentationFormat>On-screen Show (16:9)</PresentationFormat>
  <Paragraphs>82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Roboto</vt:lpstr>
      <vt:lpstr>Calibri Light</vt:lpstr>
      <vt:lpstr>Calibri</vt:lpstr>
      <vt:lpstr>Arial</vt:lpstr>
      <vt:lpstr>Retrospect</vt:lpstr>
      <vt:lpstr>Deploying Dynamic Website on AWS</vt:lpstr>
      <vt:lpstr>INTRODUCTION</vt:lpstr>
      <vt:lpstr>Deploying a PHP and MySQL Website on AWS</vt:lpstr>
      <vt:lpstr>AWS Services Overview</vt:lpstr>
      <vt:lpstr>PowerPoint Presentation</vt:lpstr>
      <vt:lpstr>DEPLOYMENT STEPS</vt:lpstr>
      <vt:lpstr>Architectural Diagram</vt:lpstr>
      <vt:lpstr>Performance Analysis</vt:lpstr>
      <vt:lpstr>COST ANALYSIS</vt:lpstr>
      <vt:lpstr>PowerPoint Presentation</vt:lpstr>
      <vt:lpstr>Advanced topics of SQL database</vt:lpstr>
      <vt:lpstr>PowerPoint Presentation</vt:lpstr>
      <vt:lpstr>Comparative analysis of SQL with other databases.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Dynamic Website on AWS</dc:title>
  <dc:creator>Tushar Sehdev</dc:creator>
  <cp:lastModifiedBy>TUSHAR</cp:lastModifiedBy>
  <cp:revision>5</cp:revision>
  <dcterms:modified xsi:type="dcterms:W3CDTF">2024-03-05T11:41:00Z</dcterms:modified>
</cp:coreProperties>
</file>