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7" r:id="rId3"/>
    <p:sldId id="263" r:id="rId4"/>
    <p:sldId id="285" r:id="rId5"/>
    <p:sldId id="258" r:id="rId6"/>
    <p:sldId id="307" r:id="rId7"/>
    <p:sldId id="305" r:id="rId8"/>
    <p:sldId id="303" r:id="rId9"/>
    <p:sldId id="283" r:id="rId10"/>
    <p:sldId id="292" r:id="rId11"/>
    <p:sldId id="293" r:id="rId12"/>
    <p:sldId id="297" r:id="rId13"/>
    <p:sldId id="300" r:id="rId14"/>
    <p:sldId id="298" r:id="rId15"/>
    <p:sldId id="295" r:id="rId16"/>
    <p:sldId id="262" r:id="rId17"/>
    <p:sldId id="286" r:id="rId18"/>
    <p:sldId id="290" r:id="rId19"/>
    <p:sldId id="289" r:id="rId20"/>
    <p:sldId id="296" r:id="rId21"/>
    <p:sldId id="267" r:id="rId22"/>
    <p:sldId id="276" r:id="rId23"/>
    <p:sldId id="277" r:id="rId24"/>
    <p:sldId id="278" r:id="rId25"/>
    <p:sldId id="304" r:id="rId26"/>
    <p:sldId id="301" r:id="rId27"/>
    <p:sldId id="306" r:id="rId28"/>
    <p:sldId id="268" r:id="rId29"/>
    <p:sldId id="287" r:id="rId30"/>
    <p:sldId id="264" r:id="rId31"/>
    <p:sldId id="265" r:id="rId32"/>
    <p:sldId id="269" r:id="rId33"/>
  </p:sldIdLst>
  <p:sldSz cx="122412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CCFF33"/>
    <a:srgbClr val="99CC00"/>
    <a:srgbClr val="CCFF99"/>
    <a:srgbClr val="B9F4B6"/>
    <a:srgbClr val="4CE444"/>
    <a:srgbClr val="99FF99"/>
    <a:srgbClr val="6BE965"/>
    <a:srgbClr val="D7F9D5"/>
    <a:srgbClr val="E9B5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5033" autoAdjust="0"/>
  </p:normalViewPr>
  <p:slideViewPr>
    <p:cSldViewPr>
      <p:cViewPr varScale="1">
        <p:scale>
          <a:sx n="74" d="100"/>
          <a:sy n="74" d="100"/>
        </p:scale>
        <p:origin x="1003" y="62"/>
      </p:cViewPr>
      <p:guideLst>
        <p:guide orient="horz" pos="2160"/>
        <p:guide pos="38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1T16:21:52.852"/>
    </inkml:context>
    <inkml:brush xml:id="br0">
      <inkml:brushProperty name="width" value="0.2" units="cm"/>
      <inkml:brushProperty name="height" value="0.2" units="cm"/>
      <inkml:brushProperty name="color" value="#FFFFFF"/>
    </inkml:brush>
  </inkml:definitions>
  <inkml:trace contextRef="#ctx0" brushRef="#br0">848 0 24575,'2'24'0,"1"0"0,1 0 0,2 0 0,0 0 0,14 34 0,8 31 0,-27-86 0,0 0 0,-1-1 0,1 1 0,-1 0 0,0-1 0,1 1 0,-1 0 0,-1-1 0,1 1 0,0 0 0,-1-1 0,1 1 0,-1-1 0,0 1 0,1 0 0,-1-1 0,-1 1 0,1-1 0,0 0 0,-1 1 0,1-1 0,-1 0 0,1 0 0,-3 2 0,-1-1 0,1 0 0,0 0 0,-1 0 0,0-1 0,0 0 0,1 0 0,-1 0 0,-1 0 0,1-1 0,0 0 0,-9 1 0,-30 1 0,0-1 0,-55-6 0,-4 0 0,-442 4-1365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F4EF2E-EB59-4997-843C-96AEB77EE6A7}" type="datetimeFigureOut">
              <a:rPr lang="en-IN" smtClean="0"/>
              <a:pPr/>
              <a:t>14-06-2022</a:t>
            </a:fld>
            <a:endParaRPr lang="en-IN"/>
          </a:p>
        </p:txBody>
      </p:sp>
      <p:sp>
        <p:nvSpPr>
          <p:cNvPr id="4" name="Slide Image Placeholder 3"/>
          <p:cNvSpPr>
            <a:spLocks noGrp="1" noRot="1" noChangeAspect="1"/>
          </p:cNvSpPr>
          <p:nvPr>
            <p:ph type="sldImg" idx="2"/>
          </p:nvPr>
        </p:nvSpPr>
        <p:spPr>
          <a:xfrm>
            <a:off x="369888" y="685800"/>
            <a:ext cx="61182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07BF36-CEE6-40FA-B2E2-27EF2390F495}" type="slidenum">
              <a:rPr lang="en-IN" smtClean="0"/>
              <a:pPr/>
              <a:t>‹#›</a:t>
            </a:fld>
            <a:endParaRPr lang="en-IN"/>
          </a:p>
        </p:txBody>
      </p:sp>
    </p:spTree>
    <p:extLst>
      <p:ext uri="{BB962C8B-B14F-4D97-AF65-F5344CB8AC3E}">
        <p14:creationId xmlns:p14="http://schemas.microsoft.com/office/powerpoint/2010/main" val="279175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A07BF36-CEE6-40FA-B2E2-27EF2390F495}" type="slidenum">
              <a:rPr lang="en-IN" smtClean="0"/>
              <a:pPr/>
              <a:t>8</a:t>
            </a:fld>
            <a:endParaRPr lang="en-IN"/>
          </a:p>
        </p:txBody>
      </p:sp>
    </p:spTree>
    <p:extLst>
      <p:ext uri="{BB962C8B-B14F-4D97-AF65-F5344CB8AC3E}">
        <p14:creationId xmlns:p14="http://schemas.microsoft.com/office/powerpoint/2010/main" val="2844801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A07BF36-CEE6-40FA-B2E2-27EF2390F495}" type="slidenum">
              <a:rPr lang="en-IN" smtClean="0"/>
              <a:pPr/>
              <a:t>17</a:t>
            </a:fld>
            <a:endParaRPr lang="en-IN"/>
          </a:p>
        </p:txBody>
      </p:sp>
    </p:spTree>
    <p:extLst>
      <p:ext uri="{BB962C8B-B14F-4D97-AF65-F5344CB8AC3E}">
        <p14:creationId xmlns:p14="http://schemas.microsoft.com/office/powerpoint/2010/main" val="352351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A07BF36-CEE6-40FA-B2E2-27EF2390F495}" type="slidenum">
              <a:rPr lang="en-IN" smtClean="0"/>
              <a:pPr/>
              <a:t>18</a:t>
            </a:fld>
            <a:endParaRPr lang="en-IN"/>
          </a:p>
        </p:txBody>
      </p:sp>
    </p:spTree>
    <p:extLst>
      <p:ext uri="{BB962C8B-B14F-4D97-AF65-F5344CB8AC3E}">
        <p14:creationId xmlns:p14="http://schemas.microsoft.com/office/powerpoint/2010/main" val="1496071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A07BF36-CEE6-40FA-B2E2-27EF2390F495}" type="slidenum">
              <a:rPr lang="en-IN" smtClean="0"/>
              <a:pPr/>
              <a:t>19</a:t>
            </a:fld>
            <a:endParaRPr lang="en-IN"/>
          </a:p>
        </p:txBody>
      </p:sp>
    </p:spTree>
    <p:extLst>
      <p:ext uri="{BB962C8B-B14F-4D97-AF65-F5344CB8AC3E}">
        <p14:creationId xmlns:p14="http://schemas.microsoft.com/office/powerpoint/2010/main" val="112006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072607" y="76200"/>
            <a:ext cx="6248400" cy="1470025"/>
          </a:xfrm>
          <a:effectLst>
            <a:softEdge rad="127000"/>
          </a:effectLst>
        </p:spPr>
        <p:txBody>
          <a:bodyPr/>
          <a:lstStyle>
            <a:lvl1pPr marL="0" marR="0" indent="0" algn="ctr" defTabSz="914400" rtl="0" eaLnBrk="1" fontAlgn="auto" latinLnBrk="0" hangingPunct="1">
              <a:lnSpc>
                <a:spcPct val="100000"/>
              </a:lnSpc>
              <a:spcBef>
                <a:spcPct val="20000"/>
              </a:spcBef>
              <a:spcAft>
                <a:spcPts val="0"/>
              </a:spcAft>
              <a:buClrTx/>
              <a:buSzTx/>
              <a:buFontTx/>
              <a:buNone/>
              <a:tabLst/>
              <a:defRPr sz="800"/>
            </a:lvl1pPr>
          </a:lstStyle>
          <a:p>
            <a:pPr marL="0" marR="0" lvl="0" indent="0" defTabSz="914400" rtl="0" eaLnBrk="1" fontAlgn="auto" latinLnBrk="0" hangingPunct="1">
              <a:lnSpc>
                <a:spcPct val="100000"/>
              </a:lnSpc>
              <a:spcBef>
                <a:spcPct val="20000"/>
              </a:spcBef>
              <a:spcAft>
                <a:spcPts val="0"/>
              </a:spcAft>
              <a:tabLst/>
              <a:defRPr/>
            </a:pPr>
            <a:endParaRPr kumimoji="0" lang="en-US" sz="2200" b="1" i="0" u="none" strike="noStrike" kern="1200" cap="none" spc="0" normalizeH="0" baseline="0" noProof="0" dirty="0">
              <a:ln>
                <a:noFill/>
              </a:ln>
              <a:solidFill>
                <a:prstClr val="black"/>
              </a:solidFill>
              <a:effectLst/>
              <a:uLnTx/>
              <a:uFillTx/>
              <a:latin typeface="Helvetica" pitchFamily="34" charset="0"/>
              <a:ea typeface="+mn-ea"/>
              <a:cs typeface="Helvetica" pitchFamily="34" charset="0"/>
            </a:endParaRPr>
          </a:p>
        </p:txBody>
      </p:sp>
      <p:sp>
        <p:nvSpPr>
          <p:cNvPr id="3" name="Subtitle 2"/>
          <p:cNvSpPr>
            <a:spLocks noGrp="1"/>
          </p:cNvSpPr>
          <p:nvPr>
            <p:ph type="subTitle" idx="1"/>
          </p:nvPr>
        </p:nvSpPr>
        <p:spPr>
          <a:xfrm>
            <a:off x="1836184" y="3886200"/>
            <a:ext cx="856885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A4BD21-5C8C-41FB-97FC-03CF18B6FFAD}" type="datetime1">
              <a:rPr lang="en-US" smtClean="0"/>
              <a:pPr/>
              <a:t>6/14/2022</a:t>
            </a:fld>
            <a:endParaRPr lang="en-US"/>
          </a:p>
        </p:txBody>
      </p:sp>
      <p:sp>
        <p:nvSpPr>
          <p:cNvPr id="5" name="Footer Placeholder 4"/>
          <p:cNvSpPr>
            <a:spLocks noGrp="1"/>
          </p:cNvSpPr>
          <p:nvPr>
            <p:ph type="ftr" sz="quarter" idx="11"/>
          </p:nvPr>
        </p:nvSpPr>
        <p:spPr/>
        <p:txBody>
          <a:bodyPr/>
          <a:lstStyle/>
          <a:p>
            <a:r>
              <a:rPr lang="en-IN"/>
              <a:t>Experimental Investigation of Heat Transfer Enhancement Using Rotary  Twisted Tapes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userDrawn="1"/>
        </p:nvSpPr>
        <p:spPr>
          <a:xfrm>
            <a:off x="0" y="0"/>
            <a:ext cx="2996406" cy="685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1" name="Rectangle 10"/>
          <p:cNvSpPr/>
          <p:nvPr userDrawn="1"/>
        </p:nvSpPr>
        <p:spPr>
          <a:xfrm>
            <a:off x="2996406" y="0"/>
            <a:ext cx="9244807" cy="6858000"/>
          </a:xfrm>
          <a:prstGeom prst="rect">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 name="Group 50"/>
          <p:cNvGrpSpPr/>
          <p:nvPr userDrawn="1"/>
        </p:nvGrpSpPr>
        <p:grpSpPr>
          <a:xfrm>
            <a:off x="2767806" y="0"/>
            <a:ext cx="381000" cy="6934200"/>
            <a:chOff x="2767806" y="0"/>
            <a:chExt cx="381000" cy="6934200"/>
          </a:xfrm>
        </p:grpSpPr>
        <p:sp>
          <p:nvSpPr>
            <p:cNvPr id="14" name="Block Arc 13"/>
            <p:cNvSpPr/>
            <p:nvPr userDrawn="1"/>
          </p:nvSpPr>
          <p:spPr>
            <a:xfrm>
              <a:off x="2767806" y="43434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Block Arc 14"/>
            <p:cNvSpPr/>
            <p:nvPr userDrawn="1"/>
          </p:nvSpPr>
          <p:spPr>
            <a:xfrm>
              <a:off x="2767806" y="45720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Block Arc 15"/>
            <p:cNvSpPr/>
            <p:nvPr userDrawn="1"/>
          </p:nvSpPr>
          <p:spPr>
            <a:xfrm>
              <a:off x="2767806" y="59436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Block Arc 16"/>
            <p:cNvSpPr/>
            <p:nvPr userDrawn="1"/>
          </p:nvSpPr>
          <p:spPr>
            <a:xfrm>
              <a:off x="2767806" y="61722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Block Arc 17"/>
            <p:cNvSpPr/>
            <p:nvPr userDrawn="1"/>
          </p:nvSpPr>
          <p:spPr>
            <a:xfrm>
              <a:off x="2767806" y="52578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Block Arc 20"/>
            <p:cNvSpPr/>
            <p:nvPr userDrawn="1"/>
          </p:nvSpPr>
          <p:spPr>
            <a:xfrm>
              <a:off x="2767806" y="54864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Block Arc 21"/>
            <p:cNvSpPr/>
            <p:nvPr userDrawn="1"/>
          </p:nvSpPr>
          <p:spPr>
            <a:xfrm>
              <a:off x="2767806" y="57150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Block Arc 22"/>
            <p:cNvSpPr/>
            <p:nvPr userDrawn="1"/>
          </p:nvSpPr>
          <p:spPr>
            <a:xfrm>
              <a:off x="2767806" y="48006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Block Arc 23"/>
            <p:cNvSpPr/>
            <p:nvPr userDrawn="1"/>
          </p:nvSpPr>
          <p:spPr>
            <a:xfrm>
              <a:off x="2767806" y="50292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Block Arc 24"/>
            <p:cNvSpPr/>
            <p:nvPr userDrawn="1"/>
          </p:nvSpPr>
          <p:spPr>
            <a:xfrm>
              <a:off x="2767806" y="64008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Block Arc 25"/>
            <p:cNvSpPr/>
            <p:nvPr userDrawn="1"/>
          </p:nvSpPr>
          <p:spPr>
            <a:xfrm>
              <a:off x="2767806" y="66294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Block Arc 31"/>
            <p:cNvSpPr/>
            <p:nvPr userDrawn="1"/>
          </p:nvSpPr>
          <p:spPr>
            <a:xfrm>
              <a:off x="2767806" y="41148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Block Arc 32"/>
            <p:cNvSpPr/>
            <p:nvPr userDrawn="1"/>
          </p:nvSpPr>
          <p:spPr>
            <a:xfrm>
              <a:off x="2767806" y="38862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Block Arc 33"/>
            <p:cNvSpPr/>
            <p:nvPr userDrawn="1"/>
          </p:nvSpPr>
          <p:spPr>
            <a:xfrm>
              <a:off x="2767806" y="36576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Block Arc 34"/>
            <p:cNvSpPr/>
            <p:nvPr userDrawn="1"/>
          </p:nvSpPr>
          <p:spPr>
            <a:xfrm>
              <a:off x="2767806" y="34290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Block Arc 35"/>
            <p:cNvSpPr/>
            <p:nvPr userDrawn="1"/>
          </p:nvSpPr>
          <p:spPr>
            <a:xfrm>
              <a:off x="2767806" y="32004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7" name="Block Arc 36"/>
            <p:cNvSpPr/>
            <p:nvPr userDrawn="1"/>
          </p:nvSpPr>
          <p:spPr>
            <a:xfrm>
              <a:off x="2767806" y="29718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Block Arc 37"/>
            <p:cNvSpPr/>
            <p:nvPr userDrawn="1"/>
          </p:nvSpPr>
          <p:spPr>
            <a:xfrm>
              <a:off x="2767806" y="27432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Block Arc 38"/>
            <p:cNvSpPr/>
            <p:nvPr userDrawn="1"/>
          </p:nvSpPr>
          <p:spPr>
            <a:xfrm>
              <a:off x="2767806" y="25146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Block Arc 39"/>
            <p:cNvSpPr/>
            <p:nvPr userDrawn="1"/>
          </p:nvSpPr>
          <p:spPr>
            <a:xfrm>
              <a:off x="2767806" y="22860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1" name="Block Arc 40"/>
            <p:cNvSpPr/>
            <p:nvPr userDrawn="1"/>
          </p:nvSpPr>
          <p:spPr>
            <a:xfrm>
              <a:off x="2767806" y="20574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2" name="Block Arc 41"/>
            <p:cNvSpPr/>
            <p:nvPr userDrawn="1"/>
          </p:nvSpPr>
          <p:spPr>
            <a:xfrm>
              <a:off x="2767806" y="18288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Block Arc 42"/>
            <p:cNvSpPr/>
            <p:nvPr userDrawn="1"/>
          </p:nvSpPr>
          <p:spPr>
            <a:xfrm>
              <a:off x="2767806" y="16002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Block Arc 43"/>
            <p:cNvSpPr/>
            <p:nvPr userDrawn="1"/>
          </p:nvSpPr>
          <p:spPr>
            <a:xfrm>
              <a:off x="2767806" y="13716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5" name="Block Arc 44"/>
            <p:cNvSpPr/>
            <p:nvPr userDrawn="1"/>
          </p:nvSpPr>
          <p:spPr>
            <a:xfrm>
              <a:off x="2767806" y="11430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Block Arc 45"/>
            <p:cNvSpPr/>
            <p:nvPr userDrawn="1"/>
          </p:nvSpPr>
          <p:spPr>
            <a:xfrm>
              <a:off x="2767806" y="9144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7" name="Block Arc 46"/>
            <p:cNvSpPr/>
            <p:nvPr userDrawn="1"/>
          </p:nvSpPr>
          <p:spPr>
            <a:xfrm>
              <a:off x="2767806" y="6858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8" name="Block Arc 47"/>
            <p:cNvSpPr/>
            <p:nvPr userDrawn="1"/>
          </p:nvSpPr>
          <p:spPr>
            <a:xfrm>
              <a:off x="2767806" y="4572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9" name="Block Arc 48"/>
            <p:cNvSpPr/>
            <p:nvPr userDrawn="1"/>
          </p:nvSpPr>
          <p:spPr>
            <a:xfrm>
              <a:off x="2767806" y="2286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0" name="Block Arc 49"/>
            <p:cNvSpPr/>
            <p:nvPr userDrawn="1"/>
          </p:nvSpPr>
          <p:spPr>
            <a:xfrm>
              <a:off x="2767806" y="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8D4C-C1DC-4228-B812-CD431262EA7B}" type="datetime1">
              <a:rPr lang="en-US" smtClean="0"/>
              <a:pPr/>
              <a:t>6/14/2022</a:t>
            </a:fld>
            <a:endParaRPr lang="en-US"/>
          </a:p>
        </p:txBody>
      </p:sp>
      <p:sp>
        <p:nvSpPr>
          <p:cNvPr id="5" name="Footer Placeholder 4"/>
          <p:cNvSpPr>
            <a:spLocks noGrp="1"/>
          </p:cNvSpPr>
          <p:nvPr>
            <p:ph type="ftr" sz="quarter" idx="11"/>
          </p:nvPr>
        </p:nvSpPr>
        <p:spPr/>
        <p:txBody>
          <a:bodyPr/>
          <a:lstStyle/>
          <a:p>
            <a:r>
              <a:rPr lang="en-IN"/>
              <a:t>Experimental Investigation of Heat Transfer Enhancement Using Rotary  Twisted Tapes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4880" y="274642"/>
            <a:ext cx="2754272"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2061" y="274642"/>
            <a:ext cx="8058799"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27397-D2AD-43DF-8E22-3DD120005FB7}" type="datetime1">
              <a:rPr lang="en-US" smtClean="0"/>
              <a:pPr/>
              <a:t>6/14/2022</a:t>
            </a:fld>
            <a:endParaRPr lang="en-US"/>
          </a:p>
        </p:txBody>
      </p:sp>
      <p:sp>
        <p:nvSpPr>
          <p:cNvPr id="5" name="Footer Placeholder 4"/>
          <p:cNvSpPr>
            <a:spLocks noGrp="1"/>
          </p:cNvSpPr>
          <p:nvPr>
            <p:ph type="ftr" sz="quarter" idx="11"/>
          </p:nvPr>
        </p:nvSpPr>
        <p:spPr/>
        <p:txBody>
          <a:bodyPr/>
          <a:lstStyle/>
          <a:p>
            <a:r>
              <a:rPr lang="en-IN"/>
              <a:t>Experimental Investigation of Heat Transfer Enhancement Using Rotary  Twisted Tapes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9"/>
          <p:cNvSpPr/>
          <p:nvPr userDrawn="1"/>
        </p:nvSpPr>
        <p:spPr>
          <a:xfrm>
            <a:off x="0" y="0"/>
            <a:ext cx="12241213" cy="6858000"/>
          </a:xfrm>
          <a:prstGeom prst="rect">
            <a:avLst/>
          </a:prstGeom>
          <a:effectLst>
            <a:outerShdw blurRad="40000" dist="23000" dir="5400000" rotWithShape="0">
              <a:srgbClr val="000000">
                <a:alpha val="35000"/>
              </a:srgbClr>
            </a:outerShdw>
            <a:softEdge rad="12700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2" name="Rectangle 11"/>
          <p:cNvSpPr/>
          <p:nvPr userDrawn="1"/>
        </p:nvSpPr>
        <p:spPr>
          <a:xfrm>
            <a:off x="329406" y="304800"/>
            <a:ext cx="11582400" cy="6324600"/>
          </a:xfrm>
          <a:prstGeom prst="rect">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34206" y="1600200"/>
            <a:ext cx="11017092"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nanotehnologija.jpg"/>
          <p:cNvPicPr>
            <a:picLocks noChangeAspect="1"/>
          </p:cNvPicPr>
          <p:nvPr userDrawn="1"/>
        </p:nvPicPr>
        <p:blipFill>
          <a:blip r:embed="rId2" cstate="print">
            <a:lum bright="20000"/>
          </a:blip>
          <a:srcRect l="20000" r="20000" b="6627"/>
          <a:stretch>
            <a:fillRect/>
          </a:stretch>
        </p:blipFill>
        <p:spPr>
          <a:xfrm>
            <a:off x="329406" y="4953000"/>
            <a:ext cx="1472406" cy="1676400"/>
          </a:xfrm>
          <a:prstGeom prst="rect">
            <a:avLst/>
          </a:prstGeom>
        </p:spPr>
      </p:pic>
      <p:sp>
        <p:nvSpPr>
          <p:cNvPr id="5" name="Footer Placeholder 4"/>
          <p:cNvSpPr>
            <a:spLocks noGrp="1"/>
          </p:cNvSpPr>
          <p:nvPr>
            <p:ph type="ftr" sz="quarter" idx="11"/>
          </p:nvPr>
        </p:nvSpPr>
        <p:spPr>
          <a:xfrm>
            <a:off x="2920206" y="6172200"/>
            <a:ext cx="7010400" cy="457200"/>
          </a:xfrm>
          <a:ln>
            <a:solidFill>
              <a:srgbClr val="669900"/>
            </a:solidFill>
          </a:ln>
          <a:scene3d>
            <a:camera prst="orthographicFront"/>
            <a:lightRig rig="threePt" dir="t"/>
          </a:scene3d>
          <a:sp3d>
            <a:bevelT/>
          </a:sp3d>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1500">
                <a:solidFill>
                  <a:schemeClr val="tx1"/>
                </a:solidFill>
              </a:defRPr>
            </a:lvl1pPr>
          </a:lstStyle>
          <a:p>
            <a:r>
              <a:rPr lang="en-US" b="1">
                <a:solidFill>
                  <a:srgbClr val="9BBB59">
                    <a:lumMod val="50000"/>
                  </a:srgbClr>
                </a:solidFill>
              </a:rPr>
              <a:t>Experimental Investigation of Heat Transfer Enhancement Using Rotary  Twisted Tapes</a:t>
            </a:r>
            <a:endParaRPr lang="en-US" b="1" dirty="0">
              <a:solidFill>
                <a:srgbClr val="9BBB59">
                  <a:lumMod val="50000"/>
                </a:srgbClr>
              </a:solidFill>
            </a:endParaRPr>
          </a:p>
        </p:txBody>
      </p:sp>
      <p:sp>
        <p:nvSpPr>
          <p:cNvPr id="6" name="Slide Number Placeholder 5"/>
          <p:cNvSpPr>
            <a:spLocks noGrp="1"/>
          </p:cNvSpPr>
          <p:nvPr>
            <p:ph type="sldNum" sz="quarter" idx="12"/>
          </p:nvPr>
        </p:nvSpPr>
        <p:spPr>
          <a:xfrm>
            <a:off x="9930606" y="6172200"/>
            <a:ext cx="1066800" cy="457200"/>
          </a:xfrm>
        </p:spPr>
        <p:style>
          <a:lnRef idx="0">
            <a:schemeClr val="accent3"/>
          </a:lnRef>
          <a:fillRef idx="3">
            <a:schemeClr val="accent3"/>
          </a:fillRef>
          <a:effectRef idx="3">
            <a:schemeClr val="accent3"/>
          </a:effectRef>
          <a:fontRef idx="none"/>
        </p:style>
        <p:txBody>
          <a:bodyPr/>
          <a:lstStyle>
            <a:lvl1pPr algn="ctr">
              <a:defRPr sz="1800" b="1">
                <a:solidFill>
                  <a:schemeClr val="tx1"/>
                </a:solidFill>
              </a:defRPr>
            </a:lvl1pPr>
          </a:lstStyle>
          <a:p>
            <a:fld id="{B6F15528-21DE-4FAA-801E-634DDDAF4B2B}" type="slidenum">
              <a:rPr lang="en-US" smtClean="0"/>
              <a:pPr/>
              <a:t>‹#›</a:t>
            </a:fld>
            <a:endParaRPr lang="en-US" dirty="0"/>
          </a:p>
        </p:txBody>
      </p:sp>
      <p:pic>
        <p:nvPicPr>
          <p:cNvPr id="7" name="Picture 6" descr="243_logo.png"/>
          <p:cNvPicPr>
            <a:picLocks noChangeAspect="1"/>
          </p:cNvPicPr>
          <p:nvPr userDrawn="1"/>
        </p:nvPicPr>
        <p:blipFill>
          <a:blip r:embed="rId3" cstate="print">
            <a:lum bright="30000" contrast="-40000"/>
          </a:blip>
          <a:stretch>
            <a:fillRect/>
          </a:stretch>
        </p:blipFill>
        <p:spPr>
          <a:xfrm>
            <a:off x="10921206" y="5562600"/>
            <a:ext cx="1066800" cy="1143000"/>
          </a:xfrm>
          <a:prstGeom prst="rect">
            <a:avLst/>
          </a:prstGeom>
        </p:spPr>
      </p:pic>
      <p:sp>
        <p:nvSpPr>
          <p:cNvPr id="11" name="Rectangle 10"/>
          <p:cNvSpPr/>
          <p:nvPr userDrawn="1"/>
        </p:nvSpPr>
        <p:spPr>
          <a:xfrm>
            <a:off x="329406" y="1371600"/>
            <a:ext cx="11582400" cy="762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4" name="Date Placeholder 3"/>
          <p:cNvSpPr>
            <a:spLocks noGrp="1"/>
          </p:cNvSpPr>
          <p:nvPr>
            <p:ph type="dt" sz="half" idx="10"/>
          </p:nvPr>
        </p:nvSpPr>
        <p:spPr>
          <a:xfrm>
            <a:off x="1548606" y="6172200"/>
            <a:ext cx="1371600" cy="457200"/>
          </a:xfrm>
        </p:spPr>
        <p:style>
          <a:lnRef idx="0">
            <a:schemeClr val="accent3"/>
          </a:lnRef>
          <a:fillRef idx="3">
            <a:schemeClr val="accent3"/>
          </a:fillRef>
          <a:effectRef idx="3">
            <a:schemeClr val="accent3"/>
          </a:effectRef>
          <a:fontRef idx="none"/>
        </p:style>
        <p:txBody>
          <a:bodyPr/>
          <a:lstStyle>
            <a:lvl1pPr algn="ctr">
              <a:defRPr sz="1800" b="1">
                <a:solidFill>
                  <a:schemeClr val="tx1"/>
                </a:solidFill>
              </a:defRPr>
            </a:lvl1pPr>
          </a:lstStyle>
          <a:p>
            <a:fld id="{55B4DBF6-2372-418D-9ABB-49A55608390A}" type="datetime1">
              <a:rPr lang="en-US" smtClean="0"/>
              <a:pPr/>
              <a:t>6/14/2022</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6973" y="4406904"/>
            <a:ext cx="1040503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6973" y="2906713"/>
            <a:ext cx="1040503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6811B-F009-470F-8F6A-CA13E8E30D9E}" type="datetime1">
              <a:rPr lang="en-US" smtClean="0"/>
              <a:pPr/>
              <a:t>6/14/2022</a:t>
            </a:fld>
            <a:endParaRPr lang="en-US"/>
          </a:p>
        </p:txBody>
      </p:sp>
      <p:sp>
        <p:nvSpPr>
          <p:cNvPr id="5" name="Footer Placeholder 4"/>
          <p:cNvSpPr>
            <a:spLocks noGrp="1"/>
          </p:cNvSpPr>
          <p:nvPr>
            <p:ph type="ftr" sz="quarter" idx="11"/>
          </p:nvPr>
        </p:nvSpPr>
        <p:spPr/>
        <p:txBody>
          <a:bodyPr/>
          <a:lstStyle/>
          <a:p>
            <a:r>
              <a:rPr lang="en-IN"/>
              <a:t>Experimental Investigation of Heat Transfer Enhancement Using Rotary  Twisted Tapes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062" y="1600204"/>
            <a:ext cx="540653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2617" y="1600204"/>
            <a:ext cx="540653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60DA3A-7960-48A7-BBCB-99159F89A3A0}" type="datetime1">
              <a:rPr lang="en-US" smtClean="0"/>
              <a:pPr/>
              <a:t>6/14/2022</a:t>
            </a:fld>
            <a:endParaRPr lang="en-US"/>
          </a:p>
        </p:txBody>
      </p:sp>
      <p:sp>
        <p:nvSpPr>
          <p:cNvPr id="6" name="Footer Placeholder 5"/>
          <p:cNvSpPr>
            <a:spLocks noGrp="1"/>
          </p:cNvSpPr>
          <p:nvPr>
            <p:ph type="ftr" sz="quarter" idx="11"/>
          </p:nvPr>
        </p:nvSpPr>
        <p:spPr/>
        <p:txBody>
          <a:bodyPr/>
          <a:lstStyle/>
          <a:p>
            <a:r>
              <a:rPr lang="en-IN"/>
              <a:t>Experimental Investigation of Heat Transfer Enhancement Using Rotary  Twisted Tapes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2062" y="1535113"/>
            <a:ext cx="540866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12062" y="2174875"/>
            <a:ext cx="540866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8369" y="1535113"/>
            <a:ext cx="541078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8369" y="2174875"/>
            <a:ext cx="54107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52A643-CC41-41DC-8DAF-2437F67CD4BE}" type="datetime1">
              <a:rPr lang="en-US" smtClean="0"/>
              <a:pPr/>
              <a:t>6/14/2022</a:t>
            </a:fld>
            <a:endParaRPr lang="en-US"/>
          </a:p>
        </p:txBody>
      </p:sp>
      <p:sp>
        <p:nvSpPr>
          <p:cNvPr id="8" name="Footer Placeholder 7"/>
          <p:cNvSpPr>
            <a:spLocks noGrp="1"/>
          </p:cNvSpPr>
          <p:nvPr>
            <p:ph type="ftr" sz="quarter" idx="11"/>
          </p:nvPr>
        </p:nvSpPr>
        <p:spPr/>
        <p:txBody>
          <a:bodyPr/>
          <a:lstStyle/>
          <a:p>
            <a:r>
              <a:rPr lang="en-IN"/>
              <a:t>Experimental Investigation of Heat Transfer Enhancement Using Rotary  Twisted Tapes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3CD0FF-1F9B-4BF3-A00A-15C2A7A46BBD}" type="datetime1">
              <a:rPr lang="en-US" smtClean="0"/>
              <a:pPr/>
              <a:t>6/14/2022</a:t>
            </a:fld>
            <a:endParaRPr lang="en-US"/>
          </a:p>
        </p:txBody>
      </p:sp>
      <p:sp>
        <p:nvSpPr>
          <p:cNvPr id="4" name="Footer Placeholder 3"/>
          <p:cNvSpPr>
            <a:spLocks noGrp="1"/>
          </p:cNvSpPr>
          <p:nvPr>
            <p:ph type="ftr" sz="quarter" idx="11"/>
          </p:nvPr>
        </p:nvSpPr>
        <p:spPr/>
        <p:txBody>
          <a:bodyPr/>
          <a:lstStyle/>
          <a:p>
            <a:r>
              <a:rPr lang="en-IN"/>
              <a:t>Experimental Investigation of Heat Transfer Enhancement Using Rotary  Twisted Tapes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BC138-D486-4A32-824D-52D4E441D2EE}" type="datetime1">
              <a:rPr lang="en-US" smtClean="0"/>
              <a:pPr/>
              <a:t>6/14/2022</a:t>
            </a:fld>
            <a:endParaRPr lang="en-US"/>
          </a:p>
        </p:txBody>
      </p:sp>
      <p:sp>
        <p:nvSpPr>
          <p:cNvPr id="3" name="Footer Placeholder 2"/>
          <p:cNvSpPr>
            <a:spLocks noGrp="1"/>
          </p:cNvSpPr>
          <p:nvPr>
            <p:ph type="ftr" sz="quarter" idx="11"/>
          </p:nvPr>
        </p:nvSpPr>
        <p:spPr/>
        <p:txBody>
          <a:bodyPr/>
          <a:lstStyle/>
          <a:p>
            <a:r>
              <a:rPr lang="en-IN"/>
              <a:t>Experimental Investigation of Heat Transfer Enhancement Using Rotary  Twisted Tapes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Rectangle 4"/>
          <p:cNvSpPr/>
          <p:nvPr userDrawn="1"/>
        </p:nvSpPr>
        <p:spPr>
          <a:xfrm>
            <a:off x="0" y="0"/>
            <a:ext cx="12241213"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6" name="Rounded Rectangle 5"/>
          <p:cNvSpPr/>
          <p:nvPr userDrawn="1"/>
        </p:nvSpPr>
        <p:spPr>
          <a:xfrm>
            <a:off x="405606" y="381000"/>
            <a:ext cx="11506200" cy="6172200"/>
          </a:xfrm>
          <a:prstGeom prst="roundRect">
            <a:avLst/>
          </a:prstGeom>
          <a:solidFill>
            <a:srgbClr val="CCFF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061" y="273050"/>
            <a:ext cx="402727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85976" y="273054"/>
            <a:ext cx="684317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2061" y="1435103"/>
            <a:ext cx="40272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EB2D02-BADC-4A57-976B-285446FBBFFC}" type="datetime1">
              <a:rPr lang="en-US" smtClean="0"/>
              <a:pPr/>
              <a:t>6/14/2022</a:t>
            </a:fld>
            <a:endParaRPr lang="en-US"/>
          </a:p>
        </p:txBody>
      </p:sp>
      <p:sp>
        <p:nvSpPr>
          <p:cNvPr id="6" name="Footer Placeholder 5"/>
          <p:cNvSpPr>
            <a:spLocks noGrp="1"/>
          </p:cNvSpPr>
          <p:nvPr>
            <p:ph type="ftr" sz="quarter" idx="11"/>
          </p:nvPr>
        </p:nvSpPr>
        <p:spPr/>
        <p:txBody>
          <a:bodyPr/>
          <a:lstStyle/>
          <a:p>
            <a:r>
              <a:rPr lang="en-IN"/>
              <a:t>Experimental Investigation of Heat Transfer Enhancement Using Rotary  Twisted Tapes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9365" y="4800600"/>
            <a:ext cx="7344728"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99365" y="612775"/>
            <a:ext cx="73447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99365" y="5367338"/>
            <a:ext cx="73447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32ABF-A29D-44C6-BA20-BD0B67069791}" type="datetime1">
              <a:rPr lang="en-US" smtClean="0"/>
              <a:pPr/>
              <a:t>6/14/2022</a:t>
            </a:fld>
            <a:endParaRPr lang="en-US"/>
          </a:p>
        </p:txBody>
      </p:sp>
      <p:sp>
        <p:nvSpPr>
          <p:cNvPr id="6" name="Footer Placeholder 5"/>
          <p:cNvSpPr>
            <a:spLocks noGrp="1"/>
          </p:cNvSpPr>
          <p:nvPr>
            <p:ph type="ftr" sz="quarter" idx="11"/>
          </p:nvPr>
        </p:nvSpPr>
        <p:spPr/>
        <p:txBody>
          <a:bodyPr/>
          <a:lstStyle/>
          <a:p>
            <a:r>
              <a:rPr lang="en-IN"/>
              <a:t>Experimental Investigation of Heat Transfer Enhancement Using Rotary  Twisted Tapes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063" y="274638"/>
            <a:ext cx="11017092"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12063" y="1600204"/>
            <a:ext cx="11017092"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2061" y="6356354"/>
            <a:ext cx="28562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3A3C0-B376-42EB-ACA2-2B94F06D7621}" type="datetime1">
              <a:rPr lang="en-US" smtClean="0"/>
              <a:pPr/>
              <a:t>6/14/2022</a:t>
            </a:fld>
            <a:endParaRPr lang="en-US"/>
          </a:p>
        </p:txBody>
      </p:sp>
      <p:sp>
        <p:nvSpPr>
          <p:cNvPr id="5" name="Footer Placeholder 4"/>
          <p:cNvSpPr>
            <a:spLocks noGrp="1"/>
          </p:cNvSpPr>
          <p:nvPr>
            <p:ph type="ftr" sz="quarter" idx="3"/>
          </p:nvPr>
        </p:nvSpPr>
        <p:spPr>
          <a:xfrm>
            <a:off x="4182415" y="6356354"/>
            <a:ext cx="387638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Experimental Investigation of Heat Transfer Enhancement Using Rotary  Twisted Tapes</a:t>
            </a:r>
            <a:endParaRPr lang="en-US"/>
          </a:p>
        </p:txBody>
      </p:sp>
      <p:sp>
        <p:nvSpPr>
          <p:cNvPr id="6" name="Slide Number Placeholder 5"/>
          <p:cNvSpPr>
            <a:spLocks noGrp="1"/>
          </p:cNvSpPr>
          <p:nvPr>
            <p:ph type="sldNum" sz="quarter" idx="4"/>
          </p:nvPr>
        </p:nvSpPr>
        <p:spPr>
          <a:xfrm>
            <a:off x="8772870" y="6356354"/>
            <a:ext cx="285628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1.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453606" y="457200"/>
            <a:ext cx="8305800" cy="5867400"/>
          </a:xfrm>
          <a:prstGeom prst="roundRect">
            <a:avLst/>
          </a:prstGeom>
          <a:solidFill>
            <a:schemeClr val="accent3">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3487975" y="609600"/>
            <a:ext cx="8119031" cy="5486400"/>
          </a:xfrm>
        </p:spPr>
        <p:txBody>
          <a:bodyPr>
            <a:noAutofit/>
            <a:scene3d>
              <a:camera prst="orthographicFront"/>
              <a:lightRig rig="threePt" dir="t"/>
            </a:scene3d>
            <a:sp3d extrusionH="57150">
              <a:bevelT w="38100" h="38100"/>
            </a:sp3d>
          </a:bodyPr>
          <a:lstStyle/>
          <a:p>
            <a:pPr>
              <a:spcBef>
                <a:spcPts val="0"/>
              </a:spcBef>
            </a:pPr>
            <a:r>
              <a:rPr lang="en-US" sz="2400" dirty="0">
                <a:latin typeface="+mn-lt"/>
                <a:cs typeface="Helvetica" pitchFamily="34" charset="0"/>
              </a:rPr>
              <a:t>A Project Stage-II on</a:t>
            </a:r>
            <a:br>
              <a:rPr lang="en-US" sz="2400" dirty="0">
                <a:latin typeface="+mn-lt"/>
                <a:cs typeface="Helvetica" pitchFamily="34" charset="0"/>
              </a:rPr>
            </a:br>
            <a:r>
              <a:rPr lang="en-US" sz="2400" dirty="0">
                <a:latin typeface="+mn-lt"/>
                <a:cs typeface="Helvetica" pitchFamily="34" charset="0"/>
              </a:rPr>
              <a:t>Design And Development Of Auto Solar Panel Cleaning With Water Spraying System</a:t>
            </a:r>
            <a:br>
              <a:rPr lang="en-IN" sz="2000" dirty="0">
                <a:solidFill>
                  <a:srgbClr val="C00000"/>
                </a:solidFill>
                <a:latin typeface="+mn-lt"/>
                <a:ea typeface="Calibri"/>
                <a:cs typeface="Helvetica" pitchFamily="34" charset="0"/>
              </a:rPr>
            </a:br>
            <a:br>
              <a:rPr lang="en-IN" sz="2000" dirty="0">
                <a:solidFill>
                  <a:srgbClr val="C00000"/>
                </a:solidFill>
                <a:latin typeface="+mn-lt"/>
                <a:ea typeface="Calibri"/>
                <a:cs typeface="Helvetica" pitchFamily="34" charset="0"/>
              </a:rPr>
            </a:br>
            <a:r>
              <a:rPr lang="en-IN"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Helvetica" pitchFamily="34" charset="0"/>
              </a:rPr>
              <a:t> </a:t>
            </a:r>
            <a:r>
              <a:rPr lang="en-IN" sz="2400" dirty="0">
                <a:ln w="1905"/>
                <a:effectLst>
                  <a:innerShdw blurRad="69850" dist="43180" dir="5400000">
                    <a:srgbClr val="000000">
                      <a:alpha val="65000"/>
                    </a:srgbClr>
                  </a:innerShdw>
                </a:effectLst>
                <a:latin typeface="+mn-lt"/>
                <a:cs typeface="Helvetica" pitchFamily="34" charset="0"/>
              </a:rPr>
              <a:t>Presented By</a:t>
            </a:r>
            <a:br>
              <a:rPr lang="en-IN" sz="2400" dirty="0">
                <a:ln w="1905"/>
                <a:effectLst>
                  <a:innerShdw blurRad="69850" dist="43180" dir="5400000">
                    <a:srgbClr val="000000">
                      <a:alpha val="65000"/>
                    </a:srgbClr>
                  </a:innerShdw>
                </a:effectLst>
                <a:latin typeface="+mn-lt"/>
                <a:cs typeface="Helvetica" pitchFamily="34" charset="0"/>
              </a:rPr>
            </a:br>
            <a:r>
              <a:rPr lang="en-IN" sz="2400" dirty="0">
                <a:ln w="1905"/>
                <a:effectLst>
                  <a:innerShdw blurRad="69850" dist="43180" dir="5400000">
                    <a:srgbClr val="000000">
                      <a:alpha val="65000"/>
                    </a:srgbClr>
                  </a:innerShdw>
                </a:effectLst>
                <a:latin typeface="+mn-lt"/>
                <a:cs typeface="Helvetica" pitchFamily="34" charset="0"/>
              </a:rPr>
              <a:t>              Tushar </a:t>
            </a:r>
            <a:r>
              <a:rPr lang="en-IN" sz="2400" dirty="0" err="1">
                <a:ln w="1905"/>
                <a:effectLst>
                  <a:innerShdw blurRad="69850" dist="43180" dir="5400000">
                    <a:srgbClr val="000000">
                      <a:alpha val="65000"/>
                    </a:srgbClr>
                  </a:innerShdw>
                </a:effectLst>
                <a:latin typeface="+mn-lt"/>
                <a:cs typeface="Helvetica" pitchFamily="34" charset="0"/>
              </a:rPr>
              <a:t>Shingade</a:t>
            </a:r>
            <a:r>
              <a:rPr lang="en-IN" sz="2400" dirty="0">
                <a:ln w="1905"/>
                <a:effectLst>
                  <a:innerShdw blurRad="69850" dist="43180" dir="5400000">
                    <a:srgbClr val="000000">
                      <a:alpha val="65000"/>
                    </a:srgbClr>
                  </a:innerShdw>
                </a:effectLst>
                <a:latin typeface="+mn-lt"/>
                <a:cs typeface="Helvetica" pitchFamily="34" charset="0"/>
              </a:rPr>
              <a:t>      (B150311012)</a:t>
            </a:r>
            <a:br>
              <a:rPr lang="en-IN" sz="2400" dirty="0">
                <a:ln w="1905"/>
                <a:effectLst>
                  <a:innerShdw blurRad="69850" dist="43180" dir="5400000">
                    <a:srgbClr val="000000">
                      <a:alpha val="65000"/>
                    </a:srgbClr>
                  </a:innerShdw>
                </a:effectLst>
                <a:latin typeface="+mn-lt"/>
                <a:cs typeface="Helvetica" pitchFamily="34" charset="0"/>
              </a:rPr>
            </a:br>
            <a:r>
              <a:rPr lang="en-IN" sz="2400" dirty="0">
                <a:ln w="1905"/>
                <a:effectLst>
                  <a:innerShdw blurRad="69850" dist="43180" dir="5400000">
                    <a:srgbClr val="000000">
                      <a:alpha val="65000"/>
                    </a:srgbClr>
                  </a:innerShdw>
                </a:effectLst>
                <a:latin typeface="+mn-lt"/>
                <a:cs typeface="Helvetica" pitchFamily="34" charset="0"/>
              </a:rPr>
              <a:t>              Nikhil Sangule         (B150310976) </a:t>
            </a:r>
            <a:br>
              <a:rPr lang="en-US" sz="2400" dirty="0">
                <a:ln w="1905"/>
                <a:effectLst>
                  <a:innerShdw blurRad="69850" dist="43180" dir="5400000">
                    <a:srgbClr val="000000">
                      <a:alpha val="65000"/>
                    </a:srgbClr>
                  </a:innerShdw>
                </a:effectLst>
                <a:latin typeface="+mn-lt"/>
                <a:cs typeface="Helvetica" pitchFamily="34" charset="0"/>
              </a:rPr>
            </a:br>
            <a:r>
              <a:rPr lang="en-US" sz="2400" dirty="0">
                <a:ln w="1905"/>
                <a:effectLst>
                  <a:innerShdw blurRad="69850" dist="43180" dir="5400000">
                    <a:srgbClr val="000000">
                      <a:alpha val="65000"/>
                    </a:srgbClr>
                  </a:innerShdw>
                </a:effectLst>
                <a:latin typeface="+mn-lt"/>
                <a:cs typeface="Helvetica" pitchFamily="34" charset="0"/>
              </a:rPr>
              <a:t>              </a:t>
            </a:r>
            <a:r>
              <a:rPr lang="en-IN" sz="2400" dirty="0" err="1">
                <a:ln w="1905"/>
                <a:effectLst>
                  <a:innerShdw blurRad="69850" dist="43180" dir="5400000">
                    <a:srgbClr val="000000">
                      <a:alpha val="65000"/>
                    </a:srgbClr>
                  </a:innerShdw>
                </a:effectLst>
                <a:latin typeface="+mn-lt"/>
                <a:cs typeface="Helvetica" pitchFamily="34" charset="0"/>
              </a:rPr>
              <a:t>Rushikesh</a:t>
            </a:r>
            <a:r>
              <a:rPr lang="en-IN" sz="2400" dirty="0">
                <a:ln w="1905"/>
                <a:effectLst>
                  <a:innerShdw blurRad="69850" dist="43180" dir="5400000">
                    <a:srgbClr val="000000">
                      <a:alpha val="65000"/>
                    </a:srgbClr>
                  </a:innerShdw>
                </a:effectLst>
                <a:latin typeface="+mn-lt"/>
                <a:cs typeface="Helvetica" pitchFamily="34" charset="0"/>
              </a:rPr>
              <a:t> More      </a:t>
            </a:r>
            <a:r>
              <a:rPr lang="en-IN" sz="2400" dirty="0">
                <a:ln w="1905"/>
                <a:effectLst>
                  <a:innerShdw blurRad="69850" dist="43180" dir="5400000">
                    <a:srgbClr val="000000">
                      <a:alpha val="65000"/>
                    </a:srgbClr>
                  </a:innerShdw>
                </a:effectLst>
                <a:cs typeface="Helvetica" pitchFamily="34" charset="0"/>
              </a:rPr>
              <a:t>(B150310928)</a:t>
            </a:r>
            <a:br>
              <a:rPr lang="en-IN" sz="2400" dirty="0">
                <a:ln w="1905"/>
                <a:effectLst>
                  <a:innerShdw blurRad="69850" dist="43180" dir="5400000">
                    <a:srgbClr val="000000">
                      <a:alpha val="65000"/>
                    </a:srgbClr>
                  </a:innerShdw>
                </a:effectLst>
                <a:cs typeface="Helvetica" pitchFamily="34" charset="0"/>
              </a:rPr>
            </a:br>
            <a:r>
              <a:rPr lang="en-IN" sz="2400" dirty="0">
                <a:ln w="1905"/>
                <a:effectLst>
                  <a:innerShdw blurRad="69850" dist="43180" dir="5400000">
                    <a:srgbClr val="000000">
                      <a:alpha val="65000"/>
                    </a:srgbClr>
                  </a:innerShdw>
                </a:effectLst>
                <a:cs typeface="Helvetica" pitchFamily="34" charset="0"/>
              </a:rPr>
              <a:t>              Abhishek Mase      (B150310922) </a:t>
            </a:r>
            <a:br>
              <a:rPr lang="en-US" sz="2400" dirty="0">
                <a:ln w="1905"/>
                <a:effectLst>
                  <a:innerShdw blurRad="69850" dist="43180" dir="5400000">
                    <a:srgbClr val="000000">
                      <a:alpha val="65000"/>
                    </a:srgbClr>
                  </a:innerShdw>
                </a:effectLst>
                <a:latin typeface="+mn-lt"/>
                <a:cs typeface="Helvetica" pitchFamily="34" charset="0"/>
              </a:rPr>
            </a:br>
            <a:br>
              <a:rPr lang="en-US" sz="2400" dirty="0">
                <a:ln w="1905"/>
                <a:effectLst>
                  <a:innerShdw blurRad="69850" dist="43180" dir="5400000">
                    <a:srgbClr val="000000">
                      <a:alpha val="65000"/>
                    </a:srgbClr>
                  </a:innerShdw>
                </a:effectLst>
                <a:latin typeface="+mn-lt"/>
                <a:cs typeface="Helvetica" pitchFamily="34" charset="0"/>
              </a:rPr>
            </a:br>
            <a:r>
              <a:rPr lang="en-US" sz="2400" dirty="0">
                <a:ln w="1905"/>
                <a:effectLst>
                  <a:innerShdw blurRad="69850" dist="43180" dir="5400000">
                    <a:srgbClr val="000000">
                      <a:alpha val="65000"/>
                    </a:srgbClr>
                  </a:innerShdw>
                </a:effectLst>
                <a:latin typeface="+mn-lt"/>
                <a:cs typeface="Helvetica" pitchFamily="34" charset="0"/>
              </a:rPr>
              <a:t>Guided By</a:t>
            </a:r>
            <a:br>
              <a:rPr lang="en-US" sz="2400" u="sng" dirty="0">
                <a:ln w="1905"/>
                <a:effectLst>
                  <a:innerShdw blurRad="69850" dist="43180" dir="5400000">
                    <a:srgbClr val="000000">
                      <a:alpha val="65000"/>
                    </a:srgbClr>
                  </a:innerShdw>
                </a:effectLst>
                <a:latin typeface="+mn-lt"/>
                <a:cs typeface="Helvetica" pitchFamily="34" charset="0"/>
              </a:rPr>
            </a:br>
            <a:r>
              <a:rPr lang="en-US" sz="2400" dirty="0">
                <a:ln w="1905"/>
                <a:effectLst>
                  <a:innerShdw blurRad="69850" dist="43180" dir="5400000">
                    <a:srgbClr val="000000">
                      <a:alpha val="65000"/>
                    </a:srgbClr>
                  </a:innerShdw>
                </a:effectLst>
                <a:latin typeface="+mn-lt"/>
                <a:cs typeface="Helvetica" pitchFamily="34" charset="0"/>
              </a:rPr>
              <a:t>Prof. P. S. Pawar</a:t>
            </a:r>
            <a:endParaRPr lang="en-IN" sz="2400" dirty="0">
              <a:latin typeface="+mn-lt"/>
            </a:endParaRPr>
          </a:p>
        </p:txBody>
      </p:sp>
      <p:sp>
        <p:nvSpPr>
          <p:cNvPr id="3" name="Subtitle 2"/>
          <p:cNvSpPr>
            <a:spLocks noGrp="1"/>
          </p:cNvSpPr>
          <p:nvPr>
            <p:ph type="subTitle" idx="1"/>
          </p:nvPr>
        </p:nvSpPr>
        <p:spPr>
          <a:xfrm>
            <a:off x="76200" y="914400"/>
            <a:ext cx="2691606" cy="914400"/>
          </a:xfrm>
        </p:spPr>
        <p:txBody>
          <a:bodyPr>
            <a:normAutofit/>
            <a:scene3d>
              <a:camera prst="orthographicFront"/>
              <a:lightRig rig="threePt" dir="t"/>
            </a:scene3d>
            <a:sp3d extrusionH="57150">
              <a:bevelT w="38100" h="38100"/>
            </a:sp3d>
          </a:bodyPr>
          <a:lstStyle/>
          <a:p>
            <a:pPr>
              <a:spcBef>
                <a:spcPts val="0"/>
              </a:spcBef>
            </a:pPr>
            <a:r>
              <a:rPr lang="en-IN" sz="2000" dirty="0">
                <a:ln w="1905"/>
                <a:solidFill>
                  <a:srgbClr val="C00000"/>
                </a:solidFill>
                <a:effectLst>
                  <a:innerShdw blurRad="69850" dist="43180" dir="5400000">
                    <a:srgbClr val="000000">
                      <a:alpha val="87000"/>
                    </a:srgbClr>
                  </a:innerShdw>
                </a:effectLst>
              </a:rPr>
              <a:t>PES’s Modern College of Engineering</a:t>
            </a:r>
          </a:p>
        </p:txBody>
      </p:sp>
      <p:pic>
        <p:nvPicPr>
          <p:cNvPr id="1026" name="Picture 2" descr="C:\Users\Admin\Desktop\243_logo.png"/>
          <p:cNvPicPr>
            <a:picLocks noChangeAspect="1" noChangeArrowheads="1"/>
          </p:cNvPicPr>
          <p:nvPr/>
        </p:nvPicPr>
        <p:blipFill>
          <a:blip r:embed="rId2" cstate="print">
            <a:lum bright="-30000"/>
          </a:blip>
          <a:srcRect/>
          <a:stretch>
            <a:fillRect/>
          </a:stretch>
        </p:blipFill>
        <p:spPr bwMode="auto">
          <a:xfrm>
            <a:off x="558006" y="1828800"/>
            <a:ext cx="1676400" cy="1981200"/>
          </a:xfrm>
          <a:prstGeom prst="rect">
            <a:avLst/>
          </a:prstGeom>
          <a:noFill/>
        </p:spPr>
      </p:pic>
      <p:sp>
        <p:nvSpPr>
          <p:cNvPr id="6" name="Subtitle 2"/>
          <p:cNvSpPr txBox="1">
            <a:spLocks/>
          </p:cNvSpPr>
          <p:nvPr/>
        </p:nvSpPr>
        <p:spPr>
          <a:xfrm>
            <a:off x="76200" y="4953000"/>
            <a:ext cx="2691606" cy="914400"/>
          </a:xfrm>
          <a:prstGeom prst="rect">
            <a:avLst/>
          </a:prstGeom>
        </p:spPr>
        <p:txBody>
          <a:bodyPr vert="horz" lIns="91440" tIns="45720" rIns="91440" bIns="45720" rtlCol="0">
            <a:normAutofit/>
            <a:scene3d>
              <a:camera prst="orthographicFront"/>
              <a:lightRig rig="threePt" dir="t"/>
            </a:scene3d>
            <a:sp3d extrusionH="57150">
              <a:bevelT w="38100" h="38100"/>
            </a:sp3d>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IN" sz="2400" b="1" i="0" u="none" strike="noStrike" kern="1200" cap="none" spc="0" normalizeH="0" baseline="0" noProof="0" dirty="0">
                <a:ln w="1905"/>
                <a:effectLst>
                  <a:innerShdw blurRad="69850" dist="43180" dir="5400000">
                    <a:srgbClr val="000000">
                      <a:alpha val="65000"/>
                    </a:srgbClr>
                  </a:innerShdw>
                </a:effectLst>
                <a:uLnTx/>
                <a:uFillTx/>
                <a:latin typeface="+mn-lt"/>
                <a:ea typeface="+mn-ea"/>
                <a:cs typeface="+mn-cs"/>
              </a:rPr>
              <a:t>Academic</a:t>
            </a:r>
            <a:r>
              <a:rPr kumimoji="0" lang="en-IN" sz="2400" b="1" i="0" u="none" strike="noStrike" kern="1200" cap="none" spc="0" normalizeH="0" noProof="0" dirty="0">
                <a:ln w="1905"/>
                <a:effectLst>
                  <a:innerShdw blurRad="69850" dist="43180" dir="5400000">
                    <a:srgbClr val="000000">
                      <a:alpha val="65000"/>
                    </a:srgbClr>
                  </a:innerShdw>
                </a:effectLst>
                <a:uLnTx/>
                <a:uFillTx/>
                <a:latin typeface="+mn-lt"/>
                <a:ea typeface="+mn-ea"/>
                <a:cs typeface="+mn-cs"/>
              </a:rPr>
              <a:t> Year</a:t>
            </a:r>
          </a:p>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IN" sz="2400" b="1" baseline="0" dirty="0">
                <a:ln w="1905"/>
                <a:effectLst>
                  <a:innerShdw blurRad="69850" dist="43180" dir="5400000">
                    <a:srgbClr val="000000">
                      <a:alpha val="65000"/>
                    </a:srgbClr>
                  </a:innerShdw>
                </a:effectLst>
              </a:rPr>
              <a:t>2021-22</a:t>
            </a:r>
            <a:endParaRPr kumimoji="0" lang="en-IN" sz="2100" b="1" i="0" u="none" strike="noStrike" kern="1200" cap="none" spc="0" normalizeH="0" baseline="0" noProof="0" dirty="0">
              <a:ln>
                <a:noFill/>
              </a:ln>
              <a:effectLst/>
              <a:uLnTx/>
              <a:uFillTx/>
              <a:latin typeface="+mn-lt"/>
              <a:ea typeface="+mn-ea"/>
              <a:cs typeface="+mn-cs"/>
            </a:endParaRPr>
          </a:p>
        </p:txBody>
      </p:sp>
      <p:sp>
        <p:nvSpPr>
          <p:cNvPr id="9" name="Rectangle 8"/>
          <p:cNvSpPr/>
          <p:nvPr/>
        </p:nvSpPr>
        <p:spPr>
          <a:xfrm>
            <a:off x="24606" y="4016514"/>
            <a:ext cx="2819400" cy="707886"/>
          </a:xfrm>
          <a:prstGeom prst="rect">
            <a:avLst/>
          </a:prstGeom>
        </p:spPr>
        <p:txBody>
          <a:bodyPr wrap="square">
            <a:spAutoFit/>
            <a:scene3d>
              <a:camera prst="orthographicFront"/>
              <a:lightRig rig="threePt" dir="t"/>
            </a:scene3d>
            <a:sp3d extrusionH="57150">
              <a:bevelT w="38100" h="38100"/>
            </a:sp3d>
          </a:bodyPr>
          <a:lstStyle/>
          <a:p>
            <a:pPr lvl="0" algn="ctr"/>
            <a:r>
              <a:rPr lang="en-IN" sz="2000" b="1" dirty="0">
                <a:solidFill>
                  <a:prstClr val="black"/>
                </a:solidFill>
              </a:rPr>
              <a:t>Department of Mechanical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7406" y="304800"/>
            <a:ext cx="6248400" cy="1143000"/>
          </a:xfrm>
        </p:spPr>
        <p:txBody>
          <a:bodyPr/>
          <a:lstStyle/>
          <a:p>
            <a:r>
              <a:rPr lang="en-IN" dirty="0">
                <a:effectLst>
                  <a:outerShdw blurRad="50800" dist="38100" dir="2700000" algn="tl" rotWithShape="0">
                    <a:prstClr val="black">
                      <a:alpha val="40000"/>
                    </a:prstClr>
                  </a:outerShdw>
                </a:effectLst>
              </a:rPr>
              <a:t>Components</a:t>
            </a:r>
          </a:p>
        </p:txBody>
      </p:sp>
      <p:pic>
        <p:nvPicPr>
          <p:cNvPr id="16386" name="Picture 2" descr="Image result"/>
          <p:cNvPicPr>
            <a:picLocks noChangeAspect="1" noChangeArrowheads="1"/>
          </p:cNvPicPr>
          <p:nvPr/>
        </p:nvPicPr>
        <p:blipFill>
          <a:blip r:embed="rId2" cstate="print"/>
          <a:srcRect l="8545" t="10603" r="15171" b="19146"/>
          <a:stretch>
            <a:fillRect/>
          </a:stretch>
        </p:blipFill>
        <p:spPr bwMode="auto">
          <a:xfrm>
            <a:off x="2691606" y="304800"/>
            <a:ext cx="1295400" cy="990600"/>
          </a:xfrm>
          <a:prstGeom prst="rect">
            <a:avLst/>
          </a:prstGeom>
          <a:noFill/>
        </p:spPr>
      </p:pic>
      <p:sp>
        <p:nvSpPr>
          <p:cNvPr id="5" name="Date Placeholder 4"/>
          <p:cNvSpPr>
            <a:spLocks noGrp="1"/>
          </p:cNvSpPr>
          <p:nvPr>
            <p:ph type="dt" sz="half" idx="10"/>
          </p:nvPr>
        </p:nvSpPr>
        <p:spPr/>
        <p:txBody>
          <a:bodyPr/>
          <a:lstStyle/>
          <a:p>
            <a:fld id="{56CBD3BF-11D4-4624-88E1-54588F167F5C}" type="datetime1">
              <a:rPr lang="en-US" smtClean="0"/>
              <a:pPr/>
              <a:t>6/14/2022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
        <p:nvSpPr>
          <p:cNvPr id="8" name="Content Placeholder 7">
            <a:extLst>
              <a:ext uri="{FF2B5EF4-FFF2-40B4-BE49-F238E27FC236}">
                <a16:creationId xmlns:a16="http://schemas.microsoft.com/office/drawing/2014/main" id="{0F150F3B-9170-4938-BC41-8A6D5DF6BF83}"/>
              </a:ext>
            </a:extLst>
          </p:cNvPr>
          <p:cNvSpPr>
            <a:spLocks noGrp="1"/>
          </p:cNvSpPr>
          <p:nvPr>
            <p:ph idx="1"/>
          </p:nvPr>
        </p:nvSpPr>
        <p:spPr>
          <a:xfrm>
            <a:off x="1548606" y="1600200"/>
            <a:ext cx="10102692" cy="4525963"/>
          </a:xfrm>
        </p:spPr>
        <p:txBody>
          <a:bodyPr>
            <a:normAutofit/>
          </a:bodyPr>
          <a:lstStyle/>
          <a:p>
            <a:pPr algn="just"/>
            <a:r>
              <a:rPr lang="en-US" sz="2800" b="1" u="sng" dirty="0"/>
              <a:t>Solar Panel :</a:t>
            </a:r>
          </a:p>
          <a:p>
            <a:pPr algn="just"/>
            <a:r>
              <a:rPr lang="en-US" sz="2400" b="1" dirty="0"/>
              <a:t>Product: Polycrystalline Solar Panel</a:t>
            </a:r>
          </a:p>
          <a:p>
            <a:pPr algn="just"/>
            <a:r>
              <a:rPr lang="en-US" sz="2400" b="1" dirty="0"/>
              <a:t>Rated Power Range: 1-100 W</a:t>
            </a:r>
          </a:p>
          <a:p>
            <a:pPr algn="just"/>
            <a:r>
              <a:rPr lang="en-US" sz="2400" b="1" dirty="0"/>
              <a:t>Watt: 100 W</a:t>
            </a:r>
          </a:p>
          <a:p>
            <a:pPr algn="just"/>
            <a:r>
              <a:rPr lang="en-US" sz="2400" b="1" dirty="0"/>
              <a:t>Voltage at Pmax ( V): 17.3 V</a:t>
            </a:r>
          </a:p>
          <a:p>
            <a:pPr algn="just"/>
            <a:r>
              <a:rPr lang="en-US" sz="2400" b="1" dirty="0"/>
              <a:t>Module Voltage: 12 V</a:t>
            </a:r>
          </a:p>
          <a:p>
            <a:pPr algn="just"/>
            <a:r>
              <a:rPr lang="en-US" sz="2400" b="1" dirty="0"/>
              <a:t>Number of Cells: 36</a:t>
            </a:r>
          </a:p>
          <a:p>
            <a:pPr algn="just"/>
            <a:r>
              <a:rPr lang="en-US" sz="2400" b="1" dirty="0"/>
              <a:t>Module Dimension :(</a:t>
            </a:r>
            <a:r>
              <a:rPr lang="en-US" sz="2400" dirty="0"/>
              <a:t>104</a:t>
            </a:r>
            <a:r>
              <a:rPr lang="en-US" sz="2400" b="1" dirty="0"/>
              <a:t>0 x </a:t>
            </a:r>
            <a:r>
              <a:rPr lang="en-US" sz="2400" dirty="0"/>
              <a:t>625</a:t>
            </a:r>
            <a:r>
              <a:rPr lang="en-US" sz="2400" b="1" dirty="0"/>
              <a:t> x 35) mm</a:t>
            </a:r>
          </a:p>
          <a:p>
            <a:pPr algn="just"/>
            <a:r>
              <a:rPr lang="en-US" sz="2400" b="1" dirty="0"/>
              <a:t>Cell Efficiency: 0.176</a:t>
            </a:r>
            <a:endParaRPr lang="en-IN" sz="2400" dirty="0"/>
          </a:p>
        </p:txBody>
      </p:sp>
      <p:pic>
        <p:nvPicPr>
          <p:cNvPr id="9" name="Picture 8">
            <a:extLst>
              <a:ext uri="{FF2B5EF4-FFF2-40B4-BE49-F238E27FC236}">
                <a16:creationId xmlns:a16="http://schemas.microsoft.com/office/drawing/2014/main" id="{D59EC4F7-546D-4937-901F-057C0A7901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01806" y="1447800"/>
            <a:ext cx="3810000" cy="4100523"/>
          </a:xfrm>
          <a:prstGeom prst="rect">
            <a:avLst/>
          </a:prstGeom>
          <a:noFill/>
          <a:ln>
            <a:noFill/>
          </a:ln>
          <a:effectLst/>
        </p:spPr>
      </p:pic>
    </p:spTree>
    <p:extLst>
      <p:ext uri="{BB962C8B-B14F-4D97-AF65-F5344CB8AC3E}">
        <p14:creationId xmlns:p14="http://schemas.microsoft.com/office/powerpoint/2010/main" val="242502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7406" y="304800"/>
            <a:ext cx="6248400" cy="1143000"/>
          </a:xfrm>
        </p:spPr>
        <p:txBody>
          <a:bodyPr/>
          <a:lstStyle/>
          <a:p>
            <a:r>
              <a:rPr lang="en-IN" dirty="0">
                <a:effectLst>
                  <a:outerShdw blurRad="50800" dist="38100" dir="2700000" algn="tl" rotWithShape="0">
                    <a:prstClr val="black">
                      <a:alpha val="40000"/>
                    </a:prstClr>
                  </a:outerShdw>
                </a:effectLst>
              </a:rPr>
              <a:t>Components</a:t>
            </a:r>
          </a:p>
        </p:txBody>
      </p:sp>
      <p:pic>
        <p:nvPicPr>
          <p:cNvPr id="16386" name="Picture 2" descr="Image result"/>
          <p:cNvPicPr>
            <a:picLocks noChangeAspect="1" noChangeArrowheads="1"/>
          </p:cNvPicPr>
          <p:nvPr/>
        </p:nvPicPr>
        <p:blipFill>
          <a:blip r:embed="rId2" cstate="print"/>
          <a:srcRect l="8545" t="10603" r="15171" b="19146"/>
          <a:stretch>
            <a:fillRect/>
          </a:stretch>
        </p:blipFill>
        <p:spPr bwMode="auto">
          <a:xfrm>
            <a:off x="2691606" y="304800"/>
            <a:ext cx="1295400" cy="990600"/>
          </a:xfrm>
          <a:prstGeom prst="rect">
            <a:avLst/>
          </a:prstGeom>
          <a:noFill/>
        </p:spPr>
      </p:pic>
      <p:sp>
        <p:nvSpPr>
          <p:cNvPr id="5" name="Date Placeholder 4"/>
          <p:cNvSpPr>
            <a:spLocks noGrp="1"/>
          </p:cNvSpPr>
          <p:nvPr>
            <p:ph type="dt" sz="half" idx="10"/>
          </p:nvPr>
        </p:nvSpPr>
        <p:spPr/>
        <p:txBody>
          <a:bodyPr/>
          <a:lstStyle/>
          <a:p>
            <a:fld id="{56CBD3BF-11D4-4624-88E1-54588F167F5C}" type="datetime1">
              <a:rPr lang="en-US" smtClean="0"/>
              <a:pPr/>
              <a:t>6/14/2022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
        <p:nvSpPr>
          <p:cNvPr id="12" name="Content Placeholder 7">
            <a:extLst>
              <a:ext uri="{FF2B5EF4-FFF2-40B4-BE49-F238E27FC236}">
                <a16:creationId xmlns:a16="http://schemas.microsoft.com/office/drawing/2014/main" id="{9F7A9789-2ECD-45EF-9C00-B78B975A1833}"/>
              </a:ext>
            </a:extLst>
          </p:cNvPr>
          <p:cNvSpPr txBox="1">
            <a:spLocks/>
          </p:cNvSpPr>
          <p:nvPr/>
        </p:nvSpPr>
        <p:spPr>
          <a:xfrm>
            <a:off x="1548606" y="4724400"/>
            <a:ext cx="1600200" cy="533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Nozzle</a:t>
            </a:r>
            <a:endParaRPr lang="en-IN" dirty="0"/>
          </a:p>
        </p:txBody>
      </p:sp>
      <p:sp>
        <p:nvSpPr>
          <p:cNvPr id="13" name="Content Placeholder 7">
            <a:extLst>
              <a:ext uri="{FF2B5EF4-FFF2-40B4-BE49-F238E27FC236}">
                <a16:creationId xmlns:a16="http://schemas.microsoft.com/office/drawing/2014/main" id="{7247A8C6-FC88-4592-A5B3-E7EF2D0B7522}"/>
              </a:ext>
            </a:extLst>
          </p:cNvPr>
          <p:cNvSpPr txBox="1">
            <a:spLocks/>
          </p:cNvSpPr>
          <p:nvPr/>
        </p:nvSpPr>
        <p:spPr>
          <a:xfrm>
            <a:off x="4825206" y="4724401"/>
            <a:ext cx="2133600" cy="533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Roller Brush</a:t>
            </a:r>
            <a:endParaRPr lang="en-IN" dirty="0"/>
          </a:p>
        </p:txBody>
      </p:sp>
      <p:sp>
        <p:nvSpPr>
          <p:cNvPr id="14" name="Content Placeholder 7">
            <a:extLst>
              <a:ext uri="{FF2B5EF4-FFF2-40B4-BE49-F238E27FC236}">
                <a16:creationId xmlns:a16="http://schemas.microsoft.com/office/drawing/2014/main" id="{F2FC7242-6392-4A85-9F87-2BE00D92E977}"/>
              </a:ext>
            </a:extLst>
          </p:cNvPr>
          <p:cNvSpPr txBox="1">
            <a:spLocks/>
          </p:cNvSpPr>
          <p:nvPr/>
        </p:nvSpPr>
        <p:spPr>
          <a:xfrm>
            <a:off x="9321006" y="4741606"/>
            <a:ext cx="18287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000" dirty="0"/>
              <a:t>Pipe</a:t>
            </a:r>
            <a:endParaRPr lang="en-IN" sz="3000" dirty="0"/>
          </a:p>
        </p:txBody>
      </p:sp>
      <p:pic>
        <p:nvPicPr>
          <p:cNvPr id="4" name="Picture 3">
            <a:extLst>
              <a:ext uri="{FF2B5EF4-FFF2-40B4-BE49-F238E27FC236}">
                <a16:creationId xmlns:a16="http://schemas.microsoft.com/office/drawing/2014/main" id="{6ACB4908-04D4-0678-C146-4820E1656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19" y="1539362"/>
            <a:ext cx="4193187" cy="3265539"/>
          </a:xfrm>
          <a:prstGeom prst="rect">
            <a:avLst/>
          </a:prstGeom>
        </p:spPr>
      </p:pic>
      <p:pic>
        <p:nvPicPr>
          <p:cNvPr id="17" name="Picture 16">
            <a:extLst>
              <a:ext uri="{FF2B5EF4-FFF2-40B4-BE49-F238E27FC236}">
                <a16:creationId xmlns:a16="http://schemas.microsoft.com/office/drawing/2014/main" id="{F5837BFF-E963-03F6-219B-93E2CA46FBAA}"/>
              </a:ext>
            </a:extLst>
          </p:cNvPr>
          <p:cNvPicPr>
            <a:picLocks noChangeAspect="1"/>
          </p:cNvPicPr>
          <p:nvPr/>
        </p:nvPicPr>
        <p:blipFill>
          <a:blip r:embed="rId4"/>
          <a:stretch>
            <a:fillRect/>
          </a:stretch>
        </p:blipFill>
        <p:spPr>
          <a:xfrm>
            <a:off x="4672806" y="1752600"/>
            <a:ext cx="2971800" cy="2743200"/>
          </a:xfrm>
          <a:prstGeom prst="rect">
            <a:avLst/>
          </a:prstGeom>
        </p:spPr>
      </p:pic>
      <p:pic>
        <p:nvPicPr>
          <p:cNvPr id="19" name="Picture 18">
            <a:extLst>
              <a:ext uri="{FF2B5EF4-FFF2-40B4-BE49-F238E27FC236}">
                <a16:creationId xmlns:a16="http://schemas.microsoft.com/office/drawing/2014/main" id="{BB9474E9-A1FA-3B73-CFF1-A4FE2C2D4583}"/>
              </a:ext>
            </a:extLst>
          </p:cNvPr>
          <p:cNvPicPr>
            <a:picLocks noChangeAspect="1"/>
          </p:cNvPicPr>
          <p:nvPr/>
        </p:nvPicPr>
        <p:blipFill>
          <a:blip r:embed="rId5"/>
          <a:stretch>
            <a:fillRect/>
          </a:stretch>
        </p:blipFill>
        <p:spPr>
          <a:xfrm>
            <a:off x="8432512" y="1752600"/>
            <a:ext cx="2971799" cy="2743200"/>
          </a:xfrm>
          <a:prstGeom prst="rect">
            <a:avLst/>
          </a:prstGeom>
        </p:spPr>
      </p:pic>
    </p:spTree>
    <p:extLst>
      <p:ext uri="{BB962C8B-B14F-4D97-AF65-F5344CB8AC3E}">
        <p14:creationId xmlns:p14="http://schemas.microsoft.com/office/powerpoint/2010/main" val="478248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9006" y="297427"/>
            <a:ext cx="2895600" cy="1143000"/>
          </a:xfrm>
        </p:spPr>
        <p:txBody>
          <a:bodyPr/>
          <a:lstStyle/>
          <a:p>
            <a:r>
              <a:rPr lang="en-IN" dirty="0">
                <a:effectLst>
                  <a:outerShdw blurRad="50800" dist="38100" dir="2700000" algn="tl" rotWithShape="0">
                    <a:prstClr val="black">
                      <a:alpha val="40000"/>
                    </a:prstClr>
                  </a:outerShdw>
                </a:effectLst>
              </a:rPr>
              <a:t>DC Motor</a:t>
            </a:r>
          </a:p>
        </p:txBody>
      </p:sp>
      <p:sp>
        <p:nvSpPr>
          <p:cNvPr id="5" name="Date Placeholder 4"/>
          <p:cNvSpPr>
            <a:spLocks noGrp="1"/>
          </p:cNvSpPr>
          <p:nvPr>
            <p:ph type="dt" sz="half" idx="10"/>
          </p:nvPr>
        </p:nvSpPr>
        <p:spPr/>
        <p:txBody>
          <a:bodyPr/>
          <a:lstStyle/>
          <a:p>
            <a:fld id="{56CBD3BF-11D4-4624-88E1-54588F167F5C}" type="datetime1">
              <a:rPr lang="en-US" smtClean="0"/>
              <a:pPr/>
              <a:t>6/14/2022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
        <p:nvSpPr>
          <p:cNvPr id="8" name="Content Placeholder 7">
            <a:extLst>
              <a:ext uri="{FF2B5EF4-FFF2-40B4-BE49-F238E27FC236}">
                <a16:creationId xmlns:a16="http://schemas.microsoft.com/office/drawing/2014/main" id="{0F150F3B-9170-4938-BC41-8A6D5DF6BF83}"/>
              </a:ext>
            </a:extLst>
          </p:cNvPr>
          <p:cNvSpPr>
            <a:spLocks noGrp="1"/>
          </p:cNvSpPr>
          <p:nvPr>
            <p:ph idx="1"/>
          </p:nvPr>
        </p:nvSpPr>
        <p:spPr>
          <a:xfrm>
            <a:off x="939006" y="1452715"/>
            <a:ext cx="10690098" cy="4419599"/>
          </a:xfrm>
        </p:spPr>
        <p:txBody>
          <a:bodyPr>
            <a:normAutofit/>
          </a:bodyPr>
          <a:lstStyle/>
          <a:p>
            <a:pPr lvl="0" algn="just"/>
            <a:r>
              <a:rPr lang="en-US" sz="2400" u="sng" dirty="0"/>
              <a:t>Specifications:</a:t>
            </a:r>
          </a:p>
          <a:p>
            <a:pPr lvl="0" algn="just"/>
            <a:r>
              <a:rPr lang="en-US" sz="2400" dirty="0"/>
              <a:t>No. of pieces            =  4</a:t>
            </a:r>
          </a:p>
          <a:p>
            <a:pPr lvl="0" algn="just"/>
            <a:r>
              <a:rPr lang="en-US" sz="2400" dirty="0"/>
              <a:t>RPM                           =  30</a:t>
            </a:r>
          </a:p>
          <a:p>
            <a:pPr lvl="0" algn="just"/>
            <a:r>
              <a:rPr lang="en-US" sz="2400" dirty="0"/>
              <a:t>Operating Voltage  = 12V</a:t>
            </a:r>
          </a:p>
          <a:p>
            <a:pPr lvl="0" algn="just"/>
            <a:r>
              <a:rPr lang="en-US" sz="2400" dirty="0"/>
              <a:t>Rated Torque           = 5.7 Kg.cm</a:t>
            </a:r>
          </a:p>
          <a:p>
            <a:pPr lvl="0" algn="just"/>
            <a:r>
              <a:rPr lang="en-US" sz="2400" dirty="0"/>
              <a:t>Stall Torque              = 20.5 Kg.cm</a:t>
            </a:r>
          </a:p>
          <a:p>
            <a:pPr lvl="0" algn="just"/>
            <a:r>
              <a:rPr lang="en-US" sz="2400" dirty="0"/>
              <a:t>Shaft diameter        = 6 mm</a:t>
            </a:r>
          </a:p>
          <a:p>
            <a:pPr lvl="0" algn="just"/>
            <a:r>
              <a:rPr lang="en-US" sz="2400" dirty="0"/>
              <a:t>Weight                      = 75 gm</a:t>
            </a:r>
          </a:p>
          <a:p>
            <a:pPr marL="0" indent="0">
              <a:buNone/>
            </a:pPr>
            <a:endParaRPr lang="en-IN" dirty="0"/>
          </a:p>
        </p:txBody>
      </p:sp>
      <p:pic>
        <p:nvPicPr>
          <p:cNvPr id="12" name="Picture 2" descr="Image result">
            <a:extLst>
              <a:ext uri="{FF2B5EF4-FFF2-40B4-BE49-F238E27FC236}">
                <a16:creationId xmlns:a16="http://schemas.microsoft.com/office/drawing/2014/main" id="{6FCB07D4-EAE4-4676-94F1-236A0C29B73E}"/>
              </a:ext>
            </a:extLst>
          </p:cNvPr>
          <p:cNvPicPr>
            <a:picLocks noChangeAspect="1" noChangeArrowheads="1"/>
          </p:cNvPicPr>
          <p:nvPr/>
        </p:nvPicPr>
        <p:blipFill>
          <a:blip r:embed="rId2" cstate="print"/>
          <a:srcRect l="8545" t="10603" r="15171" b="19146"/>
          <a:stretch>
            <a:fillRect/>
          </a:stretch>
        </p:blipFill>
        <p:spPr bwMode="auto">
          <a:xfrm>
            <a:off x="3453606" y="304799"/>
            <a:ext cx="1295400" cy="990600"/>
          </a:xfrm>
          <a:prstGeom prst="rect">
            <a:avLst/>
          </a:prstGeom>
          <a:noFill/>
        </p:spPr>
      </p:pic>
      <p:pic>
        <p:nvPicPr>
          <p:cNvPr id="9" name="Picture 8">
            <a:extLst>
              <a:ext uri="{FF2B5EF4-FFF2-40B4-BE49-F238E27FC236}">
                <a16:creationId xmlns:a16="http://schemas.microsoft.com/office/drawing/2014/main" id="{0F1E985C-598C-66BD-906D-31492FF1AA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78006" y="3041010"/>
            <a:ext cx="3124201" cy="2521590"/>
          </a:xfrm>
          <a:prstGeom prst="rect">
            <a:avLst/>
          </a:prstGeom>
          <a:noFill/>
        </p:spPr>
      </p:pic>
    </p:spTree>
    <p:extLst>
      <p:ext uri="{BB962C8B-B14F-4D97-AF65-F5344CB8AC3E}">
        <p14:creationId xmlns:p14="http://schemas.microsoft.com/office/powerpoint/2010/main" val="284494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9006" y="297427"/>
            <a:ext cx="5943600" cy="1143000"/>
          </a:xfrm>
        </p:spPr>
        <p:txBody>
          <a:bodyPr>
            <a:normAutofit fontScale="90000"/>
          </a:bodyPr>
          <a:lstStyle/>
          <a:p>
            <a:r>
              <a:rPr lang="en-IN" dirty="0">
                <a:effectLst>
                  <a:outerShdw blurRad="50800" dist="38100" dir="2700000" algn="tl" rotWithShape="0">
                    <a:prstClr val="black">
                      <a:alpha val="40000"/>
                    </a:prstClr>
                  </a:outerShdw>
                </a:effectLst>
              </a:rPr>
              <a:t>Water submersible motor</a:t>
            </a:r>
          </a:p>
        </p:txBody>
      </p:sp>
      <p:sp>
        <p:nvSpPr>
          <p:cNvPr id="5" name="Date Placeholder 4"/>
          <p:cNvSpPr>
            <a:spLocks noGrp="1"/>
          </p:cNvSpPr>
          <p:nvPr>
            <p:ph type="dt" sz="half" idx="10"/>
          </p:nvPr>
        </p:nvSpPr>
        <p:spPr/>
        <p:txBody>
          <a:bodyPr/>
          <a:lstStyle/>
          <a:p>
            <a:fld id="{56CBD3BF-11D4-4624-88E1-54588F167F5C}" type="datetime1">
              <a:rPr lang="en-US" smtClean="0"/>
              <a:pPr/>
              <a:t>6/14/2022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
        <p:nvSpPr>
          <p:cNvPr id="8" name="Content Placeholder 7">
            <a:extLst>
              <a:ext uri="{FF2B5EF4-FFF2-40B4-BE49-F238E27FC236}">
                <a16:creationId xmlns:a16="http://schemas.microsoft.com/office/drawing/2014/main" id="{0F150F3B-9170-4938-BC41-8A6D5DF6BF83}"/>
              </a:ext>
            </a:extLst>
          </p:cNvPr>
          <p:cNvSpPr>
            <a:spLocks noGrp="1"/>
          </p:cNvSpPr>
          <p:nvPr>
            <p:ph idx="1"/>
          </p:nvPr>
        </p:nvSpPr>
        <p:spPr>
          <a:xfrm>
            <a:off x="939006" y="1452715"/>
            <a:ext cx="10690098" cy="4419599"/>
          </a:xfrm>
        </p:spPr>
        <p:txBody>
          <a:bodyPr>
            <a:normAutofit/>
          </a:bodyPr>
          <a:lstStyle/>
          <a:p>
            <a:pPr lvl="0" algn="just"/>
            <a:r>
              <a:rPr lang="en-US" sz="2400" u="sng" dirty="0"/>
              <a:t>Specifications:</a:t>
            </a:r>
          </a:p>
          <a:p>
            <a:pPr algn="just"/>
            <a:r>
              <a:rPr lang="en-US" sz="2400" dirty="0"/>
              <a:t>Material Engineering           = Plastic</a:t>
            </a:r>
          </a:p>
          <a:p>
            <a:pPr lvl="0" algn="just"/>
            <a:r>
              <a:rPr lang="en-US" sz="2400" dirty="0"/>
              <a:t>Operating Voltage                = 5 V</a:t>
            </a:r>
          </a:p>
          <a:p>
            <a:pPr lvl="0" algn="just"/>
            <a:r>
              <a:rPr lang="en-US" sz="2400" dirty="0"/>
              <a:t>Operating Current                = 130 ~ 220mA</a:t>
            </a:r>
          </a:p>
          <a:p>
            <a:pPr lvl="0" algn="just"/>
            <a:r>
              <a:rPr lang="en-US" sz="2400" dirty="0"/>
              <a:t>Flow Rate                               = 80 ~ 120 L/H</a:t>
            </a:r>
          </a:p>
          <a:p>
            <a:pPr lvl="0" algn="just"/>
            <a:r>
              <a:rPr lang="en-US" sz="2400" dirty="0"/>
              <a:t>Continuous Working Life    = 500 hours</a:t>
            </a:r>
          </a:p>
          <a:p>
            <a:pPr lvl="0" algn="just"/>
            <a:r>
              <a:rPr lang="en-US" sz="2400" dirty="0"/>
              <a:t>Driving Mode DC, Magnetic Driving</a:t>
            </a:r>
          </a:p>
          <a:p>
            <a:pPr marL="0" lvl="0" indent="0" algn="just">
              <a:buNone/>
            </a:pPr>
            <a:endParaRPr lang="en-US" sz="2400" dirty="0"/>
          </a:p>
          <a:p>
            <a:pPr marL="0" indent="0">
              <a:buNone/>
            </a:pPr>
            <a:endParaRPr lang="en-IN" dirty="0"/>
          </a:p>
        </p:txBody>
      </p:sp>
      <p:pic>
        <p:nvPicPr>
          <p:cNvPr id="12" name="Picture 2" descr="Image result">
            <a:extLst>
              <a:ext uri="{FF2B5EF4-FFF2-40B4-BE49-F238E27FC236}">
                <a16:creationId xmlns:a16="http://schemas.microsoft.com/office/drawing/2014/main" id="{6FCB07D4-EAE4-4676-94F1-236A0C29B73E}"/>
              </a:ext>
            </a:extLst>
          </p:cNvPr>
          <p:cNvPicPr>
            <a:picLocks noChangeAspect="1" noChangeArrowheads="1"/>
          </p:cNvPicPr>
          <p:nvPr/>
        </p:nvPicPr>
        <p:blipFill>
          <a:blip r:embed="rId2" cstate="print"/>
          <a:srcRect l="8545" t="10603" r="15171" b="19146"/>
          <a:stretch>
            <a:fillRect/>
          </a:stretch>
        </p:blipFill>
        <p:spPr bwMode="auto">
          <a:xfrm>
            <a:off x="3453606" y="304799"/>
            <a:ext cx="1295400" cy="990600"/>
          </a:xfrm>
          <a:prstGeom prst="rect">
            <a:avLst/>
          </a:prstGeom>
          <a:noFill/>
        </p:spPr>
      </p:pic>
      <p:pic>
        <p:nvPicPr>
          <p:cNvPr id="10" name="Picture 9">
            <a:extLst>
              <a:ext uri="{FF2B5EF4-FFF2-40B4-BE49-F238E27FC236}">
                <a16:creationId xmlns:a16="http://schemas.microsoft.com/office/drawing/2014/main" id="{B2E557B7-34C0-397F-3FBC-1BF3457E5C35}"/>
              </a:ext>
            </a:extLst>
          </p:cNvPr>
          <p:cNvPicPr>
            <a:picLocks noChangeAspect="1"/>
          </p:cNvPicPr>
          <p:nvPr/>
        </p:nvPicPr>
        <p:blipFill>
          <a:blip r:embed="rId3"/>
          <a:stretch>
            <a:fillRect/>
          </a:stretch>
        </p:blipFill>
        <p:spPr>
          <a:xfrm>
            <a:off x="8123904" y="3352800"/>
            <a:ext cx="3505200" cy="2052485"/>
          </a:xfrm>
          <a:prstGeom prst="rect">
            <a:avLst/>
          </a:prstGeom>
        </p:spPr>
      </p:pic>
    </p:spTree>
    <p:extLst>
      <p:ext uri="{BB962C8B-B14F-4D97-AF65-F5344CB8AC3E}">
        <p14:creationId xmlns:p14="http://schemas.microsoft.com/office/powerpoint/2010/main" val="2035756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9006" y="297427"/>
            <a:ext cx="2895600" cy="1143000"/>
          </a:xfrm>
        </p:spPr>
        <p:txBody>
          <a:bodyPr/>
          <a:lstStyle/>
          <a:p>
            <a:r>
              <a:rPr lang="en-IN" dirty="0">
                <a:effectLst>
                  <a:outerShdw blurRad="50800" dist="38100" dir="2700000" algn="tl" rotWithShape="0">
                    <a:prstClr val="black">
                      <a:alpha val="40000"/>
                    </a:prstClr>
                  </a:outerShdw>
                </a:effectLst>
              </a:rPr>
              <a:t>Switch</a:t>
            </a:r>
          </a:p>
        </p:txBody>
      </p:sp>
      <p:sp>
        <p:nvSpPr>
          <p:cNvPr id="5" name="Date Placeholder 4"/>
          <p:cNvSpPr>
            <a:spLocks noGrp="1"/>
          </p:cNvSpPr>
          <p:nvPr>
            <p:ph type="dt" sz="half" idx="10"/>
          </p:nvPr>
        </p:nvSpPr>
        <p:spPr/>
        <p:txBody>
          <a:bodyPr/>
          <a:lstStyle/>
          <a:p>
            <a:fld id="{56CBD3BF-11D4-4624-88E1-54588F167F5C}" type="datetime1">
              <a:rPr lang="en-US" smtClean="0"/>
              <a:pPr/>
              <a:t>6/14/2022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
        <p:nvSpPr>
          <p:cNvPr id="8" name="Content Placeholder 7">
            <a:extLst>
              <a:ext uri="{FF2B5EF4-FFF2-40B4-BE49-F238E27FC236}">
                <a16:creationId xmlns:a16="http://schemas.microsoft.com/office/drawing/2014/main" id="{0F150F3B-9170-4938-BC41-8A6D5DF6BF83}"/>
              </a:ext>
            </a:extLst>
          </p:cNvPr>
          <p:cNvSpPr>
            <a:spLocks noGrp="1"/>
          </p:cNvSpPr>
          <p:nvPr>
            <p:ph idx="1"/>
          </p:nvPr>
        </p:nvSpPr>
        <p:spPr>
          <a:xfrm>
            <a:off x="939006" y="1452715"/>
            <a:ext cx="10690098" cy="4419599"/>
          </a:xfrm>
        </p:spPr>
        <p:txBody>
          <a:bodyPr>
            <a:normAutofit/>
          </a:bodyPr>
          <a:lstStyle/>
          <a:p>
            <a:pPr lvl="0" algn="just"/>
            <a:r>
              <a:rPr lang="en-US" sz="2400" dirty="0"/>
              <a:t>Toggle Switch.</a:t>
            </a:r>
          </a:p>
          <a:p>
            <a:pPr lvl="0" algn="just"/>
            <a:r>
              <a:rPr lang="en-US" sz="2400" dirty="0"/>
              <a:t>It is also called as reverse and forward switch. It is used to change the direction of cleaning mechanism i.e. First forward then backward.</a:t>
            </a:r>
          </a:p>
          <a:p>
            <a:pPr lvl="0" algn="just"/>
            <a:endParaRPr lang="en-US" sz="2400" dirty="0"/>
          </a:p>
          <a:p>
            <a:pPr marL="0" indent="0">
              <a:buNone/>
            </a:pPr>
            <a:endParaRPr lang="en-IN" dirty="0"/>
          </a:p>
        </p:txBody>
      </p:sp>
      <p:pic>
        <p:nvPicPr>
          <p:cNvPr id="12" name="Picture 2" descr="Image result">
            <a:extLst>
              <a:ext uri="{FF2B5EF4-FFF2-40B4-BE49-F238E27FC236}">
                <a16:creationId xmlns:a16="http://schemas.microsoft.com/office/drawing/2014/main" id="{6FCB07D4-EAE4-4676-94F1-236A0C29B73E}"/>
              </a:ext>
            </a:extLst>
          </p:cNvPr>
          <p:cNvPicPr>
            <a:picLocks noChangeAspect="1" noChangeArrowheads="1"/>
          </p:cNvPicPr>
          <p:nvPr/>
        </p:nvPicPr>
        <p:blipFill>
          <a:blip r:embed="rId2" cstate="print"/>
          <a:srcRect l="8545" t="10603" r="15171" b="19146"/>
          <a:stretch>
            <a:fillRect/>
          </a:stretch>
        </p:blipFill>
        <p:spPr bwMode="auto">
          <a:xfrm>
            <a:off x="3453606" y="304799"/>
            <a:ext cx="1295400" cy="990600"/>
          </a:xfrm>
          <a:prstGeom prst="rect">
            <a:avLst/>
          </a:prstGeom>
          <a:noFill/>
        </p:spPr>
      </p:pic>
      <p:pic>
        <p:nvPicPr>
          <p:cNvPr id="4" name="Picture 3">
            <a:extLst>
              <a:ext uri="{FF2B5EF4-FFF2-40B4-BE49-F238E27FC236}">
                <a16:creationId xmlns:a16="http://schemas.microsoft.com/office/drawing/2014/main" id="{F54FDE24-B9CF-E8FE-8A0C-0CFD91FE079F}"/>
              </a:ext>
            </a:extLst>
          </p:cNvPr>
          <p:cNvPicPr>
            <a:picLocks noChangeAspect="1"/>
          </p:cNvPicPr>
          <p:nvPr/>
        </p:nvPicPr>
        <p:blipFill>
          <a:blip r:embed="rId3"/>
          <a:stretch>
            <a:fillRect/>
          </a:stretch>
        </p:blipFill>
        <p:spPr>
          <a:xfrm>
            <a:off x="7111206" y="3048000"/>
            <a:ext cx="4373850" cy="2514600"/>
          </a:xfrm>
          <a:prstGeom prst="rect">
            <a:avLst/>
          </a:prstGeom>
        </p:spPr>
      </p:pic>
    </p:spTree>
    <p:extLst>
      <p:ext uri="{BB962C8B-B14F-4D97-AF65-F5344CB8AC3E}">
        <p14:creationId xmlns:p14="http://schemas.microsoft.com/office/powerpoint/2010/main" val="160541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006" y="304800"/>
            <a:ext cx="3352800" cy="1143000"/>
          </a:xfrm>
        </p:spPr>
        <p:txBody>
          <a:bodyPr/>
          <a:lstStyle/>
          <a:p>
            <a:r>
              <a:rPr lang="en-IN" dirty="0">
                <a:effectLst>
                  <a:outerShdw blurRad="50800" dist="38100" dir="2700000" algn="tl" rotWithShape="0">
                    <a:prstClr val="black">
                      <a:alpha val="40000"/>
                    </a:prstClr>
                  </a:outerShdw>
                </a:effectLst>
              </a:rPr>
              <a:t>Battery</a:t>
            </a:r>
          </a:p>
        </p:txBody>
      </p:sp>
      <p:sp>
        <p:nvSpPr>
          <p:cNvPr id="5" name="Date Placeholder 4"/>
          <p:cNvSpPr>
            <a:spLocks noGrp="1"/>
          </p:cNvSpPr>
          <p:nvPr>
            <p:ph type="dt" sz="half" idx="10"/>
          </p:nvPr>
        </p:nvSpPr>
        <p:spPr/>
        <p:txBody>
          <a:bodyPr/>
          <a:lstStyle/>
          <a:p>
            <a:fld id="{56CBD3BF-11D4-4624-88E1-54588F167F5C}" type="datetime1">
              <a:rPr lang="en-US" smtClean="0"/>
              <a:pPr/>
              <a:t>6/14/2022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
        <p:nvSpPr>
          <p:cNvPr id="8" name="Content Placeholder 7">
            <a:extLst>
              <a:ext uri="{FF2B5EF4-FFF2-40B4-BE49-F238E27FC236}">
                <a16:creationId xmlns:a16="http://schemas.microsoft.com/office/drawing/2014/main" id="{0F150F3B-9170-4938-BC41-8A6D5DF6BF83}"/>
              </a:ext>
            </a:extLst>
          </p:cNvPr>
          <p:cNvSpPr>
            <a:spLocks noGrp="1"/>
          </p:cNvSpPr>
          <p:nvPr>
            <p:ph idx="1"/>
          </p:nvPr>
        </p:nvSpPr>
        <p:spPr>
          <a:xfrm>
            <a:off x="939006" y="1452715"/>
            <a:ext cx="10690098" cy="4419599"/>
          </a:xfrm>
        </p:spPr>
        <p:txBody>
          <a:bodyPr>
            <a:normAutofit/>
          </a:bodyPr>
          <a:lstStyle/>
          <a:p>
            <a:pPr lvl="0" algn="just"/>
            <a:r>
              <a:rPr lang="en-US" sz="2400" u="sng" dirty="0"/>
              <a:t>Specifications:</a:t>
            </a:r>
          </a:p>
          <a:p>
            <a:pPr lvl="0" algn="just"/>
            <a:r>
              <a:rPr lang="en-US" sz="2400" dirty="0"/>
              <a:t>Material: plastic</a:t>
            </a:r>
          </a:p>
          <a:p>
            <a:pPr lvl="0" algn="just"/>
            <a:r>
              <a:rPr lang="en-US" sz="2400" dirty="0"/>
              <a:t>Color: black</a:t>
            </a:r>
          </a:p>
          <a:p>
            <a:pPr algn="just"/>
            <a:r>
              <a:rPr lang="en-US" sz="2400" dirty="0"/>
              <a:t>Pieces: 2</a:t>
            </a:r>
          </a:p>
          <a:p>
            <a:pPr algn="just"/>
            <a:r>
              <a:rPr lang="en-US" sz="2400" dirty="0"/>
              <a:t>Volage: 12 V</a:t>
            </a:r>
          </a:p>
          <a:p>
            <a:pPr lvl="0" algn="just"/>
            <a:r>
              <a:rPr lang="en-US" sz="2400" dirty="0"/>
              <a:t>Current: 5 A</a:t>
            </a:r>
          </a:p>
          <a:p>
            <a:pPr lvl="0" algn="just"/>
            <a:r>
              <a:rPr lang="en-US" sz="2400" dirty="0"/>
              <a:t>Power: 54 W</a:t>
            </a:r>
          </a:p>
          <a:p>
            <a:pPr marL="0" indent="0">
              <a:buNone/>
            </a:pPr>
            <a:endParaRPr lang="en-IN" dirty="0"/>
          </a:p>
        </p:txBody>
      </p:sp>
      <p:pic>
        <p:nvPicPr>
          <p:cNvPr id="11" name="Picture 10">
            <a:extLst>
              <a:ext uri="{FF2B5EF4-FFF2-40B4-BE49-F238E27FC236}">
                <a16:creationId xmlns:a16="http://schemas.microsoft.com/office/drawing/2014/main" id="{62A437BC-1634-4F65-A294-BCEA4C6E32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01606" y="2438400"/>
            <a:ext cx="4495800" cy="3591230"/>
          </a:xfrm>
          <a:prstGeom prst="rect">
            <a:avLst/>
          </a:prstGeom>
          <a:noFill/>
          <a:ln>
            <a:noFill/>
          </a:ln>
          <a:effectLst/>
        </p:spPr>
      </p:pic>
      <p:pic>
        <p:nvPicPr>
          <p:cNvPr id="12" name="Picture 2" descr="Image result">
            <a:extLst>
              <a:ext uri="{FF2B5EF4-FFF2-40B4-BE49-F238E27FC236}">
                <a16:creationId xmlns:a16="http://schemas.microsoft.com/office/drawing/2014/main" id="{6FCB07D4-EAE4-4676-94F1-236A0C29B73E}"/>
              </a:ext>
            </a:extLst>
          </p:cNvPr>
          <p:cNvPicPr>
            <a:picLocks noChangeAspect="1" noChangeArrowheads="1"/>
          </p:cNvPicPr>
          <p:nvPr/>
        </p:nvPicPr>
        <p:blipFill>
          <a:blip r:embed="rId3" cstate="print"/>
          <a:srcRect l="8545" t="10603" r="15171" b="19146"/>
          <a:stretch>
            <a:fillRect/>
          </a:stretch>
        </p:blipFill>
        <p:spPr bwMode="auto">
          <a:xfrm>
            <a:off x="3453606" y="304799"/>
            <a:ext cx="1295400" cy="990600"/>
          </a:xfrm>
          <a:prstGeom prst="rect">
            <a:avLst/>
          </a:prstGeom>
          <a:noFill/>
        </p:spPr>
      </p:pic>
    </p:spTree>
    <p:extLst>
      <p:ext uri="{BB962C8B-B14F-4D97-AF65-F5344CB8AC3E}">
        <p14:creationId xmlns:p14="http://schemas.microsoft.com/office/powerpoint/2010/main" val="3975770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9206" y="304800"/>
            <a:ext cx="7565949" cy="1143000"/>
          </a:xfrm>
        </p:spPr>
        <p:txBody>
          <a:bodyPr/>
          <a:lstStyle/>
          <a:p>
            <a:r>
              <a:rPr lang="en-IN" dirty="0">
                <a:effectLst>
                  <a:outerShdw blurRad="50800" dist="38100" dir="2700000" algn="tl" rotWithShape="0">
                    <a:prstClr val="black">
                      <a:alpha val="40000"/>
                    </a:prstClr>
                  </a:outerShdw>
                </a:effectLst>
              </a:rPr>
              <a:t>Mathematical Work</a:t>
            </a:r>
          </a:p>
        </p:txBody>
      </p:sp>
      <p:pic>
        <p:nvPicPr>
          <p:cNvPr id="1026" name="Picture 2" descr="Image result for mathematics images"/>
          <p:cNvPicPr>
            <a:picLocks noChangeAspect="1" noChangeArrowheads="1"/>
          </p:cNvPicPr>
          <p:nvPr/>
        </p:nvPicPr>
        <p:blipFill>
          <a:blip r:embed="rId2" cstate="print"/>
          <a:srcRect/>
          <a:stretch>
            <a:fillRect/>
          </a:stretch>
        </p:blipFill>
        <p:spPr bwMode="auto">
          <a:xfrm>
            <a:off x="2310606" y="383583"/>
            <a:ext cx="1219200" cy="911817"/>
          </a:xfrm>
          <a:prstGeom prst="rect">
            <a:avLst/>
          </a:prstGeom>
          <a:noFill/>
        </p:spPr>
      </p:pic>
      <p:sp>
        <p:nvSpPr>
          <p:cNvPr id="5" name="Date Placeholder 4"/>
          <p:cNvSpPr>
            <a:spLocks noGrp="1"/>
          </p:cNvSpPr>
          <p:nvPr>
            <p:ph type="dt" sz="half" idx="10"/>
          </p:nvPr>
        </p:nvSpPr>
        <p:spPr/>
        <p:txBody>
          <a:bodyPr/>
          <a:lstStyle/>
          <a:p>
            <a:fld id="{F3929D19-36D6-41F2-A4E8-57556CA35BAB}" type="datetime1">
              <a:rPr lang="en-US" smtClean="0"/>
              <a:pPr/>
              <a:t>6/14/2022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
        <p:nvSpPr>
          <p:cNvPr id="10" name="TextBox 9">
            <a:extLst>
              <a:ext uri="{FF2B5EF4-FFF2-40B4-BE49-F238E27FC236}">
                <a16:creationId xmlns:a16="http://schemas.microsoft.com/office/drawing/2014/main" id="{C3A03E12-5974-4F09-BC98-F56E0EF29395}"/>
              </a:ext>
            </a:extLst>
          </p:cNvPr>
          <p:cNvSpPr txBox="1"/>
          <p:nvPr/>
        </p:nvSpPr>
        <p:spPr>
          <a:xfrm>
            <a:off x="786606" y="4312434"/>
            <a:ext cx="6189406" cy="400110"/>
          </a:xfrm>
          <a:prstGeom prst="rect">
            <a:avLst/>
          </a:prstGeom>
          <a:noFill/>
        </p:spPr>
        <p:txBody>
          <a:bodyPr wrap="square">
            <a:spAutoFit/>
          </a:bodyPr>
          <a:lstStyle/>
          <a:p>
            <a:r>
              <a:rPr lang="en-US" sz="2000" b="1" dirty="0"/>
              <a:t>Design of Frame</a:t>
            </a:r>
          </a:p>
        </p:txBody>
      </p:sp>
      <p:sp>
        <p:nvSpPr>
          <p:cNvPr id="12" name="TextBox 11">
            <a:extLst>
              <a:ext uri="{FF2B5EF4-FFF2-40B4-BE49-F238E27FC236}">
                <a16:creationId xmlns:a16="http://schemas.microsoft.com/office/drawing/2014/main" id="{35A6C5D5-3672-4956-A6EE-59E28974008D}"/>
              </a:ext>
            </a:extLst>
          </p:cNvPr>
          <p:cNvSpPr txBox="1"/>
          <p:nvPr/>
        </p:nvSpPr>
        <p:spPr>
          <a:xfrm>
            <a:off x="3527373" y="1763286"/>
            <a:ext cx="7239000" cy="4093428"/>
          </a:xfrm>
          <a:prstGeom prst="rect">
            <a:avLst/>
          </a:prstGeom>
          <a:noFill/>
        </p:spPr>
        <p:txBody>
          <a:bodyPr wrap="square">
            <a:spAutoFit/>
          </a:bodyPr>
          <a:lstStyle/>
          <a:p>
            <a:pPr algn="just"/>
            <a:r>
              <a:rPr lang="en-US" sz="2000" b="1" dirty="0"/>
              <a:t>The material used for fabricating frame is </a:t>
            </a:r>
            <a:r>
              <a:rPr lang="en-US" sz="2000" b="1" u="sng" dirty="0"/>
              <a:t>Mild Steel. </a:t>
            </a:r>
          </a:p>
          <a:p>
            <a:pPr algn="just"/>
            <a:r>
              <a:rPr lang="en-US" sz="2000" b="1" dirty="0"/>
              <a:t>An cross-section of 25*25*3 mm standard L angle plate. </a:t>
            </a:r>
          </a:p>
          <a:p>
            <a:pPr algn="just"/>
            <a:endParaRPr lang="en-US" sz="2000" b="1" dirty="0"/>
          </a:p>
          <a:p>
            <a:pPr algn="just"/>
            <a:r>
              <a:rPr lang="en-US" sz="2000" b="1" dirty="0"/>
              <a:t>F = force acting on total frame including all setups with motors, brush, clamp and shaft.</a:t>
            </a:r>
          </a:p>
          <a:p>
            <a:pPr algn="just"/>
            <a:r>
              <a:rPr lang="en-US" sz="2000" b="1" dirty="0"/>
              <a:t>Weight of solar panel = 10 Kg approx.</a:t>
            </a:r>
          </a:p>
          <a:p>
            <a:pPr algn="just"/>
            <a:r>
              <a:rPr lang="en-US" sz="2000" b="1" dirty="0"/>
              <a:t>Weight of Nozzle &amp; arrangement = 3Kg </a:t>
            </a:r>
          </a:p>
          <a:p>
            <a:pPr algn="just"/>
            <a:r>
              <a:rPr lang="en-US" sz="2000" b="1" dirty="0"/>
              <a:t>Other weight = 1Kg </a:t>
            </a:r>
          </a:p>
          <a:p>
            <a:pPr algn="just"/>
            <a:r>
              <a:rPr lang="en-US" sz="2000" b="1" dirty="0"/>
              <a:t>Total Weight on the frame = 14 Kg</a:t>
            </a:r>
          </a:p>
          <a:p>
            <a:pPr algn="just"/>
            <a:r>
              <a:rPr lang="en-US" sz="2000" b="1" dirty="0"/>
              <a:t>F.O.S = 2</a:t>
            </a:r>
          </a:p>
          <a:p>
            <a:pPr algn="just"/>
            <a:r>
              <a:rPr lang="en-US" sz="2000" b="1" u="sng" dirty="0"/>
              <a:t>Total weight = F.O.S *14 = 28Kg </a:t>
            </a:r>
          </a:p>
          <a:p>
            <a:pPr algn="just"/>
            <a:endParaRPr lang="en-US" sz="2000" b="1" u="sng" dirty="0"/>
          </a:p>
          <a:p>
            <a:pPr algn="just"/>
            <a:r>
              <a:rPr lang="en-US" sz="2000" b="1" dirty="0"/>
              <a:t>Pd = Perpendicular distance of the frame which is 1040/2=520mm.</a:t>
            </a:r>
          </a:p>
        </p:txBody>
      </p:sp>
      <p:pic>
        <p:nvPicPr>
          <p:cNvPr id="9" name="Content Placeholder 8">
            <a:extLst>
              <a:ext uri="{FF2B5EF4-FFF2-40B4-BE49-F238E27FC236}">
                <a16:creationId xmlns:a16="http://schemas.microsoft.com/office/drawing/2014/main" id="{7FC795EE-00B6-4985-E1A3-81C64B449F39}"/>
              </a:ext>
            </a:extLst>
          </p:cNvPr>
          <p:cNvPicPr>
            <a:picLocks noGrp="1" noChangeAspect="1"/>
          </p:cNvPicPr>
          <p:nvPr>
            <p:ph idx="1"/>
          </p:nvPr>
        </p:nvPicPr>
        <p:blipFill>
          <a:blip r:embed="rId3"/>
          <a:stretch>
            <a:fillRect/>
          </a:stretch>
        </p:blipFill>
        <p:spPr>
          <a:xfrm>
            <a:off x="710406" y="1526583"/>
            <a:ext cx="2514600" cy="2785851"/>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3406" y="1600200"/>
            <a:ext cx="10058400" cy="4525963"/>
          </a:xfrm>
        </p:spPr>
        <p:txBody>
          <a:bodyPr>
            <a:normAutofit fontScale="77500" lnSpcReduction="20000"/>
          </a:bodyPr>
          <a:lstStyle/>
          <a:p>
            <a:pPr algn="just"/>
            <a:r>
              <a:rPr lang="en-US" sz="3000" b="1" dirty="0"/>
              <a:t>We know,</a:t>
            </a:r>
          </a:p>
          <a:p>
            <a:pPr marL="0" indent="0" algn="just">
              <a:buNone/>
            </a:pPr>
            <a:r>
              <a:rPr lang="en-US" sz="3000" b="1" dirty="0"/>
              <a:t>                                M = Bending moment</a:t>
            </a:r>
          </a:p>
          <a:p>
            <a:pPr marL="0" indent="0" algn="just">
              <a:buNone/>
            </a:pPr>
            <a:r>
              <a:rPr lang="en-US" sz="3000" b="1" dirty="0"/>
              <a:t>                                  I = Moment of Inertia about axis of bending that is; </a:t>
            </a:r>
            <a:r>
              <a:rPr lang="en-US" sz="3000" b="1" dirty="0" err="1"/>
              <a:t>Ixx</a:t>
            </a:r>
            <a:endParaRPr lang="en-US" sz="3000" b="1" dirty="0"/>
          </a:p>
          <a:p>
            <a:pPr marL="0" indent="0" algn="just">
              <a:buNone/>
            </a:pPr>
            <a:r>
              <a:rPr lang="en-US" sz="3000" b="1" dirty="0"/>
              <a:t>                                 y = Distance of the layer at which the bending stress is consider</a:t>
            </a:r>
          </a:p>
          <a:p>
            <a:pPr algn="just"/>
            <a:r>
              <a:rPr lang="en-US" sz="3000" b="1" dirty="0"/>
              <a:t>Bending moment (M) = force *perpendicular distance</a:t>
            </a:r>
          </a:p>
          <a:p>
            <a:pPr marL="0" indent="0" algn="just">
              <a:buNone/>
            </a:pPr>
            <a:r>
              <a:rPr lang="en-US" sz="3000" b="1" dirty="0"/>
              <a:t>			    = 14Kg *9.81 * </a:t>
            </a:r>
            <a:r>
              <a:rPr lang="en-US" sz="3000" dirty="0"/>
              <a:t>520</a:t>
            </a:r>
            <a:endParaRPr lang="en-US" sz="3000" b="1" dirty="0"/>
          </a:p>
          <a:p>
            <a:pPr marL="0" indent="0" algn="just">
              <a:buNone/>
            </a:pPr>
            <a:r>
              <a:rPr lang="en-US" sz="3000" b="1" dirty="0"/>
              <a:t>		</a:t>
            </a:r>
            <a:r>
              <a:rPr lang="en-US" sz="3000" dirty="0"/>
              <a:t>            </a:t>
            </a:r>
            <a:r>
              <a:rPr lang="en-US" sz="3000" u="sng" dirty="0"/>
              <a:t>M</a:t>
            </a:r>
            <a:r>
              <a:rPr lang="en-US" sz="3000" b="1" u="sng" dirty="0"/>
              <a:t>  = </a:t>
            </a:r>
            <a:r>
              <a:rPr lang="en-US" sz="3000" u="sng" dirty="0"/>
              <a:t>143000</a:t>
            </a:r>
            <a:r>
              <a:rPr lang="en-US" sz="3000" b="1" u="sng" dirty="0"/>
              <a:t> N.mm</a:t>
            </a:r>
          </a:p>
          <a:p>
            <a:r>
              <a:rPr lang="en-US" sz="3000" dirty="0"/>
              <a:t>I  = b(h^3) / 12</a:t>
            </a:r>
          </a:p>
          <a:p>
            <a:pPr marL="0" indent="0">
              <a:buNone/>
            </a:pPr>
            <a:r>
              <a:rPr lang="en-US" sz="3000" dirty="0"/>
              <a:t>        = 25*(25^3) / 12</a:t>
            </a:r>
          </a:p>
          <a:p>
            <a:pPr marL="0" indent="0">
              <a:buNone/>
            </a:pPr>
            <a:r>
              <a:rPr lang="en-US" sz="3000" u="sng" dirty="0"/>
              <a:t>     I  = 32552.0833 mm4</a:t>
            </a:r>
          </a:p>
          <a:p>
            <a:pPr marL="0" indent="0">
              <a:buNone/>
            </a:pPr>
            <a:endParaRPr lang="en-US" sz="3200" b="1" u="sng" dirty="0"/>
          </a:p>
          <a:p>
            <a:endParaRPr lang="en-IN" dirty="0"/>
          </a:p>
        </p:txBody>
      </p:sp>
      <p:sp>
        <p:nvSpPr>
          <p:cNvPr id="18434" name="AutoShape 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6" name="AutoShape 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8" name="AutoShape 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0" name="AutoShape 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2" name="AutoShape 1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4" name="AutoShape 1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6" name="AutoShape 1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8" name="AutoShape 1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0" name="AutoShape 1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2" name="AutoShape 2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4" name="AutoShape 2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6" name="AutoShape 2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8" name="AutoShape 2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0" name="AutoShape 2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2" name="AutoShape 3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4" name="AutoShape 3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6" name="AutoShape 3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8" name="AutoShape 3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70" name="AutoShape 3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 name="Date Placeholder 24"/>
          <p:cNvSpPr>
            <a:spLocks noGrp="1"/>
          </p:cNvSpPr>
          <p:nvPr>
            <p:ph type="dt" sz="half" idx="10"/>
          </p:nvPr>
        </p:nvSpPr>
        <p:spPr/>
        <p:txBody>
          <a:bodyPr/>
          <a:lstStyle/>
          <a:p>
            <a:fld id="{5ACA8942-7BFE-48E9-866C-67A466610C0C}" type="datetime1">
              <a:rPr lang="en-US" smtClean="0"/>
              <a:pPr/>
              <a:t>6/14/2022</a:t>
            </a:fld>
            <a:endParaRPr lang="en-US" dirty="0"/>
          </a:p>
        </p:txBody>
      </p:sp>
      <p:sp>
        <p:nvSpPr>
          <p:cNvPr id="26" name="Slide Number Placeholder 25"/>
          <p:cNvSpPr>
            <a:spLocks noGrp="1"/>
          </p:cNvSpPr>
          <p:nvPr>
            <p:ph type="sldNum" sz="quarter" idx="12"/>
          </p:nvPr>
        </p:nvSpPr>
        <p:spPr/>
        <p:txBody>
          <a:bodyPr/>
          <a:lstStyle/>
          <a:p>
            <a:fld id="{B6F15528-21DE-4FAA-801E-634DDDAF4B2B}" type="slidenum">
              <a:rPr lang="en-US" smtClean="0"/>
              <a:pPr/>
              <a:t>17</a:t>
            </a:fld>
            <a:endParaRPr lang="en-US"/>
          </a:p>
        </p:txBody>
      </p:sp>
      <p:sp>
        <p:nvSpPr>
          <p:cNvPr id="27" name="Footer Placeholder 26"/>
          <p:cNvSpPr>
            <a:spLocks noGrp="1"/>
          </p:cNvSpPr>
          <p:nvPr>
            <p:ph type="ftr" sz="quarter" idx="11"/>
          </p:nvPr>
        </p:nvSpPr>
        <p:spPr/>
        <p:txBody>
          <a:bodyPr/>
          <a:lstStyle/>
          <a:p>
            <a:endParaRPr lang="en-IN" b="1" dirty="0"/>
          </a:p>
          <a:p>
            <a:r>
              <a:rPr lang="en-IN" b="1" dirty="0"/>
              <a:t>Design &amp; Development Of Auto Solar Panel Cleaning With Water Spraying System </a:t>
            </a:r>
            <a:endParaRPr lang="en-US" b="1" dirty="0"/>
          </a:p>
          <a:p>
            <a:endParaRPr lang="en-US" dirty="0"/>
          </a:p>
        </p:txBody>
      </p:sp>
      <p:sp>
        <p:nvSpPr>
          <p:cNvPr id="5" name="Rectangle 4">
            <a:extLst>
              <a:ext uri="{FF2B5EF4-FFF2-40B4-BE49-F238E27FC236}">
                <a16:creationId xmlns:a16="http://schemas.microsoft.com/office/drawing/2014/main" id="{B940EF02-9359-404C-A208-F820C8E64D61}"/>
              </a:ext>
            </a:extLst>
          </p:cNvPr>
          <p:cNvSpPr/>
          <p:nvPr/>
        </p:nvSpPr>
        <p:spPr>
          <a:xfrm>
            <a:off x="2234406" y="20574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t>M / I = </a:t>
            </a:r>
            <a:r>
              <a:rPr lang="en-US" sz="2400" b="1" dirty="0" err="1"/>
              <a:t>σ</a:t>
            </a:r>
            <a:r>
              <a:rPr lang="en-US" sz="1800" b="1" dirty="0" err="1"/>
              <a:t>b</a:t>
            </a:r>
            <a:r>
              <a:rPr lang="en-US" sz="1800" b="1" dirty="0"/>
              <a:t> / y</a:t>
            </a:r>
            <a:endParaRPr lang="en-IN" dirty="0"/>
          </a:p>
        </p:txBody>
      </p:sp>
      <p:pic>
        <p:nvPicPr>
          <p:cNvPr id="31" name="Picture 2" descr="Image result for mathematics images">
            <a:extLst>
              <a:ext uri="{FF2B5EF4-FFF2-40B4-BE49-F238E27FC236}">
                <a16:creationId xmlns:a16="http://schemas.microsoft.com/office/drawing/2014/main" id="{AB0F110E-895D-4715-AEAE-A7BE83E7F0CE}"/>
              </a:ext>
            </a:extLst>
          </p:cNvPr>
          <p:cNvPicPr>
            <a:picLocks noChangeAspect="1" noChangeArrowheads="1"/>
          </p:cNvPicPr>
          <p:nvPr/>
        </p:nvPicPr>
        <p:blipFill>
          <a:blip r:embed="rId3" cstate="print"/>
          <a:srcRect/>
          <a:stretch>
            <a:fillRect/>
          </a:stretch>
        </p:blipFill>
        <p:spPr bwMode="auto">
          <a:xfrm>
            <a:off x="2726044" y="451681"/>
            <a:ext cx="1219200" cy="911817"/>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FC26749-2D24-0AB9-E271-3E2E18A7E786}"/>
                  </a:ext>
                </a:extLst>
              </p14:cNvPr>
              <p14:cNvContentPartPr/>
              <p14:nvPr/>
            </p14:nvContentPartPr>
            <p14:xfrm>
              <a:off x="1858003" y="4945661"/>
              <a:ext cx="331920" cy="131040"/>
            </p14:xfrm>
          </p:contentPart>
        </mc:Choice>
        <mc:Fallback xmlns="">
          <p:pic>
            <p:nvPicPr>
              <p:cNvPr id="2" name="Ink 1">
                <a:extLst>
                  <a:ext uri="{FF2B5EF4-FFF2-40B4-BE49-F238E27FC236}">
                    <a16:creationId xmlns:a16="http://schemas.microsoft.com/office/drawing/2014/main" id="{6FC26749-2D24-0AB9-E271-3E2E18A7E786}"/>
                  </a:ext>
                </a:extLst>
              </p:cNvPr>
              <p:cNvPicPr/>
              <p:nvPr/>
            </p:nvPicPr>
            <p:blipFill>
              <a:blip r:embed="rId5"/>
              <a:stretch>
                <a:fillRect/>
              </a:stretch>
            </p:blipFill>
            <p:spPr>
              <a:xfrm>
                <a:off x="1822003" y="4909661"/>
                <a:ext cx="403560" cy="202680"/>
              </a:xfrm>
              <a:prstGeom prst="rect">
                <a:avLst/>
              </a:prstGeom>
            </p:spPr>
          </p:pic>
        </mc:Fallback>
      </mc:AlternateContent>
    </p:spTree>
    <p:extLst>
      <p:ext uri="{BB962C8B-B14F-4D97-AF65-F5344CB8AC3E}">
        <p14:creationId xmlns:p14="http://schemas.microsoft.com/office/powerpoint/2010/main" val="2219143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6" name="AutoShape 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8" name="AutoShape 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0" name="AutoShape 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2" name="AutoShape 1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4" name="AutoShape 1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6" name="AutoShape 1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8" name="AutoShape 1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0" name="AutoShape 1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2" name="AutoShape 2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4" name="AutoShape 2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6" name="AutoShape 2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8" name="AutoShape 2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0" name="AutoShape 2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2" name="AutoShape 3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4" name="AutoShape 3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6" name="AutoShape 3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8" name="AutoShape 3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70" name="AutoShape 3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 name="Date Placeholder 24"/>
          <p:cNvSpPr>
            <a:spLocks noGrp="1"/>
          </p:cNvSpPr>
          <p:nvPr>
            <p:ph type="dt" sz="half" idx="10"/>
          </p:nvPr>
        </p:nvSpPr>
        <p:spPr/>
        <p:txBody>
          <a:bodyPr/>
          <a:lstStyle/>
          <a:p>
            <a:fld id="{5ACA8942-7BFE-48E9-866C-67A466610C0C}" type="datetime1">
              <a:rPr lang="en-US" smtClean="0"/>
              <a:pPr/>
              <a:t>6/14/2022</a:t>
            </a:fld>
            <a:endParaRPr lang="en-US"/>
          </a:p>
        </p:txBody>
      </p:sp>
      <p:sp>
        <p:nvSpPr>
          <p:cNvPr id="26" name="Slide Number Placeholder 25"/>
          <p:cNvSpPr>
            <a:spLocks noGrp="1"/>
          </p:cNvSpPr>
          <p:nvPr>
            <p:ph type="sldNum" sz="quarter" idx="12"/>
          </p:nvPr>
        </p:nvSpPr>
        <p:spPr/>
        <p:txBody>
          <a:bodyPr/>
          <a:lstStyle/>
          <a:p>
            <a:fld id="{B6F15528-21DE-4FAA-801E-634DDDAF4B2B}" type="slidenum">
              <a:rPr lang="en-US" smtClean="0"/>
              <a:pPr/>
              <a:t>18</a:t>
            </a:fld>
            <a:endParaRPr lang="en-US"/>
          </a:p>
        </p:txBody>
      </p:sp>
      <p:sp>
        <p:nvSpPr>
          <p:cNvPr id="27" name="Footer Placeholder 2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
        <p:nvSpPr>
          <p:cNvPr id="30" name="Content Placeholder 4">
            <a:extLst>
              <a:ext uri="{FF2B5EF4-FFF2-40B4-BE49-F238E27FC236}">
                <a16:creationId xmlns:a16="http://schemas.microsoft.com/office/drawing/2014/main" id="{9634159D-BCBC-4DC4-8A19-24A7D079D2E3}"/>
              </a:ext>
            </a:extLst>
          </p:cNvPr>
          <p:cNvSpPr txBox="1">
            <a:spLocks noGrp="1"/>
          </p:cNvSpPr>
          <p:nvPr>
            <p:ph idx="1"/>
          </p:nvPr>
        </p:nvSpPr>
        <p:spPr>
          <a:xfrm>
            <a:off x="1777206" y="1480650"/>
            <a:ext cx="90678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950" dirty="0"/>
              <a:t>Y = 25 / 2 = 12.5 mm </a:t>
            </a:r>
          </a:p>
          <a:p>
            <a:pPr algn="just"/>
            <a:r>
              <a:rPr lang="en-US" sz="2000" b="1" dirty="0" err="1"/>
              <a:t>σb</a:t>
            </a:r>
            <a:r>
              <a:rPr lang="en-US" sz="2000" b="1" dirty="0"/>
              <a:t> </a:t>
            </a:r>
            <a:r>
              <a:rPr lang="en-US" sz="1950" dirty="0"/>
              <a:t>= unknown ?</a:t>
            </a:r>
          </a:p>
          <a:p>
            <a:pPr algn="just"/>
            <a:r>
              <a:rPr lang="en-US" sz="2000" b="1" u="sng" dirty="0" err="1"/>
              <a:t>σb</a:t>
            </a:r>
            <a:r>
              <a:rPr lang="en-US" sz="2000" b="1" u="sng" dirty="0"/>
              <a:t> </a:t>
            </a:r>
            <a:r>
              <a:rPr lang="en-US" sz="1950" u="sng" dirty="0"/>
              <a:t>= 54.91 N/mm2</a:t>
            </a:r>
          </a:p>
          <a:p>
            <a:pPr algn="just"/>
            <a:r>
              <a:rPr lang="en-US" sz="1950" dirty="0"/>
              <a:t>The allowable shear stress for material is </a:t>
            </a:r>
            <a:r>
              <a:rPr lang="en-US" sz="1950" dirty="0" err="1"/>
              <a:t>σallow</a:t>
            </a:r>
            <a:r>
              <a:rPr lang="en-US" sz="1950" dirty="0"/>
              <a:t> = </a:t>
            </a:r>
            <a:r>
              <a:rPr lang="en-US" sz="1950" dirty="0" err="1"/>
              <a:t>Syt</a:t>
            </a:r>
            <a:r>
              <a:rPr lang="en-US" sz="1950" dirty="0"/>
              <a:t> / FOS </a:t>
            </a:r>
          </a:p>
          <a:p>
            <a:pPr algn="just"/>
            <a:r>
              <a:rPr lang="en-US" sz="1950" dirty="0"/>
              <a:t>Where </a:t>
            </a:r>
            <a:r>
              <a:rPr lang="en-US" sz="1950" dirty="0" err="1"/>
              <a:t>Syt</a:t>
            </a:r>
            <a:r>
              <a:rPr lang="en-US" sz="1950" dirty="0"/>
              <a:t> = yield stress = 210 MPa = 210 N/mm2 </a:t>
            </a:r>
          </a:p>
          <a:p>
            <a:pPr algn="just"/>
            <a:r>
              <a:rPr lang="en-US" sz="1950" dirty="0"/>
              <a:t>And FOS is factor of safety = 2</a:t>
            </a:r>
          </a:p>
          <a:p>
            <a:pPr algn="just"/>
            <a:r>
              <a:rPr lang="en-US" sz="1950" dirty="0"/>
              <a:t>So </a:t>
            </a:r>
            <a:r>
              <a:rPr lang="en-US" sz="1950" dirty="0" err="1"/>
              <a:t>σallow</a:t>
            </a:r>
            <a:r>
              <a:rPr lang="en-US" sz="1950" dirty="0"/>
              <a:t>= 210/2 = 105 MPa = 105 N/mm2 </a:t>
            </a:r>
          </a:p>
          <a:p>
            <a:pPr algn="just"/>
            <a:r>
              <a:rPr lang="en-US" sz="1950" dirty="0"/>
              <a:t>Comparing above we get,</a:t>
            </a:r>
          </a:p>
          <a:p>
            <a:pPr algn="just"/>
            <a:r>
              <a:rPr lang="en-US" sz="1950" u="sng" dirty="0" err="1"/>
              <a:t>σb</a:t>
            </a:r>
            <a:r>
              <a:rPr lang="en-US" sz="1950" u="sng" dirty="0"/>
              <a:t> &lt; </a:t>
            </a:r>
            <a:r>
              <a:rPr lang="en-US" sz="1950" u="sng" dirty="0" err="1"/>
              <a:t>σallow</a:t>
            </a:r>
            <a:r>
              <a:rPr lang="en-US" sz="1950" u="sng" dirty="0"/>
              <a:t> </a:t>
            </a:r>
            <a:r>
              <a:rPr lang="en-US" sz="1950" dirty="0" err="1"/>
              <a:t>i.e</a:t>
            </a:r>
            <a:r>
              <a:rPr lang="en-US" sz="1950" dirty="0"/>
              <a:t>  </a:t>
            </a:r>
          </a:p>
          <a:p>
            <a:pPr algn="just"/>
            <a:r>
              <a:rPr lang="en-US" sz="1950" dirty="0"/>
              <a:t>54.91  &lt; 105  N/mm 2 </a:t>
            </a:r>
          </a:p>
          <a:p>
            <a:pPr algn="just"/>
            <a:r>
              <a:rPr lang="en-US" sz="1950" dirty="0"/>
              <a:t>So </a:t>
            </a:r>
            <a:r>
              <a:rPr lang="en-US" sz="1950" u="sng" dirty="0"/>
              <a:t>design is safe. </a:t>
            </a:r>
          </a:p>
          <a:p>
            <a:pPr algn="just"/>
            <a:endParaRPr lang="en-US" sz="2400" dirty="0"/>
          </a:p>
        </p:txBody>
      </p:sp>
      <p:pic>
        <p:nvPicPr>
          <p:cNvPr id="31" name="Picture 2" descr="Image result for mathematics images">
            <a:extLst>
              <a:ext uri="{FF2B5EF4-FFF2-40B4-BE49-F238E27FC236}">
                <a16:creationId xmlns:a16="http://schemas.microsoft.com/office/drawing/2014/main" id="{28DD0437-9029-47C3-B7E2-9385674C92CD}"/>
              </a:ext>
            </a:extLst>
          </p:cNvPr>
          <p:cNvPicPr>
            <a:picLocks noChangeAspect="1" noChangeArrowheads="1"/>
          </p:cNvPicPr>
          <p:nvPr/>
        </p:nvPicPr>
        <p:blipFill>
          <a:blip r:embed="rId3" cstate="print"/>
          <a:srcRect/>
          <a:stretch>
            <a:fillRect/>
          </a:stretch>
        </p:blipFill>
        <p:spPr bwMode="auto">
          <a:xfrm>
            <a:off x="2920206" y="395478"/>
            <a:ext cx="1219200" cy="911817"/>
          </a:xfrm>
          <a:prstGeom prst="rect">
            <a:avLst/>
          </a:prstGeom>
          <a:noFill/>
        </p:spPr>
      </p:pic>
    </p:spTree>
    <p:extLst>
      <p:ext uri="{BB962C8B-B14F-4D97-AF65-F5344CB8AC3E}">
        <p14:creationId xmlns:p14="http://schemas.microsoft.com/office/powerpoint/2010/main" val="1540266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206" y="274638"/>
            <a:ext cx="5105400" cy="1143000"/>
          </a:xfrm>
        </p:spPr>
        <p:txBody>
          <a:bodyPr>
            <a:normAutofit/>
          </a:bodyPr>
          <a:lstStyle/>
          <a:p>
            <a:r>
              <a:rPr lang="en-IN" sz="3600" dirty="0">
                <a:effectLst>
                  <a:outerShdw blurRad="50800" dist="38100" dir="2700000" algn="tl" rotWithShape="0">
                    <a:prstClr val="black">
                      <a:alpha val="40000"/>
                    </a:prstClr>
                  </a:outerShdw>
                </a:effectLst>
              </a:rPr>
              <a:t>Hydraulic Pump Or Motor</a:t>
            </a:r>
          </a:p>
        </p:txBody>
      </p:sp>
      <p:sp>
        <p:nvSpPr>
          <p:cNvPr id="18434" name="AutoShape 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6" name="AutoShape 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8" name="AutoShape 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0" name="AutoShape 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2" name="AutoShape 1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4" name="AutoShape 1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6" name="AutoShape 1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8" name="AutoShape 1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0" name="AutoShape 1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2" name="AutoShape 2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4" name="AutoShape 2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6" name="AutoShape 2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8" name="AutoShape 2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0" name="AutoShape 2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2" name="AutoShape 3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4" name="AutoShape 3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6" name="AutoShape 3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8" name="AutoShape 3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70" name="AutoShape 3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 name="Date Placeholder 24"/>
          <p:cNvSpPr>
            <a:spLocks noGrp="1"/>
          </p:cNvSpPr>
          <p:nvPr>
            <p:ph type="dt" sz="half" idx="10"/>
          </p:nvPr>
        </p:nvSpPr>
        <p:spPr/>
        <p:txBody>
          <a:bodyPr/>
          <a:lstStyle/>
          <a:p>
            <a:fld id="{5ACA8942-7BFE-48E9-866C-67A466610C0C}" type="datetime1">
              <a:rPr lang="en-US" smtClean="0"/>
              <a:pPr/>
              <a:t>6/14/2022</a:t>
            </a:fld>
            <a:endParaRPr lang="en-US"/>
          </a:p>
        </p:txBody>
      </p:sp>
      <p:sp>
        <p:nvSpPr>
          <p:cNvPr id="26" name="Slide Number Placeholder 25"/>
          <p:cNvSpPr>
            <a:spLocks noGrp="1"/>
          </p:cNvSpPr>
          <p:nvPr>
            <p:ph type="sldNum" sz="quarter" idx="12"/>
          </p:nvPr>
        </p:nvSpPr>
        <p:spPr/>
        <p:txBody>
          <a:bodyPr/>
          <a:lstStyle/>
          <a:p>
            <a:fld id="{B6F15528-21DE-4FAA-801E-634DDDAF4B2B}" type="slidenum">
              <a:rPr lang="en-US" smtClean="0"/>
              <a:pPr/>
              <a:t>19</a:t>
            </a:fld>
            <a:endParaRPr lang="en-US"/>
          </a:p>
        </p:txBody>
      </p:sp>
      <p:sp>
        <p:nvSpPr>
          <p:cNvPr id="27" name="Footer Placeholder 26"/>
          <p:cNvSpPr>
            <a:spLocks noGrp="1"/>
          </p:cNvSpPr>
          <p:nvPr>
            <p:ph type="ftr" sz="quarter" idx="11"/>
          </p:nvPr>
        </p:nvSpPr>
        <p:spPr/>
        <p:txBody>
          <a:bodyPr/>
          <a:lstStyle/>
          <a:p>
            <a:endParaRPr lang="en-IN" dirty="0"/>
          </a:p>
          <a:p>
            <a:endParaRPr lang="en-IN" dirty="0"/>
          </a:p>
          <a:p>
            <a:r>
              <a:rPr lang="en-IN" b="1" dirty="0"/>
              <a:t>Design &amp; Development Of Auto Solar Panel Cleaning With Water Spraying System </a:t>
            </a:r>
            <a:endParaRPr lang="en-US" b="1" dirty="0"/>
          </a:p>
          <a:p>
            <a:r>
              <a:rPr lang="en-IN" dirty="0"/>
              <a:t> </a:t>
            </a:r>
            <a:endParaRPr lang="en-US" dirty="0"/>
          </a:p>
          <a:p>
            <a:endParaRPr lang="en-US" dirty="0"/>
          </a:p>
        </p:txBody>
      </p:sp>
      <mc:AlternateContent xmlns:mc="http://schemas.openxmlformats.org/markup-compatibility/2006" xmlns:a14="http://schemas.microsoft.com/office/drawing/2010/main">
        <mc:Choice Requires="a14">
          <p:sp>
            <p:nvSpPr>
              <p:cNvPr id="28" name="Content Placeholder 3">
                <a:extLst>
                  <a:ext uri="{FF2B5EF4-FFF2-40B4-BE49-F238E27FC236}">
                    <a16:creationId xmlns:a16="http://schemas.microsoft.com/office/drawing/2014/main" id="{A5A7F552-0FAF-4A6E-9326-E48EE0398DFC}"/>
                  </a:ext>
                </a:extLst>
              </p:cNvPr>
              <p:cNvSpPr>
                <a:spLocks noGrp="1"/>
              </p:cNvSpPr>
              <p:nvPr>
                <p:ph sz="half" idx="1"/>
              </p:nvPr>
            </p:nvSpPr>
            <p:spPr>
              <a:xfrm>
                <a:off x="1814102" y="1481401"/>
                <a:ext cx="4572000" cy="4516386"/>
              </a:xfrm>
            </p:spPr>
            <p:txBody>
              <a:bodyPr>
                <a:noAutofit/>
              </a:bodyPr>
              <a:lstStyle/>
              <a:p>
                <a:pPr marL="0" indent="0" algn="just">
                  <a:buNone/>
                </a:pPr>
                <a:r>
                  <a:rPr lang="en-US" sz="2400" b="1" u="sng" dirty="0"/>
                  <a:t>Assumption:</a:t>
                </a:r>
                <a:endParaRPr lang="en-US" sz="2400" u="sng" dirty="0"/>
              </a:p>
              <a:p>
                <a:pPr algn="just"/>
                <a:r>
                  <a:rPr lang="en-US" sz="2400" dirty="0"/>
                  <a:t>W = 2Kg of water to be transferred from reservoir to the panel. </a:t>
                </a:r>
              </a:p>
              <a:p>
                <a:pPr algn="just"/>
                <a:r>
                  <a:rPr lang="en-US" sz="2400" dirty="0"/>
                  <a:t>T = For a time of 1min = 60 Sec</a:t>
                </a:r>
                <a:br>
                  <a:rPr lang="en-US" sz="2400" dirty="0"/>
                </a:br>
                <a:r>
                  <a:rPr lang="en-US" sz="2400" dirty="0"/>
                  <a:t>Height (h) = 1m</a:t>
                </a:r>
              </a:p>
              <a:p>
                <a:pPr algn="just"/>
                <a14:m>
                  <m:oMath xmlns:m="http://schemas.openxmlformats.org/officeDocument/2006/math">
                    <m:r>
                      <a:rPr lang="en-US" sz="2400" b="1" i="1">
                        <a:latin typeface="Cambria Math"/>
                      </a:rPr>
                      <m:t>𝑷</m:t>
                    </m:r>
                    <m:r>
                      <a:rPr lang="en-US" sz="2400" b="1">
                        <a:latin typeface="Cambria Math"/>
                      </a:rPr>
                      <m:t>=</m:t>
                    </m:r>
                    <m:f>
                      <m:fPr>
                        <m:ctrlPr>
                          <a:rPr lang="en-US" sz="2400" i="1">
                            <a:latin typeface="Cambria Math" panose="02040503050406030204" pitchFamily="18" charset="0"/>
                          </a:rPr>
                        </m:ctrlPr>
                      </m:fPr>
                      <m:num>
                        <m:r>
                          <a:rPr lang="en-US" sz="2400" b="1" i="1">
                            <a:latin typeface="Cambria Math"/>
                          </a:rPr>
                          <m:t>𝐖</m:t>
                        </m:r>
                      </m:num>
                      <m:den>
                        <m:r>
                          <a:rPr lang="en-US" sz="2400" b="1" i="1">
                            <a:latin typeface="Cambria Math"/>
                          </a:rPr>
                          <m:t>𝐓</m:t>
                        </m:r>
                      </m:den>
                    </m:f>
                  </m:oMath>
                </a14:m>
                <a:r>
                  <a:rPr lang="en-US" sz="2400" dirty="0"/>
                  <a:t> </a:t>
                </a:r>
              </a:p>
              <a:p>
                <a:pPr algn="just"/>
                <a:r>
                  <a:rPr lang="en-US" sz="2400" dirty="0"/>
                  <a:t>W = F . d</a:t>
                </a:r>
              </a:p>
              <a:p>
                <a:pPr algn="just"/>
                <a:r>
                  <a:rPr lang="en-US" sz="2400" dirty="0"/>
                  <a:t>W = mg. h</a:t>
                </a:r>
              </a:p>
              <a:p>
                <a:pPr algn="just"/>
                <a:r>
                  <a:rPr lang="en-US" sz="2400" dirty="0"/>
                  <a:t> </a:t>
                </a:r>
                <a14:m>
                  <m:oMath xmlns:m="http://schemas.openxmlformats.org/officeDocument/2006/math">
                    <m:r>
                      <a:rPr lang="en-US" sz="2400" b="1" i="1">
                        <a:latin typeface="Cambria Math"/>
                      </a:rPr>
                      <m:t>𝑷</m:t>
                    </m:r>
                    <m:r>
                      <a:rPr lang="en-US" sz="2400" b="1">
                        <a:latin typeface="Cambria Math"/>
                      </a:rPr>
                      <m:t>=</m:t>
                    </m:r>
                    <m:f>
                      <m:fPr>
                        <m:ctrlPr>
                          <a:rPr lang="en-US" sz="2400" i="1">
                            <a:latin typeface="Cambria Math" panose="02040503050406030204" pitchFamily="18" charset="0"/>
                          </a:rPr>
                        </m:ctrlPr>
                      </m:fPr>
                      <m:num>
                        <m:r>
                          <a:rPr lang="en-US" sz="2400" b="1" i="1">
                            <a:latin typeface="Cambria Math"/>
                          </a:rPr>
                          <m:t>𝐦</m:t>
                        </m:r>
                        <m:r>
                          <a:rPr lang="en-IN" sz="2400" b="1" i="1" smtClean="0">
                            <a:latin typeface="Cambria Math" panose="02040503050406030204" pitchFamily="18" charset="0"/>
                          </a:rPr>
                          <m:t>𝒈𝒉</m:t>
                        </m:r>
                      </m:num>
                      <m:den>
                        <m:r>
                          <a:rPr lang="en-US" sz="2400" b="1" i="1">
                            <a:latin typeface="Cambria Math"/>
                          </a:rPr>
                          <m:t>𝐓</m:t>
                        </m:r>
                      </m:den>
                    </m:f>
                  </m:oMath>
                </a14:m>
                <a:endParaRPr lang="en-US" sz="2400" dirty="0"/>
              </a:p>
              <a:p>
                <a:pPr algn="just"/>
                <a:endParaRPr lang="en-US" sz="2400" dirty="0"/>
              </a:p>
              <a:p>
                <a:pPr algn="just"/>
                <a:endParaRPr lang="en-US" sz="2400" dirty="0"/>
              </a:p>
            </p:txBody>
          </p:sp>
        </mc:Choice>
        <mc:Fallback xmlns="">
          <p:sp>
            <p:nvSpPr>
              <p:cNvPr id="28" name="Content Placeholder 3">
                <a:extLst>
                  <a:ext uri="{FF2B5EF4-FFF2-40B4-BE49-F238E27FC236}">
                    <a16:creationId xmlns:a16="http://schemas.microsoft.com/office/drawing/2014/main" id="{A5A7F552-0FAF-4A6E-9326-E48EE0398DFC}"/>
                  </a:ext>
                </a:extLst>
              </p:cNvPr>
              <p:cNvSpPr>
                <a:spLocks noGrp="1" noRot="1" noChangeAspect="1" noMove="1" noResize="1" noEditPoints="1" noAdjustHandles="1" noChangeArrowheads="1" noChangeShapeType="1" noTextEdit="1"/>
              </p:cNvSpPr>
              <p:nvPr>
                <p:ph sz="half" idx="1"/>
              </p:nvPr>
            </p:nvSpPr>
            <p:spPr>
              <a:xfrm>
                <a:off x="1814102" y="1481401"/>
                <a:ext cx="4572000" cy="4516386"/>
              </a:xfrm>
              <a:blipFill>
                <a:blip r:embed="rId3"/>
                <a:stretch>
                  <a:fillRect l="-2133" t="-1080" r="-2000" b="-229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Content Placeholder 4">
                <a:extLst>
                  <a:ext uri="{FF2B5EF4-FFF2-40B4-BE49-F238E27FC236}">
                    <a16:creationId xmlns:a16="http://schemas.microsoft.com/office/drawing/2014/main" id="{B5828228-A0C9-4EE5-B2E4-195ADC009E35}"/>
                  </a:ext>
                </a:extLst>
              </p:cNvPr>
              <p:cNvSpPr txBox="1">
                <a:spLocks/>
              </p:cNvSpPr>
              <p:nvPr/>
            </p:nvSpPr>
            <p:spPr>
              <a:xfrm>
                <a:off x="6730206" y="1628776"/>
                <a:ext cx="4953000" cy="451638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14:m>
                  <m:oMath xmlns:m="http://schemas.openxmlformats.org/officeDocument/2006/math">
                    <m:f>
                      <m:fPr>
                        <m:ctrlPr>
                          <a:rPr lang="en-US" sz="2400" i="1" smtClean="0">
                            <a:latin typeface="Cambria Math" panose="02040503050406030204" pitchFamily="18" charset="0"/>
                          </a:rPr>
                        </m:ctrlPr>
                      </m:fPr>
                      <m:num>
                        <m:r>
                          <a:rPr lang="en-IN" sz="2400" b="1" i="1" smtClean="0">
                            <a:latin typeface="Cambria Math" panose="02040503050406030204" pitchFamily="18" charset="0"/>
                          </a:rPr>
                          <m:t>𝟐</m:t>
                        </m:r>
                        <m:r>
                          <a:rPr lang="en-IN" sz="2400" b="1" i="1" smtClean="0">
                            <a:latin typeface="Cambria Math" panose="02040503050406030204" pitchFamily="18" charset="0"/>
                          </a:rPr>
                          <m:t> </m:t>
                        </m:r>
                        <m:r>
                          <a:rPr lang="en-IN" sz="2400" b="1" i="1" smtClean="0">
                            <a:latin typeface="Cambria Math" panose="02040503050406030204" pitchFamily="18" charset="0"/>
                          </a:rPr>
                          <m:t>𝑲𝒈</m:t>
                        </m:r>
                        <m:r>
                          <a:rPr lang="en-IN" sz="2400" b="1" i="1" smtClean="0">
                            <a:latin typeface="Cambria Math" panose="02040503050406030204" pitchFamily="18" charset="0"/>
                          </a:rPr>
                          <m:t> </m:t>
                        </m:r>
                        <m:r>
                          <a:rPr lang="en-US" sz="2400" b="1" i="1">
                            <a:latin typeface="Cambria Math"/>
                          </a:rPr>
                          <m:t>𝑿</m:t>
                        </m:r>
                        <m:r>
                          <a:rPr lang="en-IN" sz="2400" b="1" i="1" smtClean="0">
                            <a:latin typeface="Cambria Math" panose="02040503050406030204" pitchFamily="18" charset="0"/>
                          </a:rPr>
                          <m:t> </m:t>
                        </m:r>
                        <m:r>
                          <a:rPr lang="en-IN" sz="2400" b="1" i="1" smtClean="0">
                            <a:latin typeface="Cambria Math" panose="02040503050406030204" pitchFamily="18" charset="0"/>
                          </a:rPr>
                          <m:t>𝟗</m:t>
                        </m:r>
                        <m:r>
                          <a:rPr lang="en-IN" sz="2400" b="1" i="1" smtClean="0">
                            <a:latin typeface="Cambria Math" panose="02040503050406030204" pitchFamily="18" charset="0"/>
                          </a:rPr>
                          <m:t>.</m:t>
                        </m:r>
                        <m:r>
                          <a:rPr lang="en-IN" sz="2400" b="1" i="1" smtClean="0">
                            <a:latin typeface="Cambria Math" panose="02040503050406030204" pitchFamily="18" charset="0"/>
                          </a:rPr>
                          <m:t>𝟖𝟏</m:t>
                        </m:r>
                        <m:r>
                          <a:rPr lang="en-IN" sz="2400" b="1" i="1" smtClean="0">
                            <a:latin typeface="Cambria Math" panose="02040503050406030204" pitchFamily="18" charset="0"/>
                          </a:rPr>
                          <m:t> </m:t>
                        </m:r>
                        <m:r>
                          <a:rPr lang="en-US" sz="2400" b="1" i="1">
                            <a:latin typeface="Cambria Math"/>
                          </a:rPr>
                          <m:t>𝑿</m:t>
                        </m:r>
                        <m:r>
                          <a:rPr lang="en-IN" sz="2400" b="1" i="1" smtClean="0">
                            <a:latin typeface="Cambria Math" panose="02040503050406030204" pitchFamily="18" charset="0"/>
                          </a:rPr>
                          <m:t> </m:t>
                        </m:r>
                        <m:r>
                          <a:rPr lang="en-US" sz="2400" b="1" i="1">
                            <a:latin typeface="Cambria Math"/>
                          </a:rPr>
                          <m:t>𝟏</m:t>
                        </m:r>
                        <m:r>
                          <a:rPr lang="en-US" sz="2400" b="1" i="1">
                            <a:latin typeface="Cambria Math"/>
                          </a:rPr>
                          <m:t>𝒎</m:t>
                        </m:r>
                      </m:num>
                      <m:den>
                        <m:r>
                          <a:rPr lang="en-US" sz="2400" b="1" i="1">
                            <a:latin typeface="Cambria Math"/>
                          </a:rPr>
                          <m:t>𝟔𝟎</m:t>
                        </m:r>
                        <m:r>
                          <a:rPr lang="en-US" sz="2400" b="1" i="1">
                            <a:latin typeface="Cambria Math"/>
                          </a:rPr>
                          <m:t>𝒔𝒆𝒄</m:t>
                        </m:r>
                      </m:den>
                    </m:f>
                  </m:oMath>
                </a14:m>
                <a:endParaRPr lang="en-US" sz="2400" dirty="0"/>
              </a:p>
              <a:p>
                <a:pPr marL="0" indent="0" algn="just">
                  <a:buNone/>
                </a:pPr>
                <a:r>
                  <a:rPr lang="en-US" sz="2400" dirty="0"/>
                  <a:t>         = 0.327 Nm/sec</a:t>
                </a:r>
              </a:p>
              <a:p>
                <a:pPr algn="just"/>
                <a:r>
                  <a:rPr lang="en-US" sz="2400" dirty="0"/>
                  <a:t>P = 0.327 watts required Power for water pump per second.</a:t>
                </a:r>
              </a:p>
              <a:p>
                <a:pPr algn="just"/>
                <a:r>
                  <a:rPr lang="en-US" sz="2400" dirty="0"/>
                  <a:t>According to this we will select water motor required as per the availability in Market .</a:t>
                </a:r>
              </a:p>
              <a:p>
                <a:pPr algn="just"/>
                <a:endParaRPr lang="en-US" sz="2400" dirty="0"/>
              </a:p>
              <a:p>
                <a:pPr algn="just"/>
                <a:endParaRPr lang="en-US" sz="2400" dirty="0"/>
              </a:p>
            </p:txBody>
          </p:sp>
        </mc:Choice>
        <mc:Fallback xmlns="">
          <p:sp>
            <p:nvSpPr>
              <p:cNvPr id="30" name="Content Placeholder 4">
                <a:extLst>
                  <a:ext uri="{FF2B5EF4-FFF2-40B4-BE49-F238E27FC236}">
                    <a16:creationId xmlns:a16="http://schemas.microsoft.com/office/drawing/2014/main" id="{B5828228-A0C9-4EE5-B2E4-195ADC009E35}"/>
                  </a:ext>
                </a:extLst>
              </p:cNvPr>
              <p:cNvSpPr txBox="1">
                <a:spLocks noRot="1" noChangeAspect="1" noMove="1" noResize="1" noEditPoints="1" noAdjustHandles="1" noChangeArrowheads="1" noChangeShapeType="1" noTextEdit="1"/>
              </p:cNvSpPr>
              <p:nvPr/>
            </p:nvSpPr>
            <p:spPr>
              <a:xfrm>
                <a:off x="6730206" y="1628776"/>
                <a:ext cx="4953000" cy="4516386"/>
              </a:xfrm>
              <a:prstGeom prst="rect">
                <a:avLst/>
              </a:prstGeom>
              <a:blipFill>
                <a:blip r:embed="rId4"/>
                <a:stretch>
                  <a:fillRect l="-1599" r="-1845"/>
                </a:stretch>
              </a:blipFill>
            </p:spPr>
            <p:txBody>
              <a:bodyPr/>
              <a:lstStyle/>
              <a:p>
                <a:r>
                  <a:rPr lang="en-IN">
                    <a:noFill/>
                  </a:rPr>
                  <a:t> </a:t>
                </a:r>
              </a:p>
            </p:txBody>
          </p:sp>
        </mc:Fallback>
      </mc:AlternateContent>
      <p:pic>
        <p:nvPicPr>
          <p:cNvPr id="29" name="Picture 2" descr="Image result for mathematics images">
            <a:extLst>
              <a:ext uri="{FF2B5EF4-FFF2-40B4-BE49-F238E27FC236}">
                <a16:creationId xmlns:a16="http://schemas.microsoft.com/office/drawing/2014/main" id="{671F1C17-9B4D-4896-B61E-8E4821D118EF}"/>
              </a:ext>
            </a:extLst>
          </p:cNvPr>
          <p:cNvPicPr>
            <a:picLocks noChangeAspect="1" noChangeArrowheads="1"/>
          </p:cNvPicPr>
          <p:nvPr/>
        </p:nvPicPr>
        <p:blipFill>
          <a:blip r:embed="rId5" cstate="print"/>
          <a:srcRect/>
          <a:stretch>
            <a:fillRect/>
          </a:stretch>
        </p:blipFill>
        <p:spPr bwMode="auto">
          <a:xfrm>
            <a:off x="2880902" y="395171"/>
            <a:ext cx="1219200" cy="911817"/>
          </a:xfrm>
          <a:prstGeom prst="rect">
            <a:avLst/>
          </a:prstGeom>
          <a:noFill/>
        </p:spPr>
      </p:pic>
    </p:spTree>
    <p:extLst>
      <p:ext uri="{BB962C8B-B14F-4D97-AF65-F5344CB8AC3E}">
        <p14:creationId xmlns:p14="http://schemas.microsoft.com/office/powerpoint/2010/main" val="155403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606" y="274638"/>
            <a:ext cx="2514600" cy="1143000"/>
          </a:xfrm>
        </p:spPr>
        <p:txBody>
          <a:bodyPr/>
          <a:lstStyle/>
          <a:p>
            <a:r>
              <a:rPr lang="en-IN" dirty="0">
                <a:effectLst>
                  <a:outerShdw blurRad="50800" dist="38100" dir="2700000" algn="tl" rotWithShape="0">
                    <a:prstClr val="black">
                      <a:alpha val="40000"/>
                    </a:prstClr>
                  </a:outerShdw>
                </a:effectLst>
              </a:rPr>
              <a:t>Content</a:t>
            </a:r>
          </a:p>
        </p:txBody>
      </p:sp>
      <p:sp>
        <p:nvSpPr>
          <p:cNvPr id="3" name="Content Placeholder 2"/>
          <p:cNvSpPr>
            <a:spLocks noGrp="1"/>
          </p:cNvSpPr>
          <p:nvPr>
            <p:ph idx="1"/>
          </p:nvPr>
        </p:nvSpPr>
        <p:spPr>
          <a:xfrm>
            <a:off x="1777206" y="1417638"/>
            <a:ext cx="8229600" cy="4449762"/>
          </a:xfrm>
        </p:spPr>
        <p:txBody>
          <a:bodyPr>
            <a:normAutofit fontScale="92500" lnSpcReduction="20000"/>
          </a:bodyPr>
          <a:lstStyle/>
          <a:p>
            <a:r>
              <a:rPr lang="en-IN" sz="2400" dirty="0"/>
              <a:t>Introduction</a:t>
            </a:r>
          </a:p>
          <a:p>
            <a:r>
              <a:rPr lang="en-IN" sz="2400" dirty="0"/>
              <a:t>Literature Review</a:t>
            </a:r>
          </a:p>
          <a:p>
            <a:r>
              <a:rPr lang="en-IN" sz="2400" dirty="0"/>
              <a:t>Problem Definition</a:t>
            </a:r>
          </a:p>
          <a:p>
            <a:r>
              <a:rPr lang="en-IN" sz="2400" dirty="0"/>
              <a:t>Future Scope </a:t>
            </a:r>
          </a:p>
          <a:p>
            <a:r>
              <a:rPr lang="en-IN" sz="2400" dirty="0"/>
              <a:t>Objectives</a:t>
            </a:r>
          </a:p>
          <a:p>
            <a:r>
              <a:rPr lang="en-IN" sz="2400" dirty="0"/>
              <a:t>Components</a:t>
            </a:r>
          </a:p>
          <a:p>
            <a:r>
              <a:rPr lang="en-IN" sz="2400" dirty="0"/>
              <a:t>Mathematical Work</a:t>
            </a:r>
          </a:p>
          <a:p>
            <a:r>
              <a:rPr lang="en-IN" sz="2400" dirty="0"/>
              <a:t>CATIA Design</a:t>
            </a:r>
          </a:p>
          <a:p>
            <a:r>
              <a:rPr lang="en-IN" sz="2400" dirty="0"/>
              <a:t>Results and Discussion</a:t>
            </a:r>
          </a:p>
          <a:p>
            <a:r>
              <a:rPr lang="en-IN" sz="2400" dirty="0"/>
              <a:t>Graph</a:t>
            </a:r>
          </a:p>
          <a:p>
            <a:r>
              <a:rPr lang="en-IN" sz="2400" dirty="0"/>
              <a:t>Conclusion</a:t>
            </a:r>
          </a:p>
          <a:p>
            <a:r>
              <a:rPr lang="en-IN" sz="2400" dirty="0"/>
              <a:t>References.</a:t>
            </a:r>
          </a:p>
          <a:p>
            <a:endParaRPr lang="en-IN" sz="2800" dirty="0"/>
          </a:p>
          <a:p>
            <a:endParaRPr lang="en-IN" dirty="0"/>
          </a:p>
          <a:p>
            <a:endParaRPr lang="en-IN" dirty="0"/>
          </a:p>
          <a:p>
            <a:pPr>
              <a:buNone/>
            </a:pPr>
            <a:endParaRPr lang="en-IN" dirty="0"/>
          </a:p>
        </p:txBody>
      </p:sp>
      <p:pic>
        <p:nvPicPr>
          <p:cNvPr id="7172" name="Picture 4" descr="http://theapplepeeled.com/wordpress/wp-content/uploads/2011/04/check-list-300x199.jpg"/>
          <p:cNvPicPr>
            <a:picLocks noChangeAspect="1" noChangeArrowheads="1"/>
          </p:cNvPicPr>
          <p:nvPr/>
        </p:nvPicPr>
        <p:blipFill>
          <a:blip r:embed="rId2" cstate="print"/>
          <a:srcRect r="6667" b="3518"/>
          <a:stretch>
            <a:fillRect/>
          </a:stretch>
        </p:blipFill>
        <p:spPr bwMode="auto">
          <a:xfrm>
            <a:off x="2583656" y="304800"/>
            <a:ext cx="1555750" cy="990600"/>
          </a:xfrm>
          <a:prstGeom prst="rect">
            <a:avLst/>
          </a:prstGeom>
          <a:noFill/>
        </p:spPr>
      </p:pic>
      <p:sp>
        <p:nvSpPr>
          <p:cNvPr id="5" name="Date Placeholder 4">
            <a:extLst>
              <a:ext uri="{FF2B5EF4-FFF2-40B4-BE49-F238E27FC236}">
                <a16:creationId xmlns:a16="http://schemas.microsoft.com/office/drawing/2014/main" id="{FC3880FE-3CFF-46BD-8BFC-D53AC41598CF}"/>
              </a:ext>
            </a:extLst>
          </p:cNvPr>
          <p:cNvSpPr>
            <a:spLocks noGrp="1"/>
          </p:cNvSpPr>
          <p:nvPr>
            <p:ph type="dt" sz="half" idx="10"/>
          </p:nvPr>
        </p:nvSpPr>
        <p:spPr>
          <a:xfrm>
            <a:off x="1548606" y="6172200"/>
            <a:ext cx="1371600" cy="457200"/>
          </a:xfrm>
        </p:spPr>
        <p:txBody>
          <a:bodyPr/>
          <a:lstStyle/>
          <a:p>
            <a:fld id="{76290352-540B-4BAC-AE4C-A7E37188634B}" type="datetime1">
              <a:rPr lang="en-US" smtClean="0"/>
              <a:pPr/>
              <a:t>6/14/2022</a:t>
            </a:fld>
            <a:endParaRPr lang="en-US" dirty="0"/>
          </a:p>
        </p:txBody>
      </p:sp>
      <p:sp>
        <p:nvSpPr>
          <p:cNvPr id="7" name="Footer Placeholder 6">
            <a:extLst>
              <a:ext uri="{FF2B5EF4-FFF2-40B4-BE49-F238E27FC236}">
                <a16:creationId xmlns:a16="http://schemas.microsoft.com/office/drawing/2014/main" id="{34392B9B-3232-4E3F-826D-00DA0CFDCD71}"/>
              </a:ext>
            </a:extLst>
          </p:cNvPr>
          <p:cNvSpPr>
            <a:spLocks noGrp="1"/>
          </p:cNvSpPr>
          <p:nvPr>
            <p:ph type="ftr" sz="quarter" idx="11"/>
          </p:nvPr>
        </p:nvSpPr>
        <p:spPr>
          <a:xfrm>
            <a:off x="2920206" y="6172200"/>
            <a:ext cx="7010400" cy="457200"/>
          </a:xfrm>
        </p:spPr>
        <p:txBody>
          <a:bodyPr/>
          <a:lstStyle/>
          <a:p>
            <a:r>
              <a:rPr lang="en-IN" b="1" dirty="0"/>
              <a:t>Design &amp; Development Of Auto Solar Panel Cleaning With Water Spraying System </a:t>
            </a:r>
            <a:endParaRPr lang="en-US" b="1" dirty="0"/>
          </a:p>
        </p:txBody>
      </p:sp>
      <p:sp>
        <p:nvSpPr>
          <p:cNvPr id="8" name="Slide Number Placeholder 5">
            <a:extLst>
              <a:ext uri="{FF2B5EF4-FFF2-40B4-BE49-F238E27FC236}">
                <a16:creationId xmlns:a16="http://schemas.microsoft.com/office/drawing/2014/main" id="{5C0FF314-C465-4CE1-AECE-5C602B3071F5}"/>
              </a:ext>
            </a:extLst>
          </p:cNvPr>
          <p:cNvSpPr>
            <a:spLocks noGrp="1"/>
          </p:cNvSpPr>
          <p:nvPr>
            <p:ph type="sldNum" sz="quarter" idx="12"/>
          </p:nvPr>
        </p:nvSpPr>
        <p:spPr>
          <a:xfrm>
            <a:off x="9930606" y="6172200"/>
            <a:ext cx="1066800" cy="457200"/>
          </a:xfrm>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9206" y="304800"/>
            <a:ext cx="7565949" cy="1143000"/>
          </a:xfrm>
        </p:spPr>
        <p:txBody>
          <a:bodyPr/>
          <a:lstStyle/>
          <a:p>
            <a:r>
              <a:rPr lang="en-IN" dirty="0">
                <a:effectLst>
                  <a:outerShdw blurRad="50800" dist="38100" dir="2700000" algn="tl" rotWithShape="0">
                    <a:prstClr val="black">
                      <a:alpha val="40000"/>
                    </a:prstClr>
                  </a:outerShdw>
                </a:effectLst>
              </a:rPr>
              <a:t>Motor Selection</a:t>
            </a:r>
          </a:p>
        </p:txBody>
      </p:sp>
      <p:pic>
        <p:nvPicPr>
          <p:cNvPr id="19458" name="Picture 2" descr="Related image"/>
          <p:cNvPicPr>
            <a:picLocks noChangeAspect="1" noChangeArrowheads="1"/>
          </p:cNvPicPr>
          <p:nvPr/>
        </p:nvPicPr>
        <p:blipFill>
          <a:blip r:embed="rId2" cstate="print"/>
          <a:srcRect l="4851" r="6452" b="17712"/>
          <a:stretch>
            <a:fillRect/>
          </a:stretch>
        </p:blipFill>
        <p:spPr bwMode="auto">
          <a:xfrm>
            <a:off x="2310606" y="304800"/>
            <a:ext cx="1219200" cy="990600"/>
          </a:xfrm>
          <a:prstGeom prst="rect">
            <a:avLst/>
          </a:prstGeom>
          <a:noFill/>
        </p:spPr>
      </p:pic>
      <p:sp>
        <p:nvSpPr>
          <p:cNvPr id="5" name="Date Placeholder 4"/>
          <p:cNvSpPr>
            <a:spLocks noGrp="1"/>
          </p:cNvSpPr>
          <p:nvPr>
            <p:ph type="dt" sz="half" idx="10"/>
          </p:nvPr>
        </p:nvSpPr>
        <p:spPr/>
        <p:txBody>
          <a:bodyPr/>
          <a:lstStyle/>
          <a:p>
            <a:fld id="{05426F83-BE1A-4FDE-AD28-E3B5CE99DA98}" type="datetime1">
              <a:rPr lang="en-US" smtClean="0"/>
              <a:pPr/>
              <a:t>6/14/2022</a:t>
            </a:fld>
            <a:endParaRPr lang="en-US"/>
          </a:p>
        </p:txBody>
      </p:sp>
      <p:sp>
        <p:nvSpPr>
          <p:cNvPr id="6" name="Slide Number Placeholder 5"/>
          <p:cNvSpPr>
            <a:spLocks noGrp="1"/>
          </p:cNvSpPr>
          <p:nvPr>
            <p:ph type="sldNum" sz="quarter" idx="12"/>
          </p:nvPr>
        </p:nvSpPr>
        <p:spPr>
          <a:xfrm>
            <a:off x="9850367" y="6138650"/>
            <a:ext cx="1066800" cy="457200"/>
          </a:xfrm>
        </p:spPr>
        <p:txBody>
          <a:bodyPr/>
          <a:lstStyle/>
          <a:p>
            <a:fld id="{B6F15528-21DE-4FAA-801E-634DDDAF4B2B}" type="slidenum">
              <a:rPr lang="en-US" smtClean="0"/>
              <a:pPr/>
              <a:t>20</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
        <p:nvSpPr>
          <p:cNvPr id="8" name="Content Placeholder 2">
            <a:extLst>
              <a:ext uri="{FF2B5EF4-FFF2-40B4-BE49-F238E27FC236}">
                <a16:creationId xmlns:a16="http://schemas.microsoft.com/office/drawing/2014/main" id="{DCAAAA45-7726-440F-B612-908F711431B9}"/>
              </a:ext>
            </a:extLst>
          </p:cNvPr>
          <p:cNvSpPr>
            <a:spLocks noGrp="1"/>
          </p:cNvSpPr>
          <p:nvPr>
            <p:ph sz="half" idx="1"/>
          </p:nvPr>
        </p:nvSpPr>
        <p:spPr>
          <a:xfrm>
            <a:off x="1701006" y="1423988"/>
            <a:ext cx="5791200" cy="4714662"/>
          </a:xfrm>
        </p:spPr>
        <p:txBody>
          <a:bodyPr>
            <a:noAutofit/>
          </a:bodyPr>
          <a:lstStyle/>
          <a:p>
            <a:pPr marL="0" indent="0">
              <a:buNone/>
            </a:pPr>
            <a:r>
              <a:rPr lang="en-US" sz="2000" dirty="0"/>
              <a:t>Weight of the cleaning setup Nozzle, roller brush, shaft and arrangement W = 3 kg </a:t>
            </a:r>
          </a:p>
          <a:p>
            <a:pPr marL="0" indent="0">
              <a:buNone/>
            </a:pPr>
            <a:endParaRPr lang="en-US" sz="2000" dirty="0"/>
          </a:p>
          <a:p>
            <a:pPr marL="0" indent="0">
              <a:buNone/>
            </a:pPr>
            <a:r>
              <a:rPr lang="en-US" sz="2000" dirty="0"/>
              <a:t>D   =   diameter of wheel = 85 mm</a:t>
            </a:r>
          </a:p>
          <a:p>
            <a:pPr marL="0" indent="0">
              <a:buNone/>
            </a:pPr>
            <a:r>
              <a:rPr lang="en-US" sz="2000" dirty="0"/>
              <a:t>W  =   3 Kg =  3*9.81=  29.43N </a:t>
            </a:r>
          </a:p>
          <a:p>
            <a:pPr marL="0" indent="0">
              <a:buNone/>
            </a:pPr>
            <a:r>
              <a:rPr lang="en-US" sz="2000" dirty="0"/>
              <a:t>T   =  1/2 x 85 x 29.43	</a:t>
            </a:r>
          </a:p>
          <a:p>
            <a:pPr marL="0" indent="0">
              <a:buNone/>
            </a:pPr>
            <a:r>
              <a:rPr lang="en-US" sz="2000" dirty="0"/>
              <a:t>      =  1263.525 N.mm</a:t>
            </a:r>
          </a:p>
          <a:p>
            <a:pPr marL="0" indent="0">
              <a:buNone/>
            </a:pPr>
            <a:r>
              <a:rPr lang="en-US" sz="2000" dirty="0"/>
              <a:t>      =   1.263 </a:t>
            </a:r>
            <a:r>
              <a:rPr lang="en-US" sz="2000" dirty="0" err="1"/>
              <a:t>N.m</a:t>
            </a:r>
            <a:endParaRPr lang="en-US" sz="2000" dirty="0"/>
          </a:p>
          <a:p>
            <a:pPr marL="0" indent="0">
              <a:buNone/>
            </a:pPr>
            <a:r>
              <a:rPr lang="en-US" sz="2000" dirty="0"/>
              <a:t>      = 12.879 Kgf.cm</a:t>
            </a:r>
          </a:p>
          <a:p>
            <a:pPr marL="0" indent="0">
              <a:buNone/>
            </a:pPr>
            <a:r>
              <a:rPr lang="en-US" sz="2000" dirty="0"/>
              <a:t>T   =1263N.mm this torque is divide among 4 wheels.</a:t>
            </a:r>
          </a:p>
          <a:p>
            <a:r>
              <a:rPr lang="en-US" sz="2000" dirty="0"/>
              <a:t>So Torque required to drive the setup is ,     =Torque/no. of motors used</a:t>
            </a:r>
          </a:p>
          <a:p>
            <a:pPr marL="0" indent="0">
              <a:buNone/>
            </a:pPr>
            <a:r>
              <a:rPr lang="en-US" sz="2000" dirty="0"/>
              <a:t>      = 315.88 N.mm = 3.22 Kgf.cm</a:t>
            </a:r>
          </a:p>
          <a:p>
            <a:pPr marL="0" indent="0">
              <a:buNone/>
            </a:pPr>
            <a:endParaRPr lang="en-US" sz="2000" dirty="0"/>
          </a:p>
          <a:p>
            <a:endParaRPr lang="en-US" sz="2400" dirty="0"/>
          </a:p>
        </p:txBody>
      </p:sp>
      <p:pic>
        <p:nvPicPr>
          <p:cNvPr id="9" name="Content Placeholder 4" descr="C:\Users\computer\OneDrive\Desktop\download.png">
            <a:extLst>
              <a:ext uri="{FF2B5EF4-FFF2-40B4-BE49-F238E27FC236}">
                <a16:creationId xmlns:a16="http://schemas.microsoft.com/office/drawing/2014/main" id="{01F82644-81A4-4108-B690-AE76839C838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7416006" y="2104919"/>
            <a:ext cx="4267200" cy="3376612"/>
          </a:xfrm>
          <a:prstGeom prst="rect">
            <a:avLst/>
          </a:prstGeom>
          <a:noFill/>
          <a:ln>
            <a:noFill/>
          </a:ln>
        </p:spPr>
      </p:pic>
      <p:sp>
        <p:nvSpPr>
          <p:cNvPr id="3" name="Rectangle 2">
            <a:extLst>
              <a:ext uri="{FF2B5EF4-FFF2-40B4-BE49-F238E27FC236}">
                <a16:creationId xmlns:a16="http://schemas.microsoft.com/office/drawing/2014/main" id="{A7C22183-A41D-77C8-8F4D-C342A6C20655}"/>
              </a:ext>
            </a:extLst>
          </p:cNvPr>
          <p:cNvSpPr/>
          <p:nvPr/>
        </p:nvSpPr>
        <p:spPr>
          <a:xfrm>
            <a:off x="1794438" y="2104920"/>
            <a:ext cx="2725968" cy="441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en-US" sz="2000" b="1" dirty="0"/>
              <a:t>T    =  Torque = 1/2 D.W</a:t>
            </a:r>
          </a:p>
        </p:txBody>
      </p:sp>
    </p:spTree>
    <p:extLst>
      <p:ext uri="{BB962C8B-B14F-4D97-AF65-F5344CB8AC3E}">
        <p14:creationId xmlns:p14="http://schemas.microsoft.com/office/powerpoint/2010/main" val="1834908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606" y="304800"/>
            <a:ext cx="7565949" cy="1143000"/>
          </a:xfrm>
        </p:spPr>
        <p:txBody>
          <a:bodyPr>
            <a:normAutofit/>
          </a:bodyPr>
          <a:lstStyle/>
          <a:p>
            <a:r>
              <a:rPr lang="en-IN" sz="3200" dirty="0">
                <a:effectLst>
                  <a:outerShdw blurRad="50800" dist="38100" dir="2700000" algn="tl" rotWithShape="0">
                    <a:prstClr val="black">
                      <a:alpha val="40000"/>
                    </a:prstClr>
                  </a:outerShdw>
                </a:effectLst>
              </a:rPr>
              <a:t>Motor For Brush Rotation</a:t>
            </a:r>
          </a:p>
        </p:txBody>
      </p:sp>
      <p:sp>
        <p:nvSpPr>
          <p:cNvPr id="5" name="Date Placeholder 4"/>
          <p:cNvSpPr>
            <a:spLocks noGrp="1"/>
          </p:cNvSpPr>
          <p:nvPr>
            <p:ph type="dt" sz="half" idx="10"/>
          </p:nvPr>
        </p:nvSpPr>
        <p:spPr/>
        <p:txBody>
          <a:bodyPr/>
          <a:lstStyle/>
          <a:p>
            <a:fld id="{4453EA85-0BAD-4089-848F-3F82FFC28CC8}" type="datetime1">
              <a:rPr lang="en-US" smtClean="0"/>
              <a:pPr/>
              <a:t>6/14/2022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
        <p:nvSpPr>
          <p:cNvPr id="8" name="Content Placeholder 2">
            <a:extLst>
              <a:ext uri="{FF2B5EF4-FFF2-40B4-BE49-F238E27FC236}">
                <a16:creationId xmlns:a16="http://schemas.microsoft.com/office/drawing/2014/main" id="{82F63E03-1468-4922-BD65-A5EEDB5C34A4}"/>
              </a:ext>
            </a:extLst>
          </p:cNvPr>
          <p:cNvSpPr>
            <a:spLocks noGrp="1"/>
          </p:cNvSpPr>
          <p:nvPr>
            <p:ph idx="1"/>
          </p:nvPr>
        </p:nvSpPr>
        <p:spPr>
          <a:xfrm>
            <a:off x="1396206" y="1543665"/>
            <a:ext cx="10058400" cy="4050792"/>
          </a:xfrm>
        </p:spPr>
        <p:txBody>
          <a:bodyPr>
            <a:normAutofit/>
          </a:bodyPr>
          <a:lstStyle/>
          <a:p>
            <a:r>
              <a:rPr lang="en-US" sz="2400" dirty="0"/>
              <a:t>Weight of the brush = 500 grams, assume = 4.905 N</a:t>
            </a:r>
          </a:p>
          <a:p>
            <a:r>
              <a:rPr lang="en-US" sz="2400" dirty="0"/>
              <a:t>Diameter of the roller brush= 10 mm</a:t>
            </a:r>
          </a:p>
          <a:p>
            <a:endParaRPr lang="en-US" sz="2400" dirty="0"/>
          </a:p>
          <a:p>
            <a:pPr marL="0" indent="0">
              <a:buNone/>
            </a:pPr>
            <a:r>
              <a:rPr lang="en-US" sz="2400" dirty="0"/>
              <a:t>	     =     </a:t>
            </a:r>
            <a:r>
              <a:rPr lang="en-US" sz="2600" dirty="0"/>
              <a:t>½</a:t>
            </a:r>
            <a:r>
              <a:rPr lang="en-US" sz="2400" dirty="0"/>
              <a:t> x 10 x 5</a:t>
            </a:r>
          </a:p>
          <a:p>
            <a:pPr marL="0" indent="0">
              <a:buNone/>
            </a:pPr>
            <a:r>
              <a:rPr lang="en-US" sz="2400" dirty="0"/>
              <a:t>	     =    25 N.mm</a:t>
            </a:r>
          </a:p>
          <a:p>
            <a:pPr marL="0" indent="0">
              <a:buNone/>
            </a:pPr>
            <a:r>
              <a:rPr lang="en-US" sz="2400" dirty="0"/>
              <a:t>	     =     0.025 </a:t>
            </a:r>
            <a:r>
              <a:rPr lang="en-US" sz="2400" dirty="0" err="1"/>
              <a:t>N.m</a:t>
            </a:r>
            <a:endParaRPr lang="en-US" sz="2400" dirty="0"/>
          </a:p>
          <a:p>
            <a:pPr marL="0" indent="0">
              <a:buNone/>
            </a:pPr>
            <a:r>
              <a:rPr lang="en-US" sz="2400" dirty="0"/>
              <a:t>	T   =     0.255 Kgf.cm</a:t>
            </a:r>
          </a:p>
          <a:p>
            <a:endParaRPr lang="en-US" sz="2400" dirty="0"/>
          </a:p>
        </p:txBody>
      </p:sp>
      <p:pic>
        <p:nvPicPr>
          <p:cNvPr id="9" name="Picture 2" descr="Related image">
            <a:extLst>
              <a:ext uri="{FF2B5EF4-FFF2-40B4-BE49-F238E27FC236}">
                <a16:creationId xmlns:a16="http://schemas.microsoft.com/office/drawing/2014/main" id="{83A2FECB-CA95-46CA-BEC5-09D8C5D1172A}"/>
              </a:ext>
            </a:extLst>
          </p:cNvPr>
          <p:cNvPicPr>
            <a:picLocks noChangeAspect="1" noChangeArrowheads="1"/>
          </p:cNvPicPr>
          <p:nvPr/>
        </p:nvPicPr>
        <p:blipFill>
          <a:blip r:embed="rId2" cstate="print"/>
          <a:srcRect l="4851" r="6452" b="17712"/>
          <a:stretch>
            <a:fillRect/>
          </a:stretch>
        </p:blipFill>
        <p:spPr bwMode="auto">
          <a:xfrm>
            <a:off x="2310606" y="304800"/>
            <a:ext cx="1219200" cy="990600"/>
          </a:xfrm>
          <a:prstGeom prst="rect">
            <a:avLst/>
          </a:prstGeom>
          <a:noFill/>
        </p:spPr>
      </p:pic>
      <p:sp>
        <p:nvSpPr>
          <p:cNvPr id="3" name="Rectangle 2">
            <a:extLst>
              <a:ext uri="{FF2B5EF4-FFF2-40B4-BE49-F238E27FC236}">
                <a16:creationId xmlns:a16="http://schemas.microsoft.com/office/drawing/2014/main" id="{7E20960E-436B-CBAD-39A8-7A67D36D9A3E}"/>
              </a:ext>
            </a:extLst>
          </p:cNvPr>
          <p:cNvSpPr/>
          <p:nvPr/>
        </p:nvSpPr>
        <p:spPr>
          <a:xfrm>
            <a:off x="2310606" y="2438400"/>
            <a:ext cx="2362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en-US" sz="2400" b="1" dirty="0"/>
              <a:t>T   =   </a:t>
            </a:r>
            <a:r>
              <a:rPr lang="en-US" sz="3000" b="1" dirty="0"/>
              <a:t>½ .</a:t>
            </a:r>
            <a:r>
              <a:rPr lang="en-US" sz="2400" b="1" dirty="0"/>
              <a:t>D .W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606" y="304800"/>
            <a:ext cx="7565949" cy="1143000"/>
          </a:xfrm>
        </p:spPr>
        <p:txBody>
          <a:bodyPr/>
          <a:lstStyle/>
          <a:p>
            <a:r>
              <a:rPr lang="en-IN" dirty="0">
                <a:effectLst>
                  <a:outerShdw blurRad="50800" dist="38100" dir="2700000" algn="tl" rotWithShape="0">
                    <a:prstClr val="black">
                      <a:alpha val="40000"/>
                    </a:prstClr>
                  </a:outerShdw>
                </a:effectLst>
              </a:rPr>
              <a:t>ISO CATIA V5 DESIGN</a:t>
            </a:r>
          </a:p>
        </p:txBody>
      </p:sp>
      <p:pic>
        <p:nvPicPr>
          <p:cNvPr id="26626" name="Picture 2" descr="Image result for filter images"/>
          <p:cNvPicPr>
            <a:picLocks noChangeAspect="1" noChangeArrowheads="1"/>
          </p:cNvPicPr>
          <p:nvPr/>
        </p:nvPicPr>
        <p:blipFill>
          <a:blip r:embed="rId2" cstate="print"/>
          <a:srcRect l="18182" r="15151"/>
          <a:stretch>
            <a:fillRect/>
          </a:stretch>
        </p:blipFill>
        <p:spPr bwMode="auto">
          <a:xfrm>
            <a:off x="2767806" y="228600"/>
            <a:ext cx="762000" cy="1143000"/>
          </a:xfrm>
          <a:prstGeom prst="rect">
            <a:avLst/>
          </a:prstGeom>
          <a:noFill/>
        </p:spPr>
      </p:pic>
      <p:sp>
        <p:nvSpPr>
          <p:cNvPr id="5" name="Date Placeholder 4"/>
          <p:cNvSpPr>
            <a:spLocks noGrp="1"/>
          </p:cNvSpPr>
          <p:nvPr>
            <p:ph type="dt" sz="half" idx="10"/>
          </p:nvPr>
        </p:nvSpPr>
        <p:spPr/>
        <p:txBody>
          <a:bodyPr/>
          <a:lstStyle/>
          <a:p>
            <a:fld id="{4453EA85-0BAD-4089-848F-3F82FFC28CC8}" type="datetime1">
              <a:rPr lang="en-US" smtClean="0"/>
              <a:pPr/>
              <a:t>6/14/2022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pic>
        <p:nvPicPr>
          <p:cNvPr id="13" name="Picture 12">
            <a:extLst>
              <a:ext uri="{FF2B5EF4-FFF2-40B4-BE49-F238E27FC236}">
                <a16:creationId xmlns:a16="http://schemas.microsoft.com/office/drawing/2014/main" id="{B9D47C7B-8B95-3286-4DBA-8788B413CE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806" y="1447800"/>
            <a:ext cx="7111040" cy="4724399"/>
          </a:xfrm>
          <a:prstGeom prst="rect">
            <a:avLst/>
          </a:prstGeom>
        </p:spPr>
      </p:pic>
    </p:spTree>
    <p:extLst>
      <p:ext uri="{BB962C8B-B14F-4D97-AF65-F5344CB8AC3E}">
        <p14:creationId xmlns:p14="http://schemas.microsoft.com/office/powerpoint/2010/main" val="418678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606" y="304800"/>
            <a:ext cx="7565949" cy="1143000"/>
          </a:xfrm>
        </p:spPr>
        <p:txBody>
          <a:bodyPr>
            <a:normAutofit fontScale="90000"/>
          </a:bodyPr>
          <a:lstStyle/>
          <a:p>
            <a:r>
              <a:rPr lang="en-IN" dirty="0">
                <a:effectLst>
                  <a:outerShdw blurRad="50800" dist="38100" dir="2700000" algn="tl" rotWithShape="0">
                    <a:prstClr val="black">
                      <a:alpha val="40000"/>
                    </a:prstClr>
                  </a:outerShdw>
                </a:effectLst>
              </a:rPr>
              <a:t>DRAFTING - Front And Side View</a:t>
            </a:r>
          </a:p>
        </p:txBody>
      </p:sp>
      <p:pic>
        <p:nvPicPr>
          <p:cNvPr id="26626" name="Picture 2" descr="Image result for filter images"/>
          <p:cNvPicPr>
            <a:picLocks noChangeAspect="1" noChangeArrowheads="1"/>
          </p:cNvPicPr>
          <p:nvPr/>
        </p:nvPicPr>
        <p:blipFill>
          <a:blip r:embed="rId2" cstate="print"/>
          <a:srcRect l="18182" r="15151"/>
          <a:stretch>
            <a:fillRect/>
          </a:stretch>
        </p:blipFill>
        <p:spPr bwMode="auto">
          <a:xfrm>
            <a:off x="1929606" y="223684"/>
            <a:ext cx="762000" cy="1143000"/>
          </a:xfrm>
          <a:prstGeom prst="rect">
            <a:avLst/>
          </a:prstGeom>
          <a:noFill/>
        </p:spPr>
      </p:pic>
      <p:sp>
        <p:nvSpPr>
          <p:cNvPr id="5" name="Date Placeholder 4"/>
          <p:cNvSpPr>
            <a:spLocks noGrp="1"/>
          </p:cNvSpPr>
          <p:nvPr>
            <p:ph type="dt" sz="half" idx="10"/>
          </p:nvPr>
        </p:nvSpPr>
        <p:spPr/>
        <p:txBody>
          <a:bodyPr/>
          <a:lstStyle/>
          <a:p>
            <a:fld id="{4453EA85-0BAD-4089-848F-3F82FFC28CC8}" type="datetime1">
              <a:rPr lang="en-US" smtClean="0"/>
              <a:pPr/>
              <a:t>6/14/2022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pic>
        <p:nvPicPr>
          <p:cNvPr id="11" name="Picture 10">
            <a:extLst>
              <a:ext uri="{FF2B5EF4-FFF2-40B4-BE49-F238E27FC236}">
                <a16:creationId xmlns:a16="http://schemas.microsoft.com/office/drawing/2014/main" id="{AAF89CEA-FDAD-B82F-C798-A36D47C872A6}"/>
              </a:ext>
            </a:extLst>
          </p:cNvPr>
          <p:cNvPicPr>
            <a:picLocks noChangeAspect="1"/>
          </p:cNvPicPr>
          <p:nvPr/>
        </p:nvPicPr>
        <p:blipFill>
          <a:blip r:embed="rId3"/>
          <a:stretch>
            <a:fillRect/>
          </a:stretch>
        </p:blipFill>
        <p:spPr>
          <a:xfrm>
            <a:off x="709197" y="1474839"/>
            <a:ext cx="5738357" cy="3630561"/>
          </a:xfrm>
          <a:prstGeom prst="rect">
            <a:avLst/>
          </a:prstGeom>
        </p:spPr>
      </p:pic>
      <p:pic>
        <p:nvPicPr>
          <p:cNvPr id="13" name="Picture 12">
            <a:extLst>
              <a:ext uri="{FF2B5EF4-FFF2-40B4-BE49-F238E27FC236}">
                <a16:creationId xmlns:a16="http://schemas.microsoft.com/office/drawing/2014/main" id="{2679C163-A9A6-9570-653F-68357D191811}"/>
              </a:ext>
            </a:extLst>
          </p:cNvPr>
          <p:cNvPicPr>
            <a:picLocks noChangeAspect="1"/>
          </p:cNvPicPr>
          <p:nvPr/>
        </p:nvPicPr>
        <p:blipFill>
          <a:blip r:embed="rId4"/>
          <a:stretch>
            <a:fillRect/>
          </a:stretch>
        </p:blipFill>
        <p:spPr>
          <a:xfrm>
            <a:off x="6889956" y="1479755"/>
            <a:ext cx="4107450" cy="3810000"/>
          </a:xfrm>
          <a:prstGeom prst="rect">
            <a:avLst/>
          </a:prstGeom>
        </p:spPr>
      </p:pic>
    </p:spTree>
    <p:extLst>
      <p:ext uri="{BB962C8B-B14F-4D97-AF65-F5344CB8AC3E}">
        <p14:creationId xmlns:p14="http://schemas.microsoft.com/office/powerpoint/2010/main" val="2490245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606" y="304800"/>
            <a:ext cx="9448800" cy="1143000"/>
          </a:xfrm>
        </p:spPr>
        <p:txBody>
          <a:bodyPr>
            <a:normAutofit/>
          </a:bodyPr>
          <a:lstStyle/>
          <a:p>
            <a:r>
              <a:rPr lang="en-IN" sz="4000" dirty="0">
                <a:effectLst>
                  <a:outerShdw blurRad="50800" dist="38100" dir="2700000" algn="tl" rotWithShape="0">
                    <a:prstClr val="black">
                      <a:alpha val="40000"/>
                    </a:prstClr>
                  </a:outerShdw>
                </a:effectLst>
              </a:rPr>
              <a:t>Drafted Top &amp; ISO Drafted View</a:t>
            </a:r>
          </a:p>
        </p:txBody>
      </p:sp>
      <p:pic>
        <p:nvPicPr>
          <p:cNvPr id="26626" name="Picture 2" descr="Image result for filter images"/>
          <p:cNvPicPr>
            <a:picLocks noChangeAspect="1" noChangeArrowheads="1"/>
          </p:cNvPicPr>
          <p:nvPr/>
        </p:nvPicPr>
        <p:blipFill>
          <a:blip r:embed="rId2" cstate="print"/>
          <a:srcRect l="18182" r="15151"/>
          <a:stretch>
            <a:fillRect/>
          </a:stretch>
        </p:blipFill>
        <p:spPr bwMode="auto">
          <a:xfrm>
            <a:off x="2691606" y="228600"/>
            <a:ext cx="762000" cy="1143000"/>
          </a:xfrm>
          <a:prstGeom prst="rect">
            <a:avLst/>
          </a:prstGeom>
          <a:noFill/>
        </p:spPr>
      </p:pic>
      <p:sp>
        <p:nvSpPr>
          <p:cNvPr id="5" name="Date Placeholder 4"/>
          <p:cNvSpPr>
            <a:spLocks noGrp="1"/>
          </p:cNvSpPr>
          <p:nvPr>
            <p:ph type="dt" sz="half" idx="10"/>
          </p:nvPr>
        </p:nvSpPr>
        <p:spPr/>
        <p:txBody>
          <a:bodyPr/>
          <a:lstStyle/>
          <a:p>
            <a:fld id="{4453EA85-0BAD-4089-848F-3F82FFC28CC8}" type="datetime1">
              <a:rPr lang="en-US" smtClean="0"/>
              <a:pPr/>
              <a:t>6/14/2022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pic>
        <p:nvPicPr>
          <p:cNvPr id="11" name="Picture 10">
            <a:extLst>
              <a:ext uri="{FF2B5EF4-FFF2-40B4-BE49-F238E27FC236}">
                <a16:creationId xmlns:a16="http://schemas.microsoft.com/office/drawing/2014/main" id="{07CC7652-91B7-2518-F1DF-F0AC75A2E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205" y="1451623"/>
            <a:ext cx="5919339" cy="4703371"/>
          </a:xfrm>
          <a:prstGeom prst="rect">
            <a:avLst/>
          </a:prstGeom>
        </p:spPr>
      </p:pic>
      <p:pic>
        <p:nvPicPr>
          <p:cNvPr id="13" name="Picture 12">
            <a:extLst>
              <a:ext uri="{FF2B5EF4-FFF2-40B4-BE49-F238E27FC236}">
                <a16:creationId xmlns:a16="http://schemas.microsoft.com/office/drawing/2014/main" id="{E1F01316-418B-F18E-2886-26977C8B630B}"/>
              </a:ext>
            </a:extLst>
          </p:cNvPr>
          <p:cNvPicPr>
            <a:picLocks noChangeAspect="1"/>
          </p:cNvPicPr>
          <p:nvPr/>
        </p:nvPicPr>
        <p:blipFill>
          <a:blip r:embed="rId4"/>
          <a:stretch>
            <a:fillRect/>
          </a:stretch>
        </p:blipFill>
        <p:spPr>
          <a:xfrm>
            <a:off x="353669" y="1524000"/>
            <a:ext cx="5843138" cy="3463425"/>
          </a:xfrm>
          <a:prstGeom prst="rect">
            <a:avLst/>
          </a:prstGeom>
        </p:spPr>
      </p:pic>
    </p:spTree>
    <p:extLst>
      <p:ext uri="{BB962C8B-B14F-4D97-AF65-F5344CB8AC3E}">
        <p14:creationId xmlns:p14="http://schemas.microsoft.com/office/powerpoint/2010/main" val="199399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606" y="274638"/>
            <a:ext cx="4191000" cy="1143000"/>
          </a:xfrm>
        </p:spPr>
        <p:txBody>
          <a:bodyPr>
            <a:normAutofit/>
          </a:bodyPr>
          <a:lstStyle/>
          <a:p>
            <a:r>
              <a:rPr lang="en-IN" dirty="0">
                <a:effectLst>
                  <a:outerShdw blurRad="50800" dist="38100" dir="2700000" algn="tl" rotWithShape="0">
                    <a:prstClr val="black">
                      <a:alpha val="40000"/>
                    </a:prstClr>
                  </a:outerShdw>
                </a:effectLst>
              </a:rPr>
              <a:t>Future Scope </a:t>
            </a:r>
          </a:p>
        </p:txBody>
      </p:sp>
      <p:sp>
        <p:nvSpPr>
          <p:cNvPr id="3" name="Content Placeholder 2"/>
          <p:cNvSpPr>
            <a:spLocks noGrp="1"/>
          </p:cNvSpPr>
          <p:nvPr>
            <p:ph idx="1"/>
          </p:nvPr>
        </p:nvSpPr>
        <p:spPr>
          <a:xfrm>
            <a:off x="1853406" y="1600200"/>
            <a:ext cx="9067800" cy="4525963"/>
          </a:xfrm>
        </p:spPr>
        <p:txBody>
          <a:bodyPr>
            <a:normAutofit/>
          </a:bodyPr>
          <a:lstStyle/>
          <a:p>
            <a:r>
              <a:rPr lang="en-US" sz="2800" dirty="0"/>
              <a:t>Automatic cleaning system is a innovative technology used to clean accumulated dust, dirt's etc.</a:t>
            </a:r>
          </a:p>
          <a:p>
            <a:r>
              <a:rPr lang="en-US" sz="2800" dirty="0"/>
              <a:t>For large scale solar plants, it requires highly man power, more time &amp; a lot of capital expenditure.</a:t>
            </a:r>
          </a:p>
          <a:p>
            <a:r>
              <a:rPr lang="en-US" sz="2800" dirty="0"/>
              <a:t>In other hand, At Arduino controller with fixed initial cost and a little maintenances gives Better output than manual cleaning system.</a:t>
            </a:r>
            <a:endParaRPr lang="en-IN" sz="2800" dirty="0"/>
          </a:p>
        </p:txBody>
      </p:sp>
      <p:pic>
        <p:nvPicPr>
          <p:cNvPr id="5" name="Picture 39"/>
          <p:cNvPicPr>
            <a:picLocks noChangeAspect="1" noChangeArrowheads="1"/>
          </p:cNvPicPr>
          <p:nvPr/>
        </p:nvPicPr>
        <p:blipFill>
          <a:blip r:embed="rId2" cstate="print"/>
          <a:srcRect/>
          <a:stretch>
            <a:fillRect/>
          </a:stretch>
        </p:blipFill>
        <p:spPr bwMode="auto">
          <a:xfrm>
            <a:off x="3225006" y="350838"/>
            <a:ext cx="1295400" cy="9906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498D1E2C-7FBA-4A0C-BB91-8F044CECCD23}" type="datetime1">
              <a:rPr lang="en-US" smtClean="0"/>
              <a:pPr/>
              <a:t>6/14/2022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
        <p:nvSpPr>
          <p:cNvPr id="8" name="Footer Placeholder 7"/>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Tree>
    <p:extLst>
      <p:ext uri="{BB962C8B-B14F-4D97-AF65-F5344CB8AC3E}">
        <p14:creationId xmlns:p14="http://schemas.microsoft.com/office/powerpoint/2010/main" val="2913423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3206" y="294968"/>
            <a:ext cx="5638800" cy="1143000"/>
          </a:xfrm>
        </p:spPr>
        <p:txBody>
          <a:bodyPr/>
          <a:lstStyle/>
          <a:p>
            <a:r>
              <a:rPr lang="en-US" dirty="0">
                <a:effectLst>
                  <a:outerShdw blurRad="50800" dist="38100" dir="2700000" algn="tl" rotWithShape="0">
                    <a:prstClr val="black">
                      <a:alpha val="40000"/>
                    </a:prstClr>
                  </a:outerShdw>
                </a:effectLst>
              </a:rPr>
              <a:t>Results and Discussion</a:t>
            </a:r>
            <a:endParaRPr lang="en-IN" dirty="0">
              <a:effectLst>
                <a:outerShdw blurRad="50800" dist="38100" dir="2700000" algn="tl" rotWithShape="0">
                  <a:prstClr val="black">
                    <a:alpha val="40000"/>
                  </a:prstClr>
                </a:outerShdw>
              </a:effectLst>
            </a:endParaRPr>
          </a:p>
        </p:txBody>
      </p:sp>
      <p:pic>
        <p:nvPicPr>
          <p:cNvPr id="25602" name="Picture 2" descr="Image result for Results images"/>
          <p:cNvPicPr>
            <a:picLocks noChangeAspect="1" noChangeArrowheads="1"/>
          </p:cNvPicPr>
          <p:nvPr/>
        </p:nvPicPr>
        <p:blipFill>
          <a:blip r:embed="rId2" cstate="print"/>
          <a:srcRect l="11417" t="18667" r="8583" b="14667"/>
          <a:stretch>
            <a:fillRect/>
          </a:stretch>
        </p:blipFill>
        <p:spPr bwMode="auto">
          <a:xfrm>
            <a:off x="2264886" y="304800"/>
            <a:ext cx="1188720" cy="990600"/>
          </a:xfrm>
          <a:prstGeom prst="rect">
            <a:avLst/>
          </a:prstGeom>
          <a:noFill/>
        </p:spPr>
      </p:pic>
      <p:sp>
        <p:nvSpPr>
          <p:cNvPr id="5" name="Date Placeholder 4"/>
          <p:cNvSpPr>
            <a:spLocks noGrp="1"/>
          </p:cNvSpPr>
          <p:nvPr>
            <p:ph type="dt" sz="half" idx="10"/>
          </p:nvPr>
        </p:nvSpPr>
        <p:spPr/>
        <p:txBody>
          <a:bodyPr/>
          <a:lstStyle/>
          <a:p>
            <a:fld id="{E1A5C73E-C6DA-4A46-B4B4-E27B859123F2}" type="datetime1">
              <a:rPr lang="en-US" smtClean="0"/>
              <a:pPr/>
              <a:t>6/14/2022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
        <p:nvSpPr>
          <p:cNvPr id="4" name="Content Placeholder 3">
            <a:extLst>
              <a:ext uri="{FF2B5EF4-FFF2-40B4-BE49-F238E27FC236}">
                <a16:creationId xmlns:a16="http://schemas.microsoft.com/office/drawing/2014/main" id="{2B127533-A57E-6816-C54F-3B5A9182FF22}"/>
              </a:ext>
            </a:extLst>
          </p:cNvPr>
          <p:cNvSpPr>
            <a:spLocks noGrp="1"/>
          </p:cNvSpPr>
          <p:nvPr>
            <p:ph idx="1"/>
          </p:nvPr>
        </p:nvSpPr>
        <p:spPr>
          <a:xfrm>
            <a:off x="599768" y="1524000"/>
            <a:ext cx="3996838" cy="4602164"/>
          </a:xfrm>
        </p:spPr>
        <p:txBody>
          <a:bodyPr>
            <a:normAutofit/>
          </a:bodyPr>
          <a:lstStyle/>
          <a:p>
            <a:r>
              <a:rPr lang="en-IN" sz="2000" dirty="0"/>
              <a:t>Efficiency = 100-[(Pe*100)/Ps]</a:t>
            </a:r>
          </a:p>
          <a:p>
            <a:pPr marL="0" indent="0">
              <a:buNone/>
            </a:pPr>
            <a:r>
              <a:rPr lang="en-IN" sz="2000" dirty="0"/>
              <a:t>       Pe = Power before cleaning</a:t>
            </a:r>
          </a:p>
          <a:p>
            <a:pPr marL="0" indent="0">
              <a:buNone/>
            </a:pPr>
            <a:r>
              <a:rPr lang="en-IN" sz="2000" dirty="0"/>
              <a:t>       Ps = Power after cleaning.</a:t>
            </a:r>
          </a:p>
          <a:p>
            <a:pPr marL="0" indent="0">
              <a:buNone/>
            </a:pPr>
            <a:endParaRPr lang="en-US" sz="2000" dirty="0"/>
          </a:p>
          <a:p>
            <a:pPr marL="0" indent="0">
              <a:buNone/>
            </a:pPr>
            <a:endParaRPr lang="en-US" sz="2000" dirty="0"/>
          </a:p>
          <a:p>
            <a:pPr marL="0" indent="0">
              <a:buNone/>
            </a:pPr>
            <a:r>
              <a:rPr lang="en-US" sz="2000" dirty="0"/>
              <a:t>So, From table we can see Efficiency of a solar  panel is increasing by approximately 10 % after cleaning regularly.</a:t>
            </a:r>
            <a:endParaRPr lang="en-IN" sz="2000" dirty="0"/>
          </a:p>
        </p:txBody>
      </p:sp>
      <p:pic>
        <p:nvPicPr>
          <p:cNvPr id="8" name="Picture 7">
            <a:extLst>
              <a:ext uri="{FF2B5EF4-FFF2-40B4-BE49-F238E27FC236}">
                <a16:creationId xmlns:a16="http://schemas.microsoft.com/office/drawing/2014/main" id="{1678FED9-054B-766D-FE6E-8E172D8FB41D}"/>
              </a:ext>
            </a:extLst>
          </p:cNvPr>
          <p:cNvPicPr>
            <a:picLocks noChangeAspect="1"/>
          </p:cNvPicPr>
          <p:nvPr/>
        </p:nvPicPr>
        <p:blipFill>
          <a:blip r:embed="rId3"/>
          <a:stretch>
            <a:fillRect/>
          </a:stretch>
        </p:blipFill>
        <p:spPr>
          <a:xfrm>
            <a:off x="4596606" y="1437968"/>
            <a:ext cx="7315200" cy="4734232"/>
          </a:xfrm>
          <a:prstGeom prst="rect">
            <a:avLst/>
          </a:prstGeom>
        </p:spPr>
      </p:pic>
    </p:spTree>
    <p:extLst>
      <p:ext uri="{BB962C8B-B14F-4D97-AF65-F5344CB8AC3E}">
        <p14:creationId xmlns:p14="http://schemas.microsoft.com/office/powerpoint/2010/main" val="2387950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257" y="304800"/>
            <a:ext cx="8023149" cy="1143000"/>
          </a:xfrm>
        </p:spPr>
        <p:txBody>
          <a:bodyPr/>
          <a:lstStyle/>
          <a:p>
            <a:r>
              <a:rPr lang="en-IN" dirty="0">
                <a:effectLst>
                  <a:outerShdw blurRad="50800" dist="38100" dir="2700000" algn="tl" rotWithShape="0">
                    <a:prstClr val="black">
                      <a:alpha val="40000"/>
                    </a:prstClr>
                  </a:outerShdw>
                </a:effectLst>
              </a:rPr>
              <a:t>GRAPH</a:t>
            </a:r>
          </a:p>
        </p:txBody>
      </p:sp>
      <p:pic>
        <p:nvPicPr>
          <p:cNvPr id="25602" name="Picture 2" descr="Image result for Results images"/>
          <p:cNvPicPr>
            <a:picLocks noChangeAspect="1" noChangeArrowheads="1"/>
          </p:cNvPicPr>
          <p:nvPr/>
        </p:nvPicPr>
        <p:blipFill>
          <a:blip r:embed="rId2" cstate="print"/>
          <a:srcRect l="11417" t="18667" r="8583" b="14667"/>
          <a:stretch>
            <a:fillRect/>
          </a:stretch>
        </p:blipFill>
        <p:spPr bwMode="auto">
          <a:xfrm>
            <a:off x="3606006" y="381000"/>
            <a:ext cx="1188720" cy="990600"/>
          </a:xfrm>
          <a:prstGeom prst="rect">
            <a:avLst/>
          </a:prstGeom>
          <a:noFill/>
        </p:spPr>
      </p:pic>
      <p:sp>
        <p:nvSpPr>
          <p:cNvPr id="5" name="Date Placeholder 4"/>
          <p:cNvSpPr>
            <a:spLocks noGrp="1"/>
          </p:cNvSpPr>
          <p:nvPr>
            <p:ph type="dt" sz="half" idx="10"/>
          </p:nvPr>
        </p:nvSpPr>
        <p:spPr/>
        <p:txBody>
          <a:bodyPr/>
          <a:lstStyle/>
          <a:p>
            <a:fld id="{E1A5C73E-C6DA-4A46-B4B4-E27B859123F2}" type="datetime1">
              <a:rPr lang="en-US" smtClean="0"/>
              <a:pPr/>
              <a:t>6/14/2022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pic>
        <p:nvPicPr>
          <p:cNvPr id="8" name="Picture 7">
            <a:extLst>
              <a:ext uri="{FF2B5EF4-FFF2-40B4-BE49-F238E27FC236}">
                <a16:creationId xmlns:a16="http://schemas.microsoft.com/office/drawing/2014/main" id="{6F81F8FB-EF54-C9EC-E658-B20C800E66C6}"/>
              </a:ext>
            </a:extLst>
          </p:cNvPr>
          <p:cNvPicPr>
            <a:picLocks noChangeAspect="1"/>
          </p:cNvPicPr>
          <p:nvPr/>
        </p:nvPicPr>
        <p:blipFill>
          <a:blip r:embed="rId3"/>
          <a:stretch>
            <a:fillRect/>
          </a:stretch>
        </p:blipFill>
        <p:spPr>
          <a:xfrm>
            <a:off x="2082006" y="1524000"/>
            <a:ext cx="9067800" cy="4114800"/>
          </a:xfrm>
          <a:prstGeom prst="rect">
            <a:avLst/>
          </a:prstGeom>
        </p:spPr>
      </p:pic>
      <p:sp>
        <p:nvSpPr>
          <p:cNvPr id="12" name="TextBox 11">
            <a:extLst>
              <a:ext uri="{FF2B5EF4-FFF2-40B4-BE49-F238E27FC236}">
                <a16:creationId xmlns:a16="http://schemas.microsoft.com/office/drawing/2014/main" id="{5272D1D5-1C56-3FB8-1652-B74589703CC4}"/>
              </a:ext>
            </a:extLst>
          </p:cNvPr>
          <p:cNvSpPr txBox="1"/>
          <p:nvPr/>
        </p:nvSpPr>
        <p:spPr>
          <a:xfrm>
            <a:off x="3377406" y="5525869"/>
            <a:ext cx="5334000" cy="646331"/>
          </a:xfrm>
          <a:prstGeom prst="rect">
            <a:avLst/>
          </a:prstGeom>
          <a:noFill/>
        </p:spPr>
        <p:txBody>
          <a:bodyPr wrap="square">
            <a:spAutoFit/>
          </a:bodyPr>
          <a:lstStyle/>
          <a:p>
            <a:pPr algn="just"/>
            <a:r>
              <a:rPr lang="en-US" sz="1800" b="1" dirty="0"/>
              <a:t>Fig: Graphical representation of power generation      before and after cleaning the panel.</a:t>
            </a:r>
          </a:p>
        </p:txBody>
      </p:sp>
    </p:spTree>
    <p:extLst>
      <p:ext uri="{BB962C8B-B14F-4D97-AF65-F5344CB8AC3E}">
        <p14:creationId xmlns:p14="http://schemas.microsoft.com/office/powerpoint/2010/main" val="1812552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257" y="304800"/>
            <a:ext cx="8023149" cy="1143000"/>
          </a:xfrm>
        </p:spPr>
        <p:txBody>
          <a:bodyPr/>
          <a:lstStyle/>
          <a:p>
            <a:r>
              <a:rPr lang="en-IN" dirty="0">
                <a:effectLst>
                  <a:outerShdw blurRad="50800" dist="38100" dir="2700000" algn="tl" rotWithShape="0">
                    <a:prstClr val="black">
                      <a:alpha val="40000"/>
                    </a:prstClr>
                  </a:outerShdw>
                </a:effectLst>
              </a:rPr>
              <a:t>Experimental Setup Images</a:t>
            </a:r>
          </a:p>
        </p:txBody>
      </p:sp>
      <p:pic>
        <p:nvPicPr>
          <p:cNvPr id="25602" name="Picture 2" descr="Image result for Results images"/>
          <p:cNvPicPr>
            <a:picLocks noChangeAspect="1" noChangeArrowheads="1"/>
          </p:cNvPicPr>
          <p:nvPr/>
        </p:nvPicPr>
        <p:blipFill>
          <a:blip r:embed="rId2" cstate="print"/>
          <a:srcRect l="11417" t="18667" r="8583" b="14667"/>
          <a:stretch>
            <a:fillRect/>
          </a:stretch>
        </p:blipFill>
        <p:spPr bwMode="auto">
          <a:xfrm>
            <a:off x="2264886" y="304800"/>
            <a:ext cx="1188720" cy="990600"/>
          </a:xfrm>
          <a:prstGeom prst="rect">
            <a:avLst/>
          </a:prstGeom>
          <a:noFill/>
        </p:spPr>
      </p:pic>
      <p:sp>
        <p:nvSpPr>
          <p:cNvPr id="5" name="Date Placeholder 4"/>
          <p:cNvSpPr>
            <a:spLocks noGrp="1"/>
          </p:cNvSpPr>
          <p:nvPr>
            <p:ph type="dt" sz="half" idx="10"/>
          </p:nvPr>
        </p:nvSpPr>
        <p:spPr/>
        <p:txBody>
          <a:bodyPr/>
          <a:lstStyle/>
          <a:p>
            <a:fld id="{E1A5C73E-C6DA-4A46-B4B4-E27B859123F2}" type="datetime1">
              <a:rPr lang="en-US" smtClean="0"/>
              <a:pPr/>
              <a:t>6/14/2022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pic>
        <p:nvPicPr>
          <p:cNvPr id="4" name="Picture 3">
            <a:extLst>
              <a:ext uri="{FF2B5EF4-FFF2-40B4-BE49-F238E27FC236}">
                <a16:creationId xmlns:a16="http://schemas.microsoft.com/office/drawing/2014/main" id="{A4A9AF2E-5499-D56D-4C06-96CA2D4E50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5344" y="1538292"/>
            <a:ext cx="4540062" cy="4582746"/>
          </a:xfrm>
          <a:prstGeom prst="rect">
            <a:avLst/>
          </a:prstGeom>
        </p:spPr>
      </p:pic>
      <p:pic>
        <p:nvPicPr>
          <p:cNvPr id="9" name="Picture 8">
            <a:extLst>
              <a:ext uri="{FF2B5EF4-FFF2-40B4-BE49-F238E27FC236}">
                <a16:creationId xmlns:a16="http://schemas.microsoft.com/office/drawing/2014/main" id="{84B42339-E776-9C30-3B2B-86715EF63C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406" y="1538292"/>
            <a:ext cx="4953000" cy="458274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3606" y="304800"/>
            <a:ext cx="4343400" cy="1143000"/>
          </a:xfrm>
        </p:spPr>
        <p:txBody>
          <a:bodyPr/>
          <a:lstStyle/>
          <a:p>
            <a:r>
              <a:rPr lang="en-IN" dirty="0">
                <a:effectLst>
                  <a:outerShdw blurRad="50800" dist="38100" dir="2700000" algn="tl" rotWithShape="0">
                    <a:prstClr val="black">
                      <a:alpha val="40000"/>
                    </a:prstClr>
                  </a:outerShdw>
                </a:effectLst>
              </a:rPr>
              <a:t>Bill Of Material</a:t>
            </a:r>
          </a:p>
        </p:txBody>
      </p:sp>
      <p:pic>
        <p:nvPicPr>
          <p:cNvPr id="25602" name="Picture 2" descr="Image result for Results images"/>
          <p:cNvPicPr>
            <a:picLocks noChangeAspect="1" noChangeArrowheads="1"/>
          </p:cNvPicPr>
          <p:nvPr/>
        </p:nvPicPr>
        <p:blipFill>
          <a:blip r:embed="rId2" cstate="print"/>
          <a:srcRect l="11417" t="18667" r="8583" b="14667"/>
          <a:stretch>
            <a:fillRect/>
          </a:stretch>
        </p:blipFill>
        <p:spPr bwMode="auto">
          <a:xfrm>
            <a:off x="2264886" y="304800"/>
            <a:ext cx="1188720" cy="990600"/>
          </a:xfrm>
          <a:prstGeom prst="rect">
            <a:avLst/>
          </a:prstGeom>
          <a:noFill/>
        </p:spPr>
      </p:pic>
      <p:sp>
        <p:nvSpPr>
          <p:cNvPr id="5" name="Date Placeholder 4"/>
          <p:cNvSpPr>
            <a:spLocks noGrp="1"/>
          </p:cNvSpPr>
          <p:nvPr>
            <p:ph type="dt" sz="half" idx="10"/>
          </p:nvPr>
        </p:nvSpPr>
        <p:spPr/>
        <p:txBody>
          <a:bodyPr/>
          <a:lstStyle/>
          <a:p>
            <a:fld id="{E1A5C73E-C6DA-4A46-B4B4-E27B859123F2}" type="datetime1">
              <a:rPr lang="en-US" smtClean="0"/>
              <a:pPr/>
              <a:t>6/14/2022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graphicFrame>
        <p:nvGraphicFramePr>
          <p:cNvPr id="8" name="Table 7">
            <a:extLst>
              <a:ext uri="{FF2B5EF4-FFF2-40B4-BE49-F238E27FC236}">
                <a16:creationId xmlns:a16="http://schemas.microsoft.com/office/drawing/2014/main" id="{CB7A53D7-8B54-2112-D4EA-11C46BA7CED4}"/>
              </a:ext>
            </a:extLst>
          </p:cNvPr>
          <p:cNvGraphicFramePr>
            <a:graphicFrameLocks noGrp="1"/>
          </p:cNvGraphicFramePr>
          <p:nvPr>
            <p:extLst>
              <p:ext uri="{D42A27DB-BD31-4B8C-83A1-F6EECF244321}">
                <p14:modId xmlns:p14="http://schemas.microsoft.com/office/powerpoint/2010/main" val="640024230"/>
              </p:ext>
            </p:extLst>
          </p:nvPr>
        </p:nvGraphicFramePr>
        <p:xfrm>
          <a:off x="1853406" y="1524000"/>
          <a:ext cx="8991601" cy="4606740"/>
        </p:xfrm>
        <a:graphic>
          <a:graphicData uri="http://schemas.openxmlformats.org/drawingml/2006/table">
            <a:tbl>
              <a:tblPr firstRow="1" firstCol="1" bandRow="1">
                <a:tableStyleId>{5C22544A-7EE6-4342-B048-85BDC9FD1C3A}</a:tableStyleId>
              </a:tblPr>
              <a:tblGrid>
                <a:gridCol w="683712">
                  <a:extLst>
                    <a:ext uri="{9D8B030D-6E8A-4147-A177-3AD203B41FA5}">
                      <a16:colId xmlns:a16="http://schemas.microsoft.com/office/drawing/2014/main" val="1452241344"/>
                    </a:ext>
                  </a:extLst>
                </a:gridCol>
                <a:gridCol w="4148975">
                  <a:extLst>
                    <a:ext uri="{9D8B030D-6E8A-4147-A177-3AD203B41FA5}">
                      <a16:colId xmlns:a16="http://schemas.microsoft.com/office/drawing/2014/main" val="2073466408"/>
                    </a:ext>
                  </a:extLst>
                </a:gridCol>
                <a:gridCol w="2373114">
                  <a:extLst>
                    <a:ext uri="{9D8B030D-6E8A-4147-A177-3AD203B41FA5}">
                      <a16:colId xmlns:a16="http://schemas.microsoft.com/office/drawing/2014/main" val="1509475892"/>
                    </a:ext>
                  </a:extLst>
                </a:gridCol>
                <a:gridCol w="1785800">
                  <a:extLst>
                    <a:ext uri="{9D8B030D-6E8A-4147-A177-3AD203B41FA5}">
                      <a16:colId xmlns:a16="http://schemas.microsoft.com/office/drawing/2014/main" val="3858340816"/>
                    </a:ext>
                  </a:extLst>
                </a:gridCol>
              </a:tblGrid>
              <a:tr h="388822">
                <a:tc>
                  <a:txBody>
                    <a:bodyPr/>
                    <a:lstStyle/>
                    <a:p>
                      <a:pPr algn="ctr">
                        <a:lnSpc>
                          <a:spcPct val="107000"/>
                        </a:lnSpc>
                        <a:spcAft>
                          <a:spcPts val="800"/>
                        </a:spcAft>
                      </a:pPr>
                      <a:r>
                        <a:rPr lang="en-IN" sz="1600">
                          <a:effectLst/>
                        </a:rPr>
                        <a:t>Sr. No</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Parts and Specifications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Number Of Quantities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Cost In Rupee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extLst>
                  <a:ext uri="{0D108BD9-81ED-4DB2-BD59-A6C34878D82A}">
                    <a16:rowId xmlns:a16="http://schemas.microsoft.com/office/drawing/2014/main" val="445725005"/>
                  </a:ext>
                </a:extLst>
              </a:tr>
              <a:tr h="326033">
                <a:tc>
                  <a:txBody>
                    <a:bodyPr/>
                    <a:lstStyle/>
                    <a:p>
                      <a:pPr algn="ctr">
                        <a:lnSpc>
                          <a:spcPct val="107000"/>
                        </a:lnSpc>
                        <a:spcAft>
                          <a:spcPts val="80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l">
                        <a:lnSpc>
                          <a:spcPct val="107000"/>
                        </a:lnSpc>
                        <a:spcAft>
                          <a:spcPts val="800"/>
                        </a:spcAft>
                      </a:pPr>
                      <a:r>
                        <a:rPr lang="en-IN" sz="1600">
                          <a:effectLst/>
                        </a:rPr>
                        <a:t>Solar Panel (1040*625*35)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3500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extLst>
                  <a:ext uri="{0D108BD9-81ED-4DB2-BD59-A6C34878D82A}">
                    <a16:rowId xmlns:a16="http://schemas.microsoft.com/office/drawing/2014/main" val="1609988481"/>
                  </a:ext>
                </a:extLst>
              </a:tr>
              <a:tr h="340608">
                <a:tc>
                  <a:txBody>
                    <a:bodyPr/>
                    <a:lstStyle/>
                    <a:p>
                      <a:pPr algn="ctr">
                        <a:lnSpc>
                          <a:spcPct val="107000"/>
                        </a:lnSpc>
                        <a:spcAft>
                          <a:spcPts val="800"/>
                        </a:spcAft>
                      </a:pPr>
                      <a:r>
                        <a:rPr lang="en-IN"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l">
                        <a:lnSpc>
                          <a:spcPct val="107000"/>
                        </a:lnSpc>
                        <a:spcAft>
                          <a:spcPts val="800"/>
                        </a:spcAft>
                      </a:pPr>
                      <a:r>
                        <a:rPr lang="en-IN" sz="1600">
                          <a:effectLst/>
                        </a:rPr>
                        <a:t>Water Motor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150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extLst>
                  <a:ext uri="{0D108BD9-81ED-4DB2-BD59-A6C34878D82A}">
                    <a16:rowId xmlns:a16="http://schemas.microsoft.com/office/drawing/2014/main" val="3941908655"/>
                  </a:ext>
                </a:extLst>
              </a:tr>
              <a:tr h="326033">
                <a:tc>
                  <a:txBody>
                    <a:bodyPr/>
                    <a:lstStyle/>
                    <a:p>
                      <a:pPr algn="ctr">
                        <a:lnSpc>
                          <a:spcPct val="107000"/>
                        </a:lnSpc>
                        <a:spcAft>
                          <a:spcPts val="800"/>
                        </a:spcAft>
                      </a:pPr>
                      <a:r>
                        <a:rPr lang="en-IN" sz="16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l">
                        <a:lnSpc>
                          <a:spcPct val="107000"/>
                        </a:lnSpc>
                        <a:spcAft>
                          <a:spcPts val="800"/>
                        </a:spcAft>
                      </a:pPr>
                      <a:r>
                        <a:rPr lang="en-IN" sz="1600">
                          <a:effectLst/>
                        </a:rPr>
                        <a:t>DC Motor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600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extLst>
                  <a:ext uri="{0D108BD9-81ED-4DB2-BD59-A6C34878D82A}">
                    <a16:rowId xmlns:a16="http://schemas.microsoft.com/office/drawing/2014/main" val="3474740883"/>
                  </a:ext>
                </a:extLst>
              </a:tr>
              <a:tr h="326033">
                <a:tc>
                  <a:txBody>
                    <a:bodyPr/>
                    <a:lstStyle/>
                    <a:p>
                      <a:pPr algn="ctr">
                        <a:lnSpc>
                          <a:spcPct val="107000"/>
                        </a:lnSpc>
                        <a:spcAft>
                          <a:spcPts val="800"/>
                        </a:spcAft>
                      </a:pPr>
                      <a:r>
                        <a:rPr lang="en-IN" sz="1600">
                          <a:effectLst/>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l">
                        <a:lnSpc>
                          <a:spcPct val="107000"/>
                        </a:lnSpc>
                        <a:spcAft>
                          <a:spcPts val="800"/>
                        </a:spcAft>
                      </a:pPr>
                      <a:r>
                        <a:rPr lang="en-IN" sz="1600" dirty="0">
                          <a:effectLst/>
                        </a:rPr>
                        <a:t>Frame (Mild Steel)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500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extLst>
                  <a:ext uri="{0D108BD9-81ED-4DB2-BD59-A6C34878D82A}">
                    <a16:rowId xmlns:a16="http://schemas.microsoft.com/office/drawing/2014/main" val="1913239133"/>
                  </a:ext>
                </a:extLst>
              </a:tr>
              <a:tr h="326033">
                <a:tc>
                  <a:txBody>
                    <a:bodyPr/>
                    <a:lstStyle/>
                    <a:p>
                      <a:pPr algn="ctr">
                        <a:lnSpc>
                          <a:spcPct val="107000"/>
                        </a:lnSpc>
                        <a:spcAft>
                          <a:spcPts val="800"/>
                        </a:spcAft>
                      </a:pPr>
                      <a:r>
                        <a:rPr lang="en-IN" sz="1600">
                          <a:effectLst/>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l">
                        <a:lnSpc>
                          <a:spcPct val="107000"/>
                        </a:lnSpc>
                        <a:spcAft>
                          <a:spcPts val="800"/>
                        </a:spcAft>
                      </a:pPr>
                      <a:r>
                        <a:rPr lang="en-IN" sz="1600" dirty="0">
                          <a:effectLst/>
                        </a:rPr>
                        <a:t>Roller Brush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dirty="0">
                          <a:effectLst/>
                        </a:rPr>
                        <a:t>200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extLst>
                  <a:ext uri="{0D108BD9-81ED-4DB2-BD59-A6C34878D82A}">
                    <a16:rowId xmlns:a16="http://schemas.microsoft.com/office/drawing/2014/main" val="3583570491"/>
                  </a:ext>
                </a:extLst>
              </a:tr>
              <a:tr h="326033">
                <a:tc>
                  <a:txBody>
                    <a:bodyPr/>
                    <a:lstStyle/>
                    <a:p>
                      <a:pPr algn="ctr">
                        <a:lnSpc>
                          <a:spcPct val="107000"/>
                        </a:lnSpc>
                        <a:spcAft>
                          <a:spcPts val="800"/>
                        </a:spcAft>
                      </a:pPr>
                      <a:r>
                        <a:rPr lang="en-IN" sz="1600">
                          <a:effectLst/>
                        </a:rPr>
                        <a:t>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l">
                        <a:lnSpc>
                          <a:spcPct val="107000"/>
                        </a:lnSpc>
                        <a:spcAft>
                          <a:spcPts val="800"/>
                        </a:spcAft>
                      </a:pPr>
                      <a:r>
                        <a:rPr lang="en-IN" sz="1600">
                          <a:effectLst/>
                        </a:rPr>
                        <a:t>Square Pipe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100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extLst>
                  <a:ext uri="{0D108BD9-81ED-4DB2-BD59-A6C34878D82A}">
                    <a16:rowId xmlns:a16="http://schemas.microsoft.com/office/drawing/2014/main" val="845718728"/>
                  </a:ext>
                </a:extLst>
              </a:tr>
              <a:tr h="340608">
                <a:tc>
                  <a:txBody>
                    <a:bodyPr/>
                    <a:lstStyle/>
                    <a:p>
                      <a:pPr algn="ctr">
                        <a:lnSpc>
                          <a:spcPct val="107000"/>
                        </a:lnSpc>
                        <a:spcAft>
                          <a:spcPts val="800"/>
                        </a:spcAft>
                      </a:pPr>
                      <a:r>
                        <a:rPr lang="en-IN" sz="1600">
                          <a:effectLst/>
                        </a:rPr>
                        <a:t>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l">
                        <a:lnSpc>
                          <a:spcPct val="107000"/>
                        </a:lnSpc>
                        <a:spcAft>
                          <a:spcPts val="800"/>
                        </a:spcAft>
                      </a:pPr>
                      <a:r>
                        <a:rPr lang="en-IN" sz="1600">
                          <a:effectLst/>
                        </a:rPr>
                        <a:t>Toggle Switch</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100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extLst>
                  <a:ext uri="{0D108BD9-81ED-4DB2-BD59-A6C34878D82A}">
                    <a16:rowId xmlns:a16="http://schemas.microsoft.com/office/drawing/2014/main" val="2472103011"/>
                  </a:ext>
                </a:extLst>
              </a:tr>
              <a:tr h="326033">
                <a:tc>
                  <a:txBody>
                    <a:bodyPr/>
                    <a:lstStyle/>
                    <a:p>
                      <a:pPr algn="ctr">
                        <a:lnSpc>
                          <a:spcPct val="107000"/>
                        </a:lnSpc>
                        <a:spcAft>
                          <a:spcPts val="800"/>
                        </a:spcAft>
                      </a:pPr>
                      <a:r>
                        <a:rPr lang="en-IN" sz="1600">
                          <a:effectLst/>
                        </a:rPr>
                        <a:t>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l">
                        <a:lnSpc>
                          <a:spcPct val="107000"/>
                        </a:lnSpc>
                        <a:spcAft>
                          <a:spcPts val="800"/>
                        </a:spcAft>
                      </a:pPr>
                      <a:r>
                        <a:rPr lang="en-IN" sz="1600">
                          <a:effectLst/>
                        </a:rPr>
                        <a:t>Battery</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600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extLst>
                  <a:ext uri="{0D108BD9-81ED-4DB2-BD59-A6C34878D82A}">
                    <a16:rowId xmlns:a16="http://schemas.microsoft.com/office/drawing/2014/main" val="3804804416"/>
                  </a:ext>
                </a:extLst>
              </a:tr>
              <a:tr h="395126">
                <a:tc>
                  <a:txBody>
                    <a:bodyPr/>
                    <a:lstStyle/>
                    <a:p>
                      <a:pPr algn="ctr">
                        <a:lnSpc>
                          <a:spcPct val="107000"/>
                        </a:lnSpc>
                        <a:spcAft>
                          <a:spcPts val="800"/>
                        </a:spcAft>
                      </a:pPr>
                      <a:r>
                        <a:rPr lang="en-IN" sz="1600">
                          <a:effectLst/>
                        </a:rPr>
                        <a:t>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l">
                        <a:lnSpc>
                          <a:spcPct val="107000"/>
                        </a:lnSpc>
                        <a:spcAft>
                          <a:spcPts val="800"/>
                        </a:spcAft>
                      </a:pPr>
                      <a:r>
                        <a:rPr lang="en-IN" sz="1600">
                          <a:effectLst/>
                        </a:rPr>
                        <a:t>Battery Charger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300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extLst>
                  <a:ext uri="{0D108BD9-81ED-4DB2-BD59-A6C34878D82A}">
                    <a16:rowId xmlns:a16="http://schemas.microsoft.com/office/drawing/2014/main" val="1385720929"/>
                  </a:ext>
                </a:extLst>
              </a:tr>
              <a:tr h="395126">
                <a:tc>
                  <a:txBody>
                    <a:bodyPr/>
                    <a:lstStyle/>
                    <a:p>
                      <a:pPr algn="ctr">
                        <a:lnSpc>
                          <a:spcPct val="107000"/>
                        </a:lnSpc>
                        <a:spcAft>
                          <a:spcPts val="800"/>
                        </a:spcAft>
                      </a:pPr>
                      <a:r>
                        <a:rPr lang="en-IN" sz="1600">
                          <a:effectLst/>
                        </a:rPr>
                        <a:t>10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l">
                        <a:lnSpc>
                          <a:spcPct val="107000"/>
                        </a:lnSpc>
                        <a:spcAft>
                          <a:spcPts val="800"/>
                        </a:spcAft>
                      </a:pPr>
                      <a:r>
                        <a:rPr lang="en-IN" sz="1600">
                          <a:effectLst/>
                        </a:rPr>
                        <a:t>Fabrication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2300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extLst>
                  <a:ext uri="{0D108BD9-81ED-4DB2-BD59-A6C34878D82A}">
                    <a16:rowId xmlns:a16="http://schemas.microsoft.com/office/drawing/2014/main" val="559072634"/>
                  </a:ext>
                </a:extLst>
              </a:tr>
              <a:tr h="395126">
                <a:tc>
                  <a:txBody>
                    <a:bodyPr/>
                    <a:lstStyle/>
                    <a:p>
                      <a:pPr algn="ctr">
                        <a:lnSpc>
                          <a:spcPct val="107000"/>
                        </a:lnSpc>
                        <a:spcAft>
                          <a:spcPts val="800"/>
                        </a:spcAft>
                      </a:pPr>
                      <a:r>
                        <a:rPr lang="en-IN" sz="1600">
                          <a:effectLst/>
                        </a:rPr>
                        <a:t>11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l">
                        <a:lnSpc>
                          <a:spcPct val="107000"/>
                        </a:lnSpc>
                        <a:spcAft>
                          <a:spcPts val="800"/>
                        </a:spcAft>
                      </a:pPr>
                      <a:r>
                        <a:rPr lang="en-IN" sz="1600" dirty="0">
                          <a:effectLst/>
                        </a:rPr>
                        <a:t>Transportation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750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extLst>
                  <a:ext uri="{0D108BD9-81ED-4DB2-BD59-A6C34878D82A}">
                    <a16:rowId xmlns:a16="http://schemas.microsoft.com/office/drawing/2014/main" val="1258255016"/>
                  </a:ext>
                </a:extLst>
              </a:tr>
              <a:tr h="395126">
                <a:tc>
                  <a:txBody>
                    <a:bodyPr/>
                    <a:lstStyle/>
                    <a:p>
                      <a:pPr algn="ctr">
                        <a:lnSpc>
                          <a:spcPct val="107000"/>
                        </a:lnSpc>
                        <a:spcAft>
                          <a:spcPts val="800"/>
                        </a:spcAft>
                      </a:pPr>
                      <a:r>
                        <a:rPr lang="en-IN" sz="16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Total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a:effectLst/>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tc>
                  <a:txBody>
                    <a:bodyPr/>
                    <a:lstStyle/>
                    <a:p>
                      <a:pPr algn="ctr">
                        <a:lnSpc>
                          <a:spcPct val="107000"/>
                        </a:lnSpc>
                        <a:spcAft>
                          <a:spcPts val="800"/>
                        </a:spcAft>
                      </a:pPr>
                      <a:r>
                        <a:rPr lang="en-IN" sz="1600" dirty="0">
                          <a:effectLst/>
                        </a:rPr>
                        <a:t>9100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391" marR="57391" marT="0" marB="0"/>
                </a:tc>
                <a:extLst>
                  <a:ext uri="{0D108BD9-81ED-4DB2-BD59-A6C34878D82A}">
                    <a16:rowId xmlns:a16="http://schemas.microsoft.com/office/drawing/2014/main" val="3501187826"/>
                  </a:ext>
                </a:extLst>
              </a:tr>
            </a:tbl>
          </a:graphicData>
        </a:graphic>
      </p:graphicFrame>
    </p:spTree>
    <p:extLst>
      <p:ext uri="{BB962C8B-B14F-4D97-AF65-F5344CB8AC3E}">
        <p14:creationId xmlns:p14="http://schemas.microsoft.com/office/powerpoint/2010/main" val="3010480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206" y="274638"/>
            <a:ext cx="5410201" cy="1143000"/>
          </a:xfrm>
        </p:spPr>
        <p:txBody>
          <a:bodyPr/>
          <a:lstStyle/>
          <a:p>
            <a:r>
              <a:rPr lang="en-IN" dirty="0">
                <a:effectLst>
                  <a:outerShdw blurRad="50800" dist="38100" dir="2700000" algn="tl" rotWithShape="0">
                    <a:prstClr val="black">
                      <a:alpha val="40000"/>
                    </a:prstClr>
                  </a:outerShdw>
                </a:effectLst>
              </a:rPr>
              <a:t>Introduction</a:t>
            </a:r>
          </a:p>
        </p:txBody>
      </p:sp>
      <p:pic>
        <p:nvPicPr>
          <p:cNvPr id="3074" name="Picture 2" descr="Image result for introduction images for ppt"/>
          <p:cNvPicPr>
            <a:picLocks noChangeAspect="1" noChangeArrowheads="1"/>
          </p:cNvPicPr>
          <p:nvPr/>
        </p:nvPicPr>
        <p:blipFill>
          <a:blip r:embed="rId2" cstate="print"/>
          <a:srcRect l="22917" t="6269" r="8333" b="8054"/>
          <a:stretch>
            <a:fillRect/>
          </a:stretch>
        </p:blipFill>
        <p:spPr bwMode="auto">
          <a:xfrm>
            <a:off x="3148806" y="332509"/>
            <a:ext cx="914400" cy="962891"/>
          </a:xfrm>
          <a:prstGeom prst="rect">
            <a:avLst/>
          </a:prstGeom>
          <a:noFill/>
        </p:spPr>
      </p:pic>
      <p:sp>
        <p:nvSpPr>
          <p:cNvPr id="5" name="Date Placeholder 4"/>
          <p:cNvSpPr>
            <a:spLocks noGrp="1"/>
          </p:cNvSpPr>
          <p:nvPr>
            <p:ph type="dt" sz="half" idx="10"/>
          </p:nvPr>
        </p:nvSpPr>
        <p:spPr/>
        <p:txBody>
          <a:bodyPr/>
          <a:lstStyle/>
          <a:p>
            <a:fld id="{76290352-540B-4BAC-AE4C-A7E37188634B}" type="datetime1">
              <a:rPr lang="en-US" smtClean="0"/>
              <a:pPr/>
              <a:t>6/14/2022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Footer Placeholder 6"/>
          <p:cNvSpPr>
            <a:spLocks noGrp="1"/>
          </p:cNvSpPr>
          <p:nvPr>
            <p:ph type="ftr" sz="quarter" idx="11"/>
          </p:nvPr>
        </p:nvSpPr>
        <p:spPr/>
        <p:txBody>
          <a:bodyPr/>
          <a:lstStyle/>
          <a:p>
            <a:r>
              <a:rPr lang="en-IN" b="1" dirty="0"/>
              <a:t>Design &amp; Development Of Auto Solar Panel Cleaning With Water Spraying System </a:t>
            </a:r>
            <a:endParaRPr lang="en-US" b="1" dirty="0"/>
          </a:p>
        </p:txBody>
      </p:sp>
      <p:sp>
        <p:nvSpPr>
          <p:cNvPr id="8" name="Content Placeholder 7">
            <a:extLst>
              <a:ext uri="{FF2B5EF4-FFF2-40B4-BE49-F238E27FC236}">
                <a16:creationId xmlns:a16="http://schemas.microsoft.com/office/drawing/2014/main" id="{89DB924B-F288-47AA-923E-5558AB2378BB}"/>
              </a:ext>
            </a:extLst>
          </p:cNvPr>
          <p:cNvSpPr>
            <a:spLocks noGrp="1"/>
          </p:cNvSpPr>
          <p:nvPr>
            <p:ph idx="1"/>
          </p:nvPr>
        </p:nvSpPr>
        <p:spPr>
          <a:xfrm>
            <a:off x="1548606" y="1600200"/>
            <a:ext cx="10102692" cy="4525963"/>
          </a:xfrm>
        </p:spPr>
        <p:txBody>
          <a:bodyPr>
            <a:normAutofit fontScale="92500" lnSpcReduction="10000"/>
          </a:bodyPr>
          <a:lstStyle/>
          <a:p>
            <a:pPr>
              <a:lnSpc>
                <a:spcPct val="110000"/>
              </a:lnSpc>
            </a:pPr>
            <a:r>
              <a:rPr lang="en-US" sz="2000" dirty="0"/>
              <a:t>Solar power is the fastest growing means of renewable energy production with grid connected solar capacity increasing on average by 60 % annually from 2004 to 2009 according to the National Center for Policy Analysis. </a:t>
            </a:r>
          </a:p>
          <a:p>
            <a:pPr>
              <a:lnSpc>
                <a:spcPct val="110000"/>
              </a:lnSpc>
            </a:pPr>
            <a:r>
              <a:rPr lang="en-US" sz="1800" i="0" dirty="0">
                <a:solidFill>
                  <a:srgbClr val="222222"/>
                </a:solidFill>
                <a:effectLst/>
                <a:latin typeface="Arial" panose="020B0604020202020204" pitchFamily="34" charset="0"/>
              </a:rPr>
              <a:t>There is more than enough solar radiation available around the world to satisfy the demand for solar power systems.</a:t>
            </a:r>
          </a:p>
          <a:p>
            <a:pPr>
              <a:lnSpc>
                <a:spcPct val="110000"/>
              </a:lnSpc>
            </a:pPr>
            <a:r>
              <a:rPr lang="en-US" sz="1800" i="0" dirty="0">
                <a:solidFill>
                  <a:srgbClr val="222222"/>
                </a:solidFill>
                <a:effectLst/>
                <a:latin typeface="Arial" panose="020B0604020202020204" pitchFamily="34" charset="0"/>
              </a:rPr>
              <a:t>The proportion of the sun's rays that reach the earth's surface is enough to provide for global energy consumption 10,000 times over.</a:t>
            </a:r>
            <a:endParaRPr lang="en-US" sz="1800" dirty="0">
              <a:solidFill>
                <a:srgbClr val="222222"/>
              </a:solidFill>
              <a:latin typeface="Arial" panose="020B0604020202020204" pitchFamily="34" charset="0"/>
            </a:endParaRPr>
          </a:p>
          <a:p>
            <a:pPr>
              <a:lnSpc>
                <a:spcPct val="110000"/>
              </a:lnSpc>
            </a:pPr>
            <a:r>
              <a:rPr lang="en-US" sz="1800" i="0" dirty="0">
                <a:solidFill>
                  <a:srgbClr val="222222"/>
                </a:solidFill>
                <a:effectLst/>
                <a:latin typeface="Arial" panose="020B0604020202020204" pitchFamily="34" charset="0"/>
              </a:rPr>
              <a:t> On average, each square meter of land is exposed to enough sunlight to produce 1,700 kWh of power every year.</a:t>
            </a:r>
          </a:p>
          <a:p>
            <a:pPr>
              <a:lnSpc>
                <a:spcPct val="110000"/>
              </a:lnSpc>
            </a:pPr>
            <a:r>
              <a:rPr lang="en-US" sz="1800" i="0" dirty="0">
                <a:solidFill>
                  <a:srgbClr val="222222"/>
                </a:solidFill>
                <a:effectLst/>
                <a:latin typeface="Arial" panose="020B0604020202020204" pitchFamily="34" charset="0"/>
              </a:rPr>
              <a:t>Solar Panel has a huge effect on our world. It can helps our environment to be better without using other power generation plants that can harm the environment, but solar power plant needs to be cleaned at least every 3 days.</a:t>
            </a:r>
            <a:endParaRPr lang="en-US" sz="1800" dirty="0">
              <a:solidFill>
                <a:srgbClr val="222222"/>
              </a:solidFill>
              <a:latin typeface="Arial" panose="020B0604020202020204" pitchFamily="34" charset="0"/>
            </a:endParaRPr>
          </a:p>
          <a:p>
            <a:pPr>
              <a:lnSpc>
                <a:spcPct val="110000"/>
              </a:lnSpc>
            </a:pPr>
            <a:r>
              <a:rPr lang="en-US" sz="1800" i="0" dirty="0">
                <a:solidFill>
                  <a:srgbClr val="222222"/>
                </a:solidFill>
                <a:effectLst/>
                <a:latin typeface="Arial" panose="020B0604020202020204" pitchFamily="34" charset="0"/>
              </a:rPr>
              <a:t>There are a lot of techniques for cleaning the solar panels; our idea is to design a smart solar panel that cleans itself automatically and remotely in order to maintain a high level of efficiency of the solar panel.</a:t>
            </a:r>
            <a:endParaRPr lang="en-US" sz="1800" dirty="0"/>
          </a:p>
        </p:txBody>
      </p:sp>
      <p:pic>
        <p:nvPicPr>
          <p:cNvPr id="1025" name="Picture 1">
            <a:extLst>
              <a:ext uri="{FF2B5EF4-FFF2-40B4-BE49-F238E27FC236}">
                <a16:creationId xmlns:a16="http://schemas.microsoft.com/office/drawing/2014/main" id="{7FD31526-6308-4B5E-A6A7-57316EE1B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406" y="304800"/>
            <a:ext cx="7565949" cy="1143000"/>
          </a:xfrm>
        </p:spPr>
        <p:txBody>
          <a:bodyPr/>
          <a:lstStyle/>
          <a:p>
            <a:r>
              <a:rPr lang="en-IN" dirty="0">
                <a:effectLst>
                  <a:outerShdw blurRad="50800" dist="38100" dir="2700000" algn="tl" rotWithShape="0">
                    <a:prstClr val="black">
                      <a:alpha val="40000"/>
                    </a:prstClr>
                  </a:outerShdw>
                </a:effectLst>
              </a:rPr>
              <a:t>Conclusions</a:t>
            </a:r>
          </a:p>
        </p:txBody>
      </p:sp>
      <p:sp>
        <p:nvSpPr>
          <p:cNvPr id="3" name="Content Placeholder 2"/>
          <p:cNvSpPr>
            <a:spLocks noGrp="1"/>
          </p:cNvSpPr>
          <p:nvPr>
            <p:ph idx="1"/>
          </p:nvPr>
        </p:nvSpPr>
        <p:spPr>
          <a:xfrm>
            <a:off x="1777206" y="1600200"/>
            <a:ext cx="9144000" cy="4525963"/>
          </a:xfrm>
        </p:spPr>
        <p:txBody>
          <a:bodyPr>
            <a:normAutofit/>
          </a:bodyPr>
          <a:lstStyle/>
          <a:p>
            <a:r>
              <a:rPr lang="en-US" sz="2400" dirty="0"/>
              <a:t>By using this project we can clean solar panel effectively and regularly and increase the efficiency of solar panel by replacing conventional cleaning methods of the solar panel with the automation ,we can maintain the efficiency without affecting its performance. </a:t>
            </a:r>
          </a:p>
          <a:p>
            <a:r>
              <a:rPr lang="en-US" sz="2400" dirty="0"/>
              <a:t>Hence the design &amp; fabrication of solar panel cleaning with water spraying  system has been successfully designed &amp; fabricated and the system is working as per the requirement. </a:t>
            </a:r>
          </a:p>
          <a:p>
            <a:endParaRPr lang="en-US" sz="2600" dirty="0"/>
          </a:p>
          <a:p>
            <a:pPr marL="2286000" lvl="5" indent="0" algn="just">
              <a:buNone/>
            </a:pPr>
            <a:endParaRPr lang="en-US" sz="1400" dirty="0"/>
          </a:p>
          <a:p>
            <a:endParaRPr lang="en-IN" dirty="0"/>
          </a:p>
        </p:txBody>
      </p:sp>
      <p:sp>
        <p:nvSpPr>
          <p:cNvPr id="6" name="Date Placeholder 5"/>
          <p:cNvSpPr>
            <a:spLocks noGrp="1"/>
          </p:cNvSpPr>
          <p:nvPr>
            <p:ph type="dt" sz="half" idx="10"/>
          </p:nvPr>
        </p:nvSpPr>
        <p:spPr/>
        <p:txBody>
          <a:bodyPr/>
          <a:lstStyle/>
          <a:p>
            <a:fld id="{048B4D06-EF14-428F-AEDD-3BCDDB7DC191}" type="datetime1">
              <a:rPr lang="en-US" smtClean="0"/>
              <a:pPr/>
              <a:t>6/14/2022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a:p>
        </p:txBody>
      </p:sp>
      <p:sp>
        <p:nvSpPr>
          <p:cNvPr id="8" name="Footer Placeholder 7"/>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
        <p:nvSpPr>
          <p:cNvPr id="3074" name="AutoShape 2" descr="Image result for conclusion symbol"/>
          <p:cNvSpPr>
            <a:spLocks noChangeAspect="1" noChangeArrowheads="1"/>
          </p:cNvSpPr>
          <p:nvPr/>
        </p:nvSpPr>
        <p:spPr bwMode="auto">
          <a:xfrm>
            <a:off x="155575" y="-1576388"/>
            <a:ext cx="3295650" cy="329565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6" name="AutoShape 4" descr="Image result for conclusion symbol"/>
          <p:cNvSpPr>
            <a:spLocks noChangeAspect="1" noChangeArrowheads="1"/>
          </p:cNvSpPr>
          <p:nvPr/>
        </p:nvSpPr>
        <p:spPr bwMode="auto">
          <a:xfrm>
            <a:off x="155575" y="-1576388"/>
            <a:ext cx="3295650" cy="329565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080" name="Picture 8" descr="Image result for conclusion symbol"/>
          <p:cNvPicPr>
            <a:picLocks noChangeAspect="1" noChangeArrowheads="1"/>
          </p:cNvPicPr>
          <p:nvPr/>
        </p:nvPicPr>
        <p:blipFill>
          <a:blip r:embed="rId2" cstate="print"/>
          <a:srcRect b="8513"/>
          <a:stretch>
            <a:fillRect/>
          </a:stretch>
        </p:blipFill>
        <p:spPr bwMode="auto">
          <a:xfrm>
            <a:off x="3437218" y="304800"/>
            <a:ext cx="1006988" cy="9906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8057" y="304800"/>
            <a:ext cx="6575349" cy="1143000"/>
          </a:xfrm>
        </p:spPr>
        <p:txBody>
          <a:bodyPr/>
          <a:lstStyle/>
          <a:p>
            <a:r>
              <a:rPr lang="en-IN" dirty="0">
                <a:effectLst>
                  <a:outerShdw blurRad="50800" dist="38100" dir="2700000" algn="tl" rotWithShape="0">
                    <a:prstClr val="black">
                      <a:alpha val="40000"/>
                    </a:prstClr>
                  </a:outerShdw>
                </a:effectLst>
              </a:rPr>
              <a:t>References</a:t>
            </a:r>
          </a:p>
        </p:txBody>
      </p:sp>
      <p:sp>
        <p:nvSpPr>
          <p:cNvPr id="3" name="Content Placeholder 2"/>
          <p:cNvSpPr>
            <a:spLocks noGrp="1"/>
          </p:cNvSpPr>
          <p:nvPr>
            <p:ph idx="1"/>
          </p:nvPr>
        </p:nvSpPr>
        <p:spPr>
          <a:xfrm>
            <a:off x="1777206" y="1508918"/>
            <a:ext cx="9601200" cy="4602163"/>
          </a:xfrm>
        </p:spPr>
        <p:txBody>
          <a:bodyPr>
            <a:normAutofit fontScale="92500" lnSpcReduction="20000"/>
          </a:bodyPr>
          <a:lstStyle/>
          <a:p>
            <a:pPr marL="0" indent="0" algn="just">
              <a:buNone/>
            </a:pPr>
            <a:r>
              <a:rPr lang="en-US" sz="2200" dirty="0"/>
              <a:t>[1] A. K. Mondal and K. Bansal, "A brief history and future aspects in automatic cleaning       systems for solar photovoltaic panels," Advanced Robotics, vol. 29, no. 8, pp. 515-524, 2015. </a:t>
            </a:r>
          </a:p>
          <a:p>
            <a:pPr marL="0" indent="0" algn="just">
              <a:buNone/>
            </a:pPr>
            <a:r>
              <a:rPr lang="en-IN" sz="2200" dirty="0"/>
              <a:t> </a:t>
            </a:r>
            <a:r>
              <a:rPr lang="en-US" sz="2200" dirty="0"/>
              <a:t>[2] </a:t>
            </a:r>
            <a:r>
              <a:rPr lang="en-IN" sz="2200" dirty="0"/>
              <a:t>"Design and Development of Solar Panel Cleaning Machine", </a:t>
            </a:r>
            <a:r>
              <a:rPr lang="en-IN" sz="2200" dirty="0" err="1"/>
              <a:t>Dabhi</a:t>
            </a:r>
            <a:r>
              <a:rPr lang="en-IN" sz="2200" dirty="0"/>
              <a:t> Chirag, Gandhi Mayank, Jadeja </a:t>
            </a:r>
            <a:r>
              <a:rPr lang="en-IN" sz="2200" dirty="0" err="1"/>
              <a:t>Mandipsinh</a:t>
            </a:r>
            <a:r>
              <a:rPr lang="en-IN" sz="2200" dirty="0"/>
              <a:t>, Prajapati </a:t>
            </a:r>
            <a:r>
              <a:rPr lang="en-IN" sz="2200" dirty="0" err="1"/>
              <a:t>Parimal</a:t>
            </a:r>
            <a:r>
              <a:rPr lang="en-IN" sz="2200" dirty="0"/>
              <a:t>. International Journal of Advance Engineering and Research Development Scientific Journal of Impact Factor (SJIF): 4.72 Special Issue SIEICON-2017, April – 2017.</a:t>
            </a:r>
            <a:endParaRPr lang="en-US" sz="2200" dirty="0"/>
          </a:p>
          <a:p>
            <a:pPr marL="0" indent="0" algn="just">
              <a:buNone/>
            </a:pPr>
            <a:r>
              <a:rPr lang="en-US" sz="2200" dirty="0"/>
              <a:t>[3] M. Majumder et al., "Electrostatic removal of particles and its applications to self-cleaning solar panels and solar concentrators," in Developments in Surface Contamination and Cleaning: Elsevier, 2011, pp. 149-199. </a:t>
            </a:r>
          </a:p>
          <a:p>
            <a:pPr marL="0" indent="0" algn="just">
              <a:buNone/>
            </a:pPr>
            <a:r>
              <a:rPr lang="en-US" sz="2200" dirty="0"/>
              <a:t>[4] </a:t>
            </a:r>
            <a:r>
              <a:rPr lang="en-US" sz="2200" dirty="0" err="1"/>
              <a:t>L.Dorobantu</a:t>
            </a:r>
            <a:r>
              <a:rPr lang="en-US" sz="2200" dirty="0"/>
              <a:t> , M. Popescu, and C. Popescu, "Yield loss of photovoltaic panels caused by depositions," in Advanced Topics in Electrical Engineering (ATEE), 2011 7th International Symposium on, 2011, pp. 1-4: IEEE.</a:t>
            </a:r>
          </a:p>
          <a:p>
            <a:pPr marL="0" indent="0" algn="just">
              <a:buNone/>
            </a:pPr>
            <a:r>
              <a:rPr lang="en-US" sz="2200" dirty="0"/>
              <a:t>[5] </a:t>
            </a:r>
            <a:r>
              <a:rPr lang="en-IN" sz="2200" dirty="0"/>
              <a:t>"</a:t>
            </a:r>
            <a:r>
              <a:rPr lang="en-US" sz="2200" dirty="0"/>
              <a:t>Improvement of Efficiency of Solar Panel Using Different Methods.</a:t>
            </a:r>
            <a:r>
              <a:rPr lang="en-IN" sz="2200" dirty="0"/>
              <a:t>"</a:t>
            </a:r>
            <a:r>
              <a:rPr lang="en-US" sz="2200" dirty="0"/>
              <a:t> Rupali </a:t>
            </a:r>
            <a:r>
              <a:rPr lang="en-US" sz="2200" dirty="0" err="1"/>
              <a:t>Nazar</a:t>
            </a:r>
            <a:r>
              <a:rPr lang="en-US" sz="2200" dirty="0"/>
              <a:t>    MTech. Student, Department of Electrical and Electronics Engineering. </a:t>
            </a:r>
            <a:r>
              <a:rPr lang="en-US" sz="2200" dirty="0" err="1"/>
              <a:t>Lingaya's</a:t>
            </a:r>
            <a:r>
              <a:rPr lang="en-US" sz="2200" dirty="0"/>
              <a:t> University, Faridabad, (India). IJEEE, Volume 07, Issue 01, Jan- June 2015.</a:t>
            </a:r>
          </a:p>
          <a:p>
            <a:pPr marL="0" indent="0">
              <a:buNone/>
            </a:pPr>
            <a:r>
              <a:rPr lang="en-US" sz="2200" dirty="0"/>
              <a:t> </a:t>
            </a:r>
          </a:p>
          <a:p>
            <a:endParaRPr lang="en-IN" dirty="0"/>
          </a:p>
        </p:txBody>
      </p:sp>
      <p:sp>
        <p:nvSpPr>
          <p:cNvPr id="22530" name="AutoShape 2" descr="Checklist And Person Stock Photos, Images, &amp; Picture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34" name="Picture 6" descr="Related image"/>
          <p:cNvPicPr>
            <a:picLocks noChangeAspect="1" noChangeArrowheads="1"/>
          </p:cNvPicPr>
          <p:nvPr/>
        </p:nvPicPr>
        <p:blipFill>
          <a:blip r:embed="rId2" cstate="print"/>
          <a:srcRect/>
          <a:stretch>
            <a:fillRect/>
          </a:stretch>
        </p:blipFill>
        <p:spPr bwMode="auto">
          <a:xfrm>
            <a:off x="3447975" y="381000"/>
            <a:ext cx="1148631" cy="914400"/>
          </a:xfrm>
          <a:prstGeom prst="rect">
            <a:avLst/>
          </a:prstGeom>
          <a:noFill/>
        </p:spPr>
      </p:pic>
      <p:sp>
        <p:nvSpPr>
          <p:cNvPr id="6" name="Date Placeholder 5"/>
          <p:cNvSpPr>
            <a:spLocks noGrp="1"/>
          </p:cNvSpPr>
          <p:nvPr>
            <p:ph type="dt" sz="half" idx="10"/>
          </p:nvPr>
        </p:nvSpPr>
        <p:spPr/>
        <p:txBody>
          <a:bodyPr/>
          <a:lstStyle/>
          <a:p>
            <a:fld id="{BFDDC8C0-C9AD-41DC-8B74-6D2822367442}" type="datetime1">
              <a:rPr lang="en-US" smtClean="0"/>
              <a:pPr/>
              <a:t>6/14/2022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31</a:t>
            </a:fld>
            <a:endParaRPr lang="en-US"/>
          </a:p>
        </p:txBody>
      </p:sp>
      <p:sp>
        <p:nvSpPr>
          <p:cNvPr id="8" name="Footer Placeholder 7"/>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0606" y="1219200"/>
            <a:ext cx="7467600" cy="1862048"/>
          </a:xfrm>
          <a:prstGeom prst="rect">
            <a:avLst/>
          </a:prstGeom>
          <a:noFill/>
        </p:spPr>
        <p:txBody>
          <a:bodyPr wrap="square" rtlCol="0">
            <a:spAutoFit/>
            <a:scene3d>
              <a:camera prst="orthographicFront"/>
              <a:lightRig rig="threePt" dir="t"/>
            </a:scene3d>
            <a:sp3d extrusionH="57150">
              <a:bevelT w="38100" h="38100"/>
            </a:sp3d>
          </a:bodyPr>
          <a:lstStyle/>
          <a:p>
            <a:pPr algn="ctr"/>
            <a:r>
              <a:rPr lang="en-IN" sz="11500" dirty="0">
                <a:solidFill>
                  <a:schemeClr val="accent3">
                    <a:lumMod val="50000"/>
                  </a:schemeClr>
                </a:solidFill>
                <a:effectLst>
                  <a:glow rad="101600">
                    <a:schemeClr val="accent3">
                      <a:satMod val="175000"/>
                      <a:alpha val="40000"/>
                    </a:schemeClr>
                  </a:glow>
                </a:effectLst>
                <a:latin typeface="Adobe Garamond Pro Bold" pitchFamily="18" charset="0"/>
              </a:rPr>
              <a:t>Thank You !</a:t>
            </a:r>
          </a:p>
        </p:txBody>
      </p:sp>
      <p:pic>
        <p:nvPicPr>
          <p:cNvPr id="28674" name="Picture 2" descr="Image result for question images"/>
          <p:cNvPicPr>
            <a:picLocks noChangeAspect="1" noChangeArrowheads="1"/>
          </p:cNvPicPr>
          <p:nvPr/>
        </p:nvPicPr>
        <p:blipFill>
          <a:blip r:embed="rId2" cstate="print"/>
          <a:srcRect/>
          <a:stretch>
            <a:fillRect/>
          </a:stretch>
        </p:blipFill>
        <p:spPr bwMode="auto">
          <a:xfrm>
            <a:off x="2539206" y="3048000"/>
            <a:ext cx="7086600" cy="27527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rot="20148445">
            <a:off x="2367744" y="3377895"/>
            <a:ext cx="2133600" cy="707886"/>
          </a:xfrm>
          <a:prstGeom prst="rect">
            <a:avLst/>
          </a:prstGeom>
          <a:noFill/>
        </p:spPr>
        <p:txBody>
          <a:bodyPr wrap="square" rtlCol="0">
            <a:spAutoFit/>
            <a:scene3d>
              <a:camera prst="orthographicFront"/>
              <a:lightRig rig="threePt" dir="t"/>
            </a:scene3d>
            <a:sp3d extrusionH="57150">
              <a:bevelT w="38100" h="38100"/>
            </a:sp3d>
          </a:bodyPr>
          <a:lstStyle/>
          <a:p>
            <a:pPr algn="ctr"/>
            <a:r>
              <a:rPr lang="en-IN" sz="4000" b="1" dirty="0">
                <a:solidFill>
                  <a:schemeClr val="bg1">
                    <a:lumMod val="50000"/>
                  </a:schemeClr>
                </a:solidFill>
                <a:effectLst>
                  <a:glow rad="101600">
                    <a:schemeClr val="bg1">
                      <a:lumMod val="65000"/>
                      <a:alpha val="60000"/>
                    </a:schemeClr>
                  </a:glow>
                </a:effectLst>
                <a:latin typeface="Lucida Sans Typewriter" pitchFamily="49" charset="0"/>
              </a:rPr>
              <a:t>Any</a:t>
            </a:r>
          </a:p>
        </p:txBody>
      </p:sp>
      <p:sp>
        <p:nvSpPr>
          <p:cNvPr id="5" name="Date Placeholder 4"/>
          <p:cNvSpPr>
            <a:spLocks noGrp="1"/>
          </p:cNvSpPr>
          <p:nvPr>
            <p:ph type="dt" sz="half" idx="10"/>
          </p:nvPr>
        </p:nvSpPr>
        <p:spPr/>
        <p:txBody>
          <a:bodyPr/>
          <a:lstStyle/>
          <a:p>
            <a:fld id="{8EFE8C9A-EC8B-4CFA-A372-B070FE755684}" type="datetime1">
              <a:rPr lang="en-US" smtClean="0"/>
              <a:pPr/>
              <a:t>6/14/2022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8406" y="228600"/>
            <a:ext cx="4953000" cy="1143000"/>
          </a:xfrm>
        </p:spPr>
        <p:txBody>
          <a:bodyPr/>
          <a:lstStyle/>
          <a:p>
            <a:r>
              <a:rPr lang="en-IN" dirty="0">
                <a:effectLst>
                  <a:outerShdw blurRad="50800" dist="38100" dir="2700000" algn="tl" rotWithShape="0">
                    <a:prstClr val="black">
                      <a:alpha val="40000"/>
                    </a:prstClr>
                  </a:outerShdw>
                </a:effectLst>
              </a:rPr>
              <a:t>Literature Review</a:t>
            </a:r>
          </a:p>
        </p:txBody>
      </p:sp>
      <p:sp>
        <p:nvSpPr>
          <p:cNvPr id="2052" name="AutoShape 4" descr="A 3d man watching a book with a magnifying glass photo"/>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4" name="AutoShape 6" descr="A 3d man watching a book with a magnifying glass photo"/>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6" name="Picture 8" descr="A 3d man watching a book with a magnifying glass photo"/>
          <p:cNvPicPr>
            <a:picLocks noChangeAspect="1" noChangeArrowheads="1"/>
          </p:cNvPicPr>
          <p:nvPr/>
        </p:nvPicPr>
        <p:blipFill>
          <a:blip r:embed="rId2" cstate="print"/>
          <a:srcRect l="9514" t="6481" r="19375" b="10556"/>
          <a:stretch>
            <a:fillRect/>
          </a:stretch>
        </p:blipFill>
        <p:spPr bwMode="auto">
          <a:xfrm>
            <a:off x="2920206" y="381000"/>
            <a:ext cx="1066800" cy="914400"/>
          </a:xfrm>
          <a:prstGeom prst="rect">
            <a:avLst/>
          </a:prstGeom>
          <a:noFill/>
        </p:spPr>
      </p:pic>
      <p:sp>
        <p:nvSpPr>
          <p:cNvPr id="7" name="Date Placeholder 6"/>
          <p:cNvSpPr>
            <a:spLocks noGrp="1"/>
          </p:cNvSpPr>
          <p:nvPr>
            <p:ph type="dt" sz="half" idx="10"/>
          </p:nvPr>
        </p:nvSpPr>
        <p:spPr/>
        <p:txBody>
          <a:bodyPr/>
          <a:lstStyle/>
          <a:p>
            <a:fld id="{C0489EF4-7D1F-4506-A6EB-111BB39E8530}" type="datetime1">
              <a:rPr lang="en-US" smtClean="0"/>
              <a:pPr/>
              <a:t>6/14/2022</a:t>
            </a:fld>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a:p>
        </p:txBody>
      </p:sp>
      <p:sp>
        <p:nvSpPr>
          <p:cNvPr id="9" name="Footer Placeholder 8"/>
          <p:cNvSpPr>
            <a:spLocks noGrp="1"/>
          </p:cNvSpPr>
          <p:nvPr>
            <p:ph type="ftr" sz="quarter" idx="11"/>
          </p:nvPr>
        </p:nvSpPr>
        <p:spPr/>
        <p:txBody>
          <a:bodyPr/>
          <a:lstStyle/>
          <a:p>
            <a:r>
              <a:rPr lang="en-IN" dirty="0"/>
              <a:t>Design &amp; Development Of Auto Solar Panel Cleaning With Water Spraying System </a:t>
            </a:r>
            <a:endParaRPr lang="en-US" dirty="0"/>
          </a:p>
          <a:p>
            <a:endParaRPr lang="en-US" dirty="0"/>
          </a:p>
        </p:txBody>
      </p:sp>
      <p:graphicFrame>
        <p:nvGraphicFramePr>
          <p:cNvPr id="12" name="Table 11">
            <a:extLst>
              <a:ext uri="{FF2B5EF4-FFF2-40B4-BE49-F238E27FC236}">
                <a16:creationId xmlns:a16="http://schemas.microsoft.com/office/drawing/2014/main" id="{FA22DC81-7054-4D01-8DE9-500E5B2C3D86}"/>
              </a:ext>
            </a:extLst>
          </p:cNvPr>
          <p:cNvGraphicFramePr>
            <a:graphicFrameLocks noGrp="1"/>
          </p:cNvGraphicFramePr>
          <p:nvPr>
            <p:extLst>
              <p:ext uri="{D42A27DB-BD31-4B8C-83A1-F6EECF244321}">
                <p14:modId xmlns:p14="http://schemas.microsoft.com/office/powerpoint/2010/main" val="4067548531"/>
              </p:ext>
            </p:extLst>
          </p:nvPr>
        </p:nvGraphicFramePr>
        <p:xfrm>
          <a:off x="1548606" y="1376517"/>
          <a:ext cx="10363200" cy="5252884"/>
        </p:xfrm>
        <a:graphic>
          <a:graphicData uri="http://schemas.openxmlformats.org/drawingml/2006/table">
            <a:tbl>
              <a:tblPr firstRow="1" firstCol="1" bandRow="1">
                <a:tableStyleId>{5C22544A-7EE6-4342-B048-85BDC9FD1C3A}</a:tableStyleId>
              </a:tblPr>
              <a:tblGrid>
                <a:gridCol w="531515">
                  <a:extLst>
                    <a:ext uri="{9D8B030D-6E8A-4147-A177-3AD203B41FA5}">
                      <a16:colId xmlns:a16="http://schemas.microsoft.com/office/drawing/2014/main" val="20000"/>
                    </a:ext>
                  </a:extLst>
                </a:gridCol>
                <a:gridCol w="1375698">
                  <a:extLst>
                    <a:ext uri="{9D8B030D-6E8A-4147-A177-3AD203B41FA5}">
                      <a16:colId xmlns:a16="http://schemas.microsoft.com/office/drawing/2014/main" val="20001"/>
                    </a:ext>
                  </a:extLst>
                </a:gridCol>
                <a:gridCol w="1048968">
                  <a:extLst>
                    <a:ext uri="{9D8B030D-6E8A-4147-A177-3AD203B41FA5}">
                      <a16:colId xmlns:a16="http://schemas.microsoft.com/office/drawing/2014/main" val="20002"/>
                    </a:ext>
                  </a:extLst>
                </a:gridCol>
                <a:gridCol w="1335051">
                  <a:extLst>
                    <a:ext uri="{9D8B030D-6E8A-4147-A177-3AD203B41FA5}">
                      <a16:colId xmlns:a16="http://schemas.microsoft.com/office/drawing/2014/main" val="20003"/>
                    </a:ext>
                  </a:extLst>
                </a:gridCol>
                <a:gridCol w="1430410">
                  <a:extLst>
                    <a:ext uri="{9D8B030D-6E8A-4147-A177-3AD203B41FA5}">
                      <a16:colId xmlns:a16="http://schemas.microsoft.com/office/drawing/2014/main" val="20004"/>
                    </a:ext>
                  </a:extLst>
                </a:gridCol>
                <a:gridCol w="4641558">
                  <a:extLst>
                    <a:ext uri="{9D8B030D-6E8A-4147-A177-3AD203B41FA5}">
                      <a16:colId xmlns:a16="http://schemas.microsoft.com/office/drawing/2014/main" val="20005"/>
                    </a:ext>
                  </a:extLst>
                </a:gridCol>
              </a:tblGrid>
              <a:tr h="567847">
                <a:tc>
                  <a:txBody>
                    <a:bodyPr/>
                    <a:lstStyle/>
                    <a:p>
                      <a:pPr marL="0" marR="0" algn="ctr">
                        <a:lnSpc>
                          <a:spcPct val="115000"/>
                        </a:lnSpc>
                        <a:spcBef>
                          <a:spcPts val="0"/>
                        </a:spcBef>
                        <a:spcAft>
                          <a:spcPts val="0"/>
                        </a:spcAft>
                      </a:pPr>
                      <a:r>
                        <a:rPr lang="en-US" sz="1600" i="1" dirty="0">
                          <a:effectLst/>
                          <a:latin typeface="Times New Roman" pitchFamily="18" charset="0"/>
                          <a:cs typeface="Times New Roman" pitchFamily="18" charset="0"/>
                        </a:rPr>
                        <a:t>Sr No.</a:t>
                      </a:r>
                      <a:endParaRPr lang="en-US" sz="1600" i="1" dirty="0">
                        <a:effectLst/>
                        <a:latin typeface="Times New Roman" pitchFamily="18" charset="0"/>
                        <a:ea typeface="Calibri"/>
                        <a:cs typeface="Times New Roman" pitchFamily="18" charset="0"/>
                      </a:endParaRPr>
                    </a:p>
                  </a:txBody>
                  <a:tcPr marT="0" marB="0"/>
                </a:tc>
                <a:tc>
                  <a:txBody>
                    <a:bodyPr/>
                    <a:lstStyle/>
                    <a:p>
                      <a:pPr marL="0" marR="0" algn="ctr">
                        <a:lnSpc>
                          <a:spcPct val="115000"/>
                        </a:lnSpc>
                        <a:spcBef>
                          <a:spcPts val="0"/>
                        </a:spcBef>
                        <a:spcAft>
                          <a:spcPts val="0"/>
                        </a:spcAft>
                      </a:pPr>
                      <a:r>
                        <a:rPr lang="en-US" sz="1600" i="1">
                          <a:effectLst/>
                          <a:latin typeface="Times New Roman" pitchFamily="18" charset="0"/>
                          <a:cs typeface="Times New Roman" pitchFamily="18" charset="0"/>
                        </a:rPr>
                        <a:t>Author</a:t>
                      </a:r>
                      <a:endParaRPr lang="en-US" sz="1600" i="1">
                        <a:effectLst/>
                        <a:latin typeface="Times New Roman" pitchFamily="18" charset="0"/>
                        <a:ea typeface="Calibri"/>
                        <a:cs typeface="Times New Roman" pitchFamily="18" charset="0"/>
                      </a:endParaRPr>
                    </a:p>
                  </a:txBody>
                  <a:tcPr marT="0" marB="0"/>
                </a:tc>
                <a:tc>
                  <a:txBody>
                    <a:bodyPr/>
                    <a:lstStyle/>
                    <a:p>
                      <a:pPr marL="0" marR="0" algn="ctr">
                        <a:lnSpc>
                          <a:spcPct val="115000"/>
                        </a:lnSpc>
                        <a:spcBef>
                          <a:spcPts val="0"/>
                        </a:spcBef>
                        <a:spcAft>
                          <a:spcPts val="0"/>
                        </a:spcAft>
                      </a:pPr>
                      <a:r>
                        <a:rPr lang="en-US" sz="1600" i="1">
                          <a:effectLst/>
                          <a:latin typeface="Times New Roman" pitchFamily="18" charset="0"/>
                          <a:cs typeface="Times New Roman" pitchFamily="18" charset="0"/>
                        </a:rPr>
                        <a:t>Title</a:t>
                      </a:r>
                      <a:endParaRPr lang="en-US" sz="1600" i="1">
                        <a:effectLst/>
                        <a:latin typeface="Times New Roman" pitchFamily="18" charset="0"/>
                        <a:ea typeface="Calibri"/>
                        <a:cs typeface="Times New Roman" pitchFamily="18" charset="0"/>
                      </a:endParaRPr>
                    </a:p>
                  </a:txBody>
                  <a:tcPr marT="0" marB="0"/>
                </a:tc>
                <a:tc>
                  <a:txBody>
                    <a:bodyPr/>
                    <a:lstStyle/>
                    <a:p>
                      <a:pPr marL="0" marR="0" algn="ctr">
                        <a:lnSpc>
                          <a:spcPct val="115000"/>
                        </a:lnSpc>
                        <a:spcBef>
                          <a:spcPts val="0"/>
                        </a:spcBef>
                        <a:spcAft>
                          <a:spcPts val="0"/>
                        </a:spcAft>
                      </a:pPr>
                      <a:r>
                        <a:rPr lang="en-US" sz="1600" i="1">
                          <a:effectLst/>
                          <a:latin typeface="Times New Roman" pitchFamily="18" charset="0"/>
                          <a:cs typeface="Times New Roman" pitchFamily="18" charset="0"/>
                        </a:rPr>
                        <a:t>Publication Date</a:t>
                      </a:r>
                      <a:endParaRPr lang="en-US" sz="1600" i="1">
                        <a:effectLst/>
                        <a:latin typeface="Times New Roman" pitchFamily="18" charset="0"/>
                        <a:ea typeface="Calibri"/>
                        <a:cs typeface="Times New Roman" pitchFamily="18" charset="0"/>
                      </a:endParaRPr>
                    </a:p>
                  </a:txBody>
                  <a:tcPr marT="0" marB="0"/>
                </a:tc>
                <a:tc>
                  <a:txBody>
                    <a:bodyPr/>
                    <a:lstStyle/>
                    <a:p>
                      <a:pPr marL="0" marR="0" algn="ctr">
                        <a:lnSpc>
                          <a:spcPct val="115000"/>
                        </a:lnSpc>
                        <a:spcBef>
                          <a:spcPts val="0"/>
                        </a:spcBef>
                        <a:spcAft>
                          <a:spcPts val="0"/>
                        </a:spcAft>
                      </a:pPr>
                      <a:r>
                        <a:rPr lang="en-US" sz="1600" i="1">
                          <a:effectLst/>
                          <a:latin typeface="Times New Roman" pitchFamily="18" charset="0"/>
                          <a:cs typeface="Times New Roman" pitchFamily="18" charset="0"/>
                        </a:rPr>
                        <a:t>Journal</a:t>
                      </a:r>
                      <a:endParaRPr lang="en-US" sz="1600" i="1">
                        <a:effectLst/>
                        <a:latin typeface="Times New Roman" pitchFamily="18" charset="0"/>
                        <a:ea typeface="Calibri"/>
                        <a:cs typeface="Times New Roman" pitchFamily="18" charset="0"/>
                      </a:endParaRPr>
                    </a:p>
                  </a:txBody>
                  <a:tcPr marT="0" marB="0"/>
                </a:tc>
                <a:tc>
                  <a:txBody>
                    <a:bodyPr/>
                    <a:lstStyle/>
                    <a:p>
                      <a:pPr marL="0" marR="0" algn="ctr">
                        <a:lnSpc>
                          <a:spcPct val="115000"/>
                        </a:lnSpc>
                        <a:spcBef>
                          <a:spcPts val="0"/>
                        </a:spcBef>
                        <a:spcAft>
                          <a:spcPts val="0"/>
                        </a:spcAft>
                      </a:pPr>
                      <a:r>
                        <a:rPr lang="en-US" sz="1600" i="1">
                          <a:effectLst/>
                          <a:latin typeface="Times New Roman" pitchFamily="18" charset="0"/>
                          <a:cs typeface="Times New Roman" pitchFamily="18" charset="0"/>
                        </a:rPr>
                        <a:t>Summary</a:t>
                      </a:r>
                      <a:endParaRPr lang="en-US" sz="1600" i="1">
                        <a:effectLst/>
                        <a:latin typeface="Times New Roman" pitchFamily="18" charset="0"/>
                        <a:ea typeface="Calibri"/>
                        <a:cs typeface="Times New Roman" pitchFamily="18" charset="0"/>
                      </a:endParaRPr>
                    </a:p>
                  </a:txBody>
                  <a:tcPr marT="0" marB="0"/>
                </a:tc>
                <a:extLst>
                  <a:ext uri="{0D108BD9-81ED-4DB2-BD59-A6C34878D82A}">
                    <a16:rowId xmlns:a16="http://schemas.microsoft.com/office/drawing/2014/main" val="10000"/>
                  </a:ext>
                </a:extLst>
              </a:tr>
              <a:tr h="2046740">
                <a:tc>
                  <a:txBody>
                    <a:bodyPr/>
                    <a:lstStyle/>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1</a:t>
                      </a:r>
                      <a:endParaRPr lang="en-US" sz="160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Tennessee Valley Authority &amp;</a:t>
                      </a:r>
                    </a:p>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Neil Vincent PLACER</a:t>
                      </a:r>
                      <a:endParaRPr lang="en-US" sz="160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Solar Photovoltaic panel Cooling System And Method</a:t>
                      </a:r>
                      <a:endParaRPr lang="en-US" sz="160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Mar. 6, 2014</a:t>
                      </a:r>
                    </a:p>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(US 2014/0060620 A1)</a:t>
                      </a:r>
                      <a:endParaRPr lang="en-US" sz="160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United States Patent Application Publication</a:t>
                      </a:r>
                      <a:endParaRPr lang="en-US" sz="160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This paper is the first original base paper which was implemented in 2014 or idea came out for cooling as well</a:t>
                      </a:r>
                      <a:r>
                        <a:rPr lang="en-US" sz="1600" i="1" baseline="0" dirty="0">
                          <a:effectLst/>
                          <a:latin typeface="Times New Roman" pitchFamily="18" charset="0"/>
                          <a:cs typeface="Times New Roman" pitchFamily="18" charset="0"/>
                        </a:rPr>
                        <a:t> as cleaning of system in united states. For increasing demand of potential energy towards the growth of EV’s.</a:t>
                      </a:r>
                      <a:endParaRPr lang="en-US" sz="1600" i="1" dirty="0">
                        <a:effectLst/>
                        <a:latin typeface="Times New Roman" pitchFamily="18" charset="0"/>
                        <a:ea typeface="Calibri"/>
                        <a:cs typeface="Times New Roman" pitchFamily="18" charset="0"/>
                      </a:endParaRPr>
                    </a:p>
                  </a:txBody>
                  <a:tcPr marT="0" marB="0"/>
                </a:tc>
                <a:extLst>
                  <a:ext uri="{0D108BD9-81ED-4DB2-BD59-A6C34878D82A}">
                    <a16:rowId xmlns:a16="http://schemas.microsoft.com/office/drawing/2014/main" val="10001"/>
                  </a:ext>
                </a:extLst>
              </a:tr>
              <a:tr h="2638297">
                <a:tc>
                  <a:txBody>
                    <a:bodyPr/>
                    <a:lstStyle/>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2</a:t>
                      </a:r>
                      <a:endParaRPr lang="en-US" sz="160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Rajiv Kumar </a:t>
                      </a:r>
                      <a:r>
                        <a:rPr lang="en-US" sz="1600" i="1" dirty="0" err="1">
                          <a:effectLst/>
                          <a:latin typeface="Times New Roman" pitchFamily="18" charset="0"/>
                          <a:cs typeface="Times New Roman" pitchFamily="18" charset="0"/>
                        </a:rPr>
                        <a:t>Gurjwar</a:t>
                      </a:r>
                      <a:endParaRPr lang="en-US" sz="160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Automated Solar Panel Cleaning System using IoT</a:t>
                      </a:r>
                      <a:endParaRPr lang="en-US" sz="160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e-ISSN: 2395-0056</a:t>
                      </a:r>
                    </a:p>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04 | Apr 2019  </a:t>
                      </a:r>
                      <a:endParaRPr lang="en-US" sz="160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International Research Journal of Engineering and Technology (IRJET)              </a:t>
                      </a:r>
                      <a:endParaRPr lang="en-US" sz="160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i="1" dirty="0">
                          <a:effectLst/>
                          <a:latin typeface="Times New Roman" pitchFamily="18" charset="0"/>
                          <a:cs typeface="Times New Roman" pitchFamily="18" charset="0"/>
                        </a:rPr>
                        <a:t>In</a:t>
                      </a:r>
                      <a:r>
                        <a:rPr lang="en-US" sz="1600" i="1" baseline="0" dirty="0">
                          <a:effectLst/>
                          <a:latin typeface="Times New Roman" pitchFamily="18" charset="0"/>
                          <a:cs typeface="Times New Roman" pitchFamily="18" charset="0"/>
                        </a:rPr>
                        <a:t> </a:t>
                      </a:r>
                      <a:r>
                        <a:rPr lang="en-US" sz="1600" i="1" dirty="0">
                          <a:effectLst/>
                          <a:latin typeface="Times New Roman" pitchFamily="18" charset="0"/>
                          <a:cs typeface="Times New Roman" pitchFamily="18" charset="0"/>
                        </a:rPr>
                        <a:t>This project the aim</a:t>
                      </a:r>
                      <a:r>
                        <a:rPr lang="en-US" sz="1600" i="1" baseline="0" dirty="0">
                          <a:effectLst/>
                          <a:latin typeface="Times New Roman" pitchFamily="18" charset="0"/>
                          <a:cs typeface="Times New Roman" pitchFamily="18" charset="0"/>
                        </a:rPr>
                        <a:t> was to </a:t>
                      </a:r>
                      <a:r>
                        <a:rPr lang="en-US" sz="1600" i="1" dirty="0">
                          <a:effectLst/>
                          <a:latin typeface="Times New Roman" pitchFamily="18" charset="0"/>
                          <a:cs typeface="Times New Roman" pitchFamily="18" charset="0"/>
                        </a:rPr>
                        <a:t>develop for the betterment of the solar panel users. We providing transparency in cleaning system by using the most newly invented technology, which provide a better performance, integrity, consistency, cost-effective and scalable solution for the removal of dust and speck. The author had mentioned that with his cooling and cleaning technique about</a:t>
                      </a:r>
                      <a:r>
                        <a:rPr lang="en-US" sz="1600" i="1" baseline="0" dirty="0">
                          <a:effectLst/>
                          <a:latin typeface="Times New Roman" pitchFamily="18" charset="0"/>
                          <a:cs typeface="Times New Roman" pitchFamily="18" charset="0"/>
                        </a:rPr>
                        <a:t> 36 % of energy is elongated with its efficiency</a:t>
                      </a:r>
                      <a:endParaRPr lang="en-US" sz="1600" i="1" dirty="0">
                        <a:effectLst/>
                        <a:latin typeface="Times New Roman" pitchFamily="18" charset="0"/>
                        <a:ea typeface="Calibri"/>
                        <a:cs typeface="Times New Roman" pitchFamily="18" charset="0"/>
                      </a:endParaRPr>
                    </a:p>
                  </a:txBody>
                  <a:tcPr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9592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8406" y="228600"/>
            <a:ext cx="4953000" cy="1143000"/>
          </a:xfrm>
        </p:spPr>
        <p:txBody>
          <a:bodyPr/>
          <a:lstStyle/>
          <a:p>
            <a:r>
              <a:rPr lang="en-IN" dirty="0">
                <a:effectLst>
                  <a:outerShdw blurRad="50800" dist="38100" dir="2700000" algn="tl" rotWithShape="0">
                    <a:prstClr val="black">
                      <a:alpha val="40000"/>
                    </a:prstClr>
                  </a:outerShdw>
                </a:effectLst>
              </a:rPr>
              <a:t>Literature Review</a:t>
            </a:r>
          </a:p>
        </p:txBody>
      </p:sp>
      <p:sp>
        <p:nvSpPr>
          <p:cNvPr id="2052" name="AutoShape 4" descr="A 3d man watching a book with a magnifying glass photo"/>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4" name="AutoShape 6" descr="A 3d man watching a book with a magnifying glass photo"/>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6" name="Picture 8" descr="A 3d man watching a book with a magnifying glass photo"/>
          <p:cNvPicPr>
            <a:picLocks noChangeAspect="1" noChangeArrowheads="1"/>
          </p:cNvPicPr>
          <p:nvPr/>
        </p:nvPicPr>
        <p:blipFill>
          <a:blip r:embed="rId2" cstate="print"/>
          <a:srcRect l="9514" t="6481" r="19375" b="10556"/>
          <a:stretch>
            <a:fillRect/>
          </a:stretch>
        </p:blipFill>
        <p:spPr bwMode="auto">
          <a:xfrm>
            <a:off x="2920206" y="381000"/>
            <a:ext cx="1066800" cy="914400"/>
          </a:xfrm>
          <a:prstGeom prst="rect">
            <a:avLst/>
          </a:prstGeom>
          <a:noFill/>
        </p:spPr>
      </p:pic>
      <p:sp>
        <p:nvSpPr>
          <p:cNvPr id="7" name="Date Placeholder 6"/>
          <p:cNvSpPr>
            <a:spLocks noGrp="1"/>
          </p:cNvSpPr>
          <p:nvPr>
            <p:ph type="dt" sz="half" idx="10"/>
          </p:nvPr>
        </p:nvSpPr>
        <p:spPr/>
        <p:txBody>
          <a:bodyPr/>
          <a:lstStyle/>
          <a:p>
            <a:fld id="{C0489EF4-7D1F-4506-A6EB-111BB39E8530}" type="datetime1">
              <a:rPr lang="en-US" smtClean="0"/>
              <a:pPr/>
              <a:t>6/14/2022</a:t>
            </a:fld>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5</a:t>
            </a:fld>
            <a:endParaRPr lang="en-US"/>
          </a:p>
        </p:txBody>
      </p:sp>
      <p:sp>
        <p:nvSpPr>
          <p:cNvPr id="9" name="Footer Placeholder 8"/>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graphicFrame>
        <p:nvGraphicFramePr>
          <p:cNvPr id="11" name="Table 10">
            <a:extLst>
              <a:ext uri="{FF2B5EF4-FFF2-40B4-BE49-F238E27FC236}">
                <a16:creationId xmlns:a16="http://schemas.microsoft.com/office/drawing/2014/main" id="{966D580B-8456-4EC9-A76D-B32F2ABFA523}"/>
              </a:ext>
            </a:extLst>
          </p:cNvPr>
          <p:cNvGraphicFramePr>
            <a:graphicFrameLocks noGrp="1"/>
          </p:cNvGraphicFramePr>
          <p:nvPr>
            <p:extLst>
              <p:ext uri="{D42A27DB-BD31-4B8C-83A1-F6EECF244321}">
                <p14:modId xmlns:p14="http://schemas.microsoft.com/office/powerpoint/2010/main" val="2307731804"/>
              </p:ext>
            </p:extLst>
          </p:nvPr>
        </p:nvGraphicFramePr>
        <p:xfrm>
          <a:off x="1548606" y="1447800"/>
          <a:ext cx="10363199" cy="4724400"/>
        </p:xfrm>
        <a:graphic>
          <a:graphicData uri="http://schemas.openxmlformats.org/drawingml/2006/table">
            <a:tbl>
              <a:tblPr firstRow="1" firstCol="1" bandRow="1">
                <a:tableStyleId>{5C22544A-7EE6-4342-B048-85BDC9FD1C3A}</a:tableStyleId>
              </a:tblPr>
              <a:tblGrid>
                <a:gridCol w="538485">
                  <a:extLst>
                    <a:ext uri="{9D8B030D-6E8A-4147-A177-3AD203B41FA5}">
                      <a16:colId xmlns:a16="http://schemas.microsoft.com/office/drawing/2014/main" val="20000"/>
                    </a:ext>
                  </a:extLst>
                </a:gridCol>
                <a:gridCol w="1140144">
                  <a:extLst>
                    <a:ext uri="{9D8B030D-6E8A-4147-A177-3AD203B41FA5}">
                      <a16:colId xmlns:a16="http://schemas.microsoft.com/office/drawing/2014/main" val="20001"/>
                    </a:ext>
                  </a:extLst>
                </a:gridCol>
                <a:gridCol w="1492114">
                  <a:extLst>
                    <a:ext uri="{9D8B030D-6E8A-4147-A177-3AD203B41FA5}">
                      <a16:colId xmlns:a16="http://schemas.microsoft.com/office/drawing/2014/main" val="20002"/>
                    </a:ext>
                  </a:extLst>
                </a:gridCol>
                <a:gridCol w="839314">
                  <a:extLst>
                    <a:ext uri="{9D8B030D-6E8A-4147-A177-3AD203B41FA5}">
                      <a16:colId xmlns:a16="http://schemas.microsoft.com/office/drawing/2014/main" val="20003"/>
                    </a:ext>
                  </a:extLst>
                </a:gridCol>
                <a:gridCol w="1771885">
                  <a:extLst>
                    <a:ext uri="{9D8B030D-6E8A-4147-A177-3AD203B41FA5}">
                      <a16:colId xmlns:a16="http://schemas.microsoft.com/office/drawing/2014/main" val="20004"/>
                    </a:ext>
                  </a:extLst>
                </a:gridCol>
                <a:gridCol w="4581257">
                  <a:extLst>
                    <a:ext uri="{9D8B030D-6E8A-4147-A177-3AD203B41FA5}">
                      <a16:colId xmlns:a16="http://schemas.microsoft.com/office/drawing/2014/main" val="20005"/>
                    </a:ext>
                  </a:extLst>
                </a:gridCol>
              </a:tblGrid>
              <a:tr h="2768702">
                <a:tc>
                  <a:txBody>
                    <a:bodyPr/>
                    <a:lstStyle/>
                    <a:p>
                      <a:pPr marL="0" marR="0" algn="just">
                        <a:lnSpc>
                          <a:spcPct val="115000"/>
                        </a:lnSpc>
                        <a:spcBef>
                          <a:spcPts val="0"/>
                        </a:spcBef>
                        <a:spcAft>
                          <a:spcPts val="0"/>
                        </a:spcAft>
                      </a:pPr>
                      <a:r>
                        <a:rPr lang="en-US" sz="1600" b="0" i="1" dirty="0">
                          <a:effectLst/>
                          <a:latin typeface="Times New Roman" pitchFamily="18" charset="0"/>
                          <a:cs typeface="Times New Roman" pitchFamily="18" charset="0"/>
                        </a:rPr>
                        <a:t>3</a:t>
                      </a:r>
                      <a:endParaRPr lang="en-US" sz="1600" b="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b="0" i="1">
                          <a:effectLst/>
                          <a:latin typeface="Times New Roman" pitchFamily="18" charset="0"/>
                          <a:cs typeface="Times New Roman" pitchFamily="18" charset="0"/>
                        </a:rPr>
                        <a:t>Ram Jatan Yadav, Lakshay Saini, Devashish, Rishabh Tomar, Vipul Rana</a:t>
                      </a:r>
                      <a:endParaRPr lang="en-US" sz="1600" b="0" i="1">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b="0" i="1" dirty="0">
                          <a:effectLst/>
                          <a:latin typeface="Times New Roman" pitchFamily="18" charset="0"/>
                          <a:cs typeface="Times New Roman" pitchFamily="18" charset="0"/>
                        </a:rPr>
                        <a:t>Domestic Solar Panel Cleaning System and effect</a:t>
                      </a:r>
                    </a:p>
                    <a:p>
                      <a:pPr marL="0" marR="0" algn="just">
                        <a:lnSpc>
                          <a:spcPct val="115000"/>
                        </a:lnSpc>
                        <a:spcBef>
                          <a:spcPts val="0"/>
                        </a:spcBef>
                        <a:spcAft>
                          <a:spcPts val="0"/>
                        </a:spcAft>
                      </a:pPr>
                      <a:r>
                        <a:rPr lang="en-US" sz="1600" b="0" i="1" dirty="0">
                          <a:effectLst/>
                          <a:latin typeface="Times New Roman" pitchFamily="18" charset="0"/>
                          <a:cs typeface="Times New Roman" pitchFamily="18" charset="0"/>
                        </a:rPr>
                        <a:t>of Environmental Dust in PV Modules</a:t>
                      </a:r>
                      <a:endParaRPr lang="en-US" sz="1600" b="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b="0" i="1">
                          <a:effectLst/>
                          <a:latin typeface="Times New Roman" pitchFamily="18" charset="0"/>
                          <a:cs typeface="Times New Roman" pitchFamily="18" charset="0"/>
                        </a:rPr>
                        <a:t>ISSN: 2277-3878, Volume-9 Issue-2, July 2020</a:t>
                      </a:r>
                      <a:endParaRPr lang="en-US" sz="1600" b="0" i="1">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b="0" i="1" dirty="0">
                          <a:effectLst/>
                          <a:latin typeface="Times New Roman" pitchFamily="18" charset="0"/>
                          <a:cs typeface="Times New Roman" pitchFamily="18" charset="0"/>
                        </a:rPr>
                        <a:t>International Journal of Recent Technology and Engineering (IJRTE)</a:t>
                      </a:r>
                      <a:endParaRPr lang="en-US" sz="1600" b="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b="0" i="1" dirty="0">
                          <a:effectLst/>
                          <a:latin typeface="Times New Roman" pitchFamily="18" charset="0"/>
                          <a:cs typeface="Times New Roman" pitchFamily="18" charset="0"/>
                        </a:rPr>
                        <a:t>In this research paper, A new way of approach to the domestic solar panel cleaning system, researchers have proposed many ways to improve and classify the object and present it in an image in the past. However, there have few projects related to domestic cleaning of solar panels. </a:t>
                      </a:r>
                      <a:endParaRPr lang="en-US" sz="1600" b="0" i="1" dirty="0">
                        <a:effectLst/>
                        <a:latin typeface="Times New Roman" pitchFamily="18" charset="0"/>
                        <a:ea typeface="Calibri"/>
                        <a:cs typeface="Times New Roman" pitchFamily="18" charset="0"/>
                      </a:endParaRPr>
                    </a:p>
                  </a:txBody>
                  <a:tcPr marT="0" marB="0"/>
                </a:tc>
                <a:extLst>
                  <a:ext uri="{0D108BD9-81ED-4DB2-BD59-A6C34878D82A}">
                    <a16:rowId xmlns:a16="http://schemas.microsoft.com/office/drawing/2014/main" val="10000"/>
                  </a:ext>
                </a:extLst>
              </a:tr>
              <a:tr h="1955698">
                <a:tc>
                  <a:txBody>
                    <a:bodyPr/>
                    <a:lstStyle/>
                    <a:p>
                      <a:pPr marL="0" marR="0" algn="just">
                        <a:lnSpc>
                          <a:spcPct val="115000"/>
                        </a:lnSpc>
                        <a:spcBef>
                          <a:spcPts val="0"/>
                        </a:spcBef>
                        <a:spcAft>
                          <a:spcPts val="0"/>
                        </a:spcAft>
                      </a:pPr>
                      <a:r>
                        <a:rPr lang="en-US" sz="1600" b="0" i="1">
                          <a:effectLst/>
                          <a:latin typeface="Times New Roman" pitchFamily="18" charset="0"/>
                          <a:cs typeface="Times New Roman" pitchFamily="18" charset="0"/>
                        </a:rPr>
                        <a:t>4</a:t>
                      </a:r>
                      <a:endParaRPr lang="en-US" sz="1600" b="0" i="1">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b="0" i="1" dirty="0">
                          <a:effectLst/>
                          <a:latin typeface="Times New Roman" pitchFamily="18" charset="0"/>
                          <a:cs typeface="Times New Roman" pitchFamily="18" charset="0"/>
                        </a:rPr>
                        <a:t>Nagesh </a:t>
                      </a:r>
                      <a:r>
                        <a:rPr lang="en-US" sz="1600" b="0" i="1" dirty="0" err="1">
                          <a:effectLst/>
                          <a:latin typeface="Times New Roman" pitchFamily="18" charset="0"/>
                          <a:cs typeface="Times New Roman" pitchFamily="18" charset="0"/>
                        </a:rPr>
                        <a:t>Maindad</a:t>
                      </a:r>
                      <a:endParaRPr lang="en-US" sz="1600" b="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b="0" i="1" dirty="0">
                          <a:effectLst/>
                          <a:latin typeface="Times New Roman" pitchFamily="18" charset="0"/>
                          <a:cs typeface="Times New Roman" pitchFamily="18" charset="0"/>
                        </a:rPr>
                        <a:t>Automatic Solar Panel Cleaning System</a:t>
                      </a:r>
                      <a:endParaRPr lang="en-US" sz="1600" b="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b="0" i="1">
                          <a:effectLst/>
                          <a:latin typeface="Times New Roman" pitchFamily="18" charset="0"/>
                          <a:cs typeface="Times New Roman" pitchFamily="18" charset="0"/>
                        </a:rPr>
                        <a:t>9 Jul 2020</a:t>
                      </a:r>
                    </a:p>
                    <a:p>
                      <a:pPr marL="0" marR="0" algn="just">
                        <a:lnSpc>
                          <a:spcPct val="115000"/>
                        </a:lnSpc>
                        <a:spcBef>
                          <a:spcPts val="0"/>
                        </a:spcBef>
                        <a:spcAft>
                          <a:spcPts val="0"/>
                        </a:spcAft>
                      </a:pPr>
                      <a:r>
                        <a:rPr lang="en-US" sz="1600" b="0" i="1">
                          <a:effectLst/>
                          <a:latin typeface="Times New Roman" pitchFamily="18" charset="0"/>
                          <a:cs typeface="Times New Roman" pitchFamily="18" charset="0"/>
                        </a:rPr>
                        <a:t>(ICCIP) 2020</a:t>
                      </a:r>
                      <a:endParaRPr lang="en-US" sz="1600" b="0" i="1">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b="0" i="1" dirty="0">
                          <a:effectLst/>
                          <a:latin typeface="Times New Roman" pitchFamily="18" charset="0"/>
                          <a:cs typeface="Times New Roman" pitchFamily="18" charset="0"/>
                        </a:rPr>
                        <a:t>International Conference on Communication &amp; Information Processing </a:t>
                      </a:r>
                      <a:endParaRPr lang="en-US" sz="1600" b="0" i="1" dirty="0">
                        <a:effectLst/>
                        <a:latin typeface="Times New Roman" pitchFamily="18" charset="0"/>
                        <a:ea typeface="Calibri"/>
                        <a:cs typeface="Times New Roman" pitchFamily="18" charset="0"/>
                      </a:endParaRPr>
                    </a:p>
                  </a:txBody>
                  <a:tcPr marT="0" marB="0"/>
                </a:tc>
                <a:tc>
                  <a:txBody>
                    <a:bodyPr/>
                    <a:lstStyle/>
                    <a:p>
                      <a:pPr marL="0" marR="0" algn="just">
                        <a:lnSpc>
                          <a:spcPct val="115000"/>
                        </a:lnSpc>
                        <a:spcBef>
                          <a:spcPts val="0"/>
                        </a:spcBef>
                        <a:spcAft>
                          <a:spcPts val="0"/>
                        </a:spcAft>
                      </a:pPr>
                      <a:r>
                        <a:rPr lang="en-US" sz="1600" b="0" i="1" dirty="0">
                          <a:effectLst/>
                          <a:latin typeface="Times New Roman" pitchFamily="18" charset="0"/>
                          <a:cs typeface="Times New Roman" pitchFamily="18" charset="0"/>
                        </a:rPr>
                        <a:t>This paper is about the cleaning of a solar panel. In rural areas, most of the solar street lights are used. After the installation of the solar street light, it only works for two to three months. After</a:t>
                      </a:r>
                      <a:r>
                        <a:rPr lang="en-US" sz="1600" b="0" i="1" baseline="0" dirty="0">
                          <a:effectLst/>
                          <a:latin typeface="Times New Roman" pitchFamily="18" charset="0"/>
                          <a:cs typeface="Times New Roman" pitchFamily="18" charset="0"/>
                        </a:rPr>
                        <a:t> that energy efficiency reduces. So measure regarding street light panels </a:t>
                      </a:r>
                      <a:endParaRPr lang="en-US" sz="1600" b="0" i="1" dirty="0">
                        <a:effectLst/>
                        <a:latin typeface="Times New Roman" pitchFamily="18" charset="0"/>
                        <a:ea typeface="Calibri"/>
                        <a:cs typeface="Times New Roman" pitchFamily="18" charset="0"/>
                      </a:endParaRPr>
                    </a:p>
                  </a:txBody>
                  <a:tcPr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A0302DE-DA7D-B3FF-5293-14D5CE0A5EAB}"/>
              </a:ext>
            </a:extLst>
          </p:cNvPr>
          <p:cNvSpPr>
            <a:spLocks noGrp="1"/>
          </p:cNvSpPr>
          <p:nvPr>
            <p:ph type="ftr" sz="quarter" idx="11"/>
          </p:nvPr>
        </p:nvSpPr>
        <p:spPr/>
        <p:txBody>
          <a:bodyPr/>
          <a:lstStyle/>
          <a:p>
            <a:r>
              <a:rPr lang="en-US" b="1">
                <a:solidFill>
                  <a:srgbClr val="9BBB59">
                    <a:lumMod val="50000"/>
                  </a:srgbClr>
                </a:solidFill>
              </a:rPr>
              <a:t>Experimental Investigation of Heat Transfer Enhancement Using Rotary  Twisted Tapes</a:t>
            </a:r>
            <a:endParaRPr lang="en-US" b="1" dirty="0">
              <a:solidFill>
                <a:srgbClr val="9BBB59">
                  <a:lumMod val="50000"/>
                </a:srgbClr>
              </a:solidFill>
            </a:endParaRPr>
          </a:p>
        </p:txBody>
      </p:sp>
      <p:sp>
        <p:nvSpPr>
          <p:cNvPr id="5" name="Slide Number Placeholder 4">
            <a:extLst>
              <a:ext uri="{FF2B5EF4-FFF2-40B4-BE49-F238E27FC236}">
                <a16:creationId xmlns:a16="http://schemas.microsoft.com/office/drawing/2014/main" id="{2C15EC0F-5903-E2E9-8B27-7D139F4289E3}"/>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a:extLst>
              <a:ext uri="{FF2B5EF4-FFF2-40B4-BE49-F238E27FC236}">
                <a16:creationId xmlns:a16="http://schemas.microsoft.com/office/drawing/2014/main" id="{02C6CDB0-7AF9-DA4C-492F-29CABAEC2798}"/>
              </a:ext>
            </a:extLst>
          </p:cNvPr>
          <p:cNvSpPr>
            <a:spLocks noGrp="1"/>
          </p:cNvSpPr>
          <p:nvPr>
            <p:ph type="dt" sz="half" idx="10"/>
          </p:nvPr>
        </p:nvSpPr>
        <p:spPr/>
        <p:txBody>
          <a:bodyPr/>
          <a:lstStyle/>
          <a:p>
            <a:fld id="{55B4DBF6-2372-418D-9ABB-49A55608390A}" type="datetime1">
              <a:rPr lang="en-US" smtClean="0"/>
              <a:pPr/>
              <a:t>6/14/2022</a:t>
            </a:fld>
            <a:endParaRPr lang="en-US" dirty="0"/>
          </a:p>
        </p:txBody>
      </p:sp>
      <p:pic>
        <p:nvPicPr>
          <p:cNvPr id="8" name="Picture 7">
            <a:extLst>
              <a:ext uri="{FF2B5EF4-FFF2-40B4-BE49-F238E27FC236}">
                <a16:creationId xmlns:a16="http://schemas.microsoft.com/office/drawing/2014/main" id="{876F20ED-B07E-758B-2782-03CDE93A3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206" y="304800"/>
            <a:ext cx="5943600" cy="5867400"/>
          </a:xfrm>
          <a:prstGeom prst="rect">
            <a:avLst/>
          </a:prstGeom>
        </p:spPr>
      </p:pic>
      <p:pic>
        <p:nvPicPr>
          <p:cNvPr id="10" name="Picture 9">
            <a:extLst>
              <a:ext uri="{FF2B5EF4-FFF2-40B4-BE49-F238E27FC236}">
                <a16:creationId xmlns:a16="http://schemas.microsoft.com/office/drawing/2014/main" id="{748F507D-DED8-0F9F-711D-58188EB49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407" y="304800"/>
            <a:ext cx="5562599" cy="5867400"/>
          </a:xfrm>
          <a:prstGeom prst="rect">
            <a:avLst/>
          </a:prstGeom>
        </p:spPr>
      </p:pic>
    </p:spTree>
    <p:extLst>
      <p:ext uri="{BB962C8B-B14F-4D97-AF65-F5344CB8AC3E}">
        <p14:creationId xmlns:p14="http://schemas.microsoft.com/office/powerpoint/2010/main" val="4678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7406" y="304800"/>
            <a:ext cx="6248400" cy="1143000"/>
          </a:xfrm>
        </p:spPr>
        <p:txBody>
          <a:bodyPr/>
          <a:lstStyle/>
          <a:p>
            <a:r>
              <a:rPr lang="en-IN" dirty="0">
                <a:effectLst>
                  <a:outerShdw blurRad="50800" dist="38100" dir="2700000" algn="tl" rotWithShape="0">
                    <a:prstClr val="black">
                      <a:alpha val="40000"/>
                    </a:prstClr>
                  </a:outerShdw>
                </a:effectLst>
              </a:rPr>
              <a:t>Problem Definition</a:t>
            </a:r>
          </a:p>
        </p:txBody>
      </p:sp>
      <p:sp>
        <p:nvSpPr>
          <p:cNvPr id="3" name="Content Placeholder 2"/>
          <p:cNvSpPr>
            <a:spLocks noGrp="1"/>
          </p:cNvSpPr>
          <p:nvPr>
            <p:ph idx="1"/>
          </p:nvPr>
        </p:nvSpPr>
        <p:spPr>
          <a:xfrm>
            <a:off x="1777206" y="1600200"/>
            <a:ext cx="9144000" cy="4525963"/>
          </a:xfrm>
        </p:spPr>
        <p:txBody>
          <a:bodyPr>
            <a:noAutofit/>
          </a:bodyPr>
          <a:lstStyle/>
          <a:p>
            <a:r>
              <a:rPr lang="en-US" sz="2400" dirty="0"/>
              <a:t>The solar PV modules are generally employed in dusty environments which are the case tropical countries like India.</a:t>
            </a:r>
          </a:p>
          <a:p>
            <a:r>
              <a:rPr lang="en-US" sz="2400" dirty="0"/>
              <a:t>The dust gets accumulated on the front surface of the module and blocks the incident light from the sun.</a:t>
            </a:r>
          </a:p>
          <a:p>
            <a:r>
              <a:rPr lang="en-US" sz="2400" dirty="0"/>
              <a:t>It reduces the power generation capacity of the module. The power output reduces as much as by 50% if the module is not cleaned for a month.</a:t>
            </a:r>
          </a:p>
          <a:p>
            <a:r>
              <a:rPr lang="en-US" sz="2400" dirty="0"/>
              <a:t>There are a lot of techniques for cleaning the solar panels; our idea is to design a smart solar panel that cleans itself automatically  in order to maintain a high level of efficiency of the solar panel.</a:t>
            </a:r>
            <a:endParaRPr lang="en-IN" sz="2400" dirty="0"/>
          </a:p>
        </p:txBody>
      </p:sp>
      <p:pic>
        <p:nvPicPr>
          <p:cNvPr id="16386" name="Picture 2" descr="Image result"/>
          <p:cNvPicPr>
            <a:picLocks noChangeAspect="1" noChangeArrowheads="1"/>
          </p:cNvPicPr>
          <p:nvPr/>
        </p:nvPicPr>
        <p:blipFill>
          <a:blip r:embed="rId2" cstate="print"/>
          <a:srcRect l="8545" t="10603" r="15171" b="19146"/>
          <a:stretch>
            <a:fillRect/>
          </a:stretch>
        </p:blipFill>
        <p:spPr bwMode="auto">
          <a:xfrm>
            <a:off x="2691606" y="304800"/>
            <a:ext cx="1295400" cy="990600"/>
          </a:xfrm>
          <a:prstGeom prst="rect">
            <a:avLst/>
          </a:prstGeom>
          <a:noFill/>
        </p:spPr>
      </p:pic>
      <p:sp>
        <p:nvSpPr>
          <p:cNvPr id="5" name="Date Placeholder 4"/>
          <p:cNvSpPr>
            <a:spLocks noGrp="1"/>
          </p:cNvSpPr>
          <p:nvPr>
            <p:ph type="dt" sz="half" idx="10"/>
          </p:nvPr>
        </p:nvSpPr>
        <p:spPr/>
        <p:txBody>
          <a:bodyPr/>
          <a:lstStyle/>
          <a:p>
            <a:fld id="{56CBD3BF-11D4-4624-88E1-54588F167F5C}" type="datetime1">
              <a:rPr lang="en-US" smtClean="0"/>
              <a:pPr/>
              <a:t>6/14/2022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Tree>
    <p:extLst>
      <p:ext uri="{BB962C8B-B14F-4D97-AF65-F5344CB8AC3E}">
        <p14:creationId xmlns:p14="http://schemas.microsoft.com/office/powerpoint/2010/main" val="30836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7006" y="274638"/>
            <a:ext cx="4800600" cy="1143000"/>
          </a:xfrm>
        </p:spPr>
        <p:txBody>
          <a:bodyPr>
            <a:normAutofit/>
          </a:bodyPr>
          <a:lstStyle/>
          <a:p>
            <a:r>
              <a:rPr lang="en-IN" dirty="0">
                <a:effectLst>
                  <a:outerShdw blurRad="50800" dist="38100" dir="2700000" algn="tl" rotWithShape="0">
                    <a:prstClr val="black">
                      <a:alpha val="40000"/>
                    </a:prstClr>
                  </a:outerShdw>
                </a:effectLst>
              </a:rPr>
              <a:t>Objectives </a:t>
            </a:r>
          </a:p>
        </p:txBody>
      </p:sp>
      <p:sp>
        <p:nvSpPr>
          <p:cNvPr id="3" name="Content Placeholder 2"/>
          <p:cNvSpPr>
            <a:spLocks noGrp="1"/>
          </p:cNvSpPr>
          <p:nvPr>
            <p:ph idx="1"/>
          </p:nvPr>
        </p:nvSpPr>
        <p:spPr>
          <a:xfrm>
            <a:off x="1853406" y="1600200"/>
            <a:ext cx="9144000" cy="4525963"/>
          </a:xfrm>
        </p:spPr>
        <p:txBody>
          <a:bodyPr>
            <a:normAutofit/>
          </a:bodyPr>
          <a:lstStyle/>
          <a:p>
            <a:pPr algn="just"/>
            <a:r>
              <a:rPr lang="en-US" sz="2800" dirty="0"/>
              <a:t>Increase the efficiency of Solar panels using Panel cleaning systems .</a:t>
            </a:r>
          </a:p>
          <a:p>
            <a:pPr algn="just"/>
            <a:r>
              <a:rPr lang="en-US" sz="2800" dirty="0"/>
              <a:t>To make the system automatic using Toggle Switch, to avoid the manual work.</a:t>
            </a:r>
          </a:p>
          <a:p>
            <a:pPr algn="just"/>
            <a:r>
              <a:rPr lang="en-US" sz="2800" dirty="0"/>
              <a:t>To remove Sticky Dust by adding water sprayer</a:t>
            </a:r>
          </a:p>
          <a:p>
            <a:pPr algn="just"/>
            <a:r>
              <a:rPr lang="en-US" sz="2800" dirty="0"/>
              <a:t>To overcome these unwanted effects we have to Design and Develop a Solar panel cleaning machine.</a:t>
            </a:r>
          </a:p>
          <a:p>
            <a:pPr algn="just"/>
            <a:endParaRPr lang="en-US" sz="3200" dirty="0"/>
          </a:p>
          <a:p>
            <a:endParaRPr lang="en-IN" dirty="0"/>
          </a:p>
        </p:txBody>
      </p:sp>
      <p:sp>
        <p:nvSpPr>
          <p:cNvPr id="18434" name="AutoShape 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6" name="AutoShape 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8" name="AutoShape 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0" name="AutoShape 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2" name="AutoShape 1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4" name="AutoShape 1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6" name="AutoShape 1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8" name="AutoShape 1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0" name="AutoShape 1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2" name="AutoShape 2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4" name="AutoShape 2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6" name="AutoShape 2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8" name="AutoShape 2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0" name="AutoShape 2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2" name="AutoShape 3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4" name="AutoShape 3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6" name="AutoShape 3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8" name="AutoShape 3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70" name="AutoShape 3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4" name="Picture 2" descr="Image result for Book searching images"/>
          <p:cNvPicPr>
            <a:picLocks noChangeAspect="1" noChangeArrowheads="1"/>
          </p:cNvPicPr>
          <p:nvPr/>
        </p:nvPicPr>
        <p:blipFill>
          <a:blip r:embed="rId3" cstate="print"/>
          <a:srcRect l="21574" r="25093"/>
          <a:stretch>
            <a:fillRect/>
          </a:stretch>
        </p:blipFill>
        <p:spPr bwMode="auto">
          <a:xfrm>
            <a:off x="3377406" y="350838"/>
            <a:ext cx="838200" cy="990600"/>
          </a:xfrm>
          <a:prstGeom prst="rect">
            <a:avLst/>
          </a:prstGeom>
          <a:noFill/>
        </p:spPr>
      </p:pic>
      <p:sp>
        <p:nvSpPr>
          <p:cNvPr id="25" name="Date Placeholder 24"/>
          <p:cNvSpPr>
            <a:spLocks noGrp="1"/>
          </p:cNvSpPr>
          <p:nvPr>
            <p:ph type="dt" sz="half" idx="10"/>
          </p:nvPr>
        </p:nvSpPr>
        <p:spPr/>
        <p:txBody>
          <a:bodyPr/>
          <a:lstStyle/>
          <a:p>
            <a:fld id="{5ACA8942-7BFE-48E9-866C-67A466610C0C}" type="datetime1">
              <a:rPr lang="en-US" smtClean="0"/>
              <a:pPr/>
              <a:t>6/14/2022</a:t>
            </a:fld>
            <a:endParaRPr lang="en-US"/>
          </a:p>
        </p:txBody>
      </p:sp>
      <p:sp>
        <p:nvSpPr>
          <p:cNvPr id="26" name="Slide Number Placeholder 25"/>
          <p:cNvSpPr>
            <a:spLocks noGrp="1"/>
          </p:cNvSpPr>
          <p:nvPr>
            <p:ph type="sldNum" sz="quarter" idx="12"/>
          </p:nvPr>
        </p:nvSpPr>
        <p:spPr/>
        <p:txBody>
          <a:bodyPr/>
          <a:lstStyle/>
          <a:p>
            <a:fld id="{B6F15528-21DE-4FAA-801E-634DDDAF4B2B}" type="slidenum">
              <a:rPr lang="en-US" smtClean="0"/>
              <a:pPr/>
              <a:t>8</a:t>
            </a:fld>
            <a:endParaRPr lang="en-US"/>
          </a:p>
        </p:txBody>
      </p:sp>
      <p:sp>
        <p:nvSpPr>
          <p:cNvPr id="27" name="Footer Placeholder 2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Tree>
    <p:extLst>
      <p:ext uri="{BB962C8B-B14F-4D97-AF65-F5344CB8AC3E}">
        <p14:creationId xmlns:p14="http://schemas.microsoft.com/office/powerpoint/2010/main" val="324206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7406" y="304800"/>
            <a:ext cx="6248400" cy="1143000"/>
          </a:xfrm>
        </p:spPr>
        <p:txBody>
          <a:bodyPr/>
          <a:lstStyle/>
          <a:p>
            <a:r>
              <a:rPr lang="en-IN" dirty="0">
                <a:effectLst>
                  <a:outerShdw blurRad="50800" dist="38100" dir="2700000" algn="tl" rotWithShape="0">
                    <a:prstClr val="black">
                      <a:alpha val="40000"/>
                    </a:prstClr>
                  </a:outerShdw>
                </a:effectLst>
              </a:rPr>
              <a:t>Components</a:t>
            </a:r>
          </a:p>
        </p:txBody>
      </p:sp>
      <p:sp>
        <p:nvSpPr>
          <p:cNvPr id="3" name="Content Placeholder 2"/>
          <p:cNvSpPr>
            <a:spLocks noGrp="1"/>
          </p:cNvSpPr>
          <p:nvPr>
            <p:ph idx="1"/>
          </p:nvPr>
        </p:nvSpPr>
        <p:spPr>
          <a:xfrm>
            <a:off x="1777206" y="1524000"/>
            <a:ext cx="9144000" cy="4602163"/>
          </a:xfrm>
        </p:spPr>
        <p:txBody>
          <a:bodyPr>
            <a:normAutofit fontScale="92500" lnSpcReduction="20000"/>
          </a:bodyPr>
          <a:lstStyle/>
          <a:p>
            <a:r>
              <a:rPr lang="en-US" sz="2800" dirty="0"/>
              <a:t>Frame			 =	Mild steel (1680*625)mm.</a:t>
            </a:r>
          </a:p>
          <a:p>
            <a:r>
              <a:rPr lang="en-US" sz="2800" dirty="0"/>
              <a:t>Solar panel 		 =	12volts PV capacity.</a:t>
            </a:r>
          </a:p>
          <a:p>
            <a:r>
              <a:rPr lang="en-US" sz="2800" dirty="0"/>
              <a:t>Brush			 =	fabric roller or thin cleaner </a:t>
            </a:r>
          </a:p>
          <a:p>
            <a:r>
              <a:rPr lang="en-US" sz="2800" dirty="0"/>
              <a:t>Nozzle			 =	3 quantity ,10 mm dia. 	</a:t>
            </a:r>
          </a:p>
          <a:p>
            <a:r>
              <a:rPr lang="en-US" sz="2800" dirty="0"/>
              <a:t>Pipe			 =	Plastic 1mtr long ,10 mm dia.</a:t>
            </a:r>
          </a:p>
          <a:p>
            <a:r>
              <a:rPr lang="en-US" sz="2800" dirty="0"/>
              <a:t>Water motor		 =	1 quantity .	</a:t>
            </a:r>
          </a:p>
          <a:p>
            <a:r>
              <a:rPr lang="en-US" sz="2800" dirty="0"/>
              <a:t>Controller 		             =	Toggle switch.</a:t>
            </a:r>
          </a:p>
          <a:p>
            <a:r>
              <a:rPr lang="en-US" sz="2800" dirty="0"/>
              <a:t>Battery			 =	12 volts capacity 1.5 Amp.</a:t>
            </a:r>
          </a:p>
          <a:p>
            <a:r>
              <a:rPr lang="en-US" sz="2800" dirty="0"/>
              <a:t>Bolts &amp; Nut                        =          as per requirement</a:t>
            </a:r>
          </a:p>
          <a:p>
            <a:r>
              <a:rPr lang="en-US" sz="2800" dirty="0"/>
              <a:t>Wheel                   	             =          4</a:t>
            </a:r>
          </a:p>
          <a:p>
            <a:r>
              <a:rPr lang="en-US" sz="2800" dirty="0"/>
              <a:t>Transmission 		 =	direct contact .</a:t>
            </a:r>
          </a:p>
          <a:p>
            <a:endParaRPr lang="en-IN" dirty="0"/>
          </a:p>
        </p:txBody>
      </p:sp>
      <p:pic>
        <p:nvPicPr>
          <p:cNvPr id="16386" name="Picture 2" descr="Image result"/>
          <p:cNvPicPr>
            <a:picLocks noChangeAspect="1" noChangeArrowheads="1"/>
          </p:cNvPicPr>
          <p:nvPr/>
        </p:nvPicPr>
        <p:blipFill>
          <a:blip r:embed="rId2" cstate="print"/>
          <a:srcRect l="8545" t="10603" r="15171" b="19146"/>
          <a:stretch>
            <a:fillRect/>
          </a:stretch>
        </p:blipFill>
        <p:spPr bwMode="auto">
          <a:xfrm>
            <a:off x="2691606" y="304800"/>
            <a:ext cx="1295400" cy="990600"/>
          </a:xfrm>
          <a:prstGeom prst="rect">
            <a:avLst/>
          </a:prstGeom>
          <a:noFill/>
        </p:spPr>
      </p:pic>
      <p:sp>
        <p:nvSpPr>
          <p:cNvPr id="5" name="Date Placeholder 4"/>
          <p:cNvSpPr>
            <a:spLocks noGrp="1"/>
          </p:cNvSpPr>
          <p:nvPr>
            <p:ph type="dt" sz="half" idx="10"/>
          </p:nvPr>
        </p:nvSpPr>
        <p:spPr/>
        <p:txBody>
          <a:bodyPr/>
          <a:lstStyle/>
          <a:p>
            <a:fld id="{56CBD3BF-11D4-4624-88E1-54588F167F5C}" type="datetime1">
              <a:rPr lang="en-US" smtClean="0"/>
              <a:pPr/>
              <a:t>6/14/2022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Footer Placeholder 6"/>
          <p:cNvSpPr>
            <a:spLocks noGrp="1"/>
          </p:cNvSpPr>
          <p:nvPr>
            <p:ph type="ftr" sz="quarter" idx="11"/>
          </p:nvPr>
        </p:nvSpPr>
        <p:spPr/>
        <p:txBody>
          <a:bodyPr/>
          <a:lstStyle/>
          <a:p>
            <a:endParaRPr lang="en-IN" dirty="0"/>
          </a:p>
          <a:p>
            <a:r>
              <a:rPr lang="en-IN" b="1" dirty="0"/>
              <a:t>Design &amp; Development Of Auto Solar Panel Cleaning With Water Spraying System </a:t>
            </a:r>
            <a:endParaRPr lang="en-US" b="1" dirty="0"/>
          </a:p>
          <a:p>
            <a:endParaRPr lang="en-US" dirty="0"/>
          </a:p>
        </p:txBody>
      </p:sp>
    </p:spTree>
    <p:extLst>
      <p:ext uri="{BB962C8B-B14F-4D97-AF65-F5344CB8AC3E}">
        <p14:creationId xmlns:p14="http://schemas.microsoft.com/office/powerpoint/2010/main" val="1360808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2820</TotalTime>
  <Words>2624</Words>
  <Application>Microsoft Office PowerPoint</Application>
  <PresentationFormat>Custom</PresentationFormat>
  <Paragraphs>405</Paragraphs>
  <Slides>32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Adobe Garamond Pro Bold</vt:lpstr>
      <vt:lpstr>arial</vt:lpstr>
      <vt:lpstr>Calibri</vt:lpstr>
      <vt:lpstr>Cambria Math</vt:lpstr>
      <vt:lpstr>Helvetica</vt:lpstr>
      <vt:lpstr>Lucida Sans Typewriter</vt:lpstr>
      <vt:lpstr>Times New Roman</vt:lpstr>
      <vt:lpstr>Office Theme</vt:lpstr>
      <vt:lpstr>A Project Stage-II on Design And Development Of Auto Solar Panel Cleaning With Water Spraying System   Presented By               Tushar Shingade      (B150311012)               Nikhil Sangule         (B150310976)                Rushikesh More      (B150310928)               Abhishek Mase      (B150310922)   Guided By Prof. P. S. Pawar</vt:lpstr>
      <vt:lpstr>Content</vt:lpstr>
      <vt:lpstr>Introduction</vt:lpstr>
      <vt:lpstr>Literature Review</vt:lpstr>
      <vt:lpstr>Literature Review</vt:lpstr>
      <vt:lpstr>PowerPoint Presentation</vt:lpstr>
      <vt:lpstr>Problem Definition</vt:lpstr>
      <vt:lpstr>Objectives </vt:lpstr>
      <vt:lpstr>Components</vt:lpstr>
      <vt:lpstr>Components</vt:lpstr>
      <vt:lpstr>Components</vt:lpstr>
      <vt:lpstr>DC Motor</vt:lpstr>
      <vt:lpstr>Water submersible motor</vt:lpstr>
      <vt:lpstr>Switch</vt:lpstr>
      <vt:lpstr>Battery</vt:lpstr>
      <vt:lpstr>Mathematical Work</vt:lpstr>
      <vt:lpstr>PowerPoint Presentation</vt:lpstr>
      <vt:lpstr>PowerPoint Presentation</vt:lpstr>
      <vt:lpstr>Hydraulic Pump Or Motor</vt:lpstr>
      <vt:lpstr>Motor Selection</vt:lpstr>
      <vt:lpstr>Motor For Brush Rotation</vt:lpstr>
      <vt:lpstr>ISO CATIA V5 DESIGN</vt:lpstr>
      <vt:lpstr>DRAFTING - Front And Side View</vt:lpstr>
      <vt:lpstr>Drafted Top &amp; ISO Drafted View</vt:lpstr>
      <vt:lpstr>Future Scope </vt:lpstr>
      <vt:lpstr>Results and Discussion</vt:lpstr>
      <vt:lpstr>GRAPH</vt:lpstr>
      <vt:lpstr>Experimental Setup Images</vt:lpstr>
      <vt:lpstr>Bill Of Material</vt:lpstr>
      <vt:lpstr>Conclusions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SHYAM</dc:creator>
  <cp:lastModifiedBy>tushar</cp:lastModifiedBy>
  <cp:revision>116</cp:revision>
  <dcterms:created xsi:type="dcterms:W3CDTF">2006-08-16T00:00:00Z</dcterms:created>
  <dcterms:modified xsi:type="dcterms:W3CDTF">2022-06-14T16:56:43Z</dcterms:modified>
</cp:coreProperties>
</file>