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Old Standard TT"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3" d="100"/>
          <a:sy n="93" d="100"/>
        </p:scale>
        <p:origin x="-726"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f3003d8db7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f3003d8db7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3003d8db7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3003d8db7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3003d8db7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3003d8db7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3003d8db7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3003d8db7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3003d8db7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3003d8db7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3003d8db7_0_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3003d8db7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3003d8db7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3003d8db7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3003d8db7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3003d8db7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3003d8db7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3003d8db7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3003d8db7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3003d8db7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3003d8db7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3003d8db7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3003d8db7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3003d8db7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3003d8db7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3003d8db7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f3003d8db7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f3003d8db7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786150" y="786175"/>
            <a:ext cx="7963800" cy="1082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ct val="26190"/>
              <a:buFont typeface="Arial"/>
              <a:buNone/>
            </a:pPr>
            <a:endParaRPr/>
          </a:p>
          <a:p>
            <a:pPr marL="0" lvl="0" indent="0" algn="l" rtl="0">
              <a:spcBef>
                <a:spcPts val="0"/>
              </a:spcBef>
              <a:spcAft>
                <a:spcPts val="0"/>
              </a:spcAft>
              <a:buClr>
                <a:schemeClr val="dk1"/>
              </a:buClr>
              <a:buSzPct val="26190"/>
              <a:buFont typeface="Arial"/>
              <a:buNone/>
            </a:pPr>
            <a:endParaRPr/>
          </a:p>
        </p:txBody>
      </p:sp>
      <p:sp>
        <p:nvSpPr>
          <p:cNvPr id="60" name="Google Shape;60;p13"/>
          <p:cNvSpPr txBox="1">
            <a:spLocks noGrp="1"/>
          </p:cNvSpPr>
          <p:nvPr>
            <p:ph type="subTitle" idx="1"/>
          </p:nvPr>
        </p:nvSpPr>
        <p:spPr>
          <a:xfrm>
            <a:off x="387800" y="1868275"/>
            <a:ext cx="8303700" cy="27600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sz="5323" b="1" dirty="0">
                <a:latin typeface="Times New Roman"/>
                <a:ea typeface="Times New Roman"/>
                <a:cs typeface="Times New Roman"/>
                <a:sym typeface="Times New Roman"/>
              </a:rPr>
              <a:t>Online Sneaker Shopping</a:t>
            </a:r>
            <a:endParaRPr sz="5323" b="1">
              <a:latin typeface="Times New Roman"/>
              <a:ea typeface="Times New Roman"/>
              <a:cs typeface="Times New Roman"/>
              <a:sym typeface="Times New Roman"/>
            </a:endParaRPr>
          </a:p>
          <a:p>
            <a:pPr marL="0" lvl="0" indent="0" algn="l" rtl="0">
              <a:spcBef>
                <a:spcPts val="0"/>
              </a:spcBef>
              <a:spcAft>
                <a:spcPts val="0"/>
              </a:spcAft>
              <a:buNone/>
            </a:pPr>
            <a:endParaRPr sz="5600">
              <a:latin typeface="Times New Roman"/>
              <a:ea typeface="Times New Roman"/>
              <a:cs typeface="Times New Roman"/>
              <a:sym typeface="Times New Roman"/>
            </a:endParaRPr>
          </a:p>
          <a:p>
            <a:pPr marL="457200" lvl="0" indent="0" algn="l" rtl="0">
              <a:spcBef>
                <a:spcPts val="0"/>
              </a:spcBef>
              <a:spcAft>
                <a:spcPts val="0"/>
              </a:spcAft>
              <a:buNone/>
            </a:pPr>
            <a:r>
              <a:rPr lang="en-GB" sz="3847" dirty="0">
                <a:latin typeface="Times New Roman"/>
                <a:ea typeface="Times New Roman"/>
                <a:cs typeface="Times New Roman"/>
                <a:sym typeface="Times New Roman"/>
              </a:rPr>
              <a:t>Group Name </a:t>
            </a:r>
            <a:r>
              <a:rPr lang="en-GB" sz="3847" dirty="0" smtClean="0">
                <a:latin typeface="Times New Roman"/>
                <a:ea typeface="Times New Roman"/>
                <a:cs typeface="Times New Roman"/>
                <a:sym typeface="Times New Roman"/>
              </a:rPr>
              <a:t>: </a:t>
            </a:r>
            <a:r>
              <a:rPr lang="en-GB" sz="3847" dirty="0">
                <a:latin typeface="Times New Roman"/>
                <a:ea typeface="Times New Roman"/>
                <a:cs typeface="Times New Roman"/>
                <a:sym typeface="Times New Roman"/>
              </a:rPr>
              <a:t>G-105</a:t>
            </a:r>
            <a:endParaRPr sz="3847">
              <a:latin typeface="Times New Roman"/>
              <a:ea typeface="Times New Roman"/>
              <a:cs typeface="Times New Roman"/>
              <a:sym typeface="Times New Roman"/>
            </a:endParaRPr>
          </a:p>
          <a:p>
            <a:pPr marL="457200" lvl="0" indent="0" algn="l" rtl="0">
              <a:spcBef>
                <a:spcPts val="0"/>
              </a:spcBef>
              <a:spcAft>
                <a:spcPts val="0"/>
              </a:spcAft>
              <a:buNone/>
            </a:pPr>
            <a:endParaRPr sz="3847">
              <a:latin typeface="Times New Roman"/>
              <a:ea typeface="Times New Roman"/>
              <a:cs typeface="Times New Roman"/>
              <a:sym typeface="Times New Roman"/>
            </a:endParaRPr>
          </a:p>
          <a:p>
            <a:pPr marL="457200" lvl="0" indent="0" algn="l" rtl="0">
              <a:spcBef>
                <a:spcPts val="0"/>
              </a:spcBef>
              <a:spcAft>
                <a:spcPts val="0"/>
              </a:spcAft>
              <a:buNone/>
            </a:pPr>
            <a:r>
              <a:rPr lang="en-GB" sz="3484" dirty="0">
                <a:latin typeface="Times New Roman"/>
                <a:ea typeface="Times New Roman"/>
                <a:cs typeface="Times New Roman"/>
                <a:sym typeface="Times New Roman"/>
              </a:rPr>
              <a:t>Team Details </a:t>
            </a:r>
            <a:r>
              <a:rPr lang="en-GB" sz="3484" dirty="0" smtClean="0">
                <a:latin typeface="Times New Roman"/>
                <a:ea typeface="Times New Roman"/>
                <a:cs typeface="Times New Roman"/>
                <a:sym typeface="Times New Roman"/>
              </a:rPr>
              <a:t>: </a:t>
            </a:r>
            <a:endParaRPr sz="3484">
              <a:latin typeface="Times New Roman"/>
              <a:ea typeface="Times New Roman"/>
              <a:cs typeface="Times New Roman"/>
              <a:sym typeface="Times New Roman"/>
            </a:endParaRPr>
          </a:p>
          <a:p>
            <a:pPr marL="457200" lvl="0" indent="0" algn="l" rtl="0">
              <a:spcBef>
                <a:spcPts val="0"/>
              </a:spcBef>
              <a:spcAft>
                <a:spcPts val="0"/>
              </a:spcAft>
              <a:buNone/>
            </a:pPr>
            <a:endParaRPr sz="3847">
              <a:latin typeface="Times New Roman"/>
              <a:ea typeface="Times New Roman"/>
              <a:cs typeface="Times New Roman"/>
              <a:sym typeface="Times New Roman"/>
            </a:endParaRPr>
          </a:p>
          <a:p>
            <a:pPr marL="1371600" lvl="0" indent="457200" algn="l" rtl="0">
              <a:spcBef>
                <a:spcPts val="0"/>
              </a:spcBef>
              <a:spcAft>
                <a:spcPts val="0"/>
              </a:spcAft>
              <a:buNone/>
            </a:pPr>
            <a:r>
              <a:rPr lang="en-GB" sz="3200" dirty="0" err="1" smtClean="0">
                <a:latin typeface="Times New Roman"/>
                <a:ea typeface="Times New Roman"/>
                <a:cs typeface="Times New Roman"/>
                <a:sym typeface="Times New Roman"/>
              </a:rPr>
              <a:t>Tushar</a:t>
            </a:r>
            <a:r>
              <a:rPr lang="en-GB" sz="3200" dirty="0" smtClean="0">
                <a:latin typeface="Times New Roman"/>
                <a:ea typeface="Times New Roman"/>
                <a:cs typeface="Times New Roman"/>
                <a:sym typeface="Times New Roman"/>
              </a:rPr>
              <a:t> </a:t>
            </a:r>
            <a:r>
              <a:rPr lang="en-GB" sz="3200" dirty="0" err="1" smtClean="0">
                <a:latin typeface="Times New Roman"/>
                <a:ea typeface="Times New Roman"/>
                <a:cs typeface="Times New Roman"/>
                <a:sym typeface="Times New Roman"/>
              </a:rPr>
              <a:t>Shitre</a:t>
            </a:r>
            <a:r>
              <a:rPr lang="en-GB" sz="3200" dirty="0" smtClean="0">
                <a:latin typeface="Times New Roman"/>
                <a:ea typeface="Times New Roman"/>
                <a:cs typeface="Times New Roman"/>
                <a:sym typeface="Times New Roman"/>
              </a:rPr>
              <a:t> </a:t>
            </a:r>
            <a:r>
              <a:rPr lang="en-GB" sz="3200" dirty="0">
                <a:latin typeface="Times New Roman"/>
                <a:ea typeface="Times New Roman"/>
                <a:cs typeface="Times New Roman"/>
                <a:sym typeface="Times New Roman"/>
              </a:rPr>
              <a:t>-1193</a:t>
            </a:r>
            <a:endParaRPr sz="3200">
              <a:latin typeface="Times New Roman"/>
              <a:ea typeface="Times New Roman"/>
              <a:cs typeface="Times New Roman"/>
              <a:sym typeface="Times New Roman"/>
            </a:endParaRPr>
          </a:p>
          <a:p>
            <a:pPr marL="1371600" lvl="0" indent="457200" algn="l" rtl="0">
              <a:spcBef>
                <a:spcPts val="0"/>
              </a:spcBef>
              <a:spcAft>
                <a:spcPts val="0"/>
              </a:spcAft>
              <a:buNone/>
            </a:pPr>
            <a:r>
              <a:rPr lang="en-GB" sz="3200" dirty="0" smtClean="0">
                <a:latin typeface="Times New Roman"/>
                <a:ea typeface="Times New Roman"/>
                <a:cs typeface="Times New Roman"/>
                <a:sym typeface="Times New Roman"/>
              </a:rPr>
              <a:t>Monica </a:t>
            </a:r>
            <a:r>
              <a:rPr lang="en-GB" sz="3200" dirty="0" err="1" smtClean="0">
                <a:latin typeface="Times New Roman"/>
                <a:ea typeface="Times New Roman"/>
                <a:cs typeface="Times New Roman"/>
                <a:sym typeface="Times New Roman"/>
              </a:rPr>
              <a:t>Shewale</a:t>
            </a:r>
            <a:r>
              <a:rPr lang="en-GB" sz="3200" dirty="0" smtClean="0">
                <a:latin typeface="Times New Roman"/>
                <a:ea typeface="Times New Roman"/>
                <a:cs typeface="Times New Roman"/>
                <a:sym typeface="Times New Roman"/>
              </a:rPr>
              <a:t> -</a:t>
            </a:r>
            <a:r>
              <a:rPr lang="en-GB" sz="3200" dirty="0" smtClean="0">
                <a:latin typeface="Times New Roman"/>
                <a:ea typeface="Times New Roman"/>
                <a:cs typeface="Times New Roman"/>
                <a:sym typeface="Times New Roman"/>
              </a:rPr>
              <a:t>1175</a:t>
            </a:r>
            <a:endParaRPr sz="3200">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61" name="Google Shape;61;p13"/>
          <p:cNvPicPr preferRelativeResize="0"/>
          <p:nvPr/>
        </p:nvPicPr>
        <p:blipFill>
          <a:blip r:embed="rId3">
            <a:alphaModFix/>
          </a:blip>
          <a:stretch>
            <a:fillRect/>
          </a:stretch>
        </p:blipFill>
        <p:spPr>
          <a:xfrm>
            <a:off x="2887788" y="499375"/>
            <a:ext cx="3368425" cy="909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490250" y="261000"/>
            <a:ext cx="7617000" cy="60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3100" b="1" dirty="0" smtClean="0">
                <a:latin typeface="Times New Roman"/>
                <a:ea typeface="Times New Roman"/>
                <a:cs typeface="Times New Roman"/>
                <a:sym typeface="Times New Roman"/>
              </a:rPr>
              <a:t>Screenshots :</a:t>
            </a:r>
            <a:endParaRPr sz="3100" b="1">
              <a:latin typeface="Times New Roman"/>
              <a:ea typeface="Times New Roman"/>
              <a:cs typeface="Times New Roman"/>
              <a:sym typeface="Times New Roman"/>
            </a:endParaRPr>
          </a:p>
        </p:txBody>
      </p:sp>
      <p:pic>
        <p:nvPicPr>
          <p:cNvPr id="116" name="Google Shape;116;p22"/>
          <p:cNvPicPr preferRelativeResize="0"/>
          <p:nvPr/>
        </p:nvPicPr>
        <p:blipFill rotWithShape="1">
          <a:blip r:embed="rId3">
            <a:alphaModFix/>
          </a:blip>
          <a:srcRect b="10104"/>
          <a:stretch/>
        </p:blipFill>
        <p:spPr>
          <a:xfrm>
            <a:off x="2552325" y="1792950"/>
            <a:ext cx="5254773" cy="2309600"/>
          </a:xfrm>
          <a:prstGeom prst="rect">
            <a:avLst/>
          </a:prstGeom>
          <a:noFill/>
          <a:ln>
            <a:noFill/>
          </a:ln>
        </p:spPr>
      </p:pic>
      <p:sp>
        <p:nvSpPr>
          <p:cNvPr id="117" name="Google Shape;117;p22"/>
          <p:cNvSpPr txBox="1"/>
          <p:nvPr/>
        </p:nvSpPr>
        <p:spPr>
          <a:xfrm>
            <a:off x="490250" y="1792950"/>
            <a:ext cx="4429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u="sng" dirty="0" smtClean="0">
                <a:solidFill>
                  <a:schemeClr val="lt1"/>
                </a:solidFill>
                <a:latin typeface="Times New Roman"/>
                <a:ea typeface="Times New Roman"/>
                <a:cs typeface="Times New Roman"/>
                <a:sym typeface="Times New Roman"/>
              </a:rPr>
              <a:t>Sign Up</a:t>
            </a:r>
            <a:endParaRPr sz="2000" u="sng">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3729738" y="340875"/>
            <a:ext cx="4664523" cy="2281900"/>
          </a:xfrm>
          <a:prstGeom prst="rect">
            <a:avLst/>
          </a:prstGeom>
          <a:noFill/>
          <a:ln>
            <a:noFill/>
          </a:ln>
        </p:spPr>
      </p:pic>
      <p:pic>
        <p:nvPicPr>
          <p:cNvPr id="123" name="Google Shape;123;p23"/>
          <p:cNvPicPr preferRelativeResize="0"/>
          <p:nvPr/>
        </p:nvPicPr>
        <p:blipFill>
          <a:blip r:embed="rId4">
            <a:alphaModFix/>
          </a:blip>
          <a:stretch>
            <a:fillRect/>
          </a:stretch>
        </p:blipFill>
        <p:spPr>
          <a:xfrm>
            <a:off x="3748638" y="2724150"/>
            <a:ext cx="4626725" cy="2266949"/>
          </a:xfrm>
          <a:prstGeom prst="rect">
            <a:avLst/>
          </a:prstGeom>
          <a:noFill/>
          <a:ln>
            <a:noFill/>
          </a:ln>
        </p:spPr>
      </p:pic>
      <p:sp>
        <p:nvSpPr>
          <p:cNvPr id="124" name="Google Shape;124;p23"/>
          <p:cNvSpPr txBox="1"/>
          <p:nvPr/>
        </p:nvSpPr>
        <p:spPr>
          <a:xfrm>
            <a:off x="398000" y="340875"/>
            <a:ext cx="2143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u="sng" dirty="0">
                <a:latin typeface="Times New Roman"/>
                <a:ea typeface="Times New Roman"/>
                <a:cs typeface="Times New Roman"/>
                <a:sym typeface="Times New Roman"/>
              </a:rPr>
              <a:t>Login</a:t>
            </a:r>
            <a:endParaRPr sz="2800" u="sng">
              <a:latin typeface="Times New Roman"/>
              <a:ea typeface="Times New Roman"/>
              <a:cs typeface="Times New Roman"/>
              <a:sym typeface="Times New Roman"/>
            </a:endParaRPr>
          </a:p>
        </p:txBody>
      </p:sp>
      <p:sp>
        <p:nvSpPr>
          <p:cNvPr id="125" name="Google Shape;125;p23"/>
          <p:cNvSpPr txBox="1"/>
          <p:nvPr/>
        </p:nvSpPr>
        <p:spPr>
          <a:xfrm>
            <a:off x="398000" y="2724150"/>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u="sng" dirty="0">
                <a:solidFill>
                  <a:schemeClr val="dk1"/>
                </a:solidFill>
                <a:latin typeface="Times New Roman"/>
                <a:ea typeface="Times New Roman"/>
                <a:cs typeface="Times New Roman"/>
                <a:sym typeface="Times New Roman"/>
              </a:rPr>
              <a:t>Products Page</a:t>
            </a:r>
            <a:endParaRPr u="sng">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3887550" y="234050"/>
            <a:ext cx="4460425" cy="2171399"/>
          </a:xfrm>
          <a:prstGeom prst="rect">
            <a:avLst/>
          </a:prstGeom>
          <a:noFill/>
          <a:ln>
            <a:noFill/>
          </a:ln>
        </p:spPr>
      </p:pic>
      <p:pic>
        <p:nvPicPr>
          <p:cNvPr id="131" name="Google Shape;131;p24"/>
          <p:cNvPicPr preferRelativeResize="0"/>
          <p:nvPr/>
        </p:nvPicPr>
        <p:blipFill>
          <a:blip r:embed="rId4">
            <a:alphaModFix/>
          </a:blip>
          <a:stretch>
            <a:fillRect/>
          </a:stretch>
        </p:blipFill>
        <p:spPr>
          <a:xfrm>
            <a:off x="3887550" y="2571750"/>
            <a:ext cx="4475252" cy="2171400"/>
          </a:xfrm>
          <a:prstGeom prst="rect">
            <a:avLst/>
          </a:prstGeom>
          <a:noFill/>
          <a:ln>
            <a:noFill/>
          </a:ln>
        </p:spPr>
      </p:pic>
      <p:sp>
        <p:nvSpPr>
          <p:cNvPr id="132" name="Google Shape;132;p24"/>
          <p:cNvSpPr txBox="1"/>
          <p:nvPr/>
        </p:nvSpPr>
        <p:spPr>
          <a:xfrm>
            <a:off x="632725" y="561300"/>
            <a:ext cx="2020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u="sng" dirty="0">
                <a:latin typeface="Times New Roman"/>
                <a:ea typeface="Times New Roman"/>
                <a:cs typeface="Times New Roman"/>
                <a:sym typeface="Times New Roman"/>
              </a:rPr>
              <a:t>Store</a:t>
            </a:r>
            <a:endParaRPr sz="2000" u="sng">
              <a:latin typeface="Times New Roman"/>
              <a:ea typeface="Times New Roman"/>
              <a:cs typeface="Times New Roman"/>
              <a:sym typeface="Times New Roman"/>
            </a:endParaRPr>
          </a:p>
        </p:txBody>
      </p:sp>
      <p:sp>
        <p:nvSpPr>
          <p:cNvPr id="133" name="Google Shape;133;p24"/>
          <p:cNvSpPr txBox="1"/>
          <p:nvPr/>
        </p:nvSpPr>
        <p:spPr>
          <a:xfrm>
            <a:off x="642950" y="2439075"/>
            <a:ext cx="2408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u="sng" dirty="0">
                <a:latin typeface="Times New Roman"/>
                <a:ea typeface="Times New Roman"/>
                <a:cs typeface="Times New Roman"/>
                <a:sym typeface="Times New Roman"/>
              </a:rPr>
              <a:t>Cart</a:t>
            </a:r>
            <a:endParaRPr sz="2000" u="sng">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296725" y="-101875"/>
            <a:ext cx="8125200" cy="92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3000" b="1" dirty="0">
                <a:latin typeface="Times New Roman"/>
                <a:ea typeface="Times New Roman"/>
                <a:cs typeface="Times New Roman"/>
                <a:sym typeface="Times New Roman"/>
              </a:rPr>
              <a:t>Scope Of The </a:t>
            </a:r>
            <a:r>
              <a:rPr lang="en-GB" sz="3000" b="1" dirty="0" smtClean="0">
                <a:latin typeface="Times New Roman"/>
                <a:ea typeface="Times New Roman"/>
                <a:cs typeface="Times New Roman"/>
                <a:sym typeface="Times New Roman"/>
              </a:rPr>
              <a:t>Project :</a:t>
            </a:r>
            <a:r>
              <a:rPr lang="en-GB" sz="3000" dirty="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p:txBody>
      </p:sp>
      <p:sp>
        <p:nvSpPr>
          <p:cNvPr id="139" name="Google Shape;139;p25"/>
          <p:cNvSpPr txBox="1"/>
          <p:nvPr/>
        </p:nvSpPr>
        <p:spPr>
          <a:xfrm>
            <a:off x="507425" y="1522300"/>
            <a:ext cx="801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40" name="Google Shape;140;p25"/>
          <p:cNvSpPr txBox="1"/>
          <p:nvPr/>
        </p:nvSpPr>
        <p:spPr>
          <a:xfrm>
            <a:off x="196075" y="1464625"/>
            <a:ext cx="832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Old Standard TT"/>
                <a:ea typeface="Old Standard TT"/>
                <a:cs typeface="Old Standard TT"/>
                <a:sym typeface="Old Standard TT"/>
              </a:rPr>
              <a:t>SC</a:t>
            </a:r>
            <a:endParaRPr>
              <a:latin typeface="Old Standard TT"/>
              <a:ea typeface="Old Standard TT"/>
              <a:cs typeface="Old Standard TT"/>
              <a:sym typeface="Old Standard TT"/>
            </a:endParaRPr>
          </a:p>
        </p:txBody>
      </p:sp>
      <p:sp>
        <p:nvSpPr>
          <p:cNvPr id="141" name="Google Shape;141;p25"/>
          <p:cNvSpPr txBox="1"/>
          <p:nvPr/>
        </p:nvSpPr>
        <p:spPr>
          <a:xfrm>
            <a:off x="576625" y="818825"/>
            <a:ext cx="7946100" cy="44781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dirty="0">
                <a:solidFill>
                  <a:schemeClr val="accent1"/>
                </a:solidFill>
                <a:latin typeface="Times New Roman"/>
                <a:ea typeface="Times New Roman"/>
                <a:cs typeface="Times New Roman"/>
                <a:sym typeface="Times New Roman"/>
              </a:rPr>
              <a:t>TECHNOLOGIES USED:</a:t>
            </a:r>
            <a:endParaRPr sz="1800" b="1">
              <a:solidFill>
                <a:schemeClr val="accent1"/>
              </a:solidFill>
              <a:latin typeface="Times New Roman"/>
              <a:ea typeface="Times New Roman"/>
              <a:cs typeface="Times New Roman"/>
              <a:sym typeface="Times New Roman"/>
            </a:endParaRPr>
          </a:p>
          <a:p>
            <a:pPr marL="457200" lvl="0" indent="-330200" algn="l" rtl="0">
              <a:spcBef>
                <a:spcPts val="0"/>
              </a:spcBef>
              <a:spcAft>
                <a:spcPts val="0"/>
              </a:spcAft>
              <a:buClr>
                <a:schemeClr val="accent1"/>
              </a:buClr>
              <a:buSzPts val="1600"/>
              <a:buFont typeface="Arial" pitchFamily="34" charset="0"/>
              <a:buChar char="•"/>
            </a:pPr>
            <a:r>
              <a:rPr lang="en-GB" sz="1600" dirty="0">
                <a:solidFill>
                  <a:schemeClr val="accent1"/>
                </a:solidFill>
                <a:latin typeface="Times New Roman"/>
                <a:ea typeface="Times New Roman"/>
                <a:cs typeface="Times New Roman"/>
                <a:sym typeface="Times New Roman"/>
              </a:rPr>
              <a:t>Spring </a:t>
            </a:r>
            <a:r>
              <a:rPr lang="en-GB" sz="1600" dirty="0" smtClean="0">
                <a:solidFill>
                  <a:schemeClr val="accent1"/>
                </a:solidFill>
                <a:latin typeface="Times New Roman"/>
                <a:ea typeface="Times New Roman"/>
                <a:cs typeface="Times New Roman"/>
                <a:sym typeface="Times New Roman"/>
              </a:rPr>
              <a:t>Boot</a:t>
            </a:r>
            <a:endParaRPr sz="1600" smtClean="0">
              <a:solidFill>
                <a:schemeClr val="accent1"/>
              </a:solidFill>
              <a:latin typeface="Times New Roman"/>
              <a:ea typeface="Times New Roman"/>
              <a:cs typeface="Times New Roman"/>
              <a:sym typeface="Times New Roman"/>
            </a:endParaRPr>
          </a:p>
          <a:p>
            <a:pPr marL="457200" lvl="0" indent="-330200" algn="l" rtl="0">
              <a:spcBef>
                <a:spcPts val="0"/>
              </a:spcBef>
              <a:spcAft>
                <a:spcPts val="0"/>
              </a:spcAft>
              <a:buClr>
                <a:schemeClr val="accent1"/>
              </a:buClr>
              <a:buSzPts val="1600"/>
              <a:buFont typeface="Arial" pitchFamily="34" charset="0"/>
              <a:buChar char="•"/>
            </a:pPr>
            <a:r>
              <a:rPr lang="en-GB" sz="1600" dirty="0">
                <a:solidFill>
                  <a:schemeClr val="accent1"/>
                </a:solidFill>
                <a:latin typeface="Times New Roman"/>
                <a:ea typeface="Times New Roman"/>
                <a:cs typeface="Times New Roman"/>
                <a:sym typeface="Times New Roman"/>
              </a:rPr>
              <a:t>React</a:t>
            </a:r>
            <a:endParaRPr sz="1600">
              <a:solidFill>
                <a:schemeClr val="accent1"/>
              </a:solidFill>
              <a:latin typeface="Times New Roman"/>
              <a:ea typeface="Times New Roman"/>
              <a:cs typeface="Times New Roman"/>
              <a:sym typeface="Times New Roman"/>
            </a:endParaRPr>
          </a:p>
          <a:p>
            <a:pPr marL="457200" lvl="0" indent="-330200" algn="l" rtl="0">
              <a:spcBef>
                <a:spcPts val="0"/>
              </a:spcBef>
              <a:spcAft>
                <a:spcPts val="0"/>
              </a:spcAft>
              <a:buClr>
                <a:schemeClr val="accent1"/>
              </a:buClr>
              <a:buSzPts val="1600"/>
              <a:buFont typeface="Arial" pitchFamily="34" charset="0"/>
              <a:buChar char="•"/>
            </a:pPr>
            <a:r>
              <a:rPr lang="en-GB" sz="1600" dirty="0" smtClean="0">
                <a:solidFill>
                  <a:schemeClr val="accent1"/>
                </a:solidFill>
                <a:latin typeface="Times New Roman"/>
                <a:ea typeface="Times New Roman"/>
                <a:cs typeface="Times New Roman"/>
                <a:sym typeface="Times New Roman"/>
              </a:rPr>
              <a:t>My SQL</a:t>
            </a:r>
            <a:endParaRPr sz="1600">
              <a:solidFill>
                <a:schemeClr val="accent1"/>
              </a:solidFill>
              <a:latin typeface="Times New Roman"/>
              <a:ea typeface="Times New Roman"/>
              <a:cs typeface="Times New Roman"/>
              <a:sym typeface="Times New Roman"/>
            </a:endParaRPr>
          </a:p>
          <a:p>
            <a:pPr marL="0" lvl="0" indent="0" algn="l" rtl="0">
              <a:spcBef>
                <a:spcPts val="0"/>
              </a:spcBef>
              <a:spcAft>
                <a:spcPts val="0"/>
              </a:spcAft>
              <a:buNone/>
            </a:pPr>
            <a:r>
              <a:rPr lang="en-GB" sz="1800" b="1" dirty="0">
                <a:solidFill>
                  <a:schemeClr val="accent1"/>
                </a:solidFill>
                <a:latin typeface="Times New Roman"/>
                <a:ea typeface="Times New Roman"/>
                <a:cs typeface="Times New Roman"/>
                <a:sym typeface="Times New Roman"/>
              </a:rPr>
              <a:t>Scope:</a:t>
            </a:r>
            <a:endParaRPr sz="1800" b="1">
              <a:solidFill>
                <a:schemeClr val="accent1"/>
              </a:solidFill>
              <a:latin typeface="Times New Roman"/>
              <a:ea typeface="Times New Roman"/>
              <a:cs typeface="Times New Roman"/>
              <a:sym typeface="Times New Roman"/>
            </a:endParaRPr>
          </a:p>
          <a:p>
            <a:pPr marL="457200" lvl="0" indent="-330200" algn="l" rtl="0">
              <a:spcBef>
                <a:spcPts val="0"/>
              </a:spcBef>
              <a:spcAft>
                <a:spcPts val="0"/>
              </a:spcAft>
              <a:buClr>
                <a:schemeClr val="accent1"/>
              </a:buClr>
              <a:buSzPts val="1600"/>
              <a:buFont typeface="Arial" pitchFamily="34" charset="0"/>
              <a:buChar char="•"/>
            </a:pPr>
            <a:r>
              <a:rPr lang="en-GB" sz="1800" dirty="0" smtClean="0">
                <a:solidFill>
                  <a:schemeClr val="accent1"/>
                </a:solidFill>
                <a:latin typeface="Times New Roman"/>
                <a:ea typeface="Times New Roman"/>
                <a:cs typeface="Times New Roman"/>
                <a:sym typeface="Times New Roman"/>
              </a:rPr>
              <a:t>This </a:t>
            </a:r>
            <a:r>
              <a:rPr lang="en-GB" sz="1800" dirty="0">
                <a:solidFill>
                  <a:schemeClr val="accent1"/>
                </a:solidFill>
                <a:latin typeface="Times New Roman"/>
                <a:ea typeface="Times New Roman"/>
                <a:cs typeface="Times New Roman"/>
                <a:sym typeface="Times New Roman"/>
              </a:rPr>
              <a:t>online sneaker shopping application has two actors namely, Admin and Customer. First is Admin login, Admin can add products, view products and delete products.</a:t>
            </a:r>
            <a:endParaRPr sz="1800">
              <a:solidFill>
                <a:schemeClr val="accent1"/>
              </a:solidFill>
              <a:latin typeface="Times New Roman"/>
              <a:ea typeface="Times New Roman"/>
              <a:cs typeface="Times New Roman"/>
              <a:sym typeface="Times New Roman"/>
            </a:endParaRPr>
          </a:p>
          <a:p>
            <a:pPr marL="457200" lvl="0" indent="-330200" algn="l" rtl="0">
              <a:spcBef>
                <a:spcPts val="0"/>
              </a:spcBef>
              <a:spcAft>
                <a:spcPts val="0"/>
              </a:spcAft>
              <a:buClr>
                <a:schemeClr val="accent1"/>
              </a:buClr>
              <a:buSzPts val="1600"/>
              <a:buFont typeface="Arial" pitchFamily="34" charset="0"/>
              <a:buChar char="•"/>
            </a:pPr>
            <a:r>
              <a:rPr lang="en-GB" sz="1800" dirty="0">
                <a:solidFill>
                  <a:schemeClr val="accent1"/>
                </a:solidFill>
                <a:latin typeface="Times New Roman"/>
                <a:ea typeface="Times New Roman"/>
                <a:cs typeface="Times New Roman"/>
                <a:sym typeface="Times New Roman"/>
              </a:rPr>
              <a:t>Admin can register and login his personal account using id and password. As soon as the data is filled by the admin, he gets redirect to add product page. Admin will add new sneakers, second hand sneakers, rental </a:t>
            </a:r>
            <a:r>
              <a:rPr lang="en-GB" sz="1800" dirty="0" smtClean="0">
                <a:solidFill>
                  <a:schemeClr val="accent1"/>
                </a:solidFill>
                <a:latin typeface="Times New Roman"/>
                <a:ea typeface="Times New Roman"/>
                <a:cs typeface="Times New Roman"/>
                <a:sym typeface="Times New Roman"/>
              </a:rPr>
              <a:t>sneakers.</a:t>
            </a:r>
            <a:endParaRPr sz="1800">
              <a:solidFill>
                <a:schemeClr val="accent1"/>
              </a:solidFill>
              <a:latin typeface="Times New Roman"/>
              <a:ea typeface="Times New Roman"/>
              <a:cs typeface="Times New Roman"/>
              <a:sym typeface="Times New Roman"/>
            </a:endParaRPr>
          </a:p>
          <a:p>
            <a:pPr marL="457200" lvl="0" indent="-330200" rtl="0">
              <a:spcBef>
                <a:spcPts val="0"/>
              </a:spcBef>
              <a:spcAft>
                <a:spcPts val="0"/>
              </a:spcAft>
              <a:buClr>
                <a:schemeClr val="accent1"/>
              </a:buClr>
              <a:buSzPts val="1600"/>
              <a:buFont typeface="Arial" pitchFamily="34" charset="0"/>
              <a:buChar char="•"/>
            </a:pPr>
            <a:r>
              <a:rPr lang="en-GB" sz="1800" dirty="0">
                <a:solidFill>
                  <a:schemeClr val="accent1"/>
                </a:solidFill>
                <a:latin typeface="Times New Roman"/>
                <a:ea typeface="Times New Roman"/>
                <a:cs typeface="Times New Roman"/>
                <a:sym typeface="Times New Roman"/>
              </a:rPr>
              <a:t>Second module is Customers, </a:t>
            </a:r>
            <a:r>
              <a:rPr lang="en-GB" sz="1800" dirty="0" smtClean="0">
                <a:solidFill>
                  <a:schemeClr val="accent1"/>
                </a:solidFill>
                <a:latin typeface="Times New Roman"/>
                <a:ea typeface="Times New Roman"/>
                <a:cs typeface="Times New Roman"/>
                <a:sym typeface="Times New Roman"/>
              </a:rPr>
              <a:t>customers </a:t>
            </a:r>
            <a:r>
              <a:rPr lang="en-GB" sz="1800" dirty="0">
                <a:solidFill>
                  <a:schemeClr val="accent1"/>
                </a:solidFill>
                <a:latin typeface="Times New Roman"/>
                <a:ea typeface="Times New Roman"/>
                <a:cs typeface="Times New Roman"/>
                <a:sym typeface="Times New Roman"/>
              </a:rPr>
              <a:t>can register and login using credentials. He/she can view products, can add products to the cart and place order. He/ She can also buy second hand sneakers or rent sneakers for one month.</a:t>
            </a:r>
            <a:endParaRPr sz="1800">
              <a:solidFill>
                <a:schemeClr val="accent1"/>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chemeClr val="accent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612300" y="193900"/>
            <a:ext cx="7845600" cy="681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3100" b="1" dirty="0" smtClean="0">
                <a:latin typeface="Times New Roman"/>
                <a:ea typeface="Times New Roman"/>
                <a:cs typeface="Times New Roman"/>
                <a:sym typeface="Times New Roman"/>
              </a:rPr>
              <a:t>Conclusion :</a:t>
            </a:r>
            <a:endParaRPr sz="3100" b="1">
              <a:latin typeface="Times New Roman"/>
              <a:ea typeface="Times New Roman"/>
              <a:cs typeface="Times New Roman"/>
              <a:sym typeface="Times New Roman"/>
            </a:endParaRPr>
          </a:p>
        </p:txBody>
      </p:sp>
      <p:sp>
        <p:nvSpPr>
          <p:cNvPr id="147" name="Google Shape;147;p26"/>
          <p:cNvSpPr txBox="1"/>
          <p:nvPr/>
        </p:nvSpPr>
        <p:spPr>
          <a:xfrm>
            <a:off x="612300" y="1059450"/>
            <a:ext cx="7919400" cy="41180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solidFill>
                  <a:srgbClr val="CCCCCC"/>
                </a:solidFill>
                <a:highlight>
                  <a:srgbClr val="0A0A0A"/>
                </a:highlight>
                <a:latin typeface="Times New Roman"/>
                <a:ea typeface="Times New Roman"/>
                <a:cs typeface="Times New Roman"/>
                <a:sym typeface="Times New Roman"/>
              </a:rPr>
              <a:t>E-commerce is continuously progressing and is becoming more and more important to businesses as technology continues to advance and is something that should be taken advantage of and implemented.</a:t>
            </a:r>
            <a:endParaRPr sz="1800">
              <a:solidFill>
                <a:srgbClr val="CCCCCC"/>
              </a:solidFill>
              <a:highlight>
                <a:srgbClr val="0A0A0A"/>
              </a:highlight>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GB" sz="1800" dirty="0">
                <a:solidFill>
                  <a:srgbClr val="CCCCCC"/>
                </a:solidFill>
                <a:highlight>
                  <a:srgbClr val="0A0A0A"/>
                </a:highlight>
                <a:latin typeface="Times New Roman"/>
                <a:ea typeface="Times New Roman"/>
                <a:cs typeface="Times New Roman"/>
                <a:sym typeface="Times New Roman"/>
              </a:rPr>
              <a:t>From the inception of the Internet and e-commerce, the possibilities have become endless for both businesses and consumers.  Creating more opportunities for profit and advancements for businesses, while creating more options for consumers.  However, just like anything else, e-commerce has its disadvantages including consumer uncertainties, but nothing that can not be resolved or avoided by good decision-making and business practices.</a:t>
            </a:r>
            <a:endParaRPr sz="1800">
              <a:solidFill>
                <a:srgbClr val="CCCCCC"/>
              </a:solidFill>
              <a:highlight>
                <a:srgbClr val="0A0A0A"/>
              </a:highlight>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GB" sz="1800" dirty="0">
                <a:solidFill>
                  <a:srgbClr val="CCCCCC"/>
                </a:solidFill>
                <a:highlight>
                  <a:srgbClr val="0A0A0A"/>
                </a:highlight>
                <a:latin typeface="Times New Roman"/>
                <a:ea typeface="Times New Roman"/>
                <a:cs typeface="Times New Roman"/>
                <a:sym typeface="Times New Roman"/>
              </a:rPr>
              <a:t>We have Proposed a system keeping in mind all the factors which would increase or affect the sneaker shopping  application</a:t>
            </a:r>
            <a:endParaRPr sz="1800">
              <a:solidFill>
                <a:srgbClr val="CCCCCC"/>
              </a:solidFill>
              <a:highlight>
                <a:srgbClr val="0A0A0A"/>
              </a:highlight>
              <a:latin typeface="Times New Roman"/>
              <a:ea typeface="Times New Roman"/>
              <a:cs typeface="Times New Roman"/>
              <a:sym typeface="Times New Roman"/>
            </a:endParaRPr>
          </a:p>
          <a:p>
            <a:pPr marL="0" lvl="0" indent="0" algn="l" rtl="0">
              <a:spcBef>
                <a:spcPts val="1000"/>
              </a:spcBef>
              <a:spcAft>
                <a:spcPts val="0"/>
              </a:spcAft>
              <a:buNone/>
            </a:pPr>
            <a:endParaRPr sz="1100">
              <a:solidFill>
                <a:srgbClr val="CCCCCC"/>
              </a:solidFill>
              <a:highlight>
                <a:srgbClr val="0A0A0A"/>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512700" y="13511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5500" b="1" dirty="0">
                <a:latin typeface="Times New Roman"/>
                <a:ea typeface="Times New Roman"/>
                <a:cs typeface="Times New Roman"/>
                <a:sym typeface="Times New Roman"/>
              </a:rPr>
              <a:t>THANK</a:t>
            </a:r>
            <a:r>
              <a:rPr lang="en-GB" sz="5500" dirty="0">
                <a:latin typeface="Times New Roman"/>
                <a:ea typeface="Times New Roman"/>
                <a:cs typeface="Times New Roman"/>
                <a:sym typeface="Times New Roman"/>
              </a:rPr>
              <a:t> </a:t>
            </a:r>
            <a:r>
              <a:rPr lang="en-GB" sz="5500" b="1" dirty="0">
                <a:latin typeface="Times New Roman"/>
                <a:ea typeface="Times New Roman"/>
                <a:cs typeface="Times New Roman"/>
                <a:sym typeface="Times New Roman"/>
              </a:rPr>
              <a:t>YOU</a:t>
            </a:r>
            <a:endParaRPr sz="5500"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333" b="1" dirty="0" smtClean="0">
                <a:latin typeface="Times New Roman"/>
                <a:ea typeface="Times New Roman"/>
                <a:cs typeface="Times New Roman"/>
                <a:sym typeface="Times New Roman"/>
              </a:rPr>
              <a:t>Introduction : </a:t>
            </a:r>
            <a:r>
              <a:rPr lang="en-GB" dirty="0">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67" name="Google Shape;67;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latin typeface="Times New Roman"/>
                <a:ea typeface="Times New Roman"/>
                <a:cs typeface="Times New Roman"/>
                <a:sym typeface="Times New Roman"/>
              </a:rPr>
              <a:t>In today’s busy world, people don’t have time for their personal needs. And the technology is so fast that anyone can do anything by just sitting in a room. The internet is the way that helps a person in all aspects. If someone wish to buy and view things, he can buy online with the help of internet. Today there are very least organizations which are manual. Everything is going to be computerized and online whether it is shopping, advertising or banking. We are trying to help people to make their life easier by proving online sneakers shopping as well as second hand buying and renting sneaker system.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00" b="1" dirty="0" smtClean="0">
                <a:latin typeface="Times New Roman"/>
                <a:ea typeface="Times New Roman"/>
                <a:cs typeface="Times New Roman"/>
                <a:sym typeface="Times New Roman"/>
              </a:rPr>
              <a:t>Motivation</a:t>
            </a:r>
            <a:r>
              <a:rPr lang="en-GB" sz="3100" b="1" dirty="0" smtClean="0">
                <a:latin typeface="Times New Roman"/>
                <a:ea typeface="Times New Roman"/>
                <a:cs typeface="Times New Roman"/>
                <a:sym typeface="Times New Roman"/>
              </a:rPr>
              <a:t> : </a:t>
            </a:r>
            <a:endParaRPr sz="3100" b="1">
              <a:latin typeface="Times New Roman"/>
              <a:ea typeface="Times New Roman"/>
              <a:cs typeface="Times New Roman"/>
              <a:sym typeface="Times New Roman"/>
            </a:endParaRPr>
          </a:p>
        </p:txBody>
      </p:sp>
      <p:sp>
        <p:nvSpPr>
          <p:cNvPr id="73" name="Google Shape;73;p15"/>
          <p:cNvSpPr txBox="1">
            <a:spLocks noGrp="1"/>
          </p:cNvSpPr>
          <p:nvPr>
            <p:ph type="body" idx="1"/>
          </p:nvPr>
        </p:nvSpPr>
        <p:spPr>
          <a:xfrm>
            <a:off x="311700" y="1151051"/>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latin typeface="Times New Roman"/>
                <a:ea typeface="Times New Roman"/>
                <a:cs typeface="Times New Roman"/>
                <a:sym typeface="Times New Roman"/>
              </a:rPr>
              <a:t>Online </a:t>
            </a:r>
            <a:r>
              <a:rPr lang="en-GB" dirty="0" smtClean="0">
                <a:latin typeface="Times New Roman"/>
                <a:ea typeface="Times New Roman"/>
                <a:cs typeface="Times New Roman"/>
                <a:sym typeface="Times New Roman"/>
              </a:rPr>
              <a:t>shopping </a:t>
            </a:r>
            <a:r>
              <a:rPr lang="en-GB" dirty="0">
                <a:latin typeface="Times New Roman"/>
                <a:ea typeface="Times New Roman"/>
                <a:cs typeface="Times New Roman"/>
                <a:sym typeface="Times New Roman"/>
              </a:rPr>
              <a:t>is the process preferred by many these days. </a:t>
            </a:r>
            <a:r>
              <a:rPr lang="en-GB" dirty="0" smtClean="0">
                <a:latin typeface="Times New Roman"/>
                <a:ea typeface="Times New Roman"/>
                <a:cs typeface="Times New Roman"/>
                <a:sym typeface="Times New Roman"/>
              </a:rPr>
              <a:t>This sneaker shopping website is a good collection of sneakers for men and women paired with extremely profitable offers and deals to choose from this website. Customer can also quickly find the nearest sneaker stores by selecting the area in the search tools. Thus, this online sneaker shopping will relieve people by providing access for purchasing, renting sneakers just by sitting at home</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535775" y="382550"/>
            <a:ext cx="6741300" cy="59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3100" b="1" dirty="0">
                <a:latin typeface="Times New Roman"/>
                <a:ea typeface="Times New Roman"/>
                <a:cs typeface="Times New Roman"/>
                <a:sym typeface="Times New Roman"/>
              </a:rPr>
              <a:t>Problem </a:t>
            </a:r>
            <a:r>
              <a:rPr lang="en-GB" sz="3100" b="1" dirty="0" smtClean="0">
                <a:latin typeface="Times New Roman"/>
                <a:ea typeface="Times New Roman"/>
                <a:cs typeface="Times New Roman"/>
                <a:sym typeface="Times New Roman"/>
              </a:rPr>
              <a:t>Statement :</a:t>
            </a:r>
            <a:endParaRPr sz="3100" b="1">
              <a:latin typeface="Times New Roman"/>
              <a:ea typeface="Times New Roman"/>
              <a:cs typeface="Times New Roman"/>
              <a:sym typeface="Times New Roman"/>
            </a:endParaRPr>
          </a:p>
        </p:txBody>
      </p:sp>
      <p:sp>
        <p:nvSpPr>
          <p:cNvPr id="79" name="Google Shape;79;p16"/>
          <p:cNvSpPr txBox="1"/>
          <p:nvPr/>
        </p:nvSpPr>
        <p:spPr>
          <a:xfrm>
            <a:off x="784200" y="1360825"/>
            <a:ext cx="535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80" name="Google Shape;80;p16"/>
          <p:cNvSpPr txBox="1"/>
          <p:nvPr/>
        </p:nvSpPr>
        <p:spPr>
          <a:xfrm>
            <a:off x="472850" y="1133250"/>
            <a:ext cx="8072700" cy="2677626"/>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accent1"/>
              </a:buClr>
              <a:buSzPts val="2000"/>
            </a:pPr>
            <a:r>
              <a:rPr lang="en-GB" sz="1800" dirty="0" smtClean="0">
                <a:solidFill>
                  <a:schemeClr val="accent1"/>
                </a:solidFill>
                <a:latin typeface="Times New Roman"/>
                <a:ea typeface="Times New Roman"/>
                <a:cs typeface="Times New Roman"/>
                <a:sym typeface="Times New Roman"/>
              </a:rPr>
              <a:t>	In </a:t>
            </a:r>
            <a:r>
              <a:rPr lang="en-GB" sz="1800" dirty="0">
                <a:solidFill>
                  <a:schemeClr val="accent1"/>
                </a:solidFill>
                <a:latin typeface="Times New Roman"/>
                <a:ea typeface="Times New Roman"/>
                <a:cs typeface="Times New Roman"/>
                <a:sym typeface="Times New Roman"/>
              </a:rPr>
              <a:t>order to increase online shopping, customer online shopping </a:t>
            </a:r>
            <a:r>
              <a:rPr lang="en-GB" sz="1800" dirty="0" smtClean="0">
                <a:solidFill>
                  <a:schemeClr val="accent1"/>
                </a:solidFill>
                <a:latin typeface="Times New Roman"/>
                <a:ea typeface="Times New Roman"/>
                <a:cs typeface="Times New Roman"/>
                <a:sym typeface="Times New Roman"/>
              </a:rPr>
              <a:t>behaviour </a:t>
            </a:r>
            <a:r>
              <a:rPr lang="en-GB" sz="1800" dirty="0">
                <a:solidFill>
                  <a:schemeClr val="accent1"/>
                </a:solidFill>
                <a:latin typeface="Times New Roman"/>
                <a:ea typeface="Times New Roman"/>
                <a:cs typeface="Times New Roman"/>
                <a:sym typeface="Times New Roman"/>
              </a:rPr>
              <a:t>while shopping online should be given priority. The Current shopping System is critical to set up online shops, customers to browse through the shops, and a system administrator to approve and reject requests for new shops and maintain lists of shop categories. The basic idea is that the customer can buy sneakers from anywhere during any time by using their email and password through which they have been logged in. Some sneakers are too expensive for getting a hands-on, so we have provided a feature of buying a </a:t>
            </a:r>
            <a:r>
              <a:rPr lang="en-GB" sz="1800" dirty="0" err="1">
                <a:solidFill>
                  <a:schemeClr val="accent1"/>
                </a:solidFill>
                <a:latin typeface="Times New Roman"/>
                <a:ea typeface="Times New Roman"/>
                <a:cs typeface="Times New Roman"/>
                <a:sym typeface="Times New Roman"/>
              </a:rPr>
              <a:t>secondhand</a:t>
            </a:r>
            <a:r>
              <a:rPr lang="en-GB" sz="1800" dirty="0">
                <a:solidFill>
                  <a:schemeClr val="accent1"/>
                </a:solidFill>
                <a:latin typeface="Times New Roman"/>
                <a:ea typeface="Times New Roman"/>
                <a:cs typeface="Times New Roman"/>
                <a:sym typeface="Times New Roman"/>
              </a:rPr>
              <a:t> sneaker and also a rental system which is not present in existing systems.</a:t>
            </a:r>
            <a:endParaRPr sz="1800">
              <a:solidFill>
                <a:schemeClr val="accen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421075" y="276800"/>
            <a:ext cx="4953000" cy="5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3200" b="1" dirty="0"/>
              <a:t>ER </a:t>
            </a:r>
            <a:r>
              <a:rPr lang="en-GB" sz="3200" b="1" dirty="0" smtClean="0"/>
              <a:t>Diagram :</a:t>
            </a:r>
            <a:endParaRPr sz="3200" b="1"/>
          </a:p>
        </p:txBody>
      </p:sp>
      <p:pic>
        <p:nvPicPr>
          <p:cNvPr id="86" name="Google Shape;86;p17"/>
          <p:cNvPicPr preferRelativeResize="0"/>
          <p:nvPr/>
        </p:nvPicPr>
        <p:blipFill>
          <a:blip r:embed="rId3">
            <a:alphaModFix/>
          </a:blip>
          <a:stretch>
            <a:fillRect/>
          </a:stretch>
        </p:blipFill>
        <p:spPr>
          <a:xfrm>
            <a:off x="1575263" y="1000325"/>
            <a:ext cx="5993472" cy="3754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534425" y="232625"/>
            <a:ext cx="6695100" cy="62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3100" b="1" dirty="0" smtClean="0">
                <a:latin typeface="Times New Roman"/>
                <a:ea typeface="Times New Roman"/>
                <a:cs typeface="Times New Roman"/>
                <a:sym typeface="Times New Roman"/>
              </a:rPr>
              <a:t>Module :</a:t>
            </a:r>
            <a:endParaRPr sz="3100" b="1">
              <a:latin typeface="Times New Roman"/>
              <a:ea typeface="Times New Roman"/>
              <a:cs typeface="Times New Roman"/>
              <a:sym typeface="Times New Roman"/>
            </a:endParaRPr>
          </a:p>
        </p:txBody>
      </p:sp>
      <p:sp>
        <p:nvSpPr>
          <p:cNvPr id="92" name="Google Shape;92;p18"/>
          <p:cNvSpPr txBox="1"/>
          <p:nvPr/>
        </p:nvSpPr>
        <p:spPr>
          <a:xfrm>
            <a:off x="829650" y="934125"/>
            <a:ext cx="7762200" cy="43703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lt1"/>
                </a:solidFill>
                <a:latin typeface="Times New Roman"/>
                <a:ea typeface="Times New Roman"/>
                <a:cs typeface="Times New Roman"/>
                <a:sym typeface="Times New Roman"/>
              </a:rPr>
              <a:t>Admin:</a:t>
            </a:r>
            <a:endParaRPr sz="16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1600" dirty="0" smtClean="0">
                <a:solidFill>
                  <a:schemeClr val="lt1"/>
                </a:solidFill>
                <a:latin typeface="Times New Roman"/>
                <a:ea typeface="Times New Roman"/>
                <a:cs typeface="Times New Roman"/>
                <a:sym typeface="Times New Roman"/>
              </a:rPr>
              <a:t>•</a:t>
            </a:r>
            <a:r>
              <a:rPr lang="en-GB" sz="1600" dirty="0">
                <a:solidFill>
                  <a:schemeClr val="lt1"/>
                </a:solidFill>
                <a:latin typeface="Times New Roman"/>
                <a:ea typeface="Times New Roman"/>
                <a:cs typeface="Times New Roman"/>
                <a:sym typeface="Times New Roman"/>
              </a:rPr>
              <a:t>	Admin can add suppliers, view suppliers and delete suppliers.</a:t>
            </a:r>
            <a:endParaRPr sz="16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1600" dirty="0" smtClean="0">
                <a:solidFill>
                  <a:schemeClr val="lt1"/>
                </a:solidFill>
                <a:latin typeface="Times New Roman"/>
                <a:ea typeface="Times New Roman"/>
                <a:cs typeface="Times New Roman"/>
                <a:sym typeface="Times New Roman"/>
              </a:rPr>
              <a:t>•</a:t>
            </a:r>
            <a:r>
              <a:rPr lang="en-GB" sz="1600" dirty="0">
                <a:solidFill>
                  <a:schemeClr val="lt1"/>
                </a:solidFill>
                <a:latin typeface="Times New Roman"/>
                <a:ea typeface="Times New Roman"/>
                <a:cs typeface="Times New Roman"/>
                <a:sym typeface="Times New Roman"/>
              </a:rPr>
              <a:t>	Admin can register and login his personal account using id and password.</a:t>
            </a:r>
            <a:endParaRPr sz="16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1600" dirty="0">
                <a:solidFill>
                  <a:schemeClr val="lt1"/>
                </a:solidFill>
                <a:latin typeface="Times New Roman"/>
                <a:ea typeface="Times New Roman"/>
                <a:cs typeface="Times New Roman"/>
                <a:sym typeface="Times New Roman"/>
              </a:rPr>
              <a:t>•	As soon as the data is filled by the admin, he gets redirect to the add suppliers </a:t>
            </a:r>
            <a:r>
              <a:rPr lang="en-GB" sz="1600" dirty="0" smtClean="0">
                <a:solidFill>
                  <a:schemeClr val="lt1"/>
                </a:solidFill>
                <a:latin typeface="Times New Roman"/>
                <a:ea typeface="Times New Roman"/>
                <a:cs typeface="Times New Roman"/>
                <a:sym typeface="Times New Roman"/>
              </a:rPr>
              <a:t>	page</a:t>
            </a:r>
            <a:r>
              <a:rPr lang="en-GB" sz="1600" dirty="0">
                <a:solidFill>
                  <a:schemeClr val="lt1"/>
                </a:solidFill>
                <a:latin typeface="Times New Roman"/>
                <a:ea typeface="Times New Roman"/>
                <a:cs typeface="Times New Roman"/>
                <a:sym typeface="Times New Roman"/>
              </a:rPr>
              <a:t>. </a:t>
            </a:r>
            <a:endParaRPr sz="16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1600" dirty="0">
                <a:solidFill>
                  <a:schemeClr val="lt1"/>
                </a:solidFill>
                <a:latin typeface="Times New Roman"/>
                <a:ea typeface="Times New Roman"/>
                <a:cs typeface="Times New Roman"/>
                <a:sym typeface="Times New Roman"/>
              </a:rPr>
              <a:t>•	Admin will add new suppliers. </a:t>
            </a:r>
            <a:endParaRPr sz="16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1600" dirty="0">
                <a:solidFill>
                  <a:schemeClr val="lt1"/>
                </a:solidFill>
                <a:latin typeface="Times New Roman"/>
                <a:ea typeface="Times New Roman"/>
                <a:cs typeface="Times New Roman"/>
                <a:sym typeface="Times New Roman"/>
              </a:rPr>
              <a:t>•	Admin can view the products added by the suppliers and approve or reject them </a:t>
            </a:r>
            <a:r>
              <a:rPr lang="en-GB" sz="1600" dirty="0" smtClean="0">
                <a:solidFill>
                  <a:schemeClr val="lt1"/>
                </a:solidFill>
                <a:latin typeface="Times New Roman"/>
                <a:ea typeface="Times New Roman"/>
                <a:cs typeface="Times New Roman"/>
                <a:sym typeface="Times New Roman"/>
              </a:rPr>
              <a:t>	before them </a:t>
            </a:r>
            <a:r>
              <a:rPr lang="en-GB" sz="1600" dirty="0">
                <a:solidFill>
                  <a:schemeClr val="lt1"/>
                </a:solidFill>
                <a:latin typeface="Times New Roman"/>
                <a:ea typeface="Times New Roman"/>
                <a:cs typeface="Times New Roman"/>
                <a:sym typeface="Times New Roman"/>
              </a:rPr>
              <a:t>before adding the product to the home screen.</a:t>
            </a:r>
            <a:endParaRPr sz="16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6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1600" dirty="0">
                <a:solidFill>
                  <a:schemeClr val="lt1"/>
                </a:solidFill>
                <a:latin typeface="Times New Roman"/>
                <a:ea typeface="Times New Roman"/>
                <a:cs typeface="Times New Roman"/>
                <a:sym typeface="Times New Roman"/>
              </a:rPr>
              <a:t>Suppliers:</a:t>
            </a:r>
            <a:endParaRPr sz="16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1600" dirty="0">
                <a:solidFill>
                  <a:schemeClr val="lt1"/>
                </a:solidFill>
                <a:latin typeface="Times New Roman"/>
                <a:ea typeface="Times New Roman"/>
                <a:cs typeface="Times New Roman"/>
                <a:sym typeface="Times New Roman"/>
              </a:rPr>
              <a:t>•	Suppliers are added by the admin according to the products they supply.</a:t>
            </a:r>
            <a:endParaRPr sz="16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1600" dirty="0">
                <a:solidFill>
                  <a:schemeClr val="lt1"/>
                </a:solidFill>
                <a:latin typeface="Times New Roman"/>
                <a:ea typeface="Times New Roman"/>
                <a:cs typeface="Times New Roman"/>
                <a:sym typeface="Times New Roman"/>
              </a:rPr>
              <a:t>•	Supplier has to fill a new form add product for adding a product.</a:t>
            </a:r>
            <a:endParaRPr sz="16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1600" dirty="0">
                <a:solidFill>
                  <a:schemeClr val="lt1"/>
                </a:solidFill>
                <a:latin typeface="Times New Roman"/>
                <a:ea typeface="Times New Roman"/>
                <a:cs typeface="Times New Roman"/>
                <a:sym typeface="Times New Roman"/>
              </a:rPr>
              <a:t>•	The product then goes to the admin for approval and then added accordingly.</a:t>
            </a:r>
            <a:endParaRPr sz="16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1600" dirty="0">
                <a:solidFill>
                  <a:schemeClr val="lt1"/>
                </a:solidFill>
                <a:latin typeface="Times New Roman"/>
                <a:ea typeface="Times New Roman"/>
                <a:cs typeface="Times New Roman"/>
                <a:sym typeface="Times New Roman"/>
              </a:rPr>
              <a:t>•	The supplier can also delete the product if needed.</a:t>
            </a:r>
            <a:endParaRPr sz="16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6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6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512700" y="520450"/>
            <a:ext cx="8118600" cy="742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000" dirty="0" smtClean="0">
                <a:latin typeface="Times New Roman"/>
                <a:ea typeface="Times New Roman"/>
                <a:cs typeface="Times New Roman"/>
                <a:sym typeface="Times New Roman"/>
              </a:rPr>
              <a:t>Customer </a:t>
            </a:r>
            <a:endParaRPr sz="2000">
              <a:latin typeface="Times New Roman"/>
              <a:ea typeface="Times New Roman"/>
              <a:cs typeface="Times New Roman"/>
              <a:sym typeface="Times New Roman"/>
            </a:endParaRPr>
          </a:p>
        </p:txBody>
      </p:sp>
      <p:sp>
        <p:nvSpPr>
          <p:cNvPr id="98" name="Google Shape;98;p19"/>
          <p:cNvSpPr txBox="1"/>
          <p:nvPr/>
        </p:nvSpPr>
        <p:spPr>
          <a:xfrm>
            <a:off x="492152" y="1171971"/>
            <a:ext cx="6807000" cy="18774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chemeClr val="lt1"/>
                </a:solidFill>
                <a:latin typeface="Times New Roman"/>
                <a:ea typeface="Times New Roman"/>
                <a:cs typeface="Times New Roman"/>
                <a:sym typeface="Times New Roman"/>
              </a:rPr>
              <a:t>•	</a:t>
            </a:r>
            <a:r>
              <a:rPr lang="en-GB" sz="1800" dirty="0">
                <a:solidFill>
                  <a:schemeClr val="lt1"/>
                </a:solidFill>
                <a:latin typeface="Times New Roman"/>
                <a:ea typeface="Times New Roman"/>
                <a:cs typeface="Times New Roman"/>
                <a:sym typeface="Times New Roman"/>
              </a:rPr>
              <a:t>Customer can register and login using credentials. </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1800" dirty="0">
                <a:solidFill>
                  <a:schemeClr val="lt1"/>
                </a:solidFill>
                <a:latin typeface="Times New Roman"/>
                <a:ea typeface="Times New Roman"/>
                <a:cs typeface="Times New Roman"/>
                <a:sym typeface="Times New Roman"/>
              </a:rPr>
              <a:t>•	He/she can view the sneakers and can buy the sneakers. </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GB" sz="1800" dirty="0">
                <a:solidFill>
                  <a:schemeClr val="lt1"/>
                </a:solidFill>
                <a:latin typeface="Times New Roman"/>
                <a:ea typeface="Times New Roman"/>
                <a:cs typeface="Times New Roman"/>
                <a:sym typeface="Times New Roman"/>
              </a:rPr>
              <a:t>•	There is also a delete option so if a customer wants to </a:t>
            </a:r>
            <a:r>
              <a:rPr lang="en-GB" sz="1800" dirty="0" smtClean="0">
                <a:solidFill>
                  <a:schemeClr val="lt1"/>
                </a:solidFill>
                <a:latin typeface="Times New Roman"/>
                <a:ea typeface="Times New Roman"/>
                <a:cs typeface="Times New Roman"/>
                <a:sym typeface="Times New Roman"/>
              </a:rPr>
              <a:t>	delete</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1800" dirty="0">
                <a:solidFill>
                  <a:schemeClr val="lt1"/>
                </a:solidFill>
                <a:latin typeface="Times New Roman"/>
                <a:ea typeface="Times New Roman"/>
                <a:cs typeface="Times New Roman"/>
                <a:sym typeface="Times New Roman"/>
              </a:rPr>
              <a:t>	particular sneaker he can do it by using delete option.</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22050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1329"/>
              <a:buFont typeface="Arial"/>
              <a:buNone/>
            </a:pPr>
            <a:r>
              <a:rPr lang="en-GB" sz="3600" b="1" dirty="0" smtClean="0">
                <a:latin typeface="Times New Roman"/>
                <a:ea typeface="Times New Roman"/>
                <a:cs typeface="Times New Roman"/>
                <a:sym typeface="Times New Roman"/>
              </a:rPr>
              <a:t>Advantages</a:t>
            </a:r>
            <a:r>
              <a:rPr lang="en-GB" sz="3511" b="1" dirty="0" smtClean="0">
                <a:latin typeface="Times New Roman"/>
                <a:ea typeface="Times New Roman"/>
                <a:cs typeface="Times New Roman"/>
                <a:sym typeface="Times New Roman"/>
              </a:rPr>
              <a:t> </a:t>
            </a:r>
            <a:r>
              <a:rPr lang="en-GB" sz="3511" b="1" dirty="0" smtClean="0"/>
              <a:t>:</a:t>
            </a:r>
            <a:endParaRPr sz="1955" b="1">
              <a:solidFill>
                <a:schemeClr val="lt1"/>
              </a:solidFill>
            </a:endParaRPr>
          </a:p>
          <a:p>
            <a:pPr marL="0" lvl="0" indent="0" algn="l" rtl="0">
              <a:spcBef>
                <a:spcPts val="0"/>
              </a:spcBef>
              <a:spcAft>
                <a:spcPts val="0"/>
              </a:spcAft>
              <a:buClr>
                <a:schemeClr val="dk1"/>
              </a:buClr>
              <a:buSzPct val="56249"/>
              <a:buFont typeface="Arial"/>
              <a:buNone/>
            </a:pPr>
            <a:r>
              <a:rPr lang="en-GB" sz="1955" dirty="0">
                <a:solidFill>
                  <a:schemeClr val="lt1"/>
                </a:solidFill>
              </a:rPr>
              <a:t>•	Customer can register and login using credentials. </a:t>
            </a:r>
            <a:endParaRPr sz="1955">
              <a:solidFill>
                <a:schemeClr val="lt1"/>
              </a:solidFill>
            </a:endParaRPr>
          </a:p>
          <a:p>
            <a:pPr marL="0" lvl="0" indent="0" algn="l" rtl="0">
              <a:spcBef>
                <a:spcPts val="0"/>
              </a:spcBef>
              <a:spcAft>
                <a:spcPts val="0"/>
              </a:spcAft>
              <a:buClr>
                <a:schemeClr val="dk1"/>
              </a:buClr>
              <a:buSzPct val="56249"/>
              <a:buFont typeface="Arial"/>
              <a:buNone/>
            </a:pPr>
            <a:r>
              <a:rPr lang="en-GB" sz="1955" dirty="0">
                <a:solidFill>
                  <a:schemeClr val="lt1"/>
                </a:solidFill>
              </a:rPr>
              <a:t>•	He/she can view the sneakers and can buy the sneakers. </a:t>
            </a:r>
            <a:endParaRPr sz="1955">
              <a:solidFill>
                <a:schemeClr val="lt1"/>
              </a:solidFill>
            </a:endParaRPr>
          </a:p>
          <a:p>
            <a:pPr marL="0" lvl="0" indent="0" algn="l" rtl="0">
              <a:spcBef>
                <a:spcPts val="0"/>
              </a:spcBef>
              <a:spcAft>
                <a:spcPts val="0"/>
              </a:spcAft>
              <a:buClr>
                <a:schemeClr val="dk1"/>
              </a:buClr>
              <a:buSzPct val="56249"/>
              <a:buFont typeface="Arial"/>
              <a:buNone/>
            </a:pPr>
            <a:r>
              <a:rPr lang="en-GB" sz="1955" dirty="0">
                <a:solidFill>
                  <a:schemeClr val="lt1"/>
                </a:solidFill>
              </a:rPr>
              <a:t>•	There is also a delete option so if a customer wants to delete particular sneaker he can do it by using delete option.</a:t>
            </a:r>
            <a:endParaRPr sz="1955">
              <a:solidFill>
                <a:schemeClr val="lt1"/>
              </a:solidFill>
            </a:endParaRPr>
          </a:p>
          <a:p>
            <a:pPr marL="0" lvl="0" indent="0" algn="l" rtl="0">
              <a:spcBef>
                <a:spcPts val="0"/>
              </a:spcBef>
              <a:spcAft>
                <a:spcPts val="0"/>
              </a:spcAft>
              <a:buClr>
                <a:schemeClr val="dk1"/>
              </a:buClr>
              <a:buSzPct val="78571"/>
              <a:buFont typeface="Arial"/>
              <a:buNone/>
            </a:pPr>
            <a:endParaRPr sz="1400">
              <a:solidFill>
                <a:schemeClr val="lt1"/>
              </a:solidFill>
            </a:endParaRPr>
          </a:p>
          <a:p>
            <a:pPr marL="0" lvl="0" indent="0" algn="l" rtl="0">
              <a:spcBef>
                <a:spcPts val="0"/>
              </a:spcBef>
              <a:spcAft>
                <a:spcPts val="0"/>
              </a:spcAft>
              <a:buClr>
                <a:schemeClr val="dk1"/>
              </a:buClr>
              <a:buSzPct val="78571"/>
              <a:buFont typeface="Arial"/>
              <a:buNone/>
            </a:pPr>
            <a:endParaRPr sz="1400">
              <a:solidFill>
                <a:schemeClr val="lt1"/>
              </a:solidFill>
            </a:endParaRPr>
          </a:p>
          <a:p>
            <a:pPr marL="0" lvl="0" indent="0" algn="l" rtl="0">
              <a:spcBef>
                <a:spcPts val="0"/>
              </a:spcBef>
              <a:spcAft>
                <a:spcPts val="0"/>
              </a:spcAft>
              <a:buNone/>
            </a:pPr>
            <a:endParaRPr/>
          </a:p>
        </p:txBody>
      </p:sp>
      <p:sp>
        <p:nvSpPr>
          <p:cNvPr id="104" name="Google Shape;104;p20"/>
          <p:cNvSpPr txBox="1">
            <a:spLocks noGrp="1"/>
          </p:cNvSpPr>
          <p:nvPr>
            <p:ph type="body" idx="1"/>
          </p:nvPr>
        </p:nvSpPr>
        <p:spPr>
          <a:xfrm>
            <a:off x="311700" y="998100"/>
            <a:ext cx="8520600" cy="3397200"/>
          </a:xfrm>
          <a:prstGeom prst="rect">
            <a:avLst/>
          </a:prstGeom>
        </p:spPr>
        <p:txBody>
          <a:bodyPr spcFirstLastPara="1" wrap="square" lIns="91425" tIns="91425" rIns="91425" bIns="91425" anchor="t" anchorCtr="0">
            <a:normAutofit/>
          </a:bodyPr>
          <a:lstStyle/>
          <a:p>
            <a:pPr indent="-374650">
              <a:buSzPts val="2300"/>
              <a:buFont typeface="Arial" pitchFamily="34" charset="0"/>
              <a:buChar char="•"/>
            </a:pPr>
            <a:r>
              <a:rPr lang="en-GB" dirty="0">
                <a:latin typeface="Times New Roman"/>
                <a:ea typeface="Times New Roman"/>
                <a:cs typeface="Times New Roman"/>
                <a:sym typeface="Times New Roman"/>
              </a:rPr>
              <a:t>Convenience of online </a:t>
            </a:r>
            <a:r>
              <a:rPr lang="en-GB" dirty="0" smtClean="0">
                <a:latin typeface="Times New Roman"/>
                <a:ea typeface="Times New Roman"/>
                <a:cs typeface="Times New Roman"/>
                <a:sym typeface="Times New Roman"/>
              </a:rPr>
              <a:t>shopping.</a:t>
            </a:r>
            <a:endParaRPr>
              <a:latin typeface="Times New Roman"/>
              <a:ea typeface="Times New Roman"/>
              <a:cs typeface="Times New Roman"/>
              <a:sym typeface="Times New Roman"/>
            </a:endParaRPr>
          </a:p>
          <a:p>
            <a:pPr indent="-374650">
              <a:buSzPts val="2300"/>
              <a:buFont typeface="Arial" pitchFamily="34" charset="0"/>
              <a:buChar char="•"/>
            </a:pPr>
            <a:r>
              <a:rPr lang="en-GB" dirty="0">
                <a:latin typeface="Times New Roman"/>
                <a:ea typeface="Times New Roman"/>
                <a:cs typeface="Times New Roman"/>
                <a:sym typeface="Times New Roman"/>
              </a:rPr>
              <a:t>No pressure </a:t>
            </a:r>
            <a:r>
              <a:rPr lang="en-GB" dirty="0" smtClean="0">
                <a:latin typeface="Times New Roman"/>
                <a:ea typeface="Times New Roman"/>
                <a:cs typeface="Times New Roman"/>
                <a:sym typeface="Times New Roman"/>
              </a:rPr>
              <a:t>shopping.</a:t>
            </a:r>
            <a:endParaRPr>
              <a:latin typeface="Times New Roman"/>
              <a:ea typeface="Times New Roman"/>
              <a:cs typeface="Times New Roman"/>
              <a:sym typeface="Times New Roman"/>
            </a:endParaRPr>
          </a:p>
          <a:p>
            <a:pPr marL="457200" lvl="0" indent="-374650" algn="l" rtl="0">
              <a:spcBef>
                <a:spcPts val="0"/>
              </a:spcBef>
              <a:spcAft>
                <a:spcPts val="0"/>
              </a:spcAft>
              <a:buSzPts val="2300"/>
              <a:buFont typeface="Arial" pitchFamily="34" charset="0"/>
              <a:buChar char="•"/>
            </a:pPr>
            <a:r>
              <a:rPr lang="en-GB" dirty="0">
                <a:latin typeface="Times New Roman"/>
                <a:ea typeface="Times New Roman"/>
                <a:cs typeface="Times New Roman"/>
                <a:sym typeface="Times New Roman"/>
              </a:rPr>
              <a:t>Online shopping saves </a:t>
            </a:r>
            <a:r>
              <a:rPr lang="en-GB" dirty="0" smtClean="0">
                <a:latin typeface="Times New Roman"/>
                <a:ea typeface="Times New Roman"/>
                <a:cs typeface="Times New Roman"/>
                <a:sym typeface="Times New Roman"/>
              </a:rPr>
              <a:t>time.</a:t>
            </a:r>
            <a:endParaRPr>
              <a:latin typeface="Times New Roman"/>
              <a:ea typeface="Times New Roman"/>
              <a:cs typeface="Times New Roman"/>
              <a:sym typeface="Times New Roman"/>
            </a:endParaRPr>
          </a:p>
          <a:p>
            <a:pPr marL="457200" lvl="0" indent="-374650" algn="l" rtl="0">
              <a:spcBef>
                <a:spcPts val="0"/>
              </a:spcBef>
              <a:spcAft>
                <a:spcPts val="0"/>
              </a:spcAft>
              <a:buSzPts val="2300"/>
              <a:buFont typeface="Arial" pitchFamily="34" charset="0"/>
              <a:buChar char="•"/>
            </a:pPr>
            <a:r>
              <a:rPr lang="en-GB" dirty="0">
                <a:latin typeface="Times New Roman"/>
                <a:ea typeface="Times New Roman"/>
                <a:cs typeface="Times New Roman"/>
                <a:sym typeface="Times New Roman"/>
              </a:rPr>
              <a:t>Availability of online </a:t>
            </a:r>
            <a:r>
              <a:rPr lang="en-GB" dirty="0" smtClean="0">
                <a:latin typeface="Times New Roman"/>
                <a:ea typeface="Times New Roman"/>
                <a:cs typeface="Times New Roman"/>
                <a:sym typeface="Times New Roman"/>
              </a:rPr>
              <a:t>shop.</a:t>
            </a:r>
            <a:endParaRPr>
              <a:latin typeface="Times New Roman"/>
              <a:ea typeface="Times New Roman"/>
              <a:cs typeface="Times New Roman"/>
              <a:sym typeface="Times New Roman"/>
            </a:endParaRPr>
          </a:p>
          <a:p>
            <a:pPr marL="457200" lvl="0" indent="-374650" algn="l" rtl="0">
              <a:spcBef>
                <a:spcPts val="0"/>
              </a:spcBef>
              <a:spcAft>
                <a:spcPts val="0"/>
              </a:spcAft>
              <a:buSzPts val="2300"/>
              <a:buFont typeface="Arial" pitchFamily="34" charset="0"/>
              <a:buChar char="•"/>
            </a:pPr>
            <a:r>
              <a:rPr lang="en-GB" dirty="0">
                <a:latin typeface="Times New Roman"/>
                <a:ea typeface="Times New Roman"/>
                <a:cs typeface="Times New Roman"/>
                <a:sym typeface="Times New Roman"/>
              </a:rPr>
              <a:t>Online shopping saves money in form of </a:t>
            </a:r>
            <a:r>
              <a:rPr lang="en-GB" dirty="0" smtClean="0">
                <a:latin typeface="Times New Roman"/>
                <a:ea typeface="Times New Roman"/>
                <a:cs typeface="Times New Roman"/>
                <a:sym typeface="Times New Roman"/>
              </a:rPr>
              <a:t>sales.</a:t>
            </a:r>
            <a:endParaRPr>
              <a:latin typeface="Times New Roman"/>
              <a:ea typeface="Times New Roman"/>
              <a:cs typeface="Times New Roman"/>
              <a:sym typeface="Times New Roman"/>
            </a:endParaRPr>
          </a:p>
          <a:p>
            <a:pPr indent="-374650">
              <a:buSzPts val="2300"/>
              <a:buFont typeface="Arial" pitchFamily="34" charset="0"/>
              <a:buChar char="•"/>
            </a:pPr>
            <a:r>
              <a:rPr lang="en-GB" dirty="0" smtClean="0">
                <a:latin typeface="Times New Roman"/>
                <a:ea typeface="Times New Roman"/>
                <a:cs typeface="Times New Roman"/>
                <a:sym typeface="Times New Roman"/>
              </a:rPr>
              <a:t>Second </a:t>
            </a:r>
            <a:r>
              <a:rPr lang="en-GB" dirty="0">
                <a:latin typeface="Times New Roman"/>
                <a:ea typeface="Times New Roman"/>
                <a:cs typeface="Times New Roman"/>
                <a:sym typeface="Times New Roman"/>
              </a:rPr>
              <a:t>hand and Rental System for sneakers which costs a lot for a normal </a:t>
            </a:r>
            <a:r>
              <a:rPr lang="en-GB" dirty="0" smtClean="0">
                <a:latin typeface="Times New Roman"/>
                <a:ea typeface="Times New Roman"/>
                <a:cs typeface="Times New Roman"/>
                <a:sym typeface="Times New Roman"/>
              </a:rPr>
              <a:t>budget.</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idx="4294967295"/>
          </p:nvPr>
        </p:nvSpPr>
        <p:spPr>
          <a:xfrm>
            <a:off x="265250" y="140350"/>
            <a:ext cx="7738319" cy="67130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latin typeface="Times New Roman"/>
                <a:ea typeface="Times New Roman"/>
                <a:cs typeface="Times New Roman"/>
                <a:sym typeface="Times New Roman"/>
              </a:rPr>
              <a:t>Existing </a:t>
            </a:r>
            <a:r>
              <a:rPr lang="en-GB" b="1" dirty="0" smtClean="0">
                <a:latin typeface="Times New Roman"/>
                <a:ea typeface="Times New Roman"/>
                <a:cs typeface="Times New Roman"/>
                <a:sym typeface="Times New Roman"/>
              </a:rPr>
              <a:t>System :</a:t>
            </a:r>
            <a:endParaRPr b="1">
              <a:latin typeface="Times New Roman"/>
              <a:ea typeface="Times New Roman"/>
              <a:cs typeface="Times New Roman"/>
              <a:sym typeface="Times New Roman"/>
            </a:endParaRPr>
          </a:p>
        </p:txBody>
      </p:sp>
      <p:sp>
        <p:nvSpPr>
          <p:cNvPr id="110" name="Google Shape;110;p21"/>
          <p:cNvSpPr txBox="1"/>
          <p:nvPr/>
        </p:nvSpPr>
        <p:spPr>
          <a:xfrm>
            <a:off x="265250" y="885750"/>
            <a:ext cx="8511300" cy="35086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Font typeface="Arial" pitchFamily="34" charset="0"/>
              <a:buChar char="•"/>
            </a:pPr>
            <a:r>
              <a:rPr lang="en-GB" sz="1800" dirty="0" smtClean="0">
                <a:latin typeface="Times New Roman"/>
                <a:ea typeface="Times New Roman"/>
                <a:cs typeface="Times New Roman"/>
                <a:sym typeface="Times New Roman"/>
              </a:rPr>
              <a:t> Traditionally </a:t>
            </a:r>
            <a:r>
              <a:rPr lang="en-GB" sz="1800" dirty="0">
                <a:latin typeface="Times New Roman"/>
                <a:ea typeface="Times New Roman"/>
                <a:cs typeface="Times New Roman"/>
                <a:sym typeface="Times New Roman"/>
              </a:rPr>
              <a:t>if anyone wanted to buy a sneaker, he/ she would have to physically go a store and buy a sneaker which was good for older days when technology was not that improved but as time passed </a:t>
            </a:r>
            <a:r>
              <a:rPr lang="en-GB" sz="1800" dirty="0" smtClean="0">
                <a:latin typeface="Times New Roman"/>
                <a:ea typeface="Times New Roman"/>
                <a:cs typeface="Times New Roman"/>
                <a:sym typeface="Times New Roman"/>
              </a:rPr>
              <a:t>.</a:t>
            </a:r>
          </a:p>
          <a:p>
            <a:pPr marL="0" lvl="0" indent="0" algn="l" rtl="0">
              <a:spcBef>
                <a:spcPts val="0"/>
              </a:spcBef>
              <a:spcAft>
                <a:spcPts val="0"/>
              </a:spcAft>
              <a:buFont typeface="Arial" pitchFamily="34" charset="0"/>
              <a:buChar char="•"/>
            </a:pPr>
            <a:r>
              <a:rPr lang="en-GB" sz="1800" dirty="0" smtClean="0">
                <a:latin typeface="Times New Roman"/>
                <a:ea typeface="Times New Roman"/>
                <a:cs typeface="Times New Roman"/>
                <a:sym typeface="Times New Roman"/>
              </a:rPr>
              <a:t> Online </a:t>
            </a:r>
            <a:r>
              <a:rPr lang="en-GB" sz="1800" dirty="0">
                <a:latin typeface="Times New Roman"/>
                <a:ea typeface="Times New Roman"/>
                <a:cs typeface="Times New Roman"/>
                <a:sym typeface="Times New Roman"/>
              </a:rPr>
              <a:t>Systems were developed which consisted of an online application for buying sneakers without physically going to the </a:t>
            </a:r>
            <a:r>
              <a:rPr lang="en-GB" sz="1800" dirty="0" smtClean="0">
                <a:latin typeface="Times New Roman"/>
                <a:ea typeface="Times New Roman"/>
                <a:cs typeface="Times New Roman"/>
                <a:sym typeface="Times New Roman"/>
              </a:rPr>
              <a:t>place. The </a:t>
            </a:r>
            <a:r>
              <a:rPr lang="en-GB" sz="1800" dirty="0">
                <a:latin typeface="Times New Roman"/>
                <a:ea typeface="Times New Roman"/>
                <a:cs typeface="Times New Roman"/>
                <a:sym typeface="Times New Roman"/>
              </a:rPr>
              <a:t>products were then shipped to the customers address according after buying the products. </a:t>
            </a:r>
            <a:endParaRPr lang="en-GB" sz="1800" dirty="0" smtClean="0">
              <a:latin typeface="Times New Roman"/>
              <a:ea typeface="Times New Roman"/>
              <a:cs typeface="Times New Roman"/>
              <a:sym typeface="Times New Roman"/>
            </a:endParaRPr>
          </a:p>
          <a:p>
            <a:pPr marL="0" lvl="0" indent="0" algn="l" rtl="0">
              <a:spcBef>
                <a:spcPts val="0"/>
              </a:spcBef>
              <a:spcAft>
                <a:spcPts val="0"/>
              </a:spcAft>
              <a:buFont typeface="Arial" pitchFamily="34" charset="0"/>
              <a:buChar char="•"/>
            </a:pPr>
            <a:r>
              <a:rPr lang="en-GB" sz="1800" dirty="0" smtClean="0">
                <a:latin typeface="Times New Roman"/>
                <a:ea typeface="Times New Roman"/>
                <a:cs typeface="Times New Roman"/>
                <a:sym typeface="Times New Roman"/>
              </a:rPr>
              <a:t> </a:t>
            </a:r>
            <a:r>
              <a:rPr lang="en-GB" sz="1800" dirty="0" smtClean="0">
                <a:latin typeface="Times New Roman"/>
                <a:ea typeface="Times New Roman"/>
                <a:cs typeface="Times New Roman"/>
                <a:sym typeface="Times New Roman"/>
              </a:rPr>
              <a:t>But </a:t>
            </a:r>
            <a:r>
              <a:rPr lang="en-GB" sz="1800" dirty="0">
                <a:latin typeface="Times New Roman"/>
                <a:ea typeface="Times New Roman"/>
                <a:cs typeface="Times New Roman"/>
                <a:sym typeface="Times New Roman"/>
              </a:rPr>
              <a:t>some of the sneakers are too costly for some people to afford so we have proposed a system in which a user can rent a sneaker or buy them second hand at lower price from the actual one. </a:t>
            </a:r>
            <a:endParaRPr lang="en-GB" sz="1800" dirty="0" smtClean="0">
              <a:latin typeface="Times New Roman"/>
              <a:ea typeface="Times New Roman"/>
              <a:cs typeface="Times New Roman"/>
              <a:sym typeface="Times New Roman"/>
            </a:endParaRPr>
          </a:p>
          <a:p>
            <a:pPr marL="0" lvl="0" indent="0" algn="l" rtl="0">
              <a:spcBef>
                <a:spcPts val="0"/>
              </a:spcBef>
              <a:spcAft>
                <a:spcPts val="0"/>
              </a:spcAft>
              <a:buFont typeface="Arial" pitchFamily="34" charset="0"/>
              <a:buChar char="•"/>
            </a:pPr>
            <a:r>
              <a:rPr lang="en-GB" sz="1800" dirty="0" smtClean="0">
                <a:latin typeface="Times New Roman"/>
                <a:ea typeface="Times New Roman"/>
                <a:cs typeface="Times New Roman"/>
                <a:sym typeface="Times New Roman"/>
              </a:rPr>
              <a:t> Also </a:t>
            </a:r>
            <a:r>
              <a:rPr lang="en-GB" sz="1800" dirty="0">
                <a:latin typeface="Times New Roman"/>
                <a:ea typeface="Times New Roman"/>
                <a:cs typeface="Times New Roman"/>
                <a:sym typeface="Times New Roman"/>
              </a:rPr>
              <a:t>if the customer wants to still buy any product from an offline outlet of ours the details of the same are provided in the system itself which provides a seamless experience for sneaker lover.</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702</Words>
  <PresentationFormat>On-screen Show (16:9)</PresentationFormat>
  <Paragraphs>71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Old Standard TT</vt:lpstr>
      <vt:lpstr>Times New Roman</vt:lpstr>
      <vt:lpstr>Paperback</vt:lpstr>
      <vt:lpstr> </vt:lpstr>
      <vt:lpstr>Introduction :  </vt:lpstr>
      <vt:lpstr>Motivation : </vt:lpstr>
      <vt:lpstr>Problem Statement :</vt:lpstr>
      <vt:lpstr>ER Diagram :</vt:lpstr>
      <vt:lpstr>Module :</vt:lpstr>
      <vt:lpstr>Customer </vt:lpstr>
      <vt:lpstr>Advantages : • Customer can register and login using credentials.  • He/she can view the sneakers and can buy the sneakers.  • There is also a delete option so if a customer wants to delete particular sneaker he can do it by using delete option.   </vt:lpstr>
      <vt:lpstr>Existing System :</vt:lpstr>
      <vt:lpstr>Screenshots :</vt:lpstr>
      <vt:lpstr>Slide 11</vt:lpstr>
      <vt:lpstr>Slide 12</vt:lpstr>
      <vt:lpstr>Scope Of The Project : </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Windows User</cp:lastModifiedBy>
  <cp:revision>4</cp:revision>
  <dcterms:modified xsi:type="dcterms:W3CDTF">2021-09-28T08:46:46Z</dcterms:modified>
</cp:coreProperties>
</file>