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B1C210-4A51-474A-8B86-233A58A64971}"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FD64D-173D-4BD9-82D0-DAA8F5D8CB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23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1C210-4A51-474A-8B86-233A58A64971}"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FD64D-173D-4BD9-82D0-DAA8F5D8CB92}" type="slidenum">
              <a:rPr lang="en-IN" smtClean="0"/>
              <a:t>‹#›</a:t>
            </a:fld>
            <a:endParaRPr lang="en-IN"/>
          </a:p>
        </p:txBody>
      </p:sp>
    </p:spTree>
    <p:extLst>
      <p:ext uri="{BB962C8B-B14F-4D97-AF65-F5344CB8AC3E}">
        <p14:creationId xmlns:p14="http://schemas.microsoft.com/office/powerpoint/2010/main" val="287391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1C210-4A51-474A-8B86-233A58A64971}"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FD64D-173D-4BD9-82D0-DAA8F5D8CB92}" type="slidenum">
              <a:rPr lang="en-IN" smtClean="0"/>
              <a:t>‹#›</a:t>
            </a:fld>
            <a:endParaRPr lang="en-IN"/>
          </a:p>
        </p:txBody>
      </p:sp>
    </p:spTree>
    <p:extLst>
      <p:ext uri="{BB962C8B-B14F-4D97-AF65-F5344CB8AC3E}">
        <p14:creationId xmlns:p14="http://schemas.microsoft.com/office/powerpoint/2010/main" val="234810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1C210-4A51-474A-8B86-233A58A64971}"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FD64D-173D-4BD9-82D0-DAA8F5D8CB92}" type="slidenum">
              <a:rPr lang="en-IN" smtClean="0"/>
              <a:t>‹#›</a:t>
            </a:fld>
            <a:endParaRPr lang="en-IN"/>
          </a:p>
        </p:txBody>
      </p:sp>
    </p:spTree>
    <p:extLst>
      <p:ext uri="{BB962C8B-B14F-4D97-AF65-F5344CB8AC3E}">
        <p14:creationId xmlns:p14="http://schemas.microsoft.com/office/powerpoint/2010/main" val="139821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1C210-4A51-474A-8B86-233A58A64971}"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FD64D-173D-4BD9-82D0-DAA8F5D8CB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34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1C210-4A51-474A-8B86-233A58A64971}"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FD64D-173D-4BD9-82D0-DAA8F5D8CB92}" type="slidenum">
              <a:rPr lang="en-IN" smtClean="0"/>
              <a:t>‹#›</a:t>
            </a:fld>
            <a:endParaRPr lang="en-IN"/>
          </a:p>
        </p:txBody>
      </p:sp>
    </p:spTree>
    <p:extLst>
      <p:ext uri="{BB962C8B-B14F-4D97-AF65-F5344CB8AC3E}">
        <p14:creationId xmlns:p14="http://schemas.microsoft.com/office/powerpoint/2010/main" val="206014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B1C210-4A51-474A-8B86-233A58A64971}"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FFD64D-173D-4BD9-82D0-DAA8F5D8CB92}" type="slidenum">
              <a:rPr lang="en-IN" smtClean="0"/>
              <a:t>‹#›</a:t>
            </a:fld>
            <a:endParaRPr lang="en-IN"/>
          </a:p>
        </p:txBody>
      </p:sp>
    </p:spTree>
    <p:extLst>
      <p:ext uri="{BB962C8B-B14F-4D97-AF65-F5344CB8AC3E}">
        <p14:creationId xmlns:p14="http://schemas.microsoft.com/office/powerpoint/2010/main" val="25976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B1C210-4A51-474A-8B86-233A58A64971}"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FFD64D-173D-4BD9-82D0-DAA8F5D8CB92}" type="slidenum">
              <a:rPr lang="en-IN" smtClean="0"/>
              <a:t>‹#›</a:t>
            </a:fld>
            <a:endParaRPr lang="en-IN"/>
          </a:p>
        </p:txBody>
      </p:sp>
    </p:spTree>
    <p:extLst>
      <p:ext uri="{BB962C8B-B14F-4D97-AF65-F5344CB8AC3E}">
        <p14:creationId xmlns:p14="http://schemas.microsoft.com/office/powerpoint/2010/main" val="3112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B1C210-4A51-474A-8B86-233A58A64971}" type="datetimeFigureOut">
              <a:rPr lang="en-IN" smtClean="0"/>
              <a:t>23-02-2024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FFD64D-173D-4BD9-82D0-DAA8F5D8CB92}" type="slidenum">
              <a:rPr lang="en-IN" smtClean="0"/>
              <a:t>‹#›</a:t>
            </a:fld>
            <a:endParaRPr lang="en-IN"/>
          </a:p>
        </p:txBody>
      </p:sp>
    </p:spTree>
    <p:extLst>
      <p:ext uri="{BB962C8B-B14F-4D97-AF65-F5344CB8AC3E}">
        <p14:creationId xmlns:p14="http://schemas.microsoft.com/office/powerpoint/2010/main" val="59632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B1C210-4A51-474A-8B86-233A58A64971}" type="datetimeFigureOut">
              <a:rPr lang="en-IN" smtClean="0"/>
              <a:t>23-02-2024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FFD64D-173D-4BD9-82D0-DAA8F5D8CB92}" type="slidenum">
              <a:rPr lang="en-IN" smtClean="0"/>
              <a:t>‹#›</a:t>
            </a:fld>
            <a:endParaRPr lang="en-IN"/>
          </a:p>
        </p:txBody>
      </p:sp>
    </p:spTree>
    <p:extLst>
      <p:ext uri="{BB962C8B-B14F-4D97-AF65-F5344CB8AC3E}">
        <p14:creationId xmlns:p14="http://schemas.microsoft.com/office/powerpoint/2010/main" val="36988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1C210-4A51-474A-8B86-233A58A64971}"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FD64D-173D-4BD9-82D0-DAA8F5D8CB92}" type="slidenum">
              <a:rPr lang="en-IN" smtClean="0"/>
              <a:t>‹#›</a:t>
            </a:fld>
            <a:endParaRPr lang="en-IN"/>
          </a:p>
        </p:txBody>
      </p:sp>
    </p:spTree>
    <p:extLst>
      <p:ext uri="{BB962C8B-B14F-4D97-AF65-F5344CB8AC3E}">
        <p14:creationId xmlns:p14="http://schemas.microsoft.com/office/powerpoint/2010/main" val="110828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B1C210-4A51-474A-8B86-233A58A64971}" type="datetimeFigureOut">
              <a:rPr lang="en-IN" smtClean="0"/>
              <a:t>23-02-2024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FFD64D-173D-4BD9-82D0-DAA8F5D8CB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828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C970-6BDF-6D48-4383-1A31EDF95D3B}"/>
              </a:ext>
            </a:extLst>
          </p:cNvPr>
          <p:cNvSpPr>
            <a:spLocks noGrp="1"/>
          </p:cNvSpPr>
          <p:nvPr>
            <p:ph type="ctrTitle"/>
          </p:nvPr>
        </p:nvSpPr>
        <p:spPr/>
        <p:txBody>
          <a:bodyPr/>
          <a:lstStyle/>
          <a:p>
            <a:r>
              <a:rPr lang="en-US" dirty="0"/>
              <a:t>Detection of Parkinson’s Disease</a:t>
            </a:r>
            <a:endParaRPr lang="en-IN" dirty="0"/>
          </a:p>
        </p:txBody>
      </p:sp>
      <p:sp>
        <p:nvSpPr>
          <p:cNvPr id="3" name="Subtitle 2">
            <a:extLst>
              <a:ext uri="{FF2B5EF4-FFF2-40B4-BE49-F238E27FC236}">
                <a16:creationId xmlns:a16="http://schemas.microsoft.com/office/drawing/2014/main" id="{2DF98F06-BDAF-B76A-7A17-C85948D1D294}"/>
              </a:ext>
            </a:extLst>
          </p:cNvPr>
          <p:cNvSpPr>
            <a:spLocks noGrp="1"/>
          </p:cNvSpPr>
          <p:nvPr>
            <p:ph type="subTitle" idx="1"/>
          </p:nvPr>
        </p:nvSpPr>
        <p:spPr/>
        <p:txBody>
          <a:bodyPr/>
          <a:lstStyle/>
          <a:p>
            <a:r>
              <a:rPr lang="en-US" dirty="0"/>
              <a:t>By Tushar singh</a:t>
            </a:r>
            <a:endParaRPr lang="en-IN" dirty="0"/>
          </a:p>
        </p:txBody>
      </p:sp>
    </p:spTree>
    <p:extLst>
      <p:ext uri="{BB962C8B-B14F-4D97-AF65-F5344CB8AC3E}">
        <p14:creationId xmlns:p14="http://schemas.microsoft.com/office/powerpoint/2010/main" val="424607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59D2-672B-E1DD-6367-A70088736E38}"/>
              </a:ext>
            </a:extLst>
          </p:cNvPr>
          <p:cNvSpPr>
            <a:spLocks noGrp="1"/>
          </p:cNvSpPr>
          <p:nvPr>
            <p:ph type="title"/>
          </p:nvPr>
        </p:nvSpPr>
        <p:spPr/>
        <p:txBody>
          <a:bodyPr/>
          <a:lstStyle/>
          <a:p>
            <a:r>
              <a:rPr lang="en-US" dirty="0"/>
              <a:t>Status to RPDE Graph</a:t>
            </a:r>
            <a:endParaRPr lang="en-IN" dirty="0"/>
          </a:p>
        </p:txBody>
      </p:sp>
      <p:pic>
        <p:nvPicPr>
          <p:cNvPr id="5122" name="Picture 2">
            <a:extLst>
              <a:ext uri="{FF2B5EF4-FFF2-40B4-BE49-F238E27FC236}">
                <a16:creationId xmlns:a16="http://schemas.microsoft.com/office/drawing/2014/main" id="{32A8ACD5-56BB-D3CC-B10F-D305873050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4996" y="1846263"/>
            <a:ext cx="648233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46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E65E-3D57-A770-462D-D6D06CCF93E2}"/>
              </a:ext>
            </a:extLst>
          </p:cNvPr>
          <p:cNvSpPr>
            <a:spLocks noGrp="1"/>
          </p:cNvSpPr>
          <p:nvPr>
            <p:ph type="title"/>
          </p:nvPr>
        </p:nvSpPr>
        <p:spPr>
          <a:xfrm>
            <a:off x="1097280" y="286603"/>
            <a:ext cx="10058400" cy="702409"/>
          </a:xfrm>
        </p:spPr>
        <p:txBody>
          <a:bodyPr>
            <a:normAutofit fontScale="90000"/>
          </a:bodyPr>
          <a:lstStyle/>
          <a:p>
            <a:r>
              <a:rPr lang="en-US" dirty="0"/>
              <a:t>Heatmap </a:t>
            </a:r>
            <a:endParaRPr lang="en-IN" dirty="0"/>
          </a:p>
        </p:txBody>
      </p:sp>
      <p:pic>
        <p:nvPicPr>
          <p:cNvPr id="6146" name="Picture 2">
            <a:extLst>
              <a:ext uri="{FF2B5EF4-FFF2-40B4-BE49-F238E27FC236}">
                <a16:creationId xmlns:a16="http://schemas.microsoft.com/office/drawing/2014/main" id="{26F26629-320A-D85A-D890-16D265B341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9440" y="1314661"/>
            <a:ext cx="8239760" cy="492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51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74F9-CF88-9038-5B62-A3AC314ED052}"/>
              </a:ext>
            </a:extLst>
          </p:cNvPr>
          <p:cNvSpPr>
            <a:spLocks noGrp="1"/>
          </p:cNvSpPr>
          <p:nvPr>
            <p:ph type="title"/>
          </p:nvPr>
        </p:nvSpPr>
        <p:spPr/>
        <p:txBody>
          <a:bodyPr/>
          <a:lstStyle/>
          <a:p>
            <a:r>
              <a:rPr lang="en-US" dirty="0"/>
              <a:t>Logistic Regression Model</a:t>
            </a:r>
            <a:endParaRPr lang="en-IN" dirty="0"/>
          </a:p>
        </p:txBody>
      </p:sp>
      <p:sp>
        <p:nvSpPr>
          <p:cNvPr id="8" name="Content Placeholder 7">
            <a:extLst>
              <a:ext uri="{FF2B5EF4-FFF2-40B4-BE49-F238E27FC236}">
                <a16:creationId xmlns:a16="http://schemas.microsoft.com/office/drawing/2014/main" id="{C37E4B45-3D8D-3AF9-3082-00956D83C007}"/>
              </a:ext>
            </a:extLst>
          </p:cNvPr>
          <p:cNvSpPr>
            <a:spLocks noGrp="1"/>
          </p:cNvSpPr>
          <p:nvPr>
            <p:ph idx="1"/>
          </p:nvPr>
        </p:nvSpPr>
        <p:spPr>
          <a:xfrm>
            <a:off x="1097280" y="1845734"/>
            <a:ext cx="6507480" cy="4023360"/>
          </a:xfrm>
        </p:spPr>
        <p:txBody>
          <a:bodyPr/>
          <a:lstStyle/>
          <a:p>
            <a:r>
              <a:rPr lang="en-US" dirty="0"/>
              <a:t>Modal accuracy on test is around 89%</a:t>
            </a:r>
            <a:endParaRPr lang="en-IN" dirty="0"/>
          </a:p>
        </p:txBody>
      </p:sp>
      <p:pic>
        <p:nvPicPr>
          <p:cNvPr id="10" name="Picture 9">
            <a:extLst>
              <a:ext uri="{FF2B5EF4-FFF2-40B4-BE49-F238E27FC236}">
                <a16:creationId xmlns:a16="http://schemas.microsoft.com/office/drawing/2014/main" id="{076E34C5-85FC-21FD-F84E-51B23A5BA43D}"/>
              </a:ext>
            </a:extLst>
          </p:cNvPr>
          <p:cNvPicPr>
            <a:picLocks noChangeAspect="1"/>
          </p:cNvPicPr>
          <p:nvPr/>
        </p:nvPicPr>
        <p:blipFill>
          <a:blip r:embed="rId2"/>
          <a:stretch>
            <a:fillRect/>
          </a:stretch>
        </p:blipFill>
        <p:spPr>
          <a:xfrm>
            <a:off x="8100060" y="1845734"/>
            <a:ext cx="3055620" cy="3720744"/>
          </a:xfrm>
          <a:prstGeom prst="rect">
            <a:avLst/>
          </a:prstGeom>
        </p:spPr>
      </p:pic>
    </p:spTree>
    <p:extLst>
      <p:ext uri="{BB962C8B-B14F-4D97-AF65-F5344CB8AC3E}">
        <p14:creationId xmlns:p14="http://schemas.microsoft.com/office/powerpoint/2010/main" val="82771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C398-2456-1C40-81BD-C246A1C97EDC}"/>
              </a:ext>
            </a:extLst>
          </p:cNvPr>
          <p:cNvSpPr>
            <a:spLocks noGrp="1"/>
          </p:cNvSpPr>
          <p:nvPr>
            <p:ph type="title"/>
          </p:nvPr>
        </p:nvSpPr>
        <p:spPr/>
        <p:txBody>
          <a:bodyPr/>
          <a:lstStyle/>
          <a:p>
            <a:r>
              <a:rPr lang="en-US" dirty="0"/>
              <a:t>Random Forest Classifier</a:t>
            </a:r>
            <a:endParaRPr lang="en-IN" dirty="0"/>
          </a:p>
        </p:txBody>
      </p:sp>
      <p:sp>
        <p:nvSpPr>
          <p:cNvPr id="3" name="Content Placeholder 2">
            <a:extLst>
              <a:ext uri="{FF2B5EF4-FFF2-40B4-BE49-F238E27FC236}">
                <a16:creationId xmlns:a16="http://schemas.microsoft.com/office/drawing/2014/main" id="{915E5813-C840-FFBF-5E99-C133A61AF154}"/>
              </a:ext>
            </a:extLst>
          </p:cNvPr>
          <p:cNvSpPr>
            <a:spLocks noGrp="1"/>
          </p:cNvSpPr>
          <p:nvPr>
            <p:ph idx="1"/>
          </p:nvPr>
        </p:nvSpPr>
        <p:spPr>
          <a:xfrm>
            <a:off x="1097280" y="1845734"/>
            <a:ext cx="4998720" cy="4023360"/>
          </a:xfrm>
        </p:spPr>
        <p:txBody>
          <a:bodyPr/>
          <a:lstStyle/>
          <a:p>
            <a:r>
              <a:rPr lang="en-US" dirty="0"/>
              <a:t>Modal accuracy on test is around 87%</a:t>
            </a:r>
            <a:endParaRPr lang="en-IN" dirty="0"/>
          </a:p>
        </p:txBody>
      </p:sp>
      <p:pic>
        <p:nvPicPr>
          <p:cNvPr id="5" name="Picture 4">
            <a:extLst>
              <a:ext uri="{FF2B5EF4-FFF2-40B4-BE49-F238E27FC236}">
                <a16:creationId xmlns:a16="http://schemas.microsoft.com/office/drawing/2014/main" id="{7F9D2E55-C03B-FB4B-CA51-C44844CBBA9C}"/>
              </a:ext>
            </a:extLst>
          </p:cNvPr>
          <p:cNvPicPr>
            <a:picLocks noChangeAspect="1"/>
          </p:cNvPicPr>
          <p:nvPr/>
        </p:nvPicPr>
        <p:blipFill>
          <a:blip r:embed="rId2"/>
          <a:stretch>
            <a:fillRect/>
          </a:stretch>
        </p:blipFill>
        <p:spPr>
          <a:xfrm>
            <a:off x="7345525" y="1944454"/>
            <a:ext cx="3581710" cy="3924640"/>
          </a:xfrm>
          <a:prstGeom prst="rect">
            <a:avLst/>
          </a:prstGeom>
        </p:spPr>
      </p:pic>
    </p:spTree>
    <p:extLst>
      <p:ext uri="{BB962C8B-B14F-4D97-AF65-F5344CB8AC3E}">
        <p14:creationId xmlns:p14="http://schemas.microsoft.com/office/powerpoint/2010/main" val="67139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EC88-3337-37D3-68A1-4B88C7264C9A}"/>
              </a:ext>
            </a:extLst>
          </p:cNvPr>
          <p:cNvSpPr>
            <a:spLocks noGrp="1"/>
          </p:cNvSpPr>
          <p:nvPr>
            <p:ph type="title"/>
          </p:nvPr>
        </p:nvSpPr>
        <p:spPr/>
        <p:txBody>
          <a:bodyPr/>
          <a:lstStyle/>
          <a:p>
            <a:r>
              <a:rPr lang="en-US" dirty="0"/>
              <a:t>Decision Tree Classifier</a:t>
            </a:r>
            <a:endParaRPr lang="en-IN" dirty="0"/>
          </a:p>
        </p:txBody>
      </p:sp>
      <p:sp>
        <p:nvSpPr>
          <p:cNvPr id="3" name="Content Placeholder 2">
            <a:extLst>
              <a:ext uri="{FF2B5EF4-FFF2-40B4-BE49-F238E27FC236}">
                <a16:creationId xmlns:a16="http://schemas.microsoft.com/office/drawing/2014/main" id="{598CF13B-3948-1AF3-1BB0-D0E69C5DB053}"/>
              </a:ext>
            </a:extLst>
          </p:cNvPr>
          <p:cNvSpPr>
            <a:spLocks noGrp="1"/>
          </p:cNvSpPr>
          <p:nvPr>
            <p:ph idx="1"/>
          </p:nvPr>
        </p:nvSpPr>
        <p:spPr>
          <a:xfrm>
            <a:off x="1097280" y="1845734"/>
            <a:ext cx="4998720" cy="4023360"/>
          </a:xfrm>
        </p:spPr>
        <p:txBody>
          <a:bodyPr/>
          <a:lstStyle/>
          <a:p>
            <a:r>
              <a:rPr lang="en-US" dirty="0"/>
              <a:t>Accuracy is around 89%</a:t>
            </a:r>
            <a:endParaRPr lang="en-IN" dirty="0"/>
          </a:p>
        </p:txBody>
      </p:sp>
      <p:pic>
        <p:nvPicPr>
          <p:cNvPr id="5" name="Picture 4">
            <a:extLst>
              <a:ext uri="{FF2B5EF4-FFF2-40B4-BE49-F238E27FC236}">
                <a16:creationId xmlns:a16="http://schemas.microsoft.com/office/drawing/2014/main" id="{B29BADDC-A094-BB18-CBD7-3D576D670A67}"/>
              </a:ext>
            </a:extLst>
          </p:cNvPr>
          <p:cNvPicPr>
            <a:picLocks noChangeAspect="1"/>
          </p:cNvPicPr>
          <p:nvPr/>
        </p:nvPicPr>
        <p:blipFill>
          <a:blip r:embed="rId2"/>
          <a:stretch>
            <a:fillRect/>
          </a:stretch>
        </p:blipFill>
        <p:spPr>
          <a:xfrm>
            <a:off x="7356136" y="1845734"/>
            <a:ext cx="3603123" cy="4273126"/>
          </a:xfrm>
          <a:prstGeom prst="rect">
            <a:avLst/>
          </a:prstGeom>
        </p:spPr>
      </p:pic>
    </p:spTree>
    <p:extLst>
      <p:ext uri="{BB962C8B-B14F-4D97-AF65-F5344CB8AC3E}">
        <p14:creationId xmlns:p14="http://schemas.microsoft.com/office/powerpoint/2010/main" val="134547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069A-8407-7498-F775-2D5476F0CA58}"/>
              </a:ext>
            </a:extLst>
          </p:cNvPr>
          <p:cNvSpPr>
            <a:spLocks noGrp="1"/>
          </p:cNvSpPr>
          <p:nvPr>
            <p:ph type="title"/>
          </p:nvPr>
        </p:nvSpPr>
        <p:spPr/>
        <p:txBody>
          <a:bodyPr/>
          <a:lstStyle/>
          <a:p>
            <a:r>
              <a:rPr lang="en-US" dirty="0"/>
              <a:t>Naïve Bayes Gaussian NB</a:t>
            </a:r>
            <a:endParaRPr lang="en-IN" dirty="0"/>
          </a:p>
        </p:txBody>
      </p:sp>
      <p:sp>
        <p:nvSpPr>
          <p:cNvPr id="3" name="Content Placeholder 2">
            <a:extLst>
              <a:ext uri="{FF2B5EF4-FFF2-40B4-BE49-F238E27FC236}">
                <a16:creationId xmlns:a16="http://schemas.microsoft.com/office/drawing/2014/main" id="{0D19A67D-7C99-B3E9-05A6-F47F637D69F8}"/>
              </a:ext>
            </a:extLst>
          </p:cNvPr>
          <p:cNvSpPr>
            <a:spLocks noGrp="1"/>
          </p:cNvSpPr>
          <p:nvPr>
            <p:ph idx="1"/>
          </p:nvPr>
        </p:nvSpPr>
        <p:spPr>
          <a:xfrm>
            <a:off x="1097280" y="1845734"/>
            <a:ext cx="4381500" cy="4023360"/>
          </a:xfrm>
        </p:spPr>
        <p:txBody>
          <a:bodyPr/>
          <a:lstStyle/>
          <a:p>
            <a:r>
              <a:rPr lang="en-US" dirty="0"/>
              <a:t>Accuracy on test is around 74%</a:t>
            </a:r>
            <a:endParaRPr lang="en-IN" dirty="0"/>
          </a:p>
        </p:txBody>
      </p:sp>
      <p:pic>
        <p:nvPicPr>
          <p:cNvPr id="5" name="Picture 4">
            <a:extLst>
              <a:ext uri="{FF2B5EF4-FFF2-40B4-BE49-F238E27FC236}">
                <a16:creationId xmlns:a16="http://schemas.microsoft.com/office/drawing/2014/main" id="{96B5B9A2-84C2-3EFA-5575-4D3EC3B99239}"/>
              </a:ext>
            </a:extLst>
          </p:cNvPr>
          <p:cNvPicPr>
            <a:picLocks noChangeAspect="1"/>
          </p:cNvPicPr>
          <p:nvPr/>
        </p:nvPicPr>
        <p:blipFill>
          <a:blip r:embed="rId2"/>
          <a:stretch>
            <a:fillRect/>
          </a:stretch>
        </p:blipFill>
        <p:spPr>
          <a:xfrm>
            <a:off x="7711441" y="1929389"/>
            <a:ext cx="3383280" cy="4303228"/>
          </a:xfrm>
          <a:prstGeom prst="rect">
            <a:avLst/>
          </a:prstGeom>
        </p:spPr>
      </p:pic>
    </p:spTree>
    <p:extLst>
      <p:ext uri="{BB962C8B-B14F-4D97-AF65-F5344CB8AC3E}">
        <p14:creationId xmlns:p14="http://schemas.microsoft.com/office/powerpoint/2010/main" val="332777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4CDB-A86D-D590-F56C-F6182BC44977}"/>
              </a:ext>
            </a:extLst>
          </p:cNvPr>
          <p:cNvSpPr>
            <a:spLocks noGrp="1"/>
          </p:cNvSpPr>
          <p:nvPr>
            <p:ph type="title"/>
          </p:nvPr>
        </p:nvSpPr>
        <p:spPr/>
        <p:txBody>
          <a:bodyPr/>
          <a:lstStyle/>
          <a:p>
            <a:r>
              <a:rPr lang="en-US" dirty="0"/>
              <a:t>K Neighbors Classifier</a:t>
            </a:r>
            <a:endParaRPr lang="en-IN" dirty="0"/>
          </a:p>
        </p:txBody>
      </p:sp>
      <p:sp>
        <p:nvSpPr>
          <p:cNvPr id="3" name="Content Placeholder 2">
            <a:extLst>
              <a:ext uri="{FF2B5EF4-FFF2-40B4-BE49-F238E27FC236}">
                <a16:creationId xmlns:a16="http://schemas.microsoft.com/office/drawing/2014/main" id="{EA730017-C337-5557-83DD-C600C3A09B52}"/>
              </a:ext>
            </a:extLst>
          </p:cNvPr>
          <p:cNvSpPr>
            <a:spLocks noGrp="1"/>
          </p:cNvSpPr>
          <p:nvPr>
            <p:ph idx="1"/>
          </p:nvPr>
        </p:nvSpPr>
        <p:spPr>
          <a:xfrm>
            <a:off x="1097280" y="1845734"/>
            <a:ext cx="4351020" cy="4023360"/>
          </a:xfrm>
        </p:spPr>
        <p:txBody>
          <a:bodyPr/>
          <a:lstStyle/>
          <a:p>
            <a:r>
              <a:rPr lang="en-US" dirty="0"/>
              <a:t>Accuracy of modal is around 82%</a:t>
            </a:r>
            <a:endParaRPr lang="en-IN" dirty="0"/>
          </a:p>
        </p:txBody>
      </p:sp>
      <p:pic>
        <p:nvPicPr>
          <p:cNvPr id="5" name="Picture 4">
            <a:extLst>
              <a:ext uri="{FF2B5EF4-FFF2-40B4-BE49-F238E27FC236}">
                <a16:creationId xmlns:a16="http://schemas.microsoft.com/office/drawing/2014/main" id="{589AA412-B2B4-3361-DE10-428DDA675B81}"/>
              </a:ext>
            </a:extLst>
          </p:cNvPr>
          <p:cNvPicPr>
            <a:picLocks noChangeAspect="1"/>
          </p:cNvPicPr>
          <p:nvPr/>
        </p:nvPicPr>
        <p:blipFill>
          <a:blip r:embed="rId2"/>
          <a:stretch>
            <a:fillRect/>
          </a:stretch>
        </p:blipFill>
        <p:spPr>
          <a:xfrm>
            <a:off x="7422242" y="1935835"/>
            <a:ext cx="3290127" cy="3933259"/>
          </a:xfrm>
          <a:prstGeom prst="rect">
            <a:avLst/>
          </a:prstGeom>
        </p:spPr>
      </p:pic>
    </p:spTree>
    <p:extLst>
      <p:ext uri="{BB962C8B-B14F-4D97-AF65-F5344CB8AC3E}">
        <p14:creationId xmlns:p14="http://schemas.microsoft.com/office/powerpoint/2010/main" val="318061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CF4B-33ED-8C27-41BB-8EC7B7E3D6EA}"/>
              </a:ext>
            </a:extLst>
          </p:cNvPr>
          <p:cNvSpPr>
            <a:spLocks noGrp="1"/>
          </p:cNvSpPr>
          <p:nvPr>
            <p:ph type="title"/>
          </p:nvPr>
        </p:nvSpPr>
        <p:spPr/>
        <p:txBody>
          <a:bodyPr/>
          <a:lstStyle/>
          <a:p>
            <a:r>
              <a:rPr lang="en-US" dirty="0"/>
              <a:t>SVC</a:t>
            </a:r>
            <a:endParaRPr lang="en-IN" dirty="0"/>
          </a:p>
        </p:txBody>
      </p:sp>
      <p:sp>
        <p:nvSpPr>
          <p:cNvPr id="3" name="Content Placeholder 2">
            <a:extLst>
              <a:ext uri="{FF2B5EF4-FFF2-40B4-BE49-F238E27FC236}">
                <a16:creationId xmlns:a16="http://schemas.microsoft.com/office/drawing/2014/main" id="{05AE734E-176B-49F0-4569-34491AFA3DBE}"/>
              </a:ext>
            </a:extLst>
          </p:cNvPr>
          <p:cNvSpPr>
            <a:spLocks noGrp="1"/>
          </p:cNvSpPr>
          <p:nvPr>
            <p:ph idx="1"/>
          </p:nvPr>
        </p:nvSpPr>
        <p:spPr>
          <a:xfrm>
            <a:off x="1097280" y="1845734"/>
            <a:ext cx="4762500" cy="4023360"/>
          </a:xfrm>
        </p:spPr>
        <p:txBody>
          <a:bodyPr/>
          <a:lstStyle/>
          <a:p>
            <a:r>
              <a:rPr lang="en-US" dirty="0"/>
              <a:t>Accuracy is around 89%</a:t>
            </a:r>
            <a:endParaRPr lang="en-IN" dirty="0"/>
          </a:p>
        </p:txBody>
      </p:sp>
      <p:pic>
        <p:nvPicPr>
          <p:cNvPr id="5" name="Picture 4">
            <a:extLst>
              <a:ext uri="{FF2B5EF4-FFF2-40B4-BE49-F238E27FC236}">
                <a16:creationId xmlns:a16="http://schemas.microsoft.com/office/drawing/2014/main" id="{6D115138-DD96-5410-80E5-5CF3BEFF468A}"/>
              </a:ext>
            </a:extLst>
          </p:cNvPr>
          <p:cNvPicPr>
            <a:picLocks noChangeAspect="1"/>
          </p:cNvPicPr>
          <p:nvPr/>
        </p:nvPicPr>
        <p:blipFill>
          <a:blip r:embed="rId2"/>
          <a:stretch>
            <a:fillRect/>
          </a:stretch>
        </p:blipFill>
        <p:spPr>
          <a:xfrm>
            <a:off x="7300897" y="1845734"/>
            <a:ext cx="3702383" cy="4235526"/>
          </a:xfrm>
          <a:prstGeom prst="rect">
            <a:avLst/>
          </a:prstGeom>
        </p:spPr>
      </p:pic>
    </p:spTree>
    <p:extLst>
      <p:ext uri="{BB962C8B-B14F-4D97-AF65-F5344CB8AC3E}">
        <p14:creationId xmlns:p14="http://schemas.microsoft.com/office/powerpoint/2010/main" val="28840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447B-05E6-E721-28F7-8385B7748444}"/>
              </a:ext>
            </a:extLst>
          </p:cNvPr>
          <p:cNvSpPr>
            <a:spLocks noGrp="1"/>
          </p:cNvSpPr>
          <p:nvPr>
            <p:ph type="title"/>
          </p:nvPr>
        </p:nvSpPr>
        <p:spPr/>
        <p:txBody>
          <a:bodyPr/>
          <a:lstStyle/>
          <a:p>
            <a:r>
              <a:rPr lang="en-US" dirty="0"/>
              <a:t>What is Parkinson?</a:t>
            </a:r>
            <a:endParaRPr lang="en-IN" dirty="0"/>
          </a:p>
        </p:txBody>
      </p:sp>
      <p:sp>
        <p:nvSpPr>
          <p:cNvPr id="3" name="Content Placeholder 2">
            <a:extLst>
              <a:ext uri="{FF2B5EF4-FFF2-40B4-BE49-F238E27FC236}">
                <a16:creationId xmlns:a16="http://schemas.microsoft.com/office/drawing/2014/main" id="{8933E4BC-285B-F246-5461-E40F16E3A305}"/>
              </a:ext>
            </a:extLst>
          </p:cNvPr>
          <p:cNvSpPr>
            <a:spLocks noGrp="1"/>
          </p:cNvSpPr>
          <p:nvPr>
            <p:ph idx="1"/>
          </p:nvPr>
        </p:nvSpPr>
        <p:spPr/>
        <p:txBody>
          <a:bodyPr/>
          <a:lstStyle/>
          <a:p>
            <a:pPr marL="457200" indent="-457200">
              <a:buFont typeface="+mj-lt"/>
              <a:buAutoNum type="arabicPeriod"/>
            </a:pPr>
            <a:r>
              <a:rPr lang="en-US" b="0" i="0" dirty="0">
                <a:effectLst/>
                <a:latin typeface="-apple-system"/>
              </a:rPr>
              <a:t>Parkinson's disease is a neurodegenerative disorder that primarily affects movement. </a:t>
            </a:r>
          </a:p>
          <a:p>
            <a:pPr marL="457200" indent="-457200">
              <a:buFont typeface="+mj-lt"/>
              <a:buAutoNum type="arabicPeriod"/>
            </a:pPr>
            <a:r>
              <a:rPr lang="en-US" b="0" i="0" dirty="0">
                <a:effectLst/>
                <a:latin typeface="-apple-system"/>
              </a:rPr>
              <a:t>It occurs when nerve cells (neurons) in the brain that produce dopamine, a chemical messenger responsible for smooth and coordinated muscle movements, become impaired or die.</a:t>
            </a:r>
          </a:p>
          <a:p>
            <a:pPr marL="457200" indent="-457200">
              <a:buFont typeface="+mj-lt"/>
              <a:buAutoNum type="arabicPeriod"/>
            </a:pPr>
            <a:r>
              <a:rPr lang="en-US" b="0" i="0" dirty="0">
                <a:effectLst/>
                <a:latin typeface="-apple-system"/>
              </a:rPr>
              <a:t>This leads to symptoms such as tremors, stiffness, slowness of movement, and difficulties with balance and coordination.</a:t>
            </a:r>
          </a:p>
          <a:p>
            <a:pPr marL="457200" indent="-457200">
              <a:buFont typeface="+mj-lt"/>
              <a:buAutoNum type="arabicPeriod"/>
            </a:pPr>
            <a:r>
              <a:rPr lang="en-US" b="0" i="0" dirty="0">
                <a:effectLst/>
                <a:latin typeface="-apple-system"/>
              </a:rPr>
              <a:t>Parkinson's disease is chronic and progressive, meaning it worsens over time, but treatments are available to help manage its symptoms.</a:t>
            </a:r>
            <a:endParaRPr lang="en-IN" dirty="0"/>
          </a:p>
        </p:txBody>
      </p:sp>
    </p:spTree>
    <p:extLst>
      <p:ext uri="{BB962C8B-B14F-4D97-AF65-F5344CB8AC3E}">
        <p14:creationId xmlns:p14="http://schemas.microsoft.com/office/powerpoint/2010/main" val="148437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665C-0FC7-0A32-0412-FA6F800D828B}"/>
              </a:ext>
            </a:extLst>
          </p:cNvPr>
          <p:cNvSpPr>
            <a:spLocks noGrp="1"/>
          </p:cNvSpPr>
          <p:nvPr>
            <p:ph type="title"/>
          </p:nvPr>
        </p:nvSpPr>
        <p:spPr/>
        <p:txBody>
          <a:bodyPr/>
          <a:lstStyle/>
          <a:p>
            <a:r>
              <a:rPr lang="en-US" dirty="0"/>
              <a:t>Data </a:t>
            </a:r>
            <a:endParaRPr lang="en-IN" dirty="0"/>
          </a:p>
        </p:txBody>
      </p:sp>
      <p:sp>
        <p:nvSpPr>
          <p:cNvPr id="3" name="Content Placeholder 2">
            <a:extLst>
              <a:ext uri="{FF2B5EF4-FFF2-40B4-BE49-F238E27FC236}">
                <a16:creationId xmlns:a16="http://schemas.microsoft.com/office/drawing/2014/main" id="{FFE1136E-C678-3E1D-1F47-A4589EC98E9A}"/>
              </a:ext>
            </a:extLst>
          </p:cNvPr>
          <p:cNvSpPr>
            <a:spLocks noGrp="1"/>
          </p:cNvSpPr>
          <p:nvPr>
            <p:ph idx="1"/>
          </p:nvPr>
        </p:nvSpPr>
        <p:spPr/>
        <p:txBody>
          <a:bodyPr numCol="2">
            <a:normAutofit fontScale="85000" lnSpcReduction="20000"/>
          </a:bodyPr>
          <a:lstStyle/>
          <a:p>
            <a:pPr marL="457200" indent="-457200">
              <a:buFont typeface="+mj-lt"/>
              <a:buAutoNum type="arabicPeriod"/>
            </a:pPr>
            <a:r>
              <a:rPr lang="en-US" dirty="0"/>
              <a:t>A data and Excel file containing 195 rows and 24 columns. </a:t>
            </a:r>
          </a:p>
          <a:p>
            <a:pPr marL="457200" indent="-457200">
              <a:buFont typeface="+mj-lt"/>
              <a:buAutoNum type="arabicPeriod"/>
            </a:pPr>
            <a:r>
              <a:rPr lang="en-US" dirty="0"/>
              <a:t>COLUMNS:</a:t>
            </a:r>
          </a:p>
          <a:p>
            <a:pPr marL="749808" lvl="1" indent="-457200">
              <a:buFont typeface="+mj-lt"/>
              <a:buAutoNum type="arabicPeriod"/>
            </a:pPr>
            <a:r>
              <a:rPr lang="en-IN" dirty="0"/>
              <a:t>name</a:t>
            </a:r>
          </a:p>
          <a:p>
            <a:pPr marL="749808" lvl="1" indent="-457200">
              <a:buFont typeface="+mj-lt"/>
              <a:buAutoNum type="arabicPeriod"/>
            </a:pPr>
            <a:r>
              <a:rPr lang="en-IN" dirty="0" err="1"/>
              <a:t>MDVP:Fo</a:t>
            </a:r>
            <a:r>
              <a:rPr lang="en-IN" dirty="0"/>
              <a:t>(Hz)</a:t>
            </a:r>
          </a:p>
          <a:p>
            <a:pPr marL="749808" lvl="1" indent="-457200">
              <a:buFont typeface="+mj-lt"/>
              <a:buAutoNum type="arabicPeriod"/>
            </a:pPr>
            <a:r>
              <a:rPr lang="en-IN" dirty="0" err="1"/>
              <a:t>MDVP:Fhi</a:t>
            </a:r>
            <a:r>
              <a:rPr lang="en-IN" dirty="0"/>
              <a:t>(Hz)</a:t>
            </a:r>
          </a:p>
          <a:p>
            <a:pPr marL="749808" lvl="1" indent="-457200">
              <a:buFont typeface="+mj-lt"/>
              <a:buAutoNum type="arabicPeriod"/>
            </a:pPr>
            <a:r>
              <a:rPr lang="en-IN" dirty="0" err="1"/>
              <a:t>MDVP:Flo</a:t>
            </a:r>
            <a:r>
              <a:rPr lang="en-IN" dirty="0"/>
              <a:t>(Hz)</a:t>
            </a:r>
          </a:p>
          <a:p>
            <a:pPr marL="749808" lvl="1" indent="-457200">
              <a:buFont typeface="+mj-lt"/>
              <a:buAutoNum type="arabicPeriod"/>
            </a:pPr>
            <a:r>
              <a:rPr lang="en-IN" dirty="0" err="1"/>
              <a:t>MDVP:Jitter</a:t>
            </a:r>
            <a:r>
              <a:rPr lang="en-IN" dirty="0"/>
              <a:t>(%)</a:t>
            </a:r>
          </a:p>
          <a:p>
            <a:pPr marL="749808" lvl="1" indent="-457200">
              <a:buFont typeface="+mj-lt"/>
              <a:buAutoNum type="arabicPeriod"/>
            </a:pPr>
            <a:r>
              <a:rPr lang="en-IN" dirty="0" err="1"/>
              <a:t>MDVP:Jitter</a:t>
            </a:r>
            <a:r>
              <a:rPr lang="en-IN" dirty="0"/>
              <a:t>(Abs)</a:t>
            </a:r>
          </a:p>
          <a:p>
            <a:pPr marL="749808" lvl="1" indent="-457200">
              <a:buFont typeface="+mj-lt"/>
              <a:buAutoNum type="arabicPeriod"/>
            </a:pPr>
            <a:r>
              <a:rPr lang="en-IN" dirty="0"/>
              <a:t>MDVP:RAP</a:t>
            </a:r>
          </a:p>
          <a:p>
            <a:pPr marL="749808" lvl="1" indent="-457200">
              <a:buFont typeface="+mj-lt"/>
              <a:buAutoNum type="arabicPeriod"/>
            </a:pPr>
            <a:r>
              <a:rPr lang="en-IN" dirty="0"/>
              <a:t>MDVP:PPQ</a:t>
            </a:r>
          </a:p>
          <a:p>
            <a:pPr marL="749808" lvl="1" indent="-457200">
              <a:buFont typeface="+mj-lt"/>
              <a:buAutoNum type="arabicPeriod"/>
            </a:pPr>
            <a:r>
              <a:rPr lang="en-IN" dirty="0" err="1"/>
              <a:t>Jitter:DDP</a:t>
            </a:r>
            <a:endParaRPr lang="en-IN" dirty="0"/>
          </a:p>
          <a:p>
            <a:pPr marL="749808" lvl="1" indent="-457200">
              <a:buFont typeface="+mj-lt"/>
              <a:buAutoNum type="arabicPeriod"/>
            </a:pPr>
            <a:r>
              <a:rPr lang="en-IN" dirty="0" err="1"/>
              <a:t>MDVP:Shimmer</a:t>
            </a:r>
            <a:endParaRPr lang="en-IN" dirty="0"/>
          </a:p>
          <a:p>
            <a:pPr marL="749808" lvl="1" indent="-457200">
              <a:buFont typeface="+mj-lt"/>
              <a:buAutoNum type="arabicPeriod"/>
            </a:pPr>
            <a:r>
              <a:rPr lang="en-IN" dirty="0" err="1"/>
              <a:t>MDVP:Shimmer</a:t>
            </a:r>
            <a:r>
              <a:rPr lang="en-IN" dirty="0"/>
              <a:t>(dB)</a:t>
            </a:r>
          </a:p>
          <a:p>
            <a:pPr marL="749808" lvl="1" indent="-457200">
              <a:buFont typeface="+mj-lt"/>
              <a:buAutoNum type="arabicPeriod"/>
            </a:pPr>
            <a:r>
              <a:rPr lang="en-IN" dirty="0"/>
              <a:t>Shimmer:APQ3</a:t>
            </a:r>
          </a:p>
          <a:p>
            <a:pPr marL="749808" lvl="1" indent="-457200">
              <a:buFont typeface="+mj-lt"/>
              <a:buAutoNum type="arabicPeriod"/>
            </a:pPr>
            <a:endParaRPr lang="en-IN" dirty="0"/>
          </a:p>
          <a:p>
            <a:pPr marL="749808" lvl="1" indent="-457200">
              <a:buFont typeface="+mj-lt"/>
              <a:buAutoNum type="arabicPeriod"/>
            </a:pPr>
            <a:endParaRPr lang="en-IN" dirty="0"/>
          </a:p>
          <a:p>
            <a:pPr marL="749808" lvl="1" indent="-457200">
              <a:buFont typeface="+mj-lt"/>
              <a:buAutoNum type="arabicPeriod"/>
            </a:pPr>
            <a:endParaRPr lang="en-IN" dirty="0"/>
          </a:p>
          <a:p>
            <a:pPr marL="749808" lvl="1" indent="-457200">
              <a:buFont typeface="+mj-lt"/>
              <a:buAutoNum type="arabicPeriod"/>
            </a:pPr>
            <a:endParaRPr lang="en-IN" dirty="0"/>
          </a:p>
          <a:p>
            <a:pPr marL="749808" lvl="1" indent="-457200">
              <a:buFont typeface="+mj-lt"/>
              <a:buAutoNum type="arabicPeriod"/>
            </a:pPr>
            <a:r>
              <a:rPr lang="en-IN" dirty="0"/>
              <a:t>Shimmer:APQ5</a:t>
            </a:r>
          </a:p>
          <a:p>
            <a:pPr marL="749808" lvl="1" indent="-457200">
              <a:buFont typeface="+mj-lt"/>
              <a:buAutoNum type="arabicPeriod"/>
            </a:pPr>
            <a:r>
              <a:rPr lang="en-IN" dirty="0"/>
              <a:t>MDVP:APQ</a:t>
            </a:r>
          </a:p>
          <a:p>
            <a:pPr marL="749808" lvl="1" indent="-457200">
              <a:buFont typeface="+mj-lt"/>
              <a:buAutoNum type="arabicPeriod"/>
            </a:pPr>
            <a:r>
              <a:rPr lang="en-IN" dirty="0" err="1"/>
              <a:t>Shimmer:DDA</a:t>
            </a:r>
            <a:endParaRPr lang="en-IN" dirty="0"/>
          </a:p>
          <a:p>
            <a:pPr marL="749808" lvl="1" indent="-457200">
              <a:buFont typeface="+mj-lt"/>
              <a:buAutoNum type="arabicPeriod"/>
            </a:pPr>
            <a:r>
              <a:rPr lang="en-IN" dirty="0"/>
              <a:t>NHR</a:t>
            </a:r>
          </a:p>
          <a:p>
            <a:pPr marL="749808" lvl="1" indent="-457200">
              <a:buFont typeface="+mj-lt"/>
              <a:buAutoNum type="arabicPeriod"/>
            </a:pPr>
            <a:r>
              <a:rPr lang="en-IN" dirty="0"/>
              <a:t>HNR</a:t>
            </a:r>
          </a:p>
          <a:p>
            <a:pPr marL="749808" lvl="1" indent="-457200">
              <a:buFont typeface="+mj-lt"/>
              <a:buAutoNum type="arabicPeriod"/>
            </a:pPr>
            <a:r>
              <a:rPr lang="en-IN" dirty="0"/>
              <a:t>status</a:t>
            </a:r>
          </a:p>
          <a:p>
            <a:pPr marL="749808" lvl="1" indent="-457200">
              <a:buFont typeface="+mj-lt"/>
              <a:buAutoNum type="arabicPeriod"/>
            </a:pPr>
            <a:r>
              <a:rPr lang="en-IN" dirty="0"/>
              <a:t>RPDE</a:t>
            </a:r>
          </a:p>
          <a:p>
            <a:pPr marL="749808" lvl="1" indent="-457200">
              <a:buFont typeface="+mj-lt"/>
              <a:buAutoNum type="arabicPeriod"/>
            </a:pPr>
            <a:r>
              <a:rPr lang="en-IN" dirty="0"/>
              <a:t>DFA</a:t>
            </a:r>
          </a:p>
          <a:p>
            <a:pPr marL="749808" lvl="1" indent="-457200">
              <a:buFont typeface="+mj-lt"/>
              <a:buAutoNum type="arabicPeriod"/>
            </a:pPr>
            <a:r>
              <a:rPr lang="en-IN" dirty="0"/>
              <a:t>spread1</a:t>
            </a:r>
          </a:p>
          <a:p>
            <a:pPr marL="749808" lvl="1" indent="-457200">
              <a:buFont typeface="+mj-lt"/>
              <a:buAutoNum type="arabicPeriod"/>
            </a:pPr>
            <a:r>
              <a:rPr lang="en-IN" dirty="0"/>
              <a:t>spread2</a:t>
            </a:r>
          </a:p>
          <a:p>
            <a:pPr marL="749808" lvl="1" indent="-457200">
              <a:buFont typeface="+mj-lt"/>
              <a:buAutoNum type="arabicPeriod"/>
            </a:pPr>
            <a:r>
              <a:rPr lang="en-IN" dirty="0"/>
              <a:t>D2</a:t>
            </a:r>
          </a:p>
          <a:p>
            <a:pPr marL="749808" lvl="1" indent="-457200">
              <a:buFont typeface="+mj-lt"/>
              <a:buAutoNum type="arabicPeriod"/>
            </a:pPr>
            <a:r>
              <a:rPr lang="en-IN" dirty="0"/>
              <a:t>PPE</a:t>
            </a:r>
          </a:p>
          <a:p>
            <a:pPr marL="749808" lvl="1" indent="-457200">
              <a:buFont typeface="+mj-lt"/>
              <a:buAutoNum type="arabicPeriod"/>
            </a:pPr>
            <a:endParaRPr lang="en-IN" dirty="0"/>
          </a:p>
        </p:txBody>
      </p:sp>
    </p:spTree>
    <p:extLst>
      <p:ext uri="{BB962C8B-B14F-4D97-AF65-F5344CB8AC3E}">
        <p14:creationId xmlns:p14="http://schemas.microsoft.com/office/powerpoint/2010/main" val="242406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4A8D-ED6D-E407-DCDB-A0155460090A}"/>
              </a:ext>
            </a:extLst>
          </p:cNvPr>
          <p:cNvSpPr>
            <a:spLocks noGrp="1"/>
          </p:cNvSpPr>
          <p:nvPr>
            <p:ph type="title"/>
          </p:nvPr>
        </p:nvSpPr>
        <p:spPr/>
        <p:txBody>
          <a:bodyPr/>
          <a:lstStyle/>
          <a:p>
            <a:r>
              <a:rPr lang="en-US" dirty="0"/>
              <a:t>Understanding Columns</a:t>
            </a:r>
            <a:endParaRPr lang="en-IN" dirty="0"/>
          </a:p>
        </p:txBody>
      </p:sp>
      <p:sp>
        <p:nvSpPr>
          <p:cNvPr id="3" name="Content Placeholder 2">
            <a:extLst>
              <a:ext uri="{FF2B5EF4-FFF2-40B4-BE49-F238E27FC236}">
                <a16:creationId xmlns:a16="http://schemas.microsoft.com/office/drawing/2014/main" id="{0054E25A-04F6-5026-7EFD-9F86D206037E}"/>
              </a:ext>
            </a:extLst>
          </p:cNvPr>
          <p:cNvSpPr>
            <a:spLocks noGrp="1"/>
          </p:cNvSpPr>
          <p:nvPr>
            <p:ph idx="1"/>
          </p:nvPr>
        </p:nvSpPr>
        <p:spPr/>
        <p:txBody>
          <a:bodyPr>
            <a:normAutofit fontScale="85000" lnSpcReduction="20000"/>
          </a:bodyPr>
          <a:lstStyle/>
          <a:p>
            <a:r>
              <a:rPr lang="en-US" dirty="0"/>
              <a:t>MDVP -</a:t>
            </a:r>
            <a:r>
              <a:rPr lang="en-IN" b="0" i="0" dirty="0">
                <a:effectLst/>
                <a:latin typeface="-apple-system"/>
              </a:rPr>
              <a:t> Multidimensional Voice Programme (average rate at which vocal cords vibrate).</a:t>
            </a:r>
          </a:p>
          <a:p>
            <a:pPr algn="l">
              <a:buFont typeface="Arial" panose="020B0604020202020204" pitchFamily="34" charset="0"/>
              <a:buChar char="•"/>
            </a:pPr>
            <a:r>
              <a:rPr lang="en-US" b="0" i="0" dirty="0" err="1">
                <a:effectLst/>
                <a:latin typeface="-apple-system"/>
              </a:rPr>
              <a:t>MDVP:Fo</a:t>
            </a:r>
            <a:r>
              <a:rPr lang="en-US" b="0" i="0" dirty="0">
                <a:effectLst/>
                <a:latin typeface="-apple-system"/>
              </a:rPr>
              <a:t>(Hz) - average rate at which vocal cords vibrate, measured in hertz</a:t>
            </a:r>
          </a:p>
          <a:p>
            <a:pPr algn="l">
              <a:buFont typeface="Arial" panose="020B0604020202020204" pitchFamily="34" charset="0"/>
              <a:buChar char="•"/>
            </a:pPr>
            <a:r>
              <a:rPr lang="en-US" b="0" i="0" dirty="0">
                <a:effectLst/>
                <a:latin typeface="-apple-system"/>
              </a:rPr>
              <a:t>MDVP: </a:t>
            </a:r>
            <a:r>
              <a:rPr lang="en-US" b="0" i="0" dirty="0" err="1">
                <a:effectLst/>
                <a:latin typeface="-apple-system"/>
              </a:rPr>
              <a:t>Fhi</a:t>
            </a:r>
            <a:r>
              <a:rPr lang="en-US" b="0" i="0" dirty="0">
                <a:effectLst/>
                <a:latin typeface="-apple-system"/>
              </a:rPr>
              <a:t>(Hz) - highest rate at which vocal cords vibrate,</a:t>
            </a:r>
          </a:p>
          <a:p>
            <a:pPr algn="l">
              <a:buFont typeface="Arial" panose="020B0604020202020204" pitchFamily="34" charset="0"/>
              <a:buChar char="•"/>
            </a:pPr>
            <a:r>
              <a:rPr lang="en-US" b="0" i="0" dirty="0">
                <a:effectLst/>
                <a:latin typeface="-apple-system"/>
              </a:rPr>
              <a:t>MDVP: Flo(Hz) - </a:t>
            </a:r>
            <a:r>
              <a:rPr lang="en-US" b="0" i="0" dirty="0" err="1">
                <a:effectLst/>
                <a:latin typeface="-apple-system"/>
              </a:rPr>
              <a:t>lowerst</a:t>
            </a:r>
            <a:r>
              <a:rPr lang="en-US" b="0" i="0" dirty="0">
                <a:effectLst/>
                <a:latin typeface="-apple-system"/>
              </a:rPr>
              <a:t> rate at which vocal cords vibrate,</a:t>
            </a:r>
          </a:p>
          <a:p>
            <a:pPr algn="l">
              <a:buFont typeface="Arial" panose="020B0604020202020204" pitchFamily="34" charset="0"/>
              <a:buChar char="•"/>
            </a:pPr>
            <a:r>
              <a:rPr lang="en-US" b="0" i="0" dirty="0">
                <a:effectLst/>
                <a:latin typeface="-apple-system"/>
              </a:rPr>
              <a:t>MDVP: Jitter(%) -indicates degree of irregularity in the vocal cord vibrations, which can affect the smoothness of speech.</a:t>
            </a:r>
          </a:p>
          <a:p>
            <a:pPr algn="l">
              <a:buFont typeface="Arial" panose="020B0604020202020204" pitchFamily="34" charset="0"/>
              <a:buChar char="•"/>
            </a:pPr>
            <a:r>
              <a:rPr lang="en-US" b="0" i="0" dirty="0">
                <a:effectLst/>
                <a:latin typeface="-apple-system"/>
              </a:rPr>
              <a:t>MDVP: Jitter(Abs) -absolute difference between consecutive periods of the fundamental frequency, measured in microseconds.</a:t>
            </a:r>
          </a:p>
          <a:p>
            <a:pPr algn="l">
              <a:buFont typeface="Arial" panose="020B0604020202020204" pitchFamily="34" charset="0"/>
              <a:buChar char="•"/>
            </a:pPr>
            <a:r>
              <a:rPr lang="en-US" b="0" i="0" dirty="0">
                <a:effectLst/>
                <a:latin typeface="-apple-system"/>
              </a:rPr>
              <a:t>MDVP: RAP - "Relative Average Perturbation" calculated based on the average difference between consecutive periods of the fundamental frequency, expressed as a percentage.</a:t>
            </a:r>
          </a:p>
          <a:p>
            <a:pPr algn="l">
              <a:buFont typeface="Arial" panose="020B0604020202020204" pitchFamily="34" charset="0"/>
              <a:buChar char="•"/>
            </a:pPr>
            <a:r>
              <a:rPr lang="en-US" b="0" i="0" dirty="0">
                <a:effectLst/>
                <a:latin typeface="-apple-system"/>
              </a:rPr>
              <a:t>MDVP: PPQ - "Five-Point Period Perturbation Quotient" calculated based on the average absolute difference between consecutive periods of the fundamental frequency, expressed as a percentage.</a:t>
            </a:r>
          </a:p>
          <a:p>
            <a:pPr algn="l">
              <a:buFont typeface="Arial" panose="020B0604020202020204" pitchFamily="34" charset="0"/>
              <a:buChar char="•"/>
            </a:pPr>
            <a:r>
              <a:rPr lang="en-US" b="0" i="0" dirty="0">
                <a:effectLst/>
                <a:latin typeface="-apple-system"/>
              </a:rPr>
              <a:t>Jitter: DDP - represents the average difference between jitter cycles, calculated in microseconds.</a:t>
            </a:r>
          </a:p>
          <a:p>
            <a:endParaRPr lang="en-IN" dirty="0"/>
          </a:p>
        </p:txBody>
      </p:sp>
    </p:spTree>
    <p:extLst>
      <p:ext uri="{BB962C8B-B14F-4D97-AF65-F5344CB8AC3E}">
        <p14:creationId xmlns:p14="http://schemas.microsoft.com/office/powerpoint/2010/main" val="318354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3C20F0-B0DE-A810-6DAF-2193CA4CDAA0}"/>
              </a:ext>
            </a:extLst>
          </p:cNvPr>
          <p:cNvSpPr txBox="1">
            <a:spLocks/>
          </p:cNvSpPr>
          <p:nvPr/>
        </p:nvSpPr>
        <p:spPr>
          <a:xfrm>
            <a:off x="497840" y="325120"/>
            <a:ext cx="11358880" cy="59436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a:latin typeface="-apple-system"/>
              </a:rPr>
              <a:t>MDVP:Shimmer - measure of variation in the amplitude of the voice signal, which indicates the degree of irregularity or flutter in the vocal cord vibrations.</a:t>
            </a:r>
          </a:p>
          <a:p>
            <a:pPr>
              <a:buFont typeface="Arial" panose="020B0604020202020204" pitchFamily="34" charset="0"/>
              <a:buChar char="•"/>
            </a:pPr>
            <a:r>
              <a:rPr lang="en-US">
                <a:latin typeface="-apple-system"/>
              </a:rPr>
              <a:t>MDVP:Shimmer(dB) - This is the amplitude variation measured in decibels (dB), providing a more standardized measure of shimmer.</a:t>
            </a:r>
          </a:p>
          <a:p>
            <a:pPr>
              <a:buFont typeface="Arial" panose="020B0604020202020204" pitchFamily="34" charset="0"/>
              <a:buChar char="•"/>
            </a:pPr>
            <a:r>
              <a:rPr lang="en-US">
                <a:latin typeface="-apple-system"/>
              </a:rPr>
              <a:t>Shimmer:APQ3 - "Amplitude Perturbation Quotient" and is calculated based on the average absolute difference between consecutive amplitude peaks over a specified time interval (e.g., 3 milliseconds).</a:t>
            </a:r>
          </a:p>
          <a:p>
            <a:pPr>
              <a:buFont typeface="Arial" panose="020B0604020202020204" pitchFamily="34" charset="0"/>
              <a:buChar char="•"/>
            </a:pPr>
            <a:r>
              <a:rPr lang="en-US">
                <a:latin typeface="-apple-system"/>
              </a:rPr>
              <a:t>Shimmer:APQ5 - Similar to Shimmer:APQ3, but calculated over a longer time interval (e.g., 5 milliseconds), providing a measure of medium-term amplitude variation.</a:t>
            </a:r>
          </a:p>
          <a:p>
            <a:pPr>
              <a:buFont typeface="Arial" panose="020B0604020202020204" pitchFamily="34" charset="0"/>
              <a:buChar char="•"/>
            </a:pPr>
            <a:r>
              <a:rPr lang="en-US">
                <a:latin typeface="-apple-system"/>
              </a:rPr>
              <a:t>MDVP:APQ - Amplitude Perturbation Quotient" and is a measure of the average absolute difference between the amplitudes of consecutive periods of the voice signal.</a:t>
            </a:r>
          </a:p>
          <a:p>
            <a:pPr>
              <a:buFont typeface="Arial" panose="020B0604020202020204" pitchFamily="34" charset="0"/>
              <a:buChar char="•"/>
            </a:pPr>
            <a:r>
              <a:rPr lang="en-US">
                <a:latin typeface="-apple-system"/>
              </a:rPr>
              <a:t>Shimmer:DDA - represents the average difference between consecutive shimmer cycles, calculated in milliseconds.</a:t>
            </a:r>
          </a:p>
          <a:p>
            <a:pPr>
              <a:buFont typeface="Arial" panose="020B0604020202020204" pitchFamily="34" charset="0"/>
              <a:buChar char="•"/>
            </a:pPr>
            <a:r>
              <a:rPr lang="en-US">
                <a:latin typeface="-apple-system"/>
              </a:rPr>
              <a:t>NHR -</a:t>
            </a:r>
          </a:p>
          <a:p>
            <a:pPr>
              <a:buFont typeface="Arial" panose="020B0604020202020204" pitchFamily="34" charset="0"/>
              <a:buChar char="•"/>
            </a:pPr>
            <a:r>
              <a:rPr lang="en-US">
                <a:latin typeface="-apple-system"/>
              </a:rPr>
              <a:t>NHR (Noise-to-Harmonics Ratio): This is a measure of the ratio of noise to tonal components in the voice. It indicates the amount of noise present in the voice signal relative to the harmonic (tonal) components.</a:t>
            </a:r>
          </a:p>
          <a:p>
            <a:pPr>
              <a:buFont typeface="Arial" panose="020B0604020202020204" pitchFamily="34" charset="0"/>
              <a:buChar char="•"/>
            </a:pPr>
            <a:r>
              <a:rPr lang="en-US">
                <a:latin typeface="-apple-system"/>
              </a:rPr>
              <a:t>HNR (Harmonics-to-Noise Ratio): This is the inverse of NHR and represents the ratio of harmonic (tonal) components to noise in the voice. Higher values indicate a clearer, more harmonic-rich voice signal.</a:t>
            </a:r>
          </a:p>
          <a:p>
            <a:endParaRPr lang="en-IN" dirty="0"/>
          </a:p>
        </p:txBody>
      </p:sp>
    </p:spTree>
    <p:extLst>
      <p:ext uri="{BB962C8B-B14F-4D97-AF65-F5344CB8AC3E}">
        <p14:creationId xmlns:p14="http://schemas.microsoft.com/office/powerpoint/2010/main" val="43926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E034E-9B55-7D42-45E6-731C53764686}"/>
            </a:ext>
          </a:extLst>
        </p:cNvPr>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0464C18-BF78-4A2A-4881-4FD7C7633731}"/>
              </a:ext>
            </a:extLst>
          </p:cNvPr>
          <p:cNvSpPr txBox="1">
            <a:spLocks/>
          </p:cNvSpPr>
          <p:nvPr/>
        </p:nvSpPr>
        <p:spPr>
          <a:xfrm>
            <a:off x="497840" y="325120"/>
            <a:ext cx="11358880" cy="59436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buFont typeface="Arial" panose="020B0604020202020204" pitchFamily="34" charset="0"/>
              <a:buChar char="•"/>
            </a:pPr>
            <a:r>
              <a:rPr lang="en-US" b="0" i="0" dirty="0">
                <a:effectLst/>
                <a:latin typeface="-apple-system"/>
              </a:rPr>
              <a:t>RPDE (Recurrence Period Density Entropy): This is a measure of the nonlinear dynamical complexity of the voice signal. It quantifies the rate of recurrence of patterns in the signal, reflecting its predictability and complexity.</a:t>
            </a:r>
          </a:p>
          <a:p>
            <a:pPr algn="l">
              <a:buFont typeface="Arial" panose="020B0604020202020204" pitchFamily="34" charset="0"/>
              <a:buChar char="•"/>
            </a:pPr>
            <a:r>
              <a:rPr lang="en-US" b="0" i="0" dirty="0">
                <a:effectLst/>
                <a:latin typeface="-apple-system"/>
              </a:rPr>
              <a:t>D2 (Correlation dimension): This is another measure of the nonlinear dynamical complexity of the voice signal. It quantifies the number of independent degrees of freedom in the signal, providing insights into its underlying dynamics.</a:t>
            </a:r>
          </a:p>
          <a:p>
            <a:pPr algn="l">
              <a:buFont typeface="Arial" panose="020B0604020202020204" pitchFamily="34" charset="0"/>
              <a:buChar char="•"/>
            </a:pPr>
            <a:r>
              <a:rPr lang="en-US" b="0" i="0" dirty="0">
                <a:effectLst/>
                <a:latin typeface="-apple-system"/>
              </a:rPr>
              <a:t>DFA (Detrended Fluctuation Analysis): This is a method used to analyze the fractal properties of the voice signal. DFA calculates the fractal scaling exponent, which describes how the fluctuation of the signal changes with the length of the observation window. It provides information about the long-range correlation properties of the signal.</a:t>
            </a:r>
          </a:p>
          <a:p>
            <a:endParaRPr lang="en-IN" dirty="0"/>
          </a:p>
        </p:txBody>
      </p:sp>
    </p:spTree>
    <p:extLst>
      <p:ext uri="{BB962C8B-B14F-4D97-AF65-F5344CB8AC3E}">
        <p14:creationId xmlns:p14="http://schemas.microsoft.com/office/powerpoint/2010/main" val="52222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67AB-2E16-8C78-5A7F-BE3715CD4F87}"/>
              </a:ext>
            </a:extLst>
          </p:cNvPr>
          <p:cNvSpPr>
            <a:spLocks noGrp="1"/>
          </p:cNvSpPr>
          <p:nvPr>
            <p:ph type="title"/>
          </p:nvPr>
        </p:nvSpPr>
        <p:spPr/>
        <p:txBody>
          <a:bodyPr/>
          <a:lstStyle/>
          <a:p>
            <a:r>
              <a:rPr lang="en-US" dirty="0"/>
              <a:t>Status Histogram</a:t>
            </a:r>
            <a:endParaRPr lang="en-IN" dirty="0"/>
          </a:p>
        </p:txBody>
      </p:sp>
      <p:pic>
        <p:nvPicPr>
          <p:cNvPr id="2050" name="Picture 2">
            <a:extLst>
              <a:ext uri="{FF2B5EF4-FFF2-40B4-BE49-F238E27FC236}">
                <a16:creationId xmlns:a16="http://schemas.microsoft.com/office/drawing/2014/main" id="{BA24DCC2-2549-2B99-BB94-8669997498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592" y="1836103"/>
            <a:ext cx="6512982"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AC4C51-7A84-D1DD-E997-F00E4DC49A0E}"/>
              </a:ext>
            </a:extLst>
          </p:cNvPr>
          <p:cNvSpPr txBox="1"/>
          <p:nvPr/>
        </p:nvSpPr>
        <p:spPr>
          <a:xfrm>
            <a:off x="7325361" y="3078480"/>
            <a:ext cx="44150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0 represent healthy people</a:t>
            </a:r>
          </a:p>
          <a:p>
            <a:pPr marL="285750" indent="-285750">
              <a:buFont typeface="Arial" panose="020B0604020202020204" pitchFamily="34" charset="0"/>
              <a:buChar char="•"/>
            </a:pPr>
            <a:r>
              <a:rPr lang="en-US" dirty="0"/>
              <a:t>1 represent Parkinson</a:t>
            </a:r>
          </a:p>
          <a:p>
            <a:pPr marL="285750" indent="-285750">
              <a:buFont typeface="Arial" panose="020B0604020202020204" pitchFamily="34" charset="0"/>
              <a:buChar char="•"/>
            </a:pPr>
            <a:r>
              <a:rPr lang="en-US" dirty="0"/>
              <a:t>This chart shows that more people in data have Parkinson’s</a:t>
            </a:r>
            <a:endParaRPr lang="en-IN" dirty="0"/>
          </a:p>
        </p:txBody>
      </p:sp>
    </p:spTree>
    <p:extLst>
      <p:ext uri="{BB962C8B-B14F-4D97-AF65-F5344CB8AC3E}">
        <p14:creationId xmlns:p14="http://schemas.microsoft.com/office/powerpoint/2010/main" val="57215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C25B-C8D5-DC51-5FF5-B8CFEF401EB8}"/>
              </a:ext>
            </a:extLst>
          </p:cNvPr>
          <p:cNvSpPr>
            <a:spLocks noGrp="1"/>
          </p:cNvSpPr>
          <p:nvPr>
            <p:ph type="title"/>
          </p:nvPr>
        </p:nvSpPr>
        <p:spPr/>
        <p:txBody>
          <a:bodyPr/>
          <a:lstStyle/>
          <a:p>
            <a:r>
              <a:rPr lang="en-US" dirty="0"/>
              <a:t>S</a:t>
            </a:r>
            <a:r>
              <a:rPr lang="en-IN" dirty="0"/>
              <a:t>tatus to NHR Bar Graph</a:t>
            </a:r>
          </a:p>
        </p:txBody>
      </p:sp>
      <p:sp>
        <p:nvSpPr>
          <p:cNvPr id="3" name="Content Placeholder 2">
            <a:extLst>
              <a:ext uri="{FF2B5EF4-FFF2-40B4-BE49-F238E27FC236}">
                <a16:creationId xmlns:a16="http://schemas.microsoft.com/office/drawing/2014/main" id="{F5719CB7-E773-2947-108A-EB6726A0622B}"/>
              </a:ext>
            </a:extLst>
          </p:cNvPr>
          <p:cNvSpPr>
            <a:spLocks noGrp="1"/>
          </p:cNvSpPr>
          <p:nvPr>
            <p:ph idx="1"/>
          </p:nvPr>
        </p:nvSpPr>
        <p:spPr>
          <a:xfrm>
            <a:off x="1066800" y="1845734"/>
            <a:ext cx="2631440" cy="4023360"/>
          </a:xfrm>
        </p:spPr>
        <p:txBody>
          <a:bodyPr/>
          <a:lstStyle/>
          <a:p>
            <a:r>
              <a:rPr lang="en-US" dirty="0"/>
              <a:t>This chart shows that status and NHR has positive correlation. </a:t>
            </a:r>
          </a:p>
          <a:p>
            <a:r>
              <a:rPr lang="en-US" dirty="0"/>
              <a:t>As people having high NHR have Parkinson</a:t>
            </a:r>
            <a:endParaRPr lang="en-IN" dirty="0"/>
          </a:p>
        </p:txBody>
      </p:sp>
      <p:pic>
        <p:nvPicPr>
          <p:cNvPr id="3074" name="Picture 2">
            <a:extLst>
              <a:ext uri="{FF2B5EF4-FFF2-40B4-BE49-F238E27FC236}">
                <a16:creationId xmlns:a16="http://schemas.microsoft.com/office/drawing/2014/main" id="{3D19DEDD-58DD-5498-EF42-2F25CFE7E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320" y="1845734"/>
            <a:ext cx="6782435"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1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BF61-5EBC-2CBE-7585-2D5E7C26B8C9}"/>
              </a:ext>
            </a:extLst>
          </p:cNvPr>
          <p:cNvSpPr>
            <a:spLocks noGrp="1"/>
          </p:cNvSpPr>
          <p:nvPr>
            <p:ph type="title"/>
          </p:nvPr>
        </p:nvSpPr>
        <p:spPr/>
        <p:txBody>
          <a:bodyPr/>
          <a:lstStyle/>
          <a:p>
            <a:r>
              <a:rPr lang="en-US" dirty="0"/>
              <a:t>Status to HNR Bar Graph</a:t>
            </a:r>
            <a:endParaRPr lang="en-IN" dirty="0"/>
          </a:p>
        </p:txBody>
      </p:sp>
      <p:pic>
        <p:nvPicPr>
          <p:cNvPr id="4098" name="Picture 2">
            <a:extLst>
              <a:ext uri="{FF2B5EF4-FFF2-40B4-BE49-F238E27FC236}">
                <a16:creationId xmlns:a16="http://schemas.microsoft.com/office/drawing/2014/main" id="{CE5D97DA-41D9-8122-4D2A-5828313AA6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0321" y="1846263"/>
            <a:ext cx="645168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6277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TotalTime>
  <Words>856</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Retrospect</vt:lpstr>
      <vt:lpstr>Detection of Parkinson’s Disease</vt:lpstr>
      <vt:lpstr>What is Parkinson?</vt:lpstr>
      <vt:lpstr>Data </vt:lpstr>
      <vt:lpstr>Understanding Columns</vt:lpstr>
      <vt:lpstr>PowerPoint Presentation</vt:lpstr>
      <vt:lpstr>PowerPoint Presentation</vt:lpstr>
      <vt:lpstr>Status Histogram</vt:lpstr>
      <vt:lpstr>Status to NHR Bar Graph</vt:lpstr>
      <vt:lpstr>Status to HNR Bar Graph</vt:lpstr>
      <vt:lpstr>Status to RPDE Graph</vt:lpstr>
      <vt:lpstr>Heatmap </vt:lpstr>
      <vt:lpstr>Logistic Regression Model</vt:lpstr>
      <vt:lpstr>Random Forest Classifier</vt:lpstr>
      <vt:lpstr>Decision Tree Classifier</vt:lpstr>
      <vt:lpstr>Naïve Bayes Gaussian NB</vt:lpstr>
      <vt:lpstr>K Neighbors Classifier</vt:lpstr>
      <vt:lpstr>SVC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Parkinson’s Disease</dc:title>
  <dc:creator>Tushar singh</dc:creator>
  <cp:lastModifiedBy>Tushar singh</cp:lastModifiedBy>
  <cp:revision>1</cp:revision>
  <dcterms:created xsi:type="dcterms:W3CDTF">2024-02-23T04:18:09Z</dcterms:created>
  <dcterms:modified xsi:type="dcterms:W3CDTF">2024-02-23T04:49:21Z</dcterms:modified>
</cp:coreProperties>
</file>