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layfair Display"/>
      <p:regular r:id="rId25"/>
      <p:bold r:id="rId26"/>
      <p:italic r:id="rId27"/>
      <p:boldItalic r:id="rId28"/>
    </p:embeddedFont>
    <p:embeddedFont>
      <p:font typeface="PT Serif"/>
      <p:regular r:id="rId29"/>
      <p:bold r:id="rId30"/>
      <p:italic r:id="rId31"/>
      <p:boldItalic r:id="rId32"/>
    </p:embeddedFont>
    <p:embeddedFont>
      <p:font typeface="Abril Fatface"/>
      <p:regular r:id="rId33"/>
    </p:embeddedFont>
    <p:embeddedFont>
      <p:font typeface="Righteous"/>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88795CD-F106-40A9-9307-E25F5F26CFF4}">
  <a:tblStyle styleId="{088795CD-F106-40A9-9307-E25F5F26CFF4}"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erif-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erif-italic.fntdata"/><Relationship Id="rId30" Type="http://schemas.openxmlformats.org/officeDocument/2006/relationships/font" Target="fonts/PTSerif-bold.fntdata"/><Relationship Id="rId11" Type="http://schemas.openxmlformats.org/officeDocument/2006/relationships/slide" Target="slides/slide6.xml"/><Relationship Id="rId33" Type="http://schemas.openxmlformats.org/officeDocument/2006/relationships/font" Target="fonts/AbrilFatface-regular.fntdata"/><Relationship Id="rId10" Type="http://schemas.openxmlformats.org/officeDocument/2006/relationships/slide" Target="slides/slide5.xml"/><Relationship Id="rId32" Type="http://schemas.openxmlformats.org/officeDocument/2006/relationships/font" Target="fonts/PTSerif-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ighteous-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03ad5b3bf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03ad5b3b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12dd9e56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12dd9e5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12dd9e566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12dd9e56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12dd9e566_2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12dd9e566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12dd9e566_2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12dd9e566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5ed75ccf_0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ed75ccf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12dd9e566_2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12dd9e566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12dd9e566_2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12dd9e566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12dd9e566_2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12dd9e566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12dd9e566_2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12dd9e566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03ad5b3bf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03ad5b3b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03ad5b3bf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03ad5b3b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12dd9e566_2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12dd9e566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03ad5b3bf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03ad5b3b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0000"/>
        </a:solid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768800" y="1991813"/>
            <a:ext cx="56064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ack">
  <p:cSld name="BLANK_1">
    <p:bg>
      <p:bgPr>
        <a:solidFill>
          <a:srgbClr val="000000"/>
        </a:solidFill>
      </p:bgPr>
    </p:bg>
    <p:spTree>
      <p:nvGrpSpPr>
        <p:cNvPr id="45" name="Shape 45"/>
        <p:cNvGrpSpPr/>
        <p:nvPr/>
      </p:nvGrpSpPr>
      <p:grpSpPr>
        <a:xfrm>
          <a:off x="0" y="0"/>
          <a:ext cx="0" cy="0"/>
          <a:chOff x="0" y="0"/>
          <a:chExt cx="0" cy="0"/>
        </a:xfrm>
      </p:grpSpPr>
      <p:sp>
        <p:nvSpPr>
          <p:cNvPr id="46" name="Google Shape;46;p11"/>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619700" y="1583344"/>
            <a:ext cx="59046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 type="subTitle"/>
          </p:nvPr>
        </p:nvSpPr>
        <p:spPr>
          <a:xfrm>
            <a:off x="1619700" y="2840060"/>
            <a:ext cx="59046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2pPr>
            <a:lvl3pPr lvl="2"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3pPr>
            <a:lvl4pPr lvl="3"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4pPr>
            <a:lvl5pPr lvl="4"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5pPr>
            <a:lvl6pPr lvl="5"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6pPr>
            <a:lvl7pPr lvl="6"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7pPr>
            <a:lvl8pPr lvl="7"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8pPr>
            <a:lvl9pPr lvl="8"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9pPr>
          </a:lstStyle>
          <a:p/>
        </p:txBody>
      </p:sp>
      <p:sp>
        <p:nvSpPr>
          <p:cNvPr id="16" name="Google Shape;16;p3"/>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7" name="Shape 17"/>
        <p:cNvGrpSpPr/>
        <p:nvPr/>
      </p:nvGrpSpPr>
      <p:grpSpPr>
        <a:xfrm>
          <a:off x="0" y="0"/>
          <a:ext cx="0" cy="0"/>
          <a:chOff x="0" y="0"/>
          <a:chExt cx="0" cy="0"/>
        </a:xfrm>
      </p:grpSpPr>
      <p:sp>
        <p:nvSpPr>
          <p:cNvPr id="18" name="Google Shape;18;p4"/>
          <p:cNvSpPr/>
          <p:nvPr/>
        </p:nvSpPr>
        <p:spPr>
          <a:xfrm>
            <a:off x="4136250" y="1321393"/>
            <a:ext cx="871500" cy="8688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659150" y="2161800"/>
            <a:ext cx="5825700" cy="819900"/>
          </a:xfrm>
          <a:prstGeom prst="rect">
            <a:avLst/>
          </a:prstGeom>
        </p:spPr>
        <p:txBody>
          <a:bodyPr anchorCtr="0" anchor="t" bIns="91425" lIns="91425" spcFirstLastPara="1" rIns="91425" wrap="square" tIns="91425">
            <a:noAutofit/>
          </a:bodyPr>
          <a:lstStyle>
            <a:lvl1pPr indent="-355600" lvl="0" marL="457200" rtl="0" algn="ctr">
              <a:spcBef>
                <a:spcPts val="600"/>
              </a:spcBef>
              <a:spcAft>
                <a:spcPts val="0"/>
              </a:spcAft>
              <a:buSzPts val="2000"/>
              <a:buChar char="▣"/>
              <a:defRPr i="1"/>
            </a:lvl1pPr>
            <a:lvl2pPr indent="-355600" lvl="1" marL="914400" rtl="0" algn="ctr">
              <a:spcBef>
                <a:spcPts val="0"/>
              </a:spcBef>
              <a:spcAft>
                <a:spcPts val="0"/>
              </a:spcAft>
              <a:buSzPts val="2000"/>
              <a:buChar char="○"/>
              <a:defRPr i="1"/>
            </a:lvl2pPr>
            <a:lvl3pPr indent="-355600" lvl="2" marL="1371600" rtl="0" algn="ctr">
              <a:spcBef>
                <a:spcPts val="0"/>
              </a:spcBef>
              <a:spcAft>
                <a:spcPts val="0"/>
              </a:spcAft>
              <a:buSzPts val="2000"/>
              <a:buChar char="■"/>
              <a:defRPr i="1"/>
            </a:lvl3pPr>
            <a:lvl4pPr indent="-355600" lvl="3" marL="1828800" rtl="0" algn="ctr">
              <a:spcBef>
                <a:spcPts val="0"/>
              </a:spcBef>
              <a:spcAft>
                <a:spcPts val="0"/>
              </a:spcAft>
              <a:buSzPts val="2000"/>
              <a:buChar char="●"/>
              <a:defRPr i="1"/>
            </a:lvl4pPr>
            <a:lvl5pPr indent="-355600" lvl="4" marL="2286000" rtl="0" algn="ctr">
              <a:spcBef>
                <a:spcPts val="0"/>
              </a:spcBef>
              <a:spcAft>
                <a:spcPts val="0"/>
              </a:spcAft>
              <a:buSzPts val="2000"/>
              <a:buChar char="○"/>
              <a:defRPr i="1"/>
            </a:lvl5pPr>
            <a:lvl6pPr indent="-355600" lvl="5" marL="2743200" rtl="0" algn="ctr">
              <a:spcBef>
                <a:spcPts val="0"/>
              </a:spcBef>
              <a:spcAft>
                <a:spcPts val="0"/>
              </a:spcAft>
              <a:buSzPts val="2000"/>
              <a:buChar char="■"/>
              <a:defRPr i="1"/>
            </a:lvl6pPr>
            <a:lvl7pPr indent="-355600" lvl="6" marL="3200400" rtl="0" algn="ctr">
              <a:spcBef>
                <a:spcPts val="0"/>
              </a:spcBef>
              <a:spcAft>
                <a:spcPts val="0"/>
              </a:spcAft>
              <a:buSzPts val="2000"/>
              <a:buChar char="●"/>
              <a:defRPr i="1"/>
            </a:lvl7pPr>
            <a:lvl8pPr indent="-355600" lvl="7" marL="3657600" rtl="0" algn="ctr">
              <a:spcBef>
                <a:spcPts val="0"/>
              </a:spcBef>
              <a:spcAft>
                <a:spcPts val="0"/>
              </a:spcAft>
              <a:buSzPts val="2000"/>
              <a:buChar char="○"/>
              <a:defRPr i="1"/>
            </a:lvl8pPr>
            <a:lvl9pPr indent="-355600" lvl="8" marL="4114800" algn="ctr">
              <a:spcBef>
                <a:spcPts val="0"/>
              </a:spcBef>
              <a:spcAft>
                <a:spcPts val="0"/>
              </a:spcAft>
              <a:buSzPts val="2000"/>
              <a:buChar char="■"/>
              <a:defRPr i="1"/>
            </a:lvl9pPr>
          </a:lstStyle>
          <a:p/>
        </p:txBody>
      </p:sp>
      <p:sp>
        <p:nvSpPr>
          <p:cNvPr id="20" name="Google Shape;20;p4"/>
          <p:cNvSpPr txBox="1"/>
          <p:nvPr/>
        </p:nvSpPr>
        <p:spPr>
          <a:xfrm>
            <a:off x="3593400" y="1391925"/>
            <a:ext cx="1957200" cy="5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B7B7B7"/>
                </a:solidFill>
                <a:latin typeface="Playfair Display"/>
                <a:ea typeface="Playfair Display"/>
                <a:cs typeface="Playfair Display"/>
                <a:sym typeface="Playfair Display"/>
              </a:rPr>
              <a:t>“</a:t>
            </a:r>
            <a:endParaRPr sz="6000">
              <a:solidFill>
                <a:srgbClr val="B7B7B7"/>
              </a:solidFill>
              <a:latin typeface="Playfair Display"/>
              <a:ea typeface="Playfair Display"/>
              <a:cs typeface="Playfair Display"/>
              <a:sym typeface="Playfair Display"/>
            </a:endParaRPr>
          </a:p>
        </p:txBody>
      </p:sp>
      <p:sp>
        <p:nvSpPr>
          <p:cNvPr id="21" name="Google Shape;21;p4"/>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 name="Shape 22"/>
        <p:cNvGrpSpPr/>
        <p:nvPr/>
      </p:nvGrpSpPr>
      <p:grpSpPr>
        <a:xfrm>
          <a:off x="0" y="0"/>
          <a:ext cx="0" cy="0"/>
          <a:chOff x="0" y="0"/>
          <a:chExt cx="0" cy="0"/>
        </a:xfrm>
      </p:grpSpPr>
      <p:sp>
        <p:nvSpPr>
          <p:cNvPr id="23" name="Google Shape;23;p5"/>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24" name="Google Shape;24;p5"/>
          <p:cNvSpPr txBox="1"/>
          <p:nvPr>
            <p:ph idx="1" type="body"/>
          </p:nvPr>
        </p:nvSpPr>
        <p:spPr>
          <a:xfrm>
            <a:off x="1251600" y="1272975"/>
            <a:ext cx="6640800" cy="3067500"/>
          </a:xfrm>
          <a:prstGeom prst="rect">
            <a:avLst/>
          </a:prstGeom>
        </p:spPr>
        <p:txBody>
          <a:bodyPr anchorCtr="0" anchor="ctr"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25" name="Google Shape;25;p5"/>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28" name="Google Shape;28;p6"/>
          <p:cNvSpPr txBox="1"/>
          <p:nvPr>
            <p:ph idx="1" type="body"/>
          </p:nvPr>
        </p:nvSpPr>
        <p:spPr>
          <a:xfrm>
            <a:off x="970212" y="1200150"/>
            <a:ext cx="3496500" cy="294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29" name="Google Shape;29;p6"/>
          <p:cNvSpPr txBox="1"/>
          <p:nvPr>
            <p:ph idx="2" type="body"/>
          </p:nvPr>
        </p:nvSpPr>
        <p:spPr>
          <a:xfrm>
            <a:off x="4677288" y="1200150"/>
            <a:ext cx="3496500" cy="294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0" name="Google Shape;30;p6"/>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1" name="Shape 31"/>
        <p:cNvGrpSpPr/>
        <p:nvPr/>
      </p:nvGrpSpPr>
      <p:grpSpPr>
        <a:xfrm>
          <a:off x="0" y="0"/>
          <a:ext cx="0" cy="0"/>
          <a:chOff x="0" y="0"/>
          <a:chExt cx="0" cy="0"/>
        </a:xfrm>
      </p:grpSpPr>
      <p:sp>
        <p:nvSpPr>
          <p:cNvPr id="32" name="Google Shape;32;p7"/>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3" name="Google Shape;33;p7"/>
          <p:cNvSpPr txBox="1"/>
          <p:nvPr>
            <p:ph idx="1" type="body"/>
          </p:nvPr>
        </p:nvSpPr>
        <p:spPr>
          <a:xfrm>
            <a:off x="738590" y="1200150"/>
            <a:ext cx="2471100" cy="31749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4" name="Google Shape;34;p7"/>
          <p:cNvSpPr txBox="1"/>
          <p:nvPr>
            <p:ph idx="2" type="body"/>
          </p:nvPr>
        </p:nvSpPr>
        <p:spPr>
          <a:xfrm>
            <a:off x="3336450" y="1200150"/>
            <a:ext cx="2471100" cy="31749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5" name="Google Shape;35;p7"/>
          <p:cNvSpPr txBox="1"/>
          <p:nvPr>
            <p:ph idx="3" type="body"/>
          </p:nvPr>
        </p:nvSpPr>
        <p:spPr>
          <a:xfrm>
            <a:off x="5934310" y="1200150"/>
            <a:ext cx="2471100" cy="31749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6" name="Google Shape;36;p7"/>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Google Shape;38;p8"/>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39" name="Google Shape;39;p8"/>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0" name="Shape 40"/>
        <p:cNvGrpSpPr/>
        <p:nvPr/>
      </p:nvGrpSpPr>
      <p:grpSpPr>
        <a:xfrm>
          <a:off x="0" y="0"/>
          <a:ext cx="0" cy="0"/>
          <a:chOff x="0" y="0"/>
          <a:chExt cx="0" cy="0"/>
        </a:xfrm>
      </p:grpSpPr>
      <p:sp>
        <p:nvSpPr>
          <p:cNvPr id="41" name="Google Shape;41;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rgbClr val="999999"/>
              </a:buClr>
              <a:buSzPts val="1200"/>
              <a:buNone/>
              <a:defRPr sz="1200">
                <a:solidFill>
                  <a:srgbClr val="999999"/>
                </a:solidFill>
              </a:defRPr>
            </a:lvl1pPr>
          </a:lstStyle>
          <a:p/>
        </p:txBody>
      </p:sp>
      <p:sp>
        <p:nvSpPr>
          <p:cNvPr id="42" name="Google Shape;42;p9"/>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hite" type="blank">
  <p:cSld name="BLANK">
    <p:spTree>
      <p:nvGrpSpPr>
        <p:cNvPr id="43" name="Shape 43"/>
        <p:cNvGrpSpPr/>
        <p:nvPr/>
      </p:nvGrpSpPr>
      <p:grpSpPr>
        <a:xfrm>
          <a:off x="0" y="0"/>
          <a:ext cx="0" cy="0"/>
          <a:chOff x="0" y="0"/>
          <a:chExt cx="0" cy="0"/>
        </a:xfrm>
      </p:grpSpPr>
      <p:sp>
        <p:nvSpPr>
          <p:cNvPr id="44" name="Google Shape;44;p10"/>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22625" y="226575"/>
            <a:ext cx="8698800" cy="4690200"/>
          </a:xfrm>
          <a:prstGeom prst="rect">
            <a:avLst/>
          </a:prstGeom>
          <a:noFill/>
          <a:ln cap="flat" cmpd="sng" w="28575">
            <a:solidFill>
              <a:srgbClr val="D9D9D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288000" y="288125"/>
            <a:ext cx="8567700" cy="4567200"/>
          </a:xfrm>
          <a:prstGeom prst="rect">
            <a:avLst/>
          </a:prstGeom>
          <a:noFill/>
          <a:ln cap="flat" cmpd="sng" w="9525">
            <a:solidFill>
              <a:srgbClr val="D9D9D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388955" y="338306"/>
            <a:ext cx="8366100" cy="7626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p:txBody>
      </p:sp>
      <p:sp>
        <p:nvSpPr>
          <p:cNvPr id="9" name="Google Shape;9;p1"/>
          <p:cNvSpPr txBox="1"/>
          <p:nvPr>
            <p:ph idx="1" type="body"/>
          </p:nvPr>
        </p:nvSpPr>
        <p:spPr>
          <a:xfrm>
            <a:off x="1251600" y="1272975"/>
            <a:ext cx="6640800" cy="30675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indent="-355600" lvl="1" marL="9144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indent="-355600" lvl="2" marL="1371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indent="-355600" lvl="3" marL="18288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indent="-355600" lvl="4" marL="22860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indent="-355600" lvl="5" marL="27432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indent="-355600" lvl="6" marL="32004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indent="-355600" lvl="7" marL="3657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indent="-355600" lvl="8" marL="41148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p:txBody>
      </p:sp>
      <p:sp>
        <p:nvSpPr>
          <p:cNvPr id="10" name="Google Shape;10;p1"/>
          <p:cNvSpPr txBox="1"/>
          <p:nvPr>
            <p:ph idx="12" type="sldNum"/>
          </p:nvPr>
        </p:nvSpPr>
        <p:spPr>
          <a:xfrm>
            <a:off x="4297650" y="4419838"/>
            <a:ext cx="548700" cy="393600"/>
          </a:xfrm>
          <a:prstGeom prst="rect">
            <a:avLst/>
          </a:prstGeom>
          <a:noFill/>
          <a:ln>
            <a:noFill/>
          </a:ln>
        </p:spPr>
        <p:txBody>
          <a:bodyPr anchorCtr="0" anchor="b" bIns="91425" lIns="91425" spcFirstLastPara="1" rIns="91425" wrap="square" tIns="91425">
            <a:noAutofit/>
          </a:bodyPr>
          <a:lstStyle>
            <a:lvl1pPr lvl="0" algn="ctr">
              <a:buNone/>
              <a:defRPr sz="1100">
                <a:solidFill>
                  <a:schemeClr val="accent3"/>
                </a:solidFill>
                <a:latin typeface="PT Serif"/>
                <a:ea typeface="PT Serif"/>
                <a:cs typeface="PT Serif"/>
                <a:sym typeface="PT Serif"/>
              </a:defRPr>
            </a:lvl1pPr>
            <a:lvl2pPr lvl="1" algn="ctr">
              <a:buNone/>
              <a:defRPr sz="1100">
                <a:solidFill>
                  <a:schemeClr val="accent3"/>
                </a:solidFill>
                <a:latin typeface="PT Serif"/>
                <a:ea typeface="PT Serif"/>
                <a:cs typeface="PT Serif"/>
                <a:sym typeface="PT Serif"/>
              </a:defRPr>
            </a:lvl2pPr>
            <a:lvl3pPr lvl="2" algn="ctr">
              <a:buNone/>
              <a:defRPr sz="1100">
                <a:solidFill>
                  <a:schemeClr val="accent3"/>
                </a:solidFill>
                <a:latin typeface="PT Serif"/>
                <a:ea typeface="PT Serif"/>
                <a:cs typeface="PT Serif"/>
                <a:sym typeface="PT Serif"/>
              </a:defRPr>
            </a:lvl3pPr>
            <a:lvl4pPr lvl="3" algn="ctr">
              <a:buNone/>
              <a:defRPr sz="1100">
                <a:solidFill>
                  <a:schemeClr val="accent3"/>
                </a:solidFill>
                <a:latin typeface="PT Serif"/>
                <a:ea typeface="PT Serif"/>
                <a:cs typeface="PT Serif"/>
                <a:sym typeface="PT Serif"/>
              </a:defRPr>
            </a:lvl4pPr>
            <a:lvl5pPr lvl="4" algn="ctr">
              <a:buNone/>
              <a:defRPr sz="1100">
                <a:solidFill>
                  <a:schemeClr val="accent3"/>
                </a:solidFill>
                <a:latin typeface="PT Serif"/>
                <a:ea typeface="PT Serif"/>
                <a:cs typeface="PT Serif"/>
                <a:sym typeface="PT Serif"/>
              </a:defRPr>
            </a:lvl5pPr>
            <a:lvl6pPr lvl="5" algn="ctr">
              <a:buNone/>
              <a:defRPr sz="1100">
                <a:solidFill>
                  <a:schemeClr val="accent3"/>
                </a:solidFill>
                <a:latin typeface="PT Serif"/>
                <a:ea typeface="PT Serif"/>
                <a:cs typeface="PT Serif"/>
                <a:sym typeface="PT Serif"/>
              </a:defRPr>
            </a:lvl6pPr>
            <a:lvl7pPr lvl="6" algn="ctr">
              <a:buNone/>
              <a:defRPr sz="1100">
                <a:solidFill>
                  <a:schemeClr val="accent3"/>
                </a:solidFill>
                <a:latin typeface="PT Serif"/>
                <a:ea typeface="PT Serif"/>
                <a:cs typeface="PT Serif"/>
                <a:sym typeface="PT Serif"/>
              </a:defRPr>
            </a:lvl7pPr>
            <a:lvl8pPr lvl="7" algn="ctr">
              <a:buNone/>
              <a:defRPr sz="1100">
                <a:solidFill>
                  <a:schemeClr val="accent3"/>
                </a:solidFill>
                <a:latin typeface="PT Serif"/>
                <a:ea typeface="PT Serif"/>
                <a:cs typeface="PT Serif"/>
                <a:sym typeface="PT Serif"/>
              </a:defRPr>
            </a:lvl8pPr>
            <a:lvl9pPr lvl="8" algn="ctr">
              <a:buNone/>
              <a:defRPr sz="1100">
                <a:solidFill>
                  <a:schemeClr val="accent3"/>
                </a:solidFill>
                <a:latin typeface="PT Serif"/>
                <a:ea typeface="PT Serif"/>
                <a:cs typeface="PT Serif"/>
                <a:sym typeface="PT Serif"/>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2"/>
          <p:cNvSpPr txBox="1"/>
          <p:nvPr>
            <p:ph type="ctrTitle"/>
          </p:nvPr>
        </p:nvSpPr>
        <p:spPr>
          <a:xfrm>
            <a:off x="1768800" y="1991813"/>
            <a:ext cx="5606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Home Automation Walkthrough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nvSpPr>
        <p:spPr>
          <a:xfrm>
            <a:off x="1321050" y="662050"/>
            <a:ext cx="65019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600">
                <a:solidFill>
                  <a:srgbClr val="1D1D1B"/>
                </a:solidFill>
                <a:latin typeface="PT Serif"/>
                <a:ea typeface="PT Serif"/>
                <a:cs typeface="PT Serif"/>
                <a:sym typeface="PT Serif"/>
              </a:rPr>
              <a:t>Are there any environmental factors that would affect how the user uses the system?</a:t>
            </a:r>
            <a:endParaRPr b="1" sz="1600">
              <a:solidFill>
                <a:srgbClr val="1D1D1B"/>
              </a:solidFill>
              <a:latin typeface="PT Serif"/>
              <a:ea typeface="PT Serif"/>
              <a:cs typeface="PT Serif"/>
              <a:sym typeface="PT Serif"/>
            </a:endParaRPr>
          </a:p>
          <a:p>
            <a:pPr indent="0" lvl="0" marL="0" rtl="0" algn="l">
              <a:spcBef>
                <a:spcPts val="600"/>
              </a:spcBef>
              <a:spcAft>
                <a:spcPts val="0"/>
              </a:spcAft>
              <a:buNone/>
            </a:pPr>
            <a:r>
              <a:t/>
            </a:r>
            <a:endParaRPr b="1" sz="1600">
              <a:solidFill>
                <a:srgbClr val="1D1D1B"/>
              </a:solidFill>
              <a:latin typeface="PT Serif"/>
              <a:ea typeface="PT Serif"/>
              <a:cs typeface="PT Serif"/>
              <a:sym typeface="PT Serif"/>
            </a:endParaRPr>
          </a:p>
          <a:p>
            <a:pPr indent="0" lvl="0" marL="0" rtl="0" algn="l">
              <a:lnSpc>
                <a:spcPct val="115000"/>
              </a:lnSpc>
              <a:spcBef>
                <a:spcPts val="0"/>
              </a:spcBef>
              <a:spcAft>
                <a:spcPts val="0"/>
              </a:spcAft>
              <a:buNone/>
            </a:pPr>
            <a:r>
              <a:rPr lang="en">
                <a:solidFill>
                  <a:srgbClr val="373A3C"/>
                </a:solidFill>
              </a:rPr>
              <a:t>·</a:t>
            </a:r>
            <a:r>
              <a:rPr lang="en">
                <a:solidFill>
                  <a:srgbClr val="373A3C"/>
                </a:solidFill>
                <a:latin typeface="Times New Roman"/>
                <a:ea typeface="Times New Roman"/>
                <a:cs typeface="Times New Roman"/>
                <a:sym typeface="Times New Roman"/>
              </a:rPr>
              <a:t>      Being present in the house could affect the direct use of a home automatic system. </a:t>
            </a:r>
            <a:endParaRPr>
              <a:solidFill>
                <a:srgbClr val="373A3C"/>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rgbClr val="373A3C"/>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rgbClr val="373A3C"/>
                </a:solidFill>
              </a:rPr>
              <a:t>·</a:t>
            </a:r>
            <a:r>
              <a:rPr lang="en">
                <a:solidFill>
                  <a:srgbClr val="373A3C"/>
                </a:solidFill>
                <a:latin typeface="Times New Roman"/>
                <a:ea typeface="Times New Roman"/>
                <a:cs typeface="Times New Roman"/>
                <a:sym typeface="Times New Roman"/>
              </a:rPr>
              <a:t>      Access to wireless broadband</a:t>
            </a:r>
            <a:endParaRPr>
              <a:solidFill>
                <a:srgbClr val="373A3C"/>
              </a:solidFill>
              <a:latin typeface="PT Serif"/>
              <a:ea typeface="PT Serif"/>
              <a:cs typeface="PT Serif"/>
              <a:sym typeface="PT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ctrTitle"/>
          </p:nvPr>
        </p:nvSpPr>
        <p:spPr>
          <a:xfrm>
            <a:off x="1619700" y="1874794"/>
            <a:ext cx="5904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a:t>
            </a:r>
            <a:r>
              <a:rPr lang="en"/>
              <a:t>.</a:t>
            </a:r>
            <a:endParaRPr/>
          </a:p>
          <a:p>
            <a:pPr indent="0" lvl="0" marL="0" rtl="0" algn="ctr">
              <a:spcBef>
                <a:spcPts val="0"/>
              </a:spcBef>
              <a:spcAft>
                <a:spcPts val="0"/>
              </a:spcAft>
              <a:buNone/>
            </a:pPr>
            <a:r>
              <a:rPr lang="en"/>
              <a:t>What tasks do we have to do to meet these goals?</a:t>
            </a:r>
            <a:endParaRPr/>
          </a:p>
        </p:txBody>
      </p:sp>
      <p:sp>
        <p:nvSpPr>
          <p:cNvPr id="110" name="Google Shape;110;p22"/>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nvSpPr>
        <p:spPr>
          <a:xfrm>
            <a:off x="1321050" y="662050"/>
            <a:ext cx="65019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600">
                <a:solidFill>
                  <a:srgbClr val="1D1D1B"/>
                </a:solidFill>
                <a:latin typeface="PT Serif"/>
                <a:ea typeface="PT Serif"/>
                <a:cs typeface="PT Serif"/>
                <a:sym typeface="PT Serif"/>
              </a:rPr>
              <a:t>Task 1:</a:t>
            </a:r>
            <a:endParaRPr b="1" sz="1600">
              <a:solidFill>
                <a:srgbClr val="1D1D1B"/>
              </a:solidFill>
              <a:latin typeface="PT Serif"/>
              <a:ea typeface="PT Serif"/>
              <a:cs typeface="PT Serif"/>
              <a:sym typeface="PT Serif"/>
            </a:endParaRPr>
          </a:p>
          <a:p>
            <a:pPr indent="0" lvl="0" marL="0" rtl="0" algn="l">
              <a:spcBef>
                <a:spcPts val="600"/>
              </a:spcBef>
              <a:spcAft>
                <a:spcPts val="0"/>
              </a:spcAft>
              <a:buNone/>
            </a:pPr>
            <a:r>
              <a:t/>
            </a:r>
            <a:endParaRPr b="1" sz="1600">
              <a:solidFill>
                <a:srgbClr val="1D1D1B"/>
              </a:solidFill>
              <a:latin typeface="PT Serif"/>
              <a:ea typeface="PT Serif"/>
              <a:cs typeface="PT Serif"/>
              <a:sym typeface="PT Serif"/>
            </a:endParaRPr>
          </a:p>
          <a:p>
            <a:pPr indent="0" lvl="0" marL="0" rtl="0" algn="l">
              <a:lnSpc>
                <a:spcPct val="115000"/>
              </a:lnSpc>
              <a:spcBef>
                <a:spcPts val="0"/>
              </a:spcBef>
              <a:spcAft>
                <a:spcPts val="0"/>
              </a:spcAft>
              <a:buNone/>
            </a:pPr>
            <a:r>
              <a:rPr lang="en">
                <a:solidFill>
                  <a:srgbClr val="373A3C"/>
                </a:solidFill>
                <a:latin typeface="PT Serif"/>
                <a:ea typeface="PT Serif"/>
                <a:cs typeface="PT Serif"/>
                <a:sym typeface="PT Serif"/>
              </a:rPr>
              <a:t>Objective: </a:t>
            </a:r>
            <a:endParaRPr>
              <a:solidFill>
                <a:srgbClr val="373A3C"/>
              </a:solidFill>
              <a:latin typeface="PT Serif"/>
              <a:ea typeface="PT Serif"/>
              <a:cs typeface="PT Serif"/>
              <a:sym typeface="PT Serif"/>
            </a:endParaRPr>
          </a:p>
          <a:p>
            <a:pPr indent="0" lvl="0" marL="0" rtl="0" algn="l">
              <a:lnSpc>
                <a:spcPct val="115000"/>
              </a:lnSpc>
              <a:spcBef>
                <a:spcPts val="1200"/>
              </a:spcBef>
              <a:spcAft>
                <a:spcPts val="0"/>
              </a:spcAft>
              <a:buNone/>
            </a:pPr>
            <a:r>
              <a:rPr lang="en">
                <a:solidFill>
                  <a:srgbClr val="373A3C"/>
                </a:solidFill>
                <a:latin typeface="PT Serif"/>
                <a:ea typeface="PT Serif"/>
                <a:cs typeface="PT Serif"/>
                <a:sym typeface="PT Serif"/>
              </a:rPr>
              <a:t>Have the equipment give feedback through accomplished tasks</a:t>
            </a:r>
            <a:endParaRPr>
              <a:solidFill>
                <a:srgbClr val="373A3C"/>
              </a:solidFill>
              <a:latin typeface="PT Serif"/>
              <a:ea typeface="PT Serif"/>
              <a:cs typeface="PT Serif"/>
              <a:sym typeface="PT Serif"/>
            </a:endParaRPr>
          </a:p>
          <a:p>
            <a:pPr indent="0" lvl="0" marL="0" rtl="0" algn="l">
              <a:lnSpc>
                <a:spcPct val="115000"/>
              </a:lnSpc>
              <a:spcBef>
                <a:spcPts val="1200"/>
              </a:spcBef>
              <a:spcAft>
                <a:spcPts val="0"/>
              </a:spcAft>
              <a:buNone/>
            </a:pPr>
            <a:r>
              <a:rPr lang="en">
                <a:solidFill>
                  <a:srgbClr val="373A3C"/>
                </a:solidFill>
                <a:latin typeface="PT Serif"/>
                <a:ea typeface="PT Serif"/>
                <a:cs typeface="PT Serif"/>
                <a:sym typeface="PT Serif"/>
              </a:rPr>
              <a:t>Tasks:</a:t>
            </a:r>
            <a:endParaRPr>
              <a:solidFill>
                <a:srgbClr val="373A3C"/>
              </a:solidFill>
              <a:latin typeface="PT Serif"/>
              <a:ea typeface="PT Serif"/>
              <a:cs typeface="PT Serif"/>
              <a:sym typeface="PT Serif"/>
            </a:endParaRPr>
          </a:p>
          <a:p>
            <a:pPr indent="-317500" lvl="0" marL="457200" rtl="0" algn="l">
              <a:lnSpc>
                <a:spcPct val="115000"/>
              </a:lnSpc>
              <a:spcBef>
                <a:spcPts val="1200"/>
              </a:spcBef>
              <a:spcAft>
                <a:spcPts val="0"/>
              </a:spcAft>
              <a:buClr>
                <a:srgbClr val="373A3C"/>
              </a:buClr>
              <a:buSzPts val="1400"/>
              <a:buFont typeface="PT Serif"/>
              <a:buAutoNum type="arabicPeriod"/>
            </a:pPr>
            <a:r>
              <a:rPr lang="en">
                <a:solidFill>
                  <a:srgbClr val="373A3C"/>
                </a:solidFill>
                <a:latin typeface="PT Serif"/>
                <a:ea typeface="PT Serif"/>
                <a:cs typeface="PT Serif"/>
                <a:sym typeface="PT Serif"/>
              </a:rPr>
              <a:t>Scroll to the desired category (Security, appliances, casting, or smart speakers)</a:t>
            </a:r>
            <a:endParaRPr>
              <a:solidFill>
                <a:srgbClr val="373A3C"/>
              </a:solidFill>
              <a:latin typeface="PT Serif"/>
              <a:ea typeface="PT Serif"/>
              <a:cs typeface="PT Serif"/>
              <a:sym typeface="PT Serif"/>
            </a:endParaRPr>
          </a:p>
          <a:p>
            <a:pPr indent="-317500" lvl="0" marL="457200" rtl="0" algn="l">
              <a:lnSpc>
                <a:spcPct val="115000"/>
              </a:lnSpc>
              <a:spcBef>
                <a:spcPts val="0"/>
              </a:spcBef>
              <a:spcAft>
                <a:spcPts val="0"/>
              </a:spcAft>
              <a:buClr>
                <a:srgbClr val="373A3C"/>
              </a:buClr>
              <a:buSzPts val="1400"/>
              <a:buFont typeface="PT Serif"/>
              <a:buAutoNum type="arabicPeriod"/>
            </a:pPr>
            <a:r>
              <a:rPr lang="en">
                <a:solidFill>
                  <a:srgbClr val="373A3C"/>
                </a:solidFill>
                <a:latin typeface="PT Serif"/>
                <a:ea typeface="PT Serif"/>
                <a:cs typeface="PT Serif"/>
                <a:sym typeface="PT Serif"/>
              </a:rPr>
              <a:t>Click on chosen device that you wish to manipulate</a:t>
            </a:r>
            <a:endParaRPr>
              <a:solidFill>
                <a:srgbClr val="373A3C"/>
              </a:solidFill>
              <a:latin typeface="PT Serif"/>
              <a:ea typeface="PT Serif"/>
              <a:cs typeface="PT Serif"/>
              <a:sym typeface="PT Serif"/>
            </a:endParaRPr>
          </a:p>
          <a:p>
            <a:pPr indent="-317500" lvl="0" marL="457200" rtl="0" algn="l">
              <a:lnSpc>
                <a:spcPct val="115000"/>
              </a:lnSpc>
              <a:spcBef>
                <a:spcPts val="0"/>
              </a:spcBef>
              <a:spcAft>
                <a:spcPts val="0"/>
              </a:spcAft>
              <a:buClr>
                <a:srgbClr val="373A3C"/>
              </a:buClr>
              <a:buSzPts val="1400"/>
              <a:buFont typeface="PT Serif"/>
              <a:buAutoNum type="arabicPeriod"/>
            </a:pPr>
            <a:r>
              <a:rPr lang="en">
                <a:solidFill>
                  <a:srgbClr val="373A3C"/>
                </a:solidFill>
                <a:latin typeface="PT Serif"/>
                <a:ea typeface="PT Serif"/>
                <a:cs typeface="PT Serif"/>
                <a:sym typeface="PT Serif"/>
              </a:rPr>
              <a:t>Choose the goal that you wish to achieve</a:t>
            </a:r>
            <a:endParaRPr>
              <a:solidFill>
                <a:srgbClr val="373A3C"/>
              </a:solidFill>
              <a:latin typeface="PT Serif"/>
              <a:ea typeface="PT Serif"/>
              <a:cs typeface="PT Serif"/>
              <a:sym typeface="PT Serif"/>
            </a:endParaRPr>
          </a:p>
          <a:p>
            <a:pPr indent="0" lvl="0" marL="0" rtl="0" algn="l">
              <a:lnSpc>
                <a:spcPct val="115000"/>
              </a:lnSpc>
              <a:spcBef>
                <a:spcPts val="1200"/>
              </a:spcBef>
              <a:spcAft>
                <a:spcPts val="0"/>
              </a:spcAft>
              <a:buClr>
                <a:schemeClr val="dk1"/>
              </a:buClr>
              <a:buSzPts val="1100"/>
              <a:buFont typeface="Arial"/>
              <a:buNone/>
            </a:pPr>
            <a:r>
              <a:t/>
            </a:r>
            <a:endParaRPr>
              <a:solidFill>
                <a:srgbClr val="373A3C"/>
              </a:solidFill>
              <a:latin typeface="PT Serif"/>
              <a:ea typeface="PT Serif"/>
              <a:cs typeface="PT Serif"/>
              <a:sym typeface="PT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nvSpPr>
        <p:spPr>
          <a:xfrm>
            <a:off x="1321050" y="662050"/>
            <a:ext cx="65019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600">
                <a:solidFill>
                  <a:srgbClr val="1D1D1B"/>
                </a:solidFill>
                <a:latin typeface="PT Serif"/>
                <a:ea typeface="PT Serif"/>
                <a:cs typeface="PT Serif"/>
                <a:sym typeface="PT Serif"/>
              </a:rPr>
              <a:t>Task 2:</a:t>
            </a:r>
            <a:endParaRPr b="1" sz="1600">
              <a:solidFill>
                <a:srgbClr val="1D1D1B"/>
              </a:solidFill>
              <a:latin typeface="PT Serif"/>
              <a:ea typeface="PT Serif"/>
              <a:cs typeface="PT Serif"/>
              <a:sym typeface="PT Serif"/>
            </a:endParaRPr>
          </a:p>
          <a:p>
            <a:pPr indent="0" lvl="0" marL="0" rtl="0" algn="l">
              <a:spcBef>
                <a:spcPts val="600"/>
              </a:spcBef>
              <a:spcAft>
                <a:spcPts val="0"/>
              </a:spcAft>
              <a:buNone/>
            </a:pPr>
            <a:r>
              <a:t/>
            </a:r>
            <a:endParaRPr b="1" sz="1600">
              <a:solidFill>
                <a:srgbClr val="1D1D1B"/>
              </a:solidFill>
              <a:latin typeface="PT Serif"/>
              <a:ea typeface="PT Serif"/>
              <a:cs typeface="PT Serif"/>
              <a:sym typeface="PT Serif"/>
            </a:endParaRPr>
          </a:p>
          <a:p>
            <a:pPr indent="0" lvl="0" marL="0" rtl="0" algn="l">
              <a:lnSpc>
                <a:spcPct val="115000"/>
              </a:lnSpc>
              <a:spcBef>
                <a:spcPts val="0"/>
              </a:spcBef>
              <a:spcAft>
                <a:spcPts val="0"/>
              </a:spcAft>
              <a:buNone/>
            </a:pPr>
            <a:r>
              <a:rPr lang="en">
                <a:solidFill>
                  <a:srgbClr val="373A3C"/>
                </a:solidFill>
                <a:latin typeface="PT Serif"/>
                <a:ea typeface="PT Serif"/>
                <a:cs typeface="PT Serif"/>
                <a:sym typeface="PT Serif"/>
              </a:rPr>
              <a:t>Objective: </a:t>
            </a:r>
            <a:endParaRPr>
              <a:solidFill>
                <a:srgbClr val="373A3C"/>
              </a:solidFill>
              <a:latin typeface="PT Serif"/>
              <a:ea typeface="PT Serif"/>
              <a:cs typeface="PT Serif"/>
              <a:sym typeface="PT Serif"/>
            </a:endParaRPr>
          </a:p>
          <a:p>
            <a:pPr indent="0" lvl="0" marL="0" rtl="0" algn="l">
              <a:lnSpc>
                <a:spcPct val="115000"/>
              </a:lnSpc>
              <a:spcBef>
                <a:spcPts val="1200"/>
              </a:spcBef>
              <a:spcAft>
                <a:spcPts val="0"/>
              </a:spcAft>
              <a:buNone/>
            </a:pPr>
            <a:r>
              <a:rPr lang="en">
                <a:solidFill>
                  <a:srgbClr val="373A3C"/>
                </a:solidFill>
                <a:latin typeface="PT Serif"/>
                <a:ea typeface="PT Serif"/>
                <a:cs typeface="PT Serif"/>
                <a:sym typeface="PT Serif"/>
              </a:rPr>
              <a:t>Allow customization of the list of devices and their specific attributes</a:t>
            </a:r>
            <a:endParaRPr>
              <a:solidFill>
                <a:srgbClr val="373A3C"/>
              </a:solidFill>
              <a:latin typeface="PT Serif"/>
              <a:ea typeface="PT Serif"/>
              <a:cs typeface="PT Serif"/>
              <a:sym typeface="PT Serif"/>
            </a:endParaRPr>
          </a:p>
          <a:p>
            <a:pPr indent="0" lvl="0" marL="0" rtl="0" algn="l">
              <a:lnSpc>
                <a:spcPct val="115000"/>
              </a:lnSpc>
              <a:spcBef>
                <a:spcPts val="1200"/>
              </a:spcBef>
              <a:spcAft>
                <a:spcPts val="0"/>
              </a:spcAft>
              <a:buNone/>
            </a:pPr>
            <a:r>
              <a:rPr lang="en">
                <a:solidFill>
                  <a:srgbClr val="373A3C"/>
                </a:solidFill>
                <a:latin typeface="PT Serif"/>
                <a:ea typeface="PT Serif"/>
                <a:cs typeface="PT Serif"/>
                <a:sym typeface="PT Serif"/>
              </a:rPr>
              <a:t>Tasks:</a:t>
            </a:r>
            <a:endParaRPr>
              <a:solidFill>
                <a:srgbClr val="373A3C"/>
              </a:solidFill>
              <a:latin typeface="PT Serif"/>
              <a:ea typeface="PT Serif"/>
              <a:cs typeface="PT Serif"/>
              <a:sym typeface="PT Serif"/>
            </a:endParaRPr>
          </a:p>
          <a:p>
            <a:pPr indent="-317500" lvl="0" marL="457200" rtl="0" algn="l">
              <a:lnSpc>
                <a:spcPct val="115000"/>
              </a:lnSpc>
              <a:spcBef>
                <a:spcPts val="1200"/>
              </a:spcBef>
              <a:spcAft>
                <a:spcPts val="0"/>
              </a:spcAft>
              <a:buClr>
                <a:srgbClr val="373A3C"/>
              </a:buClr>
              <a:buSzPts val="1400"/>
              <a:buFont typeface="PT Serif"/>
              <a:buAutoNum type="arabicPeriod"/>
            </a:pPr>
            <a:r>
              <a:rPr lang="en">
                <a:solidFill>
                  <a:srgbClr val="373A3C"/>
                </a:solidFill>
                <a:latin typeface="PT Serif"/>
                <a:ea typeface="PT Serif"/>
                <a:cs typeface="PT Serif"/>
                <a:sym typeface="PT Serif"/>
              </a:rPr>
              <a:t>Scroll to the desired category (Security, appliances, casting, or smart speakers)</a:t>
            </a:r>
            <a:endParaRPr>
              <a:solidFill>
                <a:srgbClr val="373A3C"/>
              </a:solidFill>
              <a:latin typeface="PT Serif"/>
              <a:ea typeface="PT Serif"/>
              <a:cs typeface="PT Serif"/>
              <a:sym typeface="PT Serif"/>
            </a:endParaRPr>
          </a:p>
          <a:p>
            <a:pPr indent="-317500" lvl="0" marL="457200" rtl="0" algn="l">
              <a:lnSpc>
                <a:spcPct val="115000"/>
              </a:lnSpc>
              <a:spcBef>
                <a:spcPts val="0"/>
              </a:spcBef>
              <a:spcAft>
                <a:spcPts val="0"/>
              </a:spcAft>
              <a:buClr>
                <a:srgbClr val="373A3C"/>
              </a:buClr>
              <a:buSzPts val="1400"/>
              <a:buFont typeface="PT Serif"/>
              <a:buAutoNum type="arabicPeriod"/>
            </a:pPr>
            <a:r>
              <a:rPr lang="en">
                <a:solidFill>
                  <a:srgbClr val="373A3C"/>
                </a:solidFill>
                <a:latin typeface="PT Serif"/>
                <a:ea typeface="PT Serif"/>
                <a:cs typeface="PT Serif"/>
                <a:sym typeface="PT Serif"/>
              </a:rPr>
              <a:t>Click on chosen device that you wish to manipulate</a:t>
            </a:r>
            <a:endParaRPr>
              <a:solidFill>
                <a:srgbClr val="373A3C"/>
              </a:solidFill>
              <a:latin typeface="PT Serif"/>
              <a:ea typeface="PT Serif"/>
              <a:cs typeface="PT Serif"/>
              <a:sym typeface="PT Serif"/>
            </a:endParaRPr>
          </a:p>
          <a:p>
            <a:pPr indent="-317500" lvl="0" marL="457200" rtl="0" algn="l">
              <a:lnSpc>
                <a:spcPct val="115000"/>
              </a:lnSpc>
              <a:spcBef>
                <a:spcPts val="0"/>
              </a:spcBef>
              <a:spcAft>
                <a:spcPts val="0"/>
              </a:spcAft>
              <a:buClr>
                <a:srgbClr val="373A3C"/>
              </a:buClr>
              <a:buSzPts val="1400"/>
              <a:buFont typeface="PT Serif"/>
              <a:buAutoNum type="arabicPeriod"/>
            </a:pPr>
            <a:r>
              <a:rPr lang="en">
                <a:solidFill>
                  <a:srgbClr val="373A3C"/>
                </a:solidFill>
                <a:latin typeface="PT Serif"/>
                <a:ea typeface="PT Serif"/>
                <a:cs typeface="PT Serif"/>
                <a:sym typeface="PT Serif"/>
              </a:rPr>
              <a:t>Click on the settings button and customize the device (the three dots in the top right corner)</a:t>
            </a:r>
            <a:endParaRPr>
              <a:solidFill>
                <a:srgbClr val="373A3C"/>
              </a:solidFill>
              <a:latin typeface="PT Serif"/>
              <a:ea typeface="PT Serif"/>
              <a:cs typeface="PT Serif"/>
              <a:sym typeface="PT Serif"/>
            </a:endParaRPr>
          </a:p>
          <a:p>
            <a:pPr indent="0" lvl="0" marL="0" rtl="0" algn="l">
              <a:lnSpc>
                <a:spcPct val="115000"/>
              </a:lnSpc>
              <a:spcBef>
                <a:spcPts val="1200"/>
              </a:spcBef>
              <a:spcAft>
                <a:spcPts val="0"/>
              </a:spcAft>
              <a:buNone/>
            </a:pPr>
            <a:r>
              <a:t/>
            </a:r>
            <a:endParaRPr>
              <a:solidFill>
                <a:srgbClr val="373A3C"/>
              </a:solidFill>
              <a:latin typeface="PT Serif"/>
              <a:ea typeface="PT Serif"/>
              <a:cs typeface="PT Serif"/>
              <a:sym typeface="PT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nvSpPr>
        <p:spPr>
          <a:xfrm>
            <a:off x="1321050" y="662050"/>
            <a:ext cx="65019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600">
                <a:solidFill>
                  <a:srgbClr val="1D1D1B"/>
                </a:solidFill>
                <a:latin typeface="PT Serif"/>
                <a:ea typeface="PT Serif"/>
                <a:cs typeface="PT Serif"/>
                <a:sym typeface="PT Serif"/>
              </a:rPr>
              <a:t>Task 3:</a:t>
            </a:r>
            <a:endParaRPr b="1" sz="1600">
              <a:solidFill>
                <a:srgbClr val="1D1D1B"/>
              </a:solidFill>
              <a:latin typeface="PT Serif"/>
              <a:ea typeface="PT Serif"/>
              <a:cs typeface="PT Serif"/>
              <a:sym typeface="PT Serif"/>
            </a:endParaRPr>
          </a:p>
          <a:p>
            <a:pPr indent="0" lvl="0" marL="0" rtl="0" algn="l">
              <a:spcBef>
                <a:spcPts val="600"/>
              </a:spcBef>
              <a:spcAft>
                <a:spcPts val="0"/>
              </a:spcAft>
              <a:buNone/>
            </a:pPr>
            <a:r>
              <a:t/>
            </a:r>
            <a:endParaRPr b="1" sz="1600">
              <a:solidFill>
                <a:srgbClr val="1D1D1B"/>
              </a:solidFill>
              <a:latin typeface="PT Serif"/>
              <a:ea typeface="PT Serif"/>
              <a:cs typeface="PT Serif"/>
              <a:sym typeface="PT Serif"/>
            </a:endParaRPr>
          </a:p>
          <a:p>
            <a:pPr indent="0" lvl="0" marL="0" rtl="0" algn="l">
              <a:lnSpc>
                <a:spcPct val="115000"/>
              </a:lnSpc>
              <a:spcBef>
                <a:spcPts val="0"/>
              </a:spcBef>
              <a:spcAft>
                <a:spcPts val="0"/>
              </a:spcAft>
              <a:buNone/>
            </a:pPr>
            <a:r>
              <a:rPr lang="en">
                <a:solidFill>
                  <a:srgbClr val="373A3C"/>
                </a:solidFill>
                <a:latin typeface="PT Serif"/>
                <a:ea typeface="PT Serif"/>
                <a:cs typeface="PT Serif"/>
                <a:sym typeface="PT Serif"/>
              </a:rPr>
              <a:t>Objective: </a:t>
            </a:r>
            <a:endParaRPr>
              <a:solidFill>
                <a:srgbClr val="373A3C"/>
              </a:solidFill>
              <a:latin typeface="PT Serif"/>
              <a:ea typeface="PT Serif"/>
              <a:cs typeface="PT Serif"/>
              <a:sym typeface="PT Serif"/>
            </a:endParaRPr>
          </a:p>
          <a:p>
            <a:pPr indent="0" lvl="0" marL="0" rtl="0" algn="l">
              <a:lnSpc>
                <a:spcPct val="115000"/>
              </a:lnSpc>
              <a:spcBef>
                <a:spcPts val="1200"/>
              </a:spcBef>
              <a:spcAft>
                <a:spcPts val="0"/>
              </a:spcAft>
              <a:buNone/>
            </a:pPr>
            <a:r>
              <a:rPr lang="en">
                <a:solidFill>
                  <a:srgbClr val="373A3C"/>
                </a:solidFill>
                <a:latin typeface="PT Serif"/>
                <a:ea typeface="PT Serif"/>
                <a:cs typeface="PT Serif"/>
                <a:sym typeface="PT Serif"/>
              </a:rPr>
              <a:t>Grant access to data records on home automation categories</a:t>
            </a:r>
            <a:endParaRPr>
              <a:solidFill>
                <a:srgbClr val="373A3C"/>
              </a:solidFill>
              <a:latin typeface="PT Serif"/>
              <a:ea typeface="PT Serif"/>
              <a:cs typeface="PT Serif"/>
              <a:sym typeface="PT Serif"/>
            </a:endParaRPr>
          </a:p>
          <a:p>
            <a:pPr indent="0" lvl="0" marL="0" rtl="0" algn="l">
              <a:lnSpc>
                <a:spcPct val="115000"/>
              </a:lnSpc>
              <a:spcBef>
                <a:spcPts val="1200"/>
              </a:spcBef>
              <a:spcAft>
                <a:spcPts val="0"/>
              </a:spcAft>
              <a:buNone/>
            </a:pPr>
            <a:r>
              <a:rPr lang="en">
                <a:solidFill>
                  <a:srgbClr val="373A3C"/>
                </a:solidFill>
                <a:latin typeface="PT Serif"/>
                <a:ea typeface="PT Serif"/>
                <a:cs typeface="PT Serif"/>
                <a:sym typeface="PT Serif"/>
              </a:rPr>
              <a:t>Tasks:</a:t>
            </a:r>
            <a:endParaRPr>
              <a:solidFill>
                <a:srgbClr val="373A3C"/>
              </a:solidFill>
              <a:latin typeface="PT Serif"/>
              <a:ea typeface="PT Serif"/>
              <a:cs typeface="PT Serif"/>
              <a:sym typeface="PT Serif"/>
            </a:endParaRPr>
          </a:p>
          <a:p>
            <a:pPr indent="-317500" lvl="0" marL="457200" rtl="0" algn="l">
              <a:lnSpc>
                <a:spcPct val="115000"/>
              </a:lnSpc>
              <a:spcBef>
                <a:spcPts val="1200"/>
              </a:spcBef>
              <a:spcAft>
                <a:spcPts val="0"/>
              </a:spcAft>
              <a:buClr>
                <a:srgbClr val="373A3C"/>
              </a:buClr>
              <a:buSzPts val="1400"/>
              <a:buFont typeface="PT Serif"/>
              <a:buAutoNum type="arabicPeriod"/>
            </a:pPr>
            <a:r>
              <a:rPr lang="en">
                <a:solidFill>
                  <a:srgbClr val="373A3C"/>
                </a:solidFill>
                <a:latin typeface="PT Serif"/>
                <a:ea typeface="PT Serif"/>
                <a:cs typeface="PT Serif"/>
                <a:sym typeface="PT Serif"/>
              </a:rPr>
              <a:t>Click the home data button(shown at the top of the app), then click the category you’d like to get data from</a:t>
            </a:r>
            <a:endParaRPr>
              <a:solidFill>
                <a:srgbClr val="373A3C"/>
              </a:solidFill>
              <a:latin typeface="PT Serif"/>
              <a:ea typeface="PT Serif"/>
              <a:cs typeface="PT Serif"/>
              <a:sym typeface="PT Serif"/>
            </a:endParaRPr>
          </a:p>
          <a:p>
            <a:pPr indent="-317500" lvl="0" marL="457200" rtl="0" algn="l">
              <a:lnSpc>
                <a:spcPct val="115000"/>
              </a:lnSpc>
              <a:spcBef>
                <a:spcPts val="0"/>
              </a:spcBef>
              <a:spcAft>
                <a:spcPts val="0"/>
              </a:spcAft>
              <a:buClr>
                <a:srgbClr val="373A3C"/>
              </a:buClr>
              <a:buSzPts val="1400"/>
              <a:buFont typeface="PT Serif"/>
              <a:buAutoNum type="arabicPeriod"/>
            </a:pPr>
            <a:r>
              <a:rPr lang="en">
                <a:solidFill>
                  <a:srgbClr val="373A3C"/>
                </a:solidFill>
                <a:latin typeface="PT Serif"/>
                <a:ea typeface="PT Serif"/>
                <a:cs typeface="PT Serif"/>
                <a:sym typeface="PT Serif"/>
              </a:rPr>
              <a:t>Click and manipulate data to see based on time restrictions, highest usage, etc.</a:t>
            </a:r>
            <a:endParaRPr>
              <a:solidFill>
                <a:srgbClr val="373A3C"/>
              </a:solidFill>
              <a:latin typeface="PT Serif"/>
              <a:ea typeface="PT Serif"/>
              <a:cs typeface="PT Serif"/>
              <a:sym typeface="PT Serif"/>
            </a:endParaRPr>
          </a:p>
          <a:p>
            <a:pPr indent="0" lvl="0" marL="0" rtl="0" algn="l">
              <a:lnSpc>
                <a:spcPct val="115000"/>
              </a:lnSpc>
              <a:spcBef>
                <a:spcPts val="0"/>
              </a:spcBef>
              <a:spcAft>
                <a:spcPts val="0"/>
              </a:spcAft>
              <a:buNone/>
            </a:pPr>
            <a:r>
              <a:t/>
            </a:r>
            <a:endParaRPr>
              <a:solidFill>
                <a:srgbClr val="373A3C"/>
              </a:solidFill>
              <a:latin typeface="PT Serif"/>
              <a:ea typeface="PT Serif"/>
              <a:cs typeface="PT Serif"/>
              <a:sym typeface="PT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6"/>
          <p:cNvSpPr txBox="1"/>
          <p:nvPr>
            <p:ph idx="4294967295" type="body"/>
          </p:nvPr>
        </p:nvSpPr>
        <p:spPr>
          <a:xfrm>
            <a:off x="3915700" y="1072300"/>
            <a:ext cx="3345600" cy="2979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i="1" lang="en">
                <a:solidFill>
                  <a:srgbClr val="FFFFFF"/>
                </a:solidFill>
                <a:highlight>
                  <a:srgbClr val="434343"/>
                </a:highlight>
                <a:latin typeface="Playfair Display"/>
                <a:ea typeface="Playfair Display"/>
                <a:cs typeface="Playfair Display"/>
                <a:sym typeface="Playfair Display"/>
              </a:rPr>
              <a:t>Low-fidelity</a:t>
            </a:r>
            <a:r>
              <a:rPr b="1" i="1" lang="en">
                <a:solidFill>
                  <a:srgbClr val="FFFFFF"/>
                </a:solidFill>
                <a:highlight>
                  <a:srgbClr val="434343"/>
                </a:highlight>
                <a:latin typeface="Playfair Display"/>
                <a:ea typeface="Playfair Display"/>
                <a:cs typeface="Playfair Display"/>
                <a:sym typeface="Playfair Display"/>
              </a:rPr>
              <a:t> </a:t>
            </a:r>
            <a:r>
              <a:rPr b="1" i="1" lang="en">
                <a:solidFill>
                  <a:srgbClr val="FFFFFF"/>
                </a:solidFill>
                <a:highlight>
                  <a:srgbClr val="434343"/>
                </a:highlight>
                <a:latin typeface="Playfair Display"/>
                <a:ea typeface="Playfair Display"/>
                <a:cs typeface="Playfair Display"/>
                <a:sym typeface="Playfair Display"/>
              </a:rPr>
              <a:t>prototype</a:t>
            </a:r>
            <a:endParaRPr b="1" i="1">
              <a:solidFill>
                <a:srgbClr val="FFFFFF"/>
              </a:solidFill>
              <a:highlight>
                <a:srgbClr val="434343"/>
              </a:highlight>
              <a:latin typeface="Playfair Display"/>
              <a:ea typeface="Playfair Display"/>
              <a:cs typeface="Playfair Display"/>
              <a:sym typeface="Playfair Display"/>
            </a:endParaRPr>
          </a:p>
          <a:p>
            <a:pPr indent="0" lvl="0" marL="0" rtl="0" algn="l">
              <a:spcBef>
                <a:spcPts val="600"/>
              </a:spcBef>
              <a:spcAft>
                <a:spcPts val="0"/>
              </a:spcAft>
              <a:buNone/>
            </a:pPr>
            <a:r>
              <a:t/>
            </a:r>
            <a:endParaRPr sz="1800">
              <a:solidFill>
                <a:srgbClr val="FFFFFF"/>
              </a:solidFill>
            </a:endParaRPr>
          </a:p>
          <a:p>
            <a:pPr indent="0" lvl="0" marL="0" rtl="0" algn="l">
              <a:spcBef>
                <a:spcPts val="600"/>
              </a:spcBef>
              <a:spcAft>
                <a:spcPts val="0"/>
              </a:spcAft>
              <a:buNone/>
            </a:pPr>
            <a:r>
              <a:rPr lang="en" sz="1100">
                <a:solidFill>
                  <a:srgbClr val="FFFFFF"/>
                </a:solidFill>
              </a:rPr>
              <a:t>This opening page here is how we introduce our new user to the most important function of the app, adding a device.</a:t>
            </a:r>
            <a:endParaRPr sz="1100">
              <a:solidFill>
                <a:srgbClr val="FFFFFF"/>
              </a:solidFill>
            </a:endParaRPr>
          </a:p>
          <a:p>
            <a:pPr indent="0" lvl="0" marL="0" rtl="0" algn="l">
              <a:spcBef>
                <a:spcPts val="600"/>
              </a:spcBef>
              <a:spcAft>
                <a:spcPts val="0"/>
              </a:spcAft>
              <a:buNone/>
            </a:pPr>
            <a:r>
              <a:t/>
            </a:r>
            <a:endParaRPr sz="1100">
              <a:solidFill>
                <a:srgbClr val="FFFFFF"/>
              </a:solidFill>
            </a:endParaRPr>
          </a:p>
          <a:p>
            <a:pPr indent="0" lvl="0" marL="0" rtl="0" algn="l">
              <a:lnSpc>
                <a:spcPct val="115000"/>
              </a:lnSpc>
              <a:spcBef>
                <a:spcPts val="0"/>
              </a:spcBef>
              <a:spcAft>
                <a:spcPts val="1200"/>
              </a:spcAft>
              <a:buClr>
                <a:schemeClr val="dk1"/>
              </a:buClr>
              <a:buSzPts val="1100"/>
              <a:buFont typeface="Arial"/>
              <a:buNone/>
            </a:pPr>
            <a:r>
              <a:rPr lang="en" sz="1100">
                <a:solidFill>
                  <a:srgbClr val="FFFFFF"/>
                </a:solidFill>
              </a:rPr>
              <a:t>Our conceptual model shows how to use the functions within the app though the grouping of alike devices within categories that are also split from each other. We show affordance through the types of varied shapes that we utilize, this is shown through having circular shaded/colored buttons and a unique shape for the highlighted unique functions within the main page’s top header, for example the device data button will be found at the top of the main page with a unique set of characteristics to distinguish it from regular category functions in the app.</a:t>
            </a:r>
            <a:endParaRPr sz="1100">
              <a:solidFill>
                <a:srgbClr val="FFFFFF"/>
              </a:solidFill>
            </a:endParaRPr>
          </a:p>
        </p:txBody>
      </p:sp>
      <p:sp>
        <p:nvSpPr>
          <p:cNvPr id="131" name="Google Shape;131;p26"/>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32" name="Google Shape;132;p26"/>
          <p:cNvSpPr/>
          <p:nvPr/>
        </p:nvSpPr>
        <p:spPr>
          <a:xfrm>
            <a:off x="1308175" y="527500"/>
            <a:ext cx="1894500" cy="40695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6"/>
          <p:cNvPicPr preferRelativeResize="0"/>
          <p:nvPr/>
        </p:nvPicPr>
        <p:blipFill>
          <a:blip r:embed="rId3">
            <a:alphaModFix/>
          </a:blip>
          <a:stretch>
            <a:fillRect/>
          </a:stretch>
        </p:blipFill>
        <p:spPr>
          <a:xfrm>
            <a:off x="1192188" y="438725"/>
            <a:ext cx="2126475" cy="4266048"/>
          </a:xfrm>
          <a:prstGeom prst="rect">
            <a:avLst/>
          </a:prstGeom>
          <a:noFill/>
          <a:ln>
            <a:noFill/>
          </a:ln>
        </p:spPr>
      </p:pic>
      <p:sp>
        <p:nvSpPr>
          <p:cNvPr id="134" name="Google Shape;134;p26"/>
          <p:cNvSpPr txBox="1"/>
          <p:nvPr/>
        </p:nvSpPr>
        <p:spPr>
          <a:xfrm>
            <a:off x="1231225" y="839250"/>
            <a:ext cx="2048400" cy="66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1C232"/>
                </a:solidFill>
                <a:latin typeface="Righteous"/>
                <a:ea typeface="Righteous"/>
                <a:cs typeface="Righteous"/>
                <a:sym typeface="Righteous"/>
              </a:rPr>
              <a:t>u</a:t>
            </a:r>
            <a:r>
              <a:rPr lang="en" sz="3000">
                <a:solidFill>
                  <a:srgbClr val="E69138"/>
                </a:solidFill>
                <a:latin typeface="Righteous"/>
                <a:ea typeface="Righteous"/>
                <a:cs typeface="Righteous"/>
                <a:sym typeface="Righteous"/>
              </a:rPr>
              <a:t>home</a:t>
            </a:r>
            <a:endParaRPr sz="3000">
              <a:solidFill>
                <a:srgbClr val="E69138"/>
              </a:solidFill>
              <a:latin typeface="Righteous"/>
              <a:ea typeface="Righteous"/>
              <a:cs typeface="Righteous"/>
              <a:sym typeface="Righteous"/>
            </a:endParaRPr>
          </a:p>
        </p:txBody>
      </p:sp>
      <p:grpSp>
        <p:nvGrpSpPr>
          <p:cNvPr id="135" name="Google Shape;135;p26"/>
          <p:cNvGrpSpPr/>
          <p:nvPr/>
        </p:nvGrpSpPr>
        <p:grpSpPr>
          <a:xfrm>
            <a:off x="2058625" y="2882775"/>
            <a:ext cx="393600" cy="499675"/>
            <a:chOff x="7161350" y="3167450"/>
            <a:chExt cx="393600" cy="499675"/>
          </a:xfrm>
        </p:grpSpPr>
        <p:sp>
          <p:nvSpPr>
            <p:cNvPr id="136" name="Google Shape;136;p26"/>
            <p:cNvSpPr/>
            <p:nvPr/>
          </p:nvSpPr>
          <p:spPr>
            <a:xfrm>
              <a:off x="7161350" y="3273525"/>
              <a:ext cx="393600" cy="39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txBox="1"/>
            <p:nvPr/>
          </p:nvSpPr>
          <p:spPr>
            <a:xfrm>
              <a:off x="7187150" y="3167450"/>
              <a:ext cx="342000" cy="2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latin typeface="PT Serif"/>
                  <a:ea typeface="PT Serif"/>
                  <a:cs typeface="PT Serif"/>
                  <a:sym typeface="PT Serif"/>
                </a:rPr>
                <a:t>+</a:t>
              </a:r>
              <a:endParaRPr sz="2600">
                <a:latin typeface="PT Serif"/>
                <a:ea typeface="PT Serif"/>
                <a:cs typeface="PT Serif"/>
                <a:sym typeface="PT Serif"/>
              </a:endParaRPr>
            </a:p>
          </p:txBody>
        </p:sp>
      </p:grpSp>
      <p:sp>
        <p:nvSpPr>
          <p:cNvPr id="138" name="Google Shape;138;p26"/>
          <p:cNvSpPr txBox="1"/>
          <p:nvPr/>
        </p:nvSpPr>
        <p:spPr>
          <a:xfrm>
            <a:off x="1393225" y="2319675"/>
            <a:ext cx="1724400" cy="56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Abril Fatface"/>
                <a:ea typeface="Abril Fatface"/>
                <a:cs typeface="Abril Fatface"/>
                <a:sym typeface="Abril Fatface"/>
              </a:rPr>
              <a:t>Get Started</a:t>
            </a:r>
            <a:endParaRPr sz="1800">
              <a:latin typeface="Abril Fatface"/>
              <a:ea typeface="Abril Fatface"/>
              <a:cs typeface="Abril Fatface"/>
              <a:sym typeface="Abril Fatface"/>
            </a:endParaRPr>
          </a:p>
        </p:txBody>
      </p:sp>
      <p:sp>
        <p:nvSpPr>
          <p:cNvPr id="139" name="Google Shape;139;p26"/>
          <p:cNvSpPr txBox="1"/>
          <p:nvPr/>
        </p:nvSpPr>
        <p:spPr>
          <a:xfrm>
            <a:off x="1654525" y="3448700"/>
            <a:ext cx="12018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latin typeface="PT Serif"/>
                <a:ea typeface="PT Serif"/>
                <a:cs typeface="PT Serif"/>
                <a:sym typeface="PT Serif"/>
              </a:rPr>
              <a:t>Add your device</a:t>
            </a:r>
            <a:endParaRPr sz="1100">
              <a:solidFill>
                <a:srgbClr val="666666"/>
              </a:solidFill>
              <a:latin typeface="PT Serif"/>
              <a:ea typeface="PT Serif"/>
              <a:cs typeface="PT Serif"/>
              <a:sym typeface="PT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p:nvPr/>
        </p:nvSpPr>
        <p:spPr>
          <a:xfrm>
            <a:off x="551063" y="716340"/>
            <a:ext cx="1636200" cy="35145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7"/>
          <p:cNvPicPr preferRelativeResize="0"/>
          <p:nvPr/>
        </p:nvPicPr>
        <p:blipFill>
          <a:blip r:embed="rId3">
            <a:alphaModFix/>
          </a:blip>
          <a:stretch>
            <a:fillRect/>
          </a:stretch>
        </p:blipFill>
        <p:spPr>
          <a:xfrm>
            <a:off x="450898" y="639675"/>
            <a:ext cx="1836389" cy="3684099"/>
          </a:xfrm>
          <a:prstGeom prst="rect">
            <a:avLst/>
          </a:prstGeom>
          <a:noFill/>
          <a:ln>
            <a:noFill/>
          </a:ln>
        </p:spPr>
      </p:pic>
      <p:sp>
        <p:nvSpPr>
          <p:cNvPr id="146" name="Google Shape;146;p27"/>
          <p:cNvSpPr txBox="1"/>
          <p:nvPr>
            <p:ph idx="4294967295" type="body"/>
          </p:nvPr>
        </p:nvSpPr>
        <p:spPr>
          <a:xfrm>
            <a:off x="6093875" y="985575"/>
            <a:ext cx="2525100" cy="330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i="1" lang="en" sz="1600">
                <a:solidFill>
                  <a:srgbClr val="FFFFFF"/>
                </a:solidFill>
                <a:highlight>
                  <a:srgbClr val="434343"/>
                </a:highlight>
                <a:latin typeface="Playfair Display"/>
                <a:ea typeface="Playfair Display"/>
                <a:cs typeface="Playfair Display"/>
                <a:sym typeface="Playfair Display"/>
              </a:rPr>
              <a:t>Task 1: Clicking on desired device </a:t>
            </a:r>
            <a:endParaRPr b="1" i="1" sz="1600">
              <a:solidFill>
                <a:srgbClr val="FFFFFF"/>
              </a:solidFill>
              <a:highlight>
                <a:srgbClr val="434343"/>
              </a:highlight>
              <a:latin typeface="Playfair Display"/>
              <a:ea typeface="Playfair Display"/>
              <a:cs typeface="Playfair Display"/>
              <a:sym typeface="Playfair Display"/>
            </a:endParaRPr>
          </a:p>
          <a:p>
            <a:pPr indent="0" lvl="0" marL="0" rtl="0" algn="l">
              <a:spcBef>
                <a:spcPts val="600"/>
              </a:spcBef>
              <a:spcAft>
                <a:spcPts val="0"/>
              </a:spcAft>
              <a:buNone/>
            </a:pPr>
            <a:r>
              <a:rPr lang="en" sz="1000">
                <a:solidFill>
                  <a:srgbClr val="FFFFFF"/>
                </a:solidFill>
              </a:rPr>
              <a:t>You can go to your desired device by scrolling down the home page to “My Devices” and picking out your device from the many different categories</a:t>
            </a:r>
            <a:endParaRPr sz="1000">
              <a:solidFill>
                <a:srgbClr val="FFFFFF"/>
              </a:solidFill>
            </a:endParaRPr>
          </a:p>
          <a:p>
            <a:pPr indent="0" lvl="0" marL="0" rtl="0" algn="l">
              <a:spcBef>
                <a:spcPts val="600"/>
              </a:spcBef>
              <a:spcAft>
                <a:spcPts val="0"/>
              </a:spcAft>
              <a:buNone/>
            </a:pPr>
            <a:r>
              <a:t/>
            </a:r>
            <a:endParaRPr sz="1000">
              <a:solidFill>
                <a:schemeClr val="lt1"/>
              </a:solidFill>
            </a:endParaRPr>
          </a:p>
          <a:p>
            <a:pPr indent="0" lvl="0" marL="0" rtl="0" algn="l">
              <a:spcBef>
                <a:spcPts val="600"/>
              </a:spcBef>
              <a:spcAft>
                <a:spcPts val="0"/>
              </a:spcAft>
              <a:buNone/>
            </a:pPr>
            <a:r>
              <a:rPr lang="en" sz="1000">
                <a:solidFill>
                  <a:schemeClr val="lt1"/>
                </a:solidFill>
              </a:rPr>
              <a:t>Internal Consistency : “uhome” logo is always the home button across the application.</a:t>
            </a:r>
            <a:endParaRPr sz="1000">
              <a:solidFill>
                <a:schemeClr val="lt1"/>
              </a:solidFill>
            </a:endParaRPr>
          </a:p>
          <a:p>
            <a:pPr indent="0" lvl="0" marL="0" rtl="0" algn="l">
              <a:spcBef>
                <a:spcPts val="600"/>
              </a:spcBef>
              <a:spcAft>
                <a:spcPts val="0"/>
              </a:spcAft>
              <a:buClr>
                <a:schemeClr val="dk1"/>
              </a:buClr>
              <a:buSzPts val="1100"/>
              <a:buFont typeface="Arial"/>
              <a:buNone/>
            </a:pPr>
            <a:r>
              <a:t/>
            </a:r>
            <a:endParaRPr sz="1000">
              <a:solidFill>
                <a:schemeClr val="lt1"/>
              </a:solidFill>
            </a:endParaRPr>
          </a:p>
          <a:p>
            <a:pPr indent="0" lvl="0" marL="0" rtl="0" algn="l">
              <a:spcBef>
                <a:spcPts val="600"/>
              </a:spcBef>
              <a:spcAft>
                <a:spcPts val="0"/>
              </a:spcAft>
              <a:buClr>
                <a:schemeClr val="dk1"/>
              </a:buClr>
              <a:buSzPts val="1100"/>
              <a:buFont typeface="Arial"/>
              <a:buNone/>
            </a:pPr>
            <a:r>
              <a:rPr lang="en" sz="1000">
                <a:solidFill>
                  <a:schemeClr val="lt1"/>
                </a:solidFill>
              </a:rPr>
              <a:t>External Consistency:  Power button is universally known as the on/off switch.</a:t>
            </a:r>
            <a:endParaRPr sz="1000">
              <a:solidFill>
                <a:schemeClr val="lt1"/>
              </a:solidFill>
            </a:endParaRPr>
          </a:p>
          <a:p>
            <a:pPr indent="0" lvl="0" marL="0" rtl="0" algn="l">
              <a:spcBef>
                <a:spcPts val="600"/>
              </a:spcBef>
              <a:spcAft>
                <a:spcPts val="0"/>
              </a:spcAft>
              <a:buClr>
                <a:schemeClr val="dk1"/>
              </a:buClr>
              <a:buSzPts val="1100"/>
              <a:buFont typeface="Arial"/>
              <a:buNone/>
            </a:pPr>
            <a:r>
              <a:t/>
            </a:r>
            <a:endParaRPr sz="1000">
              <a:solidFill>
                <a:schemeClr val="lt1"/>
              </a:solidFill>
            </a:endParaRPr>
          </a:p>
          <a:p>
            <a:pPr indent="0" lvl="0" marL="0" rtl="0" algn="l">
              <a:spcBef>
                <a:spcPts val="600"/>
              </a:spcBef>
              <a:spcAft>
                <a:spcPts val="0"/>
              </a:spcAft>
              <a:buClr>
                <a:schemeClr val="dk1"/>
              </a:buClr>
              <a:buSzPts val="1100"/>
              <a:buFont typeface="Arial"/>
              <a:buNone/>
            </a:pPr>
            <a:r>
              <a:rPr lang="en" sz="1000">
                <a:solidFill>
                  <a:schemeClr val="lt1"/>
                </a:solidFill>
              </a:rPr>
              <a:t>Feedback: When a button is clicked Button has a light gray shadow indicating its been clicked</a:t>
            </a:r>
            <a:endParaRPr sz="1000">
              <a:solidFill>
                <a:schemeClr val="lt1"/>
              </a:solidFill>
            </a:endParaRPr>
          </a:p>
          <a:p>
            <a:pPr indent="0" lvl="0" marL="0" rtl="0" algn="l">
              <a:spcBef>
                <a:spcPts val="600"/>
              </a:spcBef>
              <a:spcAft>
                <a:spcPts val="0"/>
              </a:spcAft>
              <a:buClr>
                <a:schemeClr val="dk1"/>
              </a:buClr>
              <a:buSzPts val="1100"/>
              <a:buFont typeface="Arial"/>
              <a:buNone/>
            </a:pPr>
            <a:r>
              <a:t/>
            </a:r>
            <a:endParaRPr sz="1000">
              <a:solidFill>
                <a:schemeClr val="lt1"/>
              </a:solidFill>
            </a:endParaRPr>
          </a:p>
          <a:p>
            <a:pPr indent="0" lvl="0" marL="0" rtl="0" algn="l">
              <a:spcBef>
                <a:spcPts val="600"/>
              </a:spcBef>
              <a:spcAft>
                <a:spcPts val="0"/>
              </a:spcAft>
              <a:buNone/>
            </a:pPr>
            <a:r>
              <a:rPr lang="en" sz="1000">
                <a:solidFill>
                  <a:schemeClr val="lt1"/>
                </a:solidFill>
              </a:rPr>
              <a:t>Constraints: </a:t>
            </a:r>
            <a:r>
              <a:rPr lang="en" sz="1000">
                <a:solidFill>
                  <a:srgbClr val="FFFFFF"/>
                </a:solidFill>
              </a:rPr>
              <a:t>Scroll Indicator is a visibility constraint (Only shows up when scrolling) </a:t>
            </a:r>
            <a:endParaRPr sz="1000">
              <a:solidFill>
                <a:srgbClr val="FFFFFF"/>
              </a:solidFill>
            </a:endParaRPr>
          </a:p>
          <a:p>
            <a:pPr indent="0" lvl="0" marL="0" rtl="0" algn="l">
              <a:spcBef>
                <a:spcPts val="600"/>
              </a:spcBef>
              <a:spcAft>
                <a:spcPts val="0"/>
              </a:spcAft>
              <a:buNone/>
            </a:pPr>
            <a:r>
              <a:t/>
            </a:r>
            <a:endParaRPr sz="1000">
              <a:solidFill>
                <a:schemeClr val="lt1"/>
              </a:solidFill>
            </a:endParaRPr>
          </a:p>
          <a:p>
            <a:pPr indent="0" lvl="0" marL="0" rtl="0" algn="l">
              <a:spcBef>
                <a:spcPts val="600"/>
              </a:spcBef>
              <a:spcAft>
                <a:spcPts val="0"/>
              </a:spcAft>
              <a:buNone/>
            </a:pPr>
            <a:r>
              <a:t/>
            </a:r>
            <a:endParaRPr sz="1800">
              <a:solidFill>
                <a:srgbClr val="FFFFFF"/>
              </a:solidFill>
            </a:endParaRPr>
          </a:p>
        </p:txBody>
      </p:sp>
      <p:sp>
        <p:nvSpPr>
          <p:cNvPr id="147" name="Google Shape;147;p27"/>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48" name="Google Shape;148;p27"/>
          <p:cNvSpPr txBox="1"/>
          <p:nvPr/>
        </p:nvSpPr>
        <p:spPr>
          <a:xfrm>
            <a:off x="484610" y="985563"/>
            <a:ext cx="1769100" cy="57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1C232"/>
                </a:solidFill>
                <a:latin typeface="Righteous"/>
                <a:ea typeface="Righteous"/>
                <a:cs typeface="Righteous"/>
                <a:sym typeface="Righteous"/>
              </a:rPr>
              <a:t>u</a:t>
            </a:r>
            <a:r>
              <a:rPr lang="en" sz="3000">
                <a:solidFill>
                  <a:srgbClr val="E69138"/>
                </a:solidFill>
                <a:latin typeface="Righteous"/>
                <a:ea typeface="Righteous"/>
                <a:cs typeface="Righteous"/>
                <a:sym typeface="Righteous"/>
              </a:rPr>
              <a:t>home</a:t>
            </a:r>
            <a:endParaRPr sz="3000">
              <a:solidFill>
                <a:srgbClr val="E69138"/>
              </a:solidFill>
              <a:latin typeface="Righteous"/>
              <a:ea typeface="Righteous"/>
              <a:cs typeface="Righteous"/>
              <a:sym typeface="Righteous"/>
            </a:endParaRPr>
          </a:p>
        </p:txBody>
      </p:sp>
      <p:sp>
        <p:nvSpPr>
          <p:cNvPr id="149" name="Google Shape;149;p27"/>
          <p:cNvSpPr/>
          <p:nvPr/>
        </p:nvSpPr>
        <p:spPr>
          <a:xfrm>
            <a:off x="2115275" y="1472550"/>
            <a:ext cx="19500" cy="446400"/>
          </a:xfrm>
          <a:prstGeom prst="roundRect">
            <a:avLst>
              <a:gd fmla="val 16667" name="adj"/>
            </a:avLst>
          </a:prstGeom>
          <a:solidFill>
            <a:srgbClr val="B7B7B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150" name="Google Shape;150;p27"/>
          <p:cNvSpPr txBox="1"/>
          <p:nvPr/>
        </p:nvSpPr>
        <p:spPr>
          <a:xfrm>
            <a:off x="606635" y="2636308"/>
            <a:ext cx="1163700" cy="41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My Devices</a:t>
            </a:r>
            <a:endParaRPr>
              <a:latin typeface="Abril Fatface"/>
              <a:ea typeface="Abril Fatface"/>
              <a:cs typeface="Abril Fatface"/>
              <a:sym typeface="Abril Fatface"/>
            </a:endParaRPr>
          </a:p>
        </p:txBody>
      </p:sp>
      <p:cxnSp>
        <p:nvCxnSpPr>
          <p:cNvPr id="151" name="Google Shape;151;p27"/>
          <p:cNvCxnSpPr/>
          <p:nvPr/>
        </p:nvCxnSpPr>
        <p:spPr>
          <a:xfrm>
            <a:off x="660911" y="3095498"/>
            <a:ext cx="1416300" cy="0"/>
          </a:xfrm>
          <a:prstGeom prst="straightConnector1">
            <a:avLst/>
          </a:prstGeom>
          <a:noFill/>
          <a:ln cap="flat" cmpd="sng" w="28575">
            <a:solidFill>
              <a:schemeClr val="dk2"/>
            </a:solidFill>
            <a:prstDash val="solid"/>
            <a:round/>
            <a:headEnd len="med" w="med" type="none"/>
            <a:tailEnd len="med" w="med" type="none"/>
          </a:ln>
        </p:spPr>
      </p:cxnSp>
      <p:sp>
        <p:nvSpPr>
          <p:cNvPr id="152" name="Google Shape;152;p27"/>
          <p:cNvSpPr txBox="1"/>
          <p:nvPr/>
        </p:nvSpPr>
        <p:spPr>
          <a:xfrm>
            <a:off x="606635" y="3031139"/>
            <a:ext cx="1163700" cy="41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Abril Fatface"/>
                <a:ea typeface="Abril Fatface"/>
                <a:cs typeface="Abril Fatface"/>
                <a:sym typeface="Abril Fatface"/>
              </a:rPr>
              <a:t>Lights</a:t>
            </a:r>
            <a:endParaRPr sz="1200">
              <a:latin typeface="Abril Fatface"/>
              <a:ea typeface="Abril Fatface"/>
              <a:cs typeface="Abril Fatface"/>
              <a:sym typeface="Abril Fatface"/>
            </a:endParaRPr>
          </a:p>
        </p:txBody>
      </p:sp>
      <p:sp>
        <p:nvSpPr>
          <p:cNvPr id="153" name="Google Shape;153;p27"/>
          <p:cNvSpPr/>
          <p:nvPr/>
        </p:nvSpPr>
        <p:spPr>
          <a:xfrm>
            <a:off x="702816" y="3474396"/>
            <a:ext cx="544800" cy="33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p:nvPr/>
        </p:nvSpPr>
        <p:spPr>
          <a:xfrm>
            <a:off x="1446233" y="3474396"/>
            <a:ext cx="544800" cy="33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nvSpPr>
        <p:spPr>
          <a:xfrm>
            <a:off x="681961" y="3432275"/>
            <a:ext cx="586500" cy="1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T Serif"/>
                <a:ea typeface="PT Serif"/>
                <a:cs typeface="PT Serif"/>
                <a:sym typeface="PT Serif"/>
              </a:rPr>
              <a:t>Device </a:t>
            </a:r>
            <a:endParaRPr sz="1000">
              <a:latin typeface="PT Serif"/>
              <a:ea typeface="PT Serif"/>
              <a:cs typeface="PT Serif"/>
              <a:sym typeface="PT Serif"/>
            </a:endParaRPr>
          </a:p>
          <a:p>
            <a:pPr indent="0" lvl="0" marL="0" rtl="0" algn="l">
              <a:spcBef>
                <a:spcPts val="0"/>
              </a:spcBef>
              <a:spcAft>
                <a:spcPts val="0"/>
              </a:spcAft>
              <a:buNone/>
            </a:pPr>
            <a:r>
              <a:rPr lang="en" sz="1000">
                <a:latin typeface="PT Serif"/>
                <a:ea typeface="PT Serif"/>
                <a:cs typeface="PT Serif"/>
                <a:sym typeface="PT Serif"/>
              </a:rPr>
              <a:t>image</a:t>
            </a:r>
            <a:endParaRPr sz="1000">
              <a:latin typeface="PT Serif"/>
              <a:ea typeface="PT Serif"/>
              <a:cs typeface="PT Serif"/>
              <a:sym typeface="PT Serif"/>
            </a:endParaRPr>
          </a:p>
        </p:txBody>
      </p:sp>
      <p:sp>
        <p:nvSpPr>
          <p:cNvPr id="156" name="Google Shape;156;p27"/>
          <p:cNvSpPr txBox="1"/>
          <p:nvPr/>
        </p:nvSpPr>
        <p:spPr>
          <a:xfrm>
            <a:off x="1425377" y="3433074"/>
            <a:ext cx="586500" cy="1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T Serif"/>
                <a:ea typeface="PT Serif"/>
                <a:cs typeface="PT Serif"/>
                <a:sym typeface="PT Serif"/>
              </a:rPr>
              <a:t>Device </a:t>
            </a:r>
            <a:endParaRPr sz="1000">
              <a:latin typeface="PT Serif"/>
              <a:ea typeface="PT Serif"/>
              <a:cs typeface="PT Serif"/>
              <a:sym typeface="PT Serif"/>
            </a:endParaRPr>
          </a:p>
          <a:p>
            <a:pPr indent="0" lvl="0" marL="0" rtl="0" algn="l">
              <a:spcBef>
                <a:spcPts val="0"/>
              </a:spcBef>
              <a:spcAft>
                <a:spcPts val="0"/>
              </a:spcAft>
              <a:buNone/>
            </a:pPr>
            <a:r>
              <a:rPr lang="en" sz="1000">
                <a:latin typeface="PT Serif"/>
                <a:ea typeface="PT Serif"/>
                <a:cs typeface="PT Serif"/>
                <a:sym typeface="PT Serif"/>
              </a:rPr>
              <a:t>i</a:t>
            </a:r>
            <a:r>
              <a:rPr lang="en" sz="1000">
                <a:latin typeface="PT Serif"/>
                <a:ea typeface="PT Serif"/>
                <a:cs typeface="PT Serif"/>
                <a:sym typeface="PT Serif"/>
              </a:rPr>
              <a:t>mage </a:t>
            </a:r>
            <a:endParaRPr sz="1000">
              <a:latin typeface="PT Serif"/>
              <a:ea typeface="PT Serif"/>
              <a:cs typeface="PT Serif"/>
              <a:sym typeface="PT Serif"/>
            </a:endParaRPr>
          </a:p>
        </p:txBody>
      </p:sp>
      <p:pic>
        <p:nvPicPr>
          <p:cNvPr id="157" name="Google Shape;157;p27"/>
          <p:cNvPicPr preferRelativeResize="0"/>
          <p:nvPr/>
        </p:nvPicPr>
        <p:blipFill>
          <a:blip r:embed="rId4">
            <a:alphaModFix/>
          </a:blip>
          <a:stretch>
            <a:fillRect/>
          </a:stretch>
        </p:blipFill>
        <p:spPr>
          <a:xfrm>
            <a:off x="1921420" y="3173544"/>
            <a:ext cx="135463" cy="135442"/>
          </a:xfrm>
          <a:prstGeom prst="rect">
            <a:avLst/>
          </a:prstGeom>
          <a:noFill/>
          <a:ln>
            <a:noFill/>
          </a:ln>
        </p:spPr>
      </p:pic>
      <p:sp>
        <p:nvSpPr>
          <p:cNvPr id="158" name="Google Shape;158;p27"/>
          <p:cNvSpPr txBox="1"/>
          <p:nvPr/>
        </p:nvSpPr>
        <p:spPr>
          <a:xfrm>
            <a:off x="2253700" y="4053800"/>
            <a:ext cx="12987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T Serif"/>
                <a:ea typeface="PT Serif"/>
                <a:cs typeface="PT Serif"/>
                <a:sym typeface="PT Serif"/>
              </a:rPr>
              <a:t>More button</a:t>
            </a:r>
            <a:endParaRPr>
              <a:solidFill>
                <a:srgbClr val="FFFFFF"/>
              </a:solidFill>
              <a:latin typeface="PT Serif"/>
              <a:ea typeface="PT Serif"/>
              <a:cs typeface="PT Serif"/>
              <a:sym typeface="PT Serif"/>
            </a:endParaRPr>
          </a:p>
        </p:txBody>
      </p:sp>
      <p:sp>
        <p:nvSpPr>
          <p:cNvPr id="159" name="Google Shape;159;p27"/>
          <p:cNvSpPr txBox="1"/>
          <p:nvPr/>
        </p:nvSpPr>
        <p:spPr>
          <a:xfrm>
            <a:off x="681961" y="3761301"/>
            <a:ext cx="687300" cy="1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PT Serif"/>
                <a:ea typeface="PT Serif"/>
                <a:cs typeface="PT Serif"/>
                <a:sym typeface="PT Serif"/>
              </a:rPr>
              <a:t>Light</a:t>
            </a:r>
            <a:r>
              <a:rPr lang="en" sz="700">
                <a:latin typeface="PT Serif"/>
                <a:ea typeface="PT Serif"/>
                <a:cs typeface="PT Serif"/>
                <a:sym typeface="PT Serif"/>
              </a:rPr>
              <a:t> </a:t>
            </a:r>
            <a:endParaRPr sz="700">
              <a:latin typeface="PT Serif"/>
              <a:ea typeface="PT Serif"/>
              <a:cs typeface="PT Serif"/>
              <a:sym typeface="PT Serif"/>
            </a:endParaRPr>
          </a:p>
        </p:txBody>
      </p:sp>
      <p:sp>
        <p:nvSpPr>
          <p:cNvPr id="160" name="Google Shape;160;p27"/>
          <p:cNvSpPr txBox="1"/>
          <p:nvPr/>
        </p:nvSpPr>
        <p:spPr>
          <a:xfrm>
            <a:off x="1405817" y="3761301"/>
            <a:ext cx="687300" cy="1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PT Serif"/>
                <a:ea typeface="PT Serif"/>
                <a:cs typeface="PT Serif"/>
                <a:sym typeface="PT Serif"/>
              </a:rPr>
              <a:t>Device 2 name </a:t>
            </a:r>
            <a:endParaRPr sz="700">
              <a:latin typeface="PT Serif"/>
              <a:ea typeface="PT Serif"/>
              <a:cs typeface="PT Serif"/>
              <a:sym typeface="PT Serif"/>
            </a:endParaRPr>
          </a:p>
        </p:txBody>
      </p:sp>
      <p:sp>
        <p:nvSpPr>
          <p:cNvPr id="161" name="Google Shape;161;p27"/>
          <p:cNvSpPr/>
          <p:nvPr/>
        </p:nvSpPr>
        <p:spPr>
          <a:xfrm>
            <a:off x="702825" y="2026825"/>
            <a:ext cx="616200" cy="33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Function 1</a:t>
            </a:r>
            <a:endParaRPr sz="800"/>
          </a:p>
        </p:txBody>
      </p:sp>
      <p:sp>
        <p:nvSpPr>
          <p:cNvPr id="162" name="Google Shape;162;p27"/>
          <p:cNvSpPr/>
          <p:nvPr/>
        </p:nvSpPr>
        <p:spPr>
          <a:xfrm>
            <a:off x="1405819" y="2026832"/>
            <a:ext cx="616200" cy="33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Function 2</a:t>
            </a:r>
            <a:endParaRPr sz="800"/>
          </a:p>
        </p:txBody>
      </p:sp>
      <p:grpSp>
        <p:nvGrpSpPr>
          <p:cNvPr id="163" name="Google Shape;163;p27"/>
          <p:cNvGrpSpPr/>
          <p:nvPr/>
        </p:nvGrpSpPr>
        <p:grpSpPr>
          <a:xfrm>
            <a:off x="3371103" y="654564"/>
            <a:ext cx="1836424" cy="3684159"/>
            <a:chOff x="1212888" y="438725"/>
            <a:chExt cx="2126475" cy="4266048"/>
          </a:xfrm>
        </p:grpSpPr>
        <p:sp>
          <p:nvSpPr>
            <p:cNvPr id="164" name="Google Shape;164;p27"/>
            <p:cNvSpPr/>
            <p:nvPr/>
          </p:nvSpPr>
          <p:spPr>
            <a:xfrm>
              <a:off x="1328875" y="527500"/>
              <a:ext cx="1894500" cy="40695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27"/>
            <p:cNvPicPr preferRelativeResize="0"/>
            <p:nvPr/>
          </p:nvPicPr>
          <p:blipFill>
            <a:blip r:embed="rId3">
              <a:alphaModFix/>
            </a:blip>
            <a:stretch>
              <a:fillRect/>
            </a:stretch>
          </p:blipFill>
          <p:spPr>
            <a:xfrm>
              <a:off x="1212888" y="438725"/>
              <a:ext cx="2126475" cy="4266048"/>
            </a:xfrm>
            <a:prstGeom prst="rect">
              <a:avLst/>
            </a:prstGeom>
            <a:noFill/>
            <a:ln>
              <a:noFill/>
            </a:ln>
          </p:spPr>
        </p:pic>
      </p:grpSp>
      <p:sp>
        <p:nvSpPr>
          <p:cNvPr id="166" name="Google Shape;166;p27"/>
          <p:cNvSpPr txBox="1"/>
          <p:nvPr/>
        </p:nvSpPr>
        <p:spPr>
          <a:xfrm>
            <a:off x="3404768" y="1000428"/>
            <a:ext cx="1769100" cy="5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1C232"/>
                </a:solidFill>
                <a:latin typeface="Righteous"/>
                <a:ea typeface="Righteous"/>
                <a:cs typeface="Righteous"/>
                <a:sym typeface="Righteous"/>
              </a:rPr>
              <a:t>u</a:t>
            </a:r>
            <a:r>
              <a:rPr lang="en" sz="3000">
                <a:solidFill>
                  <a:srgbClr val="E69138"/>
                </a:solidFill>
                <a:latin typeface="Righteous"/>
                <a:ea typeface="Righteous"/>
                <a:cs typeface="Righteous"/>
                <a:sym typeface="Righteous"/>
              </a:rPr>
              <a:t>home</a:t>
            </a:r>
            <a:endParaRPr sz="3000">
              <a:solidFill>
                <a:srgbClr val="E69138"/>
              </a:solidFill>
              <a:latin typeface="Righteous"/>
              <a:ea typeface="Righteous"/>
              <a:cs typeface="Righteous"/>
              <a:sym typeface="Righteous"/>
            </a:endParaRPr>
          </a:p>
        </p:txBody>
      </p:sp>
      <p:cxnSp>
        <p:nvCxnSpPr>
          <p:cNvPr id="167" name="Google Shape;167;p27"/>
          <p:cNvCxnSpPr/>
          <p:nvPr/>
        </p:nvCxnSpPr>
        <p:spPr>
          <a:xfrm>
            <a:off x="3608202" y="1942706"/>
            <a:ext cx="1416300" cy="0"/>
          </a:xfrm>
          <a:prstGeom prst="straightConnector1">
            <a:avLst/>
          </a:prstGeom>
          <a:noFill/>
          <a:ln cap="flat" cmpd="sng" w="28575">
            <a:solidFill>
              <a:schemeClr val="dk2"/>
            </a:solidFill>
            <a:prstDash val="solid"/>
            <a:round/>
            <a:headEnd len="med" w="med" type="none"/>
            <a:tailEnd len="med" w="med" type="none"/>
          </a:ln>
        </p:spPr>
      </p:cxnSp>
      <p:sp>
        <p:nvSpPr>
          <p:cNvPr id="168" name="Google Shape;168;p27"/>
          <p:cNvSpPr txBox="1"/>
          <p:nvPr/>
        </p:nvSpPr>
        <p:spPr>
          <a:xfrm>
            <a:off x="3553963" y="1536286"/>
            <a:ext cx="1470600" cy="41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Light 1</a:t>
            </a:r>
            <a:endParaRPr>
              <a:latin typeface="Abril Fatface"/>
              <a:ea typeface="Abril Fatface"/>
              <a:cs typeface="Abril Fatface"/>
              <a:sym typeface="Abril Fatface"/>
            </a:endParaRPr>
          </a:p>
        </p:txBody>
      </p:sp>
      <p:cxnSp>
        <p:nvCxnSpPr>
          <p:cNvPr id="169" name="Google Shape;169;p27"/>
          <p:cNvCxnSpPr/>
          <p:nvPr/>
        </p:nvCxnSpPr>
        <p:spPr>
          <a:xfrm>
            <a:off x="3608202" y="3067953"/>
            <a:ext cx="1416300" cy="0"/>
          </a:xfrm>
          <a:prstGeom prst="straightConnector1">
            <a:avLst/>
          </a:prstGeom>
          <a:noFill/>
          <a:ln cap="flat" cmpd="sng" w="28575">
            <a:solidFill>
              <a:schemeClr val="dk2"/>
            </a:solidFill>
            <a:prstDash val="solid"/>
            <a:round/>
            <a:headEnd len="med" w="med" type="none"/>
            <a:tailEnd len="med" w="med" type="none"/>
          </a:ln>
        </p:spPr>
      </p:cxnSp>
      <p:sp>
        <p:nvSpPr>
          <p:cNvPr id="170" name="Google Shape;170;p27"/>
          <p:cNvSpPr txBox="1"/>
          <p:nvPr/>
        </p:nvSpPr>
        <p:spPr>
          <a:xfrm>
            <a:off x="3581129" y="2641006"/>
            <a:ext cx="1470600" cy="41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Light 2</a:t>
            </a:r>
            <a:r>
              <a:rPr lang="en">
                <a:latin typeface="Abril Fatface"/>
                <a:ea typeface="Abril Fatface"/>
                <a:cs typeface="Abril Fatface"/>
                <a:sym typeface="Abril Fatface"/>
              </a:rPr>
              <a:t> </a:t>
            </a:r>
            <a:endParaRPr>
              <a:latin typeface="Abril Fatface"/>
              <a:ea typeface="Abril Fatface"/>
              <a:cs typeface="Abril Fatface"/>
              <a:sym typeface="Abril Fatface"/>
            </a:endParaRPr>
          </a:p>
        </p:txBody>
      </p:sp>
      <p:sp>
        <p:nvSpPr>
          <p:cNvPr id="171" name="Google Shape;171;p27"/>
          <p:cNvSpPr txBox="1"/>
          <p:nvPr/>
        </p:nvSpPr>
        <p:spPr>
          <a:xfrm>
            <a:off x="3482425" y="2023400"/>
            <a:ext cx="11637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T Serif"/>
                <a:ea typeface="PT Serif"/>
                <a:cs typeface="PT Serif"/>
                <a:sym typeface="PT Serif"/>
              </a:rPr>
              <a:t>Turn on Lights</a:t>
            </a:r>
            <a:endParaRPr sz="800">
              <a:latin typeface="PT Serif"/>
              <a:ea typeface="PT Serif"/>
              <a:cs typeface="PT Serif"/>
              <a:sym typeface="PT Serif"/>
            </a:endParaRPr>
          </a:p>
        </p:txBody>
      </p:sp>
      <p:sp>
        <p:nvSpPr>
          <p:cNvPr id="172" name="Google Shape;172;p27"/>
          <p:cNvSpPr txBox="1"/>
          <p:nvPr/>
        </p:nvSpPr>
        <p:spPr>
          <a:xfrm>
            <a:off x="3507450" y="2342750"/>
            <a:ext cx="9933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T Serif"/>
                <a:ea typeface="PT Serif"/>
                <a:cs typeface="PT Serif"/>
                <a:sym typeface="PT Serif"/>
              </a:rPr>
              <a:t>Set Off Timer</a:t>
            </a:r>
            <a:endParaRPr sz="800">
              <a:latin typeface="PT Serif"/>
              <a:ea typeface="PT Serif"/>
              <a:cs typeface="PT Serif"/>
              <a:sym typeface="PT Serif"/>
            </a:endParaRPr>
          </a:p>
        </p:txBody>
      </p:sp>
      <p:sp>
        <p:nvSpPr>
          <p:cNvPr id="173" name="Google Shape;173;p27"/>
          <p:cNvSpPr/>
          <p:nvPr/>
        </p:nvSpPr>
        <p:spPr>
          <a:xfrm>
            <a:off x="5033862" y="1442256"/>
            <a:ext cx="18600" cy="427800"/>
          </a:xfrm>
          <a:prstGeom prst="roundRect">
            <a:avLst>
              <a:gd fmla="val 16667" name="adj"/>
            </a:avLst>
          </a:prstGeom>
          <a:solidFill>
            <a:srgbClr val="B7B7B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cxnSp>
        <p:nvCxnSpPr>
          <p:cNvPr id="174" name="Google Shape;174;p27"/>
          <p:cNvCxnSpPr/>
          <p:nvPr/>
        </p:nvCxnSpPr>
        <p:spPr>
          <a:xfrm rot="10800000">
            <a:off x="5025650" y="1684300"/>
            <a:ext cx="1016700" cy="2332800"/>
          </a:xfrm>
          <a:prstGeom prst="straightConnector1">
            <a:avLst/>
          </a:prstGeom>
          <a:noFill/>
          <a:ln cap="flat" cmpd="sng" w="9525">
            <a:solidFill>
              <a:srgbClr val="FF0000"/>
            </a:solidFill>
            <a:prstDash val="solid"/>
            <a:round/>
            <a:headEnd len="med" w="med" type="none"/>
            <a:tailEnd len="med" w="med" type="triangle"/>
          </a:ln>
        </p:spPr>
      </p:cxnSp>
      <p:pic>
        <p:nvPicPr>
          <p:cNvPr id="175" name="Google Shape;175;p27"/>
          <p:cNvPicPr preferRelativeResize="0"/>
          <p:nvPr/>
        </p:nvPicPr>
        <p:blipFill>
          <a:blip r:embed="rId5">
            <a:alphaModFix/>
          </a:blip>
          <a:stretch>
            <a:fillRect/>
          </a:stretch>
        </p:blipFill>
        <p:spPr>
          <a:xfrm>
            <a:off x="1918481" y="899255"/>
            <a:ext cx="141324" cy="140746"/>
          </a:xfrm>
          <a:prstGeom prst="rect">
            <a:avLst/>
          </a:prstGeom>
          <a:noFill/>
          <a:ln>
            <a:noFill/>
          </a:ln>
        </p:spPr>
      </p:pic>
      <p:pic>
        <p:nvPicPr>
          <p:cNvPr id="176" name="Google Shape;176;p27"/>
          <p:cNvPicPr preferRelativeResize="0"/>
          <p:nvPr/>
        </p:nvPicPr>
        <p:blipFill>
          <a:blip r:embed="rId5">
            <a:alphaModFix/>
          </a:blip>
          <a:stretch>
            <a:fillRect/>
          </a:stretch>
        </p:blipFill>
        <p:spPr>
          <a:xfrm>
            <a:off x="4846356" y="899255"/>
            <a:ext cx="141324" cy="140746"/>
          </a:xfrm>
          <a:prstGeom prst="rect">
            <a:avLst/>
          </a:prstGeom>
          <a:noFill/>
          <a:ln>
            <a:noFill/>
          </a:ln>
        </p:spPr>
      </p:pic>
      <p:pic>
        <p:nvPicPr>
          <p:cNvPr id="177" name="Google Shape;177;p27"/>
          <p:cNvPicPr preferRelativeResize="0"/>
          <p:nvPr/>
        </p:nvPicPr>
        <p:blipFill>
          <a:blip r:embed="rId6">
            <a:alphaModFix/>
          </a:blip>
          <a:stretch>
            <a:fillRect/>
          </a:stretch>
        </p:blipFill>
        <p:spPr>
          <a:xfrm>
            <a:off x="4615150" y="1951962"/>
            <a:ext cx="419400" cy="419400"/>
          </a:xfrm>
          <a:prstGeom prst="rect">
            <a:avLst/>
          </a:prstGeom>
          <a:noFill/>
          <a:ln>
            <a:noFill/>
          </a:ln>
        </p:spPr>
      </p:pic>
      <p:sp>
        <p:nvSpPr>
          <p:cNvPr id="178" name="Google Shape;178;p27"/>
          <p:cNvSpPr/>
          <p:nvPr/>
        </p:nvSpPr>
        <p:spPr>
          <a:xfrm>
            <a:off x="4613200" y="2414700"/>
            <a:ext cx="363900" cy="13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4838525" y="2435150"/>
            <a:ext cx="135600" cy="11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flipH="1" rot="10800000">
            <a:off x="4846475" y="2464575"/>
            <a:ext cx="109200" cy="831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txBox="1"/>
          <p:nvPr/>
        </p:nvSpPr>
        <p:spPr>
          <a:xfrm>
            <a:off x="4599288" y="2267903"/>
            <a:ext cx="363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T Serif"/>
                <a:ea typeface="PT Serif"/>
                <a:cs typeface="PT Serif"/>
                <a:sym typeface="PT Serif"/>
              </a:rPr>
              <a:t>-</a:t>
            </a:r>
            <a:endParaRPr>
              <a:latin typeface="PT Serif"/>
              <a:ea typeface="PT Serif"/>
              <a:cs typeface="PT Serif"/>
              <a:sym typeface="PT Serif"/>
            </a:endParaRPr>
          </a:p>
        </p:txBody>
      </p:sp>
      <p:sp>
        <p:nvSpPr>
          <p:cNvPr id="182" name="Google Shape;182;p27"/>
          <p:cNvSpPr txBox="1"/>
          <p:nvPr/>
        </p:nvSpPr>
        <p:spPr>
          <a:xfrm>
            <a:off x="3482425" y="3242600"/>
            <a:ext cx="11637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T Serif"/>
                <a:ea typeface="PT Serif"/>
                <a:cs typeface="PT Serif"/>
                <a:sym typeface="PT Serif"/>
              </a:rPr>
              <a:t>Turn on Lights</a:t>
            </a:r>
            <a:endParaRPr sz="800">
              <a:latin typeface="PT Serif"/>
              <a:ea typeface="PT Serif"/>
              <a:cs typeface="PT Serif"/>
              <a:sym typeface="PT Serif"/>
            </a:endParaRPr>
          </a:p>
        </p:txBody>
      </p:sp>
      <p:sp>
        <p:nvSpPr>
          <p:cNvPr id="183" name="Google Shape;183;p27"/>
          <p:cNvSpPr txBox="1"/>
          <p:nvPr/>
        </p:nvSpPr>
        <p:spPr>
          <a:xfrm>
            <a:off x="3507450" y="3561950"/>
            <a:ext cx="9933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T Serif"/>
                <a:ea typeface="PT Serif"/>
                <a:cs typeface="PT Serif"/>
                <a:sym typeface="PT Serif"/>
              </a:rPr>
              <a:t>Set Off Timer</a:t>
            </a:r>
            <a:endParaRPr sz="800">
              <a:latin typeface="PT Serif"/>
              <a:ea typeface="PT Serif"/>
              <a:cs typeface="PT Serif"/>
              <a:sym typeface="PT Serif"/>
            </a:endParaRPr>
          </a:p>
        </p:txBody>
      </p:sp>
      <p:pic>
        <p:nvPicPr>
          <p:cNvPr id="184" name="Google Shape;184;p27"/>
          <p:cNvPicPr preferRelativeResize="0"/>
          <p:nvPr/>
        </p:nvPicPr>
        <p:blipFill>
          <a:blip r:embed="rId7">
            <a:alphaModFix/>
          </a:blip>
          <a:stretch>
            <a:fillRect/>
          </a:stretch>
        </p:blipFill>
        <p:spPr>
          <a:xfrm>
            <a:off x="4615150" y="3171162"/>
            <a:ext cx="419400" cy="419400"/>
          </a:xfrm>
          <a:prstGeom prst="rect">
            <a:avLst/>
          </a:prstGeom>
          <a:noFill/>
          <a:ln>
            <a:noFill/>
          </a:ln>
        </p:spPr>
      </p:pic>
      <p:sp>
        <p:nvSpPr>
          <p:cNvPr id="185" name="Google Shape;185;p27"/>
          <p:cNvSpPr/>
          <p:nvPr/>
        </p:nvSpPr>
        <p:spPr>
          <a:xfrm>
            <a:off x="4613200" y="3633900"/>
            <a:ext cx="363900" cy="13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4838525" y="3654350"/>
            <a:ext cx="135600" cy="11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flipH="1" rot="10800000">
            <a:off x="4846475" y="3683775"/>
            <a:ext cx="109200" cy="831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txBox="1"/>
          <p:nvPr/>
        </p:nvSpPr>
        <p:spPr>
          <a:xfrm>
            <a:off x="4599288" y="3487103"/>
            <a:ext cx="363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T Serif"/>
                <a:ea typeface="PT Serif"/>
                <a:cs typeface="PT Serif"/>
                <a:sym typeface="PT Serif"/>
              </a:rPr>
              <a:t>-</a:t>
            </a:r>
            <a:endParaRPr>
              <a:latin typeface="PT Serif"/>
              <a:ea typeface="PT Serif"/>
              <a:cs typeface="PT Serif"/>
              <a:sym typeface="PT Serif"/>
            </a:endParaRPr>
          </a:p>
        </p:txBody>
      </p:sp>
      <p:cxnSp>
        <p:nvCxnSpPr>
          <p:cNvPr id="189" name="Google Shape;189;p27"/>
          <p:cNvCxnSpPr>
            <a:endCxn id="184" idx="3"/>
          </p:cNvCxnSpPr>
          <p:nvPr/>
        </p:nvCxnSpPr>
        <p:spPr>
          <a:xfrm rot="10800000">
            <a:off x="5034550" y="3380862"/>
            <a:ext cx="1150500" cy="73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ph idx="4294967295" type="body"/>
          </p:nvPr>
        </p:nvSpPr>
        <p:spPr>
          <a:xfrm>
            <a:off x="2975712" y="815778"/>
            <a:ext cx="1511700" cy="6528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rgbClr val="FFFFFF"/>
              </a:solidFill>
            </a:endParaRPr>
          </a:p>
          <a:p>
            <a:pPr indent="0" lvl="0" marL="0" rtl="0" algn="l">
              <a:lnSpc>
                <a:spcPct val="115000"/>
              </a:lnSpc>
              <a:spcBef>
                <a:spcPts val="0"/>
              </a:spcBef>
              <a:spcAft>
                <a:spcPts val="1200"/>
              </a:spcAft>
              <a:buNone/>
            </a:pPr>
            <a:r>
              <a:rPr lang="en" sz="1200">
                <a:solidFill>
                  <a:srgbClr val="FFFFFF"/>
                </a:solidFill>
              </a:rPr>
              <a:t>Click on the settings through the more button and customize the device (the three dots in the top right corner)</a:t>
            </a:r>
            <a:endParaRPr sz="1200">
              <a:solidFill>
                <a:srgbClr val="FFFFFF"/>
              </a:solidFill>
            </a:endParaRPr>
          </a:p>
        </p:txBody>
      </p:sp>
      <p:sp>
        <p:nvSpPr>
          <p:cNvPr id="195" name="Google Shape;195;p28"/>
          <p:cNvSpPr txBox="1"/>
          <p:nvPr>
            <p:ph idx="12" type="sldNum"/>
          </p:nvPr>
        </p:nvSpPr>
        <p:spPr>
          <a:xfrm>
            <a:off x="4504340" y="4487281"/>
            <a:ext cx="487200" cy="34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96" name="Google Shape;196;p28"/>
          <p:cNvGrpSpPr/>
          <p:nvPr/>
        </p:nvGrpSpPr>
        <p:grpSpPr>
          <a:xfrm>
            <a:off x="664748" y="609181"/>
            <a:ext cx="1887672" cy="3786971"/>
            <a:chOff x="1212888" y="438725"/>
            <a:chExt cx="2126475" cy="4266048"/>
          </a:xfrm>
        </p:grpSpPr>
        <p:sp>
          <p:nvSpPr>
            <p:cNvPr id="197" name="Google Shape;197;p28"/>
            <p:cNvSpPr/>
            <p:nvPr/>
          </p:nvSpPr>
          <p:spPr>
            <a:xfrm>
              <a:off x="1328875" y="527500"/>
              <a:ext cx="1894500" cy="40695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28"/>
            <p:cNvPicPr preferRelativeResize="0"/>
            <p:nvPr/>
          </p:nvPicPr>
          <p:blipFill>
            <a:blip r:embed="rId3">
              <a:alphaModFix/>
            </a:blip>
            <a:stretch>
              <a:fillRect/>
            </a:stretch>
          </p:blipFill>
          <p:spPr>
            <a:xfrm>
              <a:off x="1212888" y="438725"/>
              <a:ext cx="2126475" cy="4266048"/>
            </a:xfrm>
            <a:prstGeom prst="rect">
              <a:avLst/>
            </a:prstGeom>
            <a:noFill/>
            <a:ln>
              <a:noFill/>
            </a:ln>
          </p:spPr>
        </p:pic>
      </p:grpSp>
      <p:sp>
        <p:nvSpPr>
          <p:cNvPr id="199" name="Google Shape;199;p28"/>
          <p:cNvSpPr txBox="1"/>
          <p:nvPr/>
        </p:nvSpPr>
        <p:spPr>
          <a:xfrm>
            <a:off x="699435" y="964754"/>
            <a:ext cx="1818600" cy="59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1C232"/>
                </a:solidFill>
                <a:latin typeface="Righteous"/>
                <a:ea typeface="Righteous"/>
                <a:cs typeface="Righteous"/>
                <a:sym typeface="Righteous"/>
              </a:rPr>
              <a:t>u</a:t>
            </a:r>
            <a:r>
              <a:rPr lang="en" sz="3000">
                <a:solidFill>
                  <a:srgbClr val="E69138"/>
                </a:solidFill>
                <a:latin typeface="Righteous"/>
                <a:ea typeface="Righteous"/>
                <a:cs typeface="Righteous"/>
                <a:sym typeface="Righteous"/>
              </a:rPr>
              <a:t>home</a:t>
            </a:r>
            <a:endParaRPr sz="3000">
              <a:solidFill>
                <a:srgbClr val="E69138"/>
              </a:solidFill>
              <a:latin typeface="Righteous"/>
              <a:ea typeface="Righteous"/>
              <a:cs typeface="Righteous"/>
              <a:sym typeface="Righteous"/>
            </a:endParaRPr>
          </a:p>
        </p:txBody>
      </p:sp>
      <p:sp>
        <p:nvSpPr>
          <p:cNvPr id="200" name="Google Shape;200;p28"/>
          <p:cNvSpPr txBox="1"/>
          <p:nvPr/>
        </p:nvSpPr>
        <p:spPr>
          <a:xfrm>
            <a:off x="824874" y="1697546"/>
            <a:ext cx="1511700" cy="43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Abril Fatface"/>
                <a:ea typeface="Abril Fatface"/>
                <a:cs typeface="Abril Fatface"/>
                <a:sym typeface="Abril Fatface"/>
              </a:rPr>
              <a:t>My Devices</a:t>
            </a:r>
            <a:endParaRPr sz="1800">
              <a:latin typeface="Abril Fatface"/>
              <a:ea typeface="Abril Fatface"/>
              <a:cs typeface="Abril Fatface"/>
              <a:sym typeface="Abril Fatface"/>
            </a:endParaRPr>
          </a:p>
        </p:txBody>
      </p:sp>
      <p:cxnSp>
        <p:nvCxnSpPr>
          <p:cNvPr id="201" name="Google Shape;201;p28"/>
          <p:cNvCxnSpPr/>
          <p:nvPr/>
        </p:nvCxnSpPr>
        <p:spPr>
          <a:xfrm>
            <a:off x="880665" y="2548334"/>
            <a:ext cx="1455900" cy="0"/>
          </a:xfrm>
          <a:prstGeom prst="straightConnector1">
            <a:avLst/>
          </a:prstGeom>
          <a:noFill/>
          <a:ln cap="flat" cmpd="sng" w="28575">
            <a:solidFill>
              <a:schemeClr val="dk2"/>
            </a:solidFill>
            <a:prstDash val="solid"/>
            <a:round/>
            <a:headEnd len="med" w="med" type="none"/>
            <a:tailEnd len="med" w="med" type="none"/>
          </a:ln>
        </p:spPr>
      </p:cxnSp>
      <p:sp>
        <p:nvSpPr>
          <p:cNvPr id="202" name="Google Shape;202;p28"/>
          <p:cNvSpPr txBox="1"/>
          <p:nvPr/>
        </p:nvSpPr>
        <p:spPr>
          <a:xfrm>
            <a:off x="824874" y="2130581"/>
            <a:ext cx="1693200" cy="43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Smart Speakers</a:t>
            </a:r>
            <a:endParaRPr>
              <a:latin typeface="Abril Fatface"/>
              <a:ea typeface="Abril Fatface"/>
              <a:cs typeface="Abril Fatface"/>
              <a:sym typeface="Abril Fatface"/>
            </a:endParaRPr>
          </a:p>
        </p:txBody>
      </p:sp>
      <p:sp>
        <p:nvSpPr>
          <p:cNvPr id="203" name="Google Shape;203;p28"/>
          <p:cNvSpPr/>
          <p:nvPr/>
        </p:nvSpPr>
        <p:spPr>
          <a:xfrm>
            <a:off x="880665" y="2651244"/>
            <a:ext cx="560100" cy="34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nvSpPr>
        <p:spPr>
          <a:xfrm>
            <a:off x="1646396" y="2651244"/>
            <a:ext cx="560100" cy="34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txBox="1"/>
          <p:nvPr/>
        </p:nvSpPr>
        <p:spPr>
          <a:xfrm>
            <a:off x="827239" y="2576177"/>
            <a:ext cx="7443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T Serif"/>
                <a:ea typeface="PT Serif"/>
                <a:cs typeface="PT Serif"/>
                <a:sym typeface="PT Serif"/>
              </a:rPr>
              <a:t>Device 1</a:t>
            </a:r>
            <a:endParaRPr sz="1000">
              <a:latin typeface="PT Serif"/>
              <a:ea typeface="PT Serif"/>
              <a:cs typeface="PT Serif"/>
              <a:sym typeface="PT Serif"/>
            </a:endParaRPr>
          </a:p>
          <a:p>
            <a:pPr indent="0" lvl="0" marL="0" rtl="0" algn="l">
              <a:spcBef>
                <a:spcPts val="0"/>
              </a:spcBef>
              <a:spcAft>
                <a:spcPts val="0"/>
              </a:spcAft>
              <a:buNone/>
            </a:pPr>
            <a:r>
              <a:rPr lang="en" sz="1000">
                <a:latin typeface="PT Serif"/>
                <a:ea typeface="PT Serif"/>
                <a:cs typeface="PT Serif"/>
                <a:sym typeface="PT Serif"/>
              </a:rPr>
              <a:t>image</a:t>
            </a:r>
            <a:endParaRPr sz="1000">
              <a:latin typeface="PT Serif"/>
              <a:ea typeface="PT Serif"/>
              <a:cs typeface="PT Serif"/>
              <a:sym typeface="PT Serif"/>
            </a:endParaRPr>
          </a:p>
        </p:txBody>
      </p:sp>
      <p:sp>
        <p:nvSpPr>
          <p:cNvPr id="206" name="Google Shape;206;p28"/>
          <p:cNvSpPr txBox="1"/>
          <p:nvPr/>
        </p:nvSpPr>
        <p:spPr>
          <a:xfrm>
            <a:off x="1592745" y="2553788"/>
            <a:ext cx="667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T Serif"/>
                <a:ea typeface="PT Serif"/>
                <a:cs typeface="PT Serif"/>
                <a:sym typeface="PT Serif"/>
              </a:rPr>
              <a:t>Device 2</a:t>
            </a:r>
            <a:endParaRPr sz="1000">
              <a:latin typeface="PT Serif"/>
              <a:ea typeface="PT Serif"/>
              <a:cs typeface="PT Serif"/>
              <a:sym typeface="PT Serif"/>
            </a:endParaRPr>
          </a:p>
          <a:p>
            <a:pPr indent="0" lvl="0" marL="0" rtl="0" algn="l">
              <a:spcBef>
                <a:spcPts val="0"/>
              </a:spcBef>
              <a:spcAft>
                <a:spcPts val="0"/>
              </a:spcAft>
              <a:buNone/>
            </a:pPr>
            <a:r>
              <a:rPr lang="en" sz="1000">
                <a:latin typeface="PT Serif"/>
                <a:ea typeface="PT Serif"/>
                <a:cs typeface="PT Serif"/>
                <a:sym typeface="PT Serif"/>
              </a:rPr>
              <a:t>image </a:t>
            </a:r>
            <a:endParaRPr sz="1000">
              <a:latin typeface="PT Serif"/>
              <a:ea typeface="PT Serif"/>
              <a:cs typeface="PT Serif"/>
              <a:sym typeface="PT Serif"/>
            </a:endParaRPr>
          </a:p>
        </p:txBody>
      </p:sp>
      <p:pic>
        <p:nvPicPr>
          <p:cNvPr id="207" name="Google Shape;207;p28"/>
          <p:cNvPicPr preferRelativeResize="0"/>
          <p:nvPr/>
        </p:nvPicPr>
        <p:blipFill>
          <a:blip r:embed="rId4">
            <a:alphaModFix/>
          </a:blip>
          <a:stretch>
            <a:fillRect/>
          </a:stretch>
        </p:blipFill>
        <p:spPr>
          <a:xfrm>
            <a:off x="2227902" y="2618764"/>
            <a:ext cx="139251" cy="139230"/>
          </a:xfrm>
          <a:prstGeom prst="rect">
            <a:avLst/>
          </a:prstGeom>
          <a:noFill/>
          <a:ln>
            <a:noFill/>
          </a:ln>
        </p:spPr>
      </p:pic>
      <p:sp>
        <p:nvSpPr>
          <p:cNvPr id="208" name="Google Shape;208;p28"/>
          <p:cNvSpPr txBox="1"/>
          <p:nvPr/>
        </p:nvSpPr>
        <p:spPr>
          <a:xfrm>
            <a:off x="902303" y="3090139"/>
            <a:ext cx="7068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PT Serif"/>
                <a:ea typeface="PT Serif"/>
                <a:cs typeface="PT Serif"/>
                <a:sym typeface="PT Serif"/>
              </a:rPr>
              <a:t>Pcuk-sized Speaker</a:t>
            </a:r>
            <a:endParaRPr sz="700">
              <a:latin typeface="PT Serif"/>
              <a:ea typeface="PT Serif"/>
              <a:cs typeface="PT Serif"/>
              <a:sym typeface="PT Serif"/>
            </a:endParaRPr>
          </a:p>
        </p:txBody>
      </p:sp>
      <p:sp>
        <p:nvSpPr>
          <p:cNvPr id="209" name="Google Shape;209;p28"/>
          <p:cNvSpPr txBox="1"/>
          <p:nvPr/>
        </p:nvSpPr>
        <p:spPr>
          <a:xfrm>
            <a:off x="1624957" y="3090139"/>
            <a:ext cx="7068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PT Serif"/>
                <a:ea typeface="PT Serif"/>
                <a:cs typeface="PT Serif"/>
                <a:sym typeface="PT Serif"/>
              </a:rPr>
              <a:t>Doorbell Camera</a:t>
            </a:r>
            <a:endParaRPr sz="700">
              <a:latin typeface="PT Serif"/>
              <a:ea typeface="PT Serif"/>
              <a:cs typeface="PT Serif"/>
              <a:sym typeface="PT Serif"/>
            </a:endParaRPr>
          </a:p>
        </p:txBody>
      </p:sp>
      <p:cxnSp>
        <p:nvCxnSpPr>
          <p:cNvPr id="210" name="Google Shape;210;p28"/>
          <p:cNvCxnSpPr/>
          <p:nvPr/>
        </p:nvCxnSpPr>
        <p:spPr>
          <a:xfrm>
            <a:off x="880665" y="3862932"/>
            <a:ext cx="1455900" cy="0"/>
          </a:xfrm>
          <a:prstGeom prst="straightConnector1">
            <a:avLst/>
          </a:prstGeom>
          <a:noFill/>
          <a:ln cap="flat" cmpd="sng" w="28575">
            <a:solidFill>
              <a:schemeClr val="dk2"/>
            </a:solidFill>
            <a:prstDash val="solid"/>
            <a:round/>
            <a:headEnd len="med" w="med" type="none"/>
            <a:tailEnd len="med" w="med" type="none"/>
          </a:ln>
        </p:spPr>
      </p:cxnSp>
      <p:cxnSp>
        <p:nvCxnSpPr>
          <p:cNvPr id="211" name="Google Shape;211;p28"/>
          <p:cNvCxnSpPr/>
          <p:nvPr/>
        </p:nvCxnSpPr>
        <p:spPr>
          <a:xfrm flipH="1">
            <a:off x="2336586" y="1022545"/>
            <a:ext cx="667500" cy="1576500"/>
          </a:xfrm>
          <a:prstGeom prst="straightConnector1">
            <a:avLst/>
          </a:prstGeom>
          <a:noFill/>
          <a:ln cap="flat" cmpd="sng" w="9525">
            <a:solidFill>
              <a:srgbClr val="FF0000"/>
            </a:solidFill>
            <a:prstDash val="solid"/>
            <a:round/>
            <a:headEnd len="med" w="med" type="none"/>
            <a:tailEnd len="med" w="med" type="triangle"/>
          </a:ln>
        </p:spPr>
      </p:cxnSp>
      <p:sp>
        <p:nvSpPr>
          <p:cNvPr id="212" name="Google Shape;212;p28"/>
          <p:cNvSpPr/>
          <p:nvPr/>
        </p:nvSpPr>
        <p:spPr>
          <a:xfrm>
            <a:off x="2780290" y="2150220"/>
            <a:ext cx="1403400" cy="800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28"/>
          <p:cNvGrpSpPr/>
          <p:nvPr/>
        </p:nvGrpSpPr>
        <p:grpSpPr>
          <a:xfrm>
            <a:off x="4420210" y="609181"/>
            <a:ext cx="1887672" cy="3786971"/>
            <a:chOff x="1212888" y="438725"/>
            <a:chExt cx="2126475" cy="4266048"/>
          </a:xfrm>
        </p:grpSpPr>
        <p:sp>
          <p:nvSpPr>
            <p:cNvPr id="214" name="Google Shape;214;p28"/>
            <p:cNvSpPr/>
            <p:nvPr/>
          </p:nvSpPr>
          <p:spPr>
            <a:xfrm>
              <a:off x="1328875" y="527500"/>
              <a:ext cx="1894500" cy="40695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5" name="Google Shape;215;p28"/>
            <p:cNvPicPr preferRelativeResize="0"/>
            <p:nvPr/>
          </p:nvPicPr>
          <p:blipFill>
            <a:blip r:embed="rId3">
              <a:alphaModFix/>
            </a:blip>
            <a:stretch>
              <a:fillRect/>
            </a:stretch>
          </p:blipFill>
          <p:spPr>
            <a:xfrm>
              <a:off x="1212888" y="438725"/>
              <a:ext cx="2126475" cy="4266048"/>
            </a:xfrm>
            <a:prstGeom prst="rect">
              <a:avLst/>
            </a:prstGeom>
            <a:noFill/>
            <a:ln>
              <a:noFill/>
            </a:ln>
          </p:spPr>
        </p:pic>
      </p:grpSp>
      <p:sp>
        <p:nvSpPr>
          <p:cNvPr id="216" name="Google Shape;216;p28"/>
          <p:cNvSpPr txBox="1"/>
          <p:nvPr/>
        </p:nvSpPr>
        <p:spPr>
          <a:xfrm>
            <a:off x="4454898" y="964754"/>
            <a:ext cx="1818600" cy="59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1C232"/>
                </a:solidFill>
                <a:latin typeface="Righteous"/>
                <a:ea typeface="Righteous"/>
                <a:cs typeface="Righteous"/>
                <a:sym typeface="Righteous"/>
              </a:rPr>
              <a:t>u</a:t>
            </a:r>
            <a:r>
              <a:rPr lang="en" sz="3000">
                <a:solidFill>
                  <a:srgbClr val="E69138"/>
                </a:solidFill>
                <a:latin typeface="Righteous"/>
                <a:ea typeface="Righteous"/>
                <a:cs typeface="Righteous"/>
                <a:sym typeface="Righteous"/>
              </a:rPr>
              <a:t>home</a:t>
            </a:r>
            <a:endParaRPr sz="3000">
              <a:solidFill>
                <a:srgbClr val="E69138"/>
              </a:solidFill>
              <a:latin typeface="Righteous"/>
              <a:ea typeface="Righteous"/>
              <a:cs typeface="Righteous"/>
              <a:sym typeface="Righteous"/>
            </a:endParaRPr>
          </a:p>
        </p:txBody>
      </p:sp>
      <p:cxnSp>
        <p:nvCxnSpPr>
          <p:cNvPr id="217" name="Google Shape;217;p28"/>
          <p:cNvCxnSpPr/>
          <p:nvPr/>
        </p:nvCxnSpPr>
        <p:spPr>
          <a:xfrm>
            <a:off x="4664024" y="1933402"/>
            <a:ext cx="1455900" cy="0"/>
          </a:xfrm>
          <a:prstGeom prst="straightConnector1">
            <a:avLst/>
          </a:prstGeom>
          <a:noFill/>
          <a:ln cap="flat" cmpd="sng" w="28575">
            <a:solidFill>
              <a:schemeClr val="dk2"/>
            </a:solidFill>
            <a:prstDash val="solid"/>
            <a:round/>
            <a:headEnd len="med" w="med" type="none"/>
            <a:tailEnd len="med" w="med" type="none"/>
          </a:ln>
        </p:spPr>
      </p:cxnSp>
      <p:sp>
        <p:nvSpPr>
          <p:cNvPr id="218" name="Google Shape;218;p28"/>
          <p:cNvSpPr txBox="1"/>
          <p:nvPr/>
        </p:nvSpPr>
        <p:spPr>
          <a:xfrm>
            <a:off x="4608267" y="1515609"/>
            <a:ext cx="1511700" cy="43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Window Camera</a:t>
            </a:r>
            <a:endParaRPr>
              <a:latin typeface="Abril Fatface"/>
              <a:ea typeface="Abril Fatface"/>
              <a:cs typeface="Abril Fatface"/>
              <a:sym typeface="Abril Fatface"/>
            </a:endParaRPr>
          </a:p>
        </p:txBody>
      </p:sp>
      <p:cxnSp>
        <p:nvCxnSpPr>
          <p:cNvPr id="219" name="Google Shape;219;p28"/>
          <p:cNvCxnSpPr/>
          <p:nvPr/>
        </p:nvCxnSpPr>
        <p:spPr>
          <a:xfrm>
            <a:off x="4664024" y="3090139"/>
            <a:ext cx="1455900" cy="0"/>
          </a:xfrm>
          <a:prstGeom prst="straightConnector1">
            <a:avLst/>
          </a:prstGeom>
          <a:noFill/>
          <a:ln cap="flat" cmpd="sng" w="28575">
            <a:solidFill>
              <a:schemeClr val="dk2"/>
            </a:solidFill>
            <a:prstDash val="solid"/>
            <a:round/>
            <a:headEnd len="med" w="med" type="none"/>
            <a:tailEnd len="med" w="med" type="none"/>
          </a:ln>
        </p:spPr>
      </p:cxnSp>
      <p:sp>
        <p:nvSpPr>
          <p:cNvPr id="220" name="Google Shape;220;p28"/>
          <p:cNvSpPr txBox="1"/>
          <p:nvPr/>
        </p:nvSpPr>
        <p:spPr>
          <a:xfrm>
            <a:off x="4636194" y="2651244"/>
            <a:ext cx="1511700" cy="43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Doorbell </a:t>
            </a:r>
            <a:endParaRPr>
              <a:latin typeface="Abril Fatface"/>
              <a:ea typeface="Abril Fatface"/>
              <a:cs typeface="Abril Fatface"/>
              <a:sym typeface="Abril Fatface"/>
            </a:endParaRPr>
          </a:p>
        </p:txBody>
      </p:sp>
      <p:cxnSp>
        <p:nvCxnSpPr>
          <p:cNvPr id="221" name="Google Shape;221;p28"/>
          <p:cNvCxnSpPr/>
          <p:nvPr/>
        </p:nvCxnSpPr>
        <p:spPr>
          <a:xfrm>
            <a:off x="880665" y="3862932"/>
            <a:ext cx="1455900" cy="0"/>
          </a:xfrm>
          <a:prstGeom prst="straightConnector1">
            <a:avLst/>
          </a:prstGeom>
          <a:noFill/>
          <a:ln cap="flat" cmpd="sng" w="28575">
            <a:solidFill>
              <a:schemeClr val="dk2"/>
            </a:solidFill>
            <a:prstDash val="solid"/>
            <a:round/>
            <a:headEnd len="med" w="med" type="none"/>
            <a:tailEnd len="med" w="med" type="none"/>
          </a:ln>
        </p:spPr>
      </p:cxnSp>
      <p:sp>
        <p:nvSpPr>
          <p:cNvPr id="222" name="Google Shape;222;p28"/>
          <p:cNvSpPr txBox="1"/>
          <p:nvPr/>
        </p:nvSpPr>
        <p:spPr>
          <a:xfrm>
            <a:off x="852835" y="3424037"/>
            <a:ext cx="1511700" cy="43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Appliances</a:t>
            </a:r>
            <a:endParaRPr>
              <a:latin typeface="Abril Fatface"/>
              <a:ea typeface="Abril Fatface"/>
              <a:cs typeface="Abril Fatface"/>
              <a:sym typeface="Abril Fatface"/>
            </a:endParaRPr>
          </a:p>
        </p:txBody>
      </p:sp>
      <p:pic>
        <p:nvPicPr>
          <p:cNvPr id="223" name="Google Shape;223;p28"/>
          <p:cNvPicPr preferRelativeResize="0"/>
          <p:nvPr/>
        </p:nvPicPr>
        <p:blipFill>
          <a:blip r:embed="rId5">
            <a:alphaModFix/>
          </a:blip>
          <a:stretch>
            <a:fillRect/>
          </a:stretch>
        </p:blipFill>
        <p:spPr>
          <a:xfrm>
            <a:off x="5848540" y="1993668"/>
            <a:ext cx="222575" cy="222576"/>
          </a:xfrm>
          <a:prstGeom prst="rect">
            <a:avLst/>
          </a:prstGeom>
          <a:noFill/>
          <a:ln>
            <a:noFill/>
          </a:ln>
        </p:spPr>
      </p:pic>
      <p:pic>
        <p:nvPicPr>
          <p:cNvPr id="224" name="Google Shape;224;p28"/>
          <p:cNvPicPr preferRelativeResize="0"/>
          <p:nvPr/>
        </p:nvPicPr>
        <p:blipFill>
          <a:blip r:embed="rId5">
            <a:alphaModFix/>
          </a:blip>
          <a:stretch>
            <a:fillRect/>
          </a:stretch>
        </p:blipFill>
        <p:spPr>
          <a:xfrm flipH="1">
            <a:off x="5848540" y="2322450"/>
            <a:ext cx="222575" cy="222576"/>
          </a:xfrm>
          <a:prstGeom prst="rect">
            <a:avLst/>
          </a:prstGeom>
          <a:noFill/>
          <a:ln>
            <a:noFill/>
          </a:ln>
        </p:spPr>
      </p:pic>
      <p:pic>
        <p:nvPicPr>
          <p:cNvPr id="225" name="Google Shape;225;p28"/>
          <p:cNvPicPr preferRelativeResize="0"/>
          <p:nvPr/>
        </p:nvPicPr>
        <p:blipFill>
          <a:blip r:embed="rId5">
            <a:alphaModFix/>
          </a:blip>
          <a:stretch>
            <a:fillRect/>
          </a:stretch>
        </p:blipFill>
        <p:spPr>
          <a:xfrm flipH="1">
            <a:off x="5848540" y="3253937"/>
            <a:ext cx="222575" cy="222576"/>
          </a:xfrm>
          <a:prstGeom prst="rect">
            <a:avLst/>
          </a:prstGeom>
          <a:noFill/>
          <a:ln>
            <a:noFill/>
          </a:ln>
        </p:spPr>
      </p:pic>
      <p:pic>
        <p:nvPicPr>
          <p:cNvPr id="226" name="Google Shape;226;p28"/>
          <p:cNvPicPr preferRelativeResize="0"/>
          <p:nvPr/>
        </p:nvPicPr>
        <p:blipFill>
          <a:blip r:embed="rId5">
            <a:alphaModFix/>
          </a:blip>
          <a:stretch>
            <a:fillRect/>
          </a:stretch>
        </p:blipFill>
        <p:spPr>
          <a:xfrm>
            <a:off x="5848540" y="3640300"/>
            <a:ext cx="222575" cy="222576"/>
          </a:xfrm>
          <a:prstGeom prst="rect">
            <a:avLst/>
          </a:prstGeom>
          <a:noFill/>
          <a:ln>
            <a:noFill/>
          </a:ln>
        </p:spPr>
      </p:pic>
      <p:sp>
        <p:nvSpPr>
          <p:cNvPr id="227" name="Google Shape;227;p28"/>
          <p:cNvSpPr txBox="1"/>
          <p:nvPr/>
        </p:nvSpPr>
        <p:spPr>
          <a:xfrm>
            <a:off x="4560442" y="1946820"/>
            <a:ext cx="14559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T Serif"/>
                <a:ea typeface="PT Serif"/>
                <a:cs typeface="PT Serif"/>
                <a:sym typeface="PT Serif"/>
              </a:rPr>
              <a:t>Save recordings to device</a:t>
            </a:r>
            <a:endParaRPr sz="800">
              <a:latin typeface="PT Serif"/>
              <a:ea typeface="PT Serif"/>
              <a:cs typeface="PT Serif"/>
              <a:sym typeface="PT Serif"/>
            </a:endParaRPr>
          </a:p>
        </p:txBody>
      </p:sp>
      <p:sp>
        <p:nvSpPr>
          <p:cNvPr id="228" name="Google Shape;228;p28"/>
          <p:cNvSpPr txBox="1"/>
          <p:nvPr/>
        </p:nvSpPr>
        <p:spPr>
          <a:xfrm>
            <a:off x="4560442" y="2187967"/>
            <a:ext cx="13350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T Serif"/>
                <a:ea typeface="PT Serif"/>
                <a:cs typeface="PT Serif"/>
                <a:sym typeface="PT Serif"/>
              </a:rPr>
              <a:t>Notify device when external movement is seen</a:t>
            </a:r>
            <a:endParaRPr sz="800">
              <a:latin typeface="PT Serif"/>
              <a:ea typeface="PT Serif"/>
              <a:cs typeface="PT Serif"/>
              <a:sym typeface="PT Serif"/>
            </a:endParaRPr>
          </a:p>
        </p:txBody>
      </p:sp>
      <p:sp>
        <p:nvSpPr>
          <p:cNvPr id="229" name="Google Shape;229;p28"/>
          <p:cNvSpPr txBox="1"/>
          <p:nvPr/>
        </p:nvSpPr>
        <p:spPr>
          <a:xfrm>
            <a:off x="4560442" y="3145770"/>
            <a:ext cx="13350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T Serif"/>
                <a:ea typeface="PT Serif"/>
                <a:cs typeface="PT Serif"/>
                <a:sym typeface="PT Serif"/>
              </a:rPr>
              <a:t>Provide live feedback to camera when activated</a:t>
            </a:r>
            <a:endParaRPr sz="800">
              <a:latin typeface="PT Serif"/>
              <a:ea typeface="PT Serif"/>
              <a:cs typeface="PT Serif"/>
              <a:sym typeface="PT Serif"/>
            </a:endParaRPr>
          </a:p>
        </p:txBody>
      </p:sp>
      <p:sp>
        <p:nvSpPr>
          <p:cNvPr id="230" name="Google Shape;230;p28"/>
          <p:cNvSpPr txBox="1"/>
          <p:nvPr/>
        </p:nvSpPr>
        <p:spPr>
          <a:xfrm>
            <a:off x="4560442" y="3573091"/>
            <a:ext cx="13350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T Serif"/>
                <a:ea typeface="PT Serif"/>
                <a:cs typeface="PT Serif"/>
                <a:sym typeface="PT Serif"/>
              </a:rPr>
              <a:t>Notify when unlocked</a:t>
            </a:r>
            <a:endParaRPr sz="800">
              <a:latin typeface="PT Serif"/>
              <a:ea typeface="PT Serif"/>
              <a:cs typeface="PT Serif"/>
              <a:sym typeface="PT Serif"/>
            </a:endParaRPr>
          </a:p>
        </p:txBody>
      </p:sp>
      <p:sp>
        <p:nvSpPr>
          <p:cNvPr id="231" name="Google Shape;231;p28"/>
          <p:cNvSpPr txBox="1"/>
          <p:nvPr/>
        </p:nvSpPr>
        <p:spPr>
          <a:xfrm>
            <a:off x="6446775" y="545600"/>
            <a:ext cx="2142900" cy="1156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i="1" lang="en">
                <a:solidFill>
                  <a:schemeClr val="lt1"/>
                </a:solidFill>
                <a:highlight>
                  <a:schemeClr val="accent1"/>
                </a:highlight>
                <a:latin typeface="Playfair Display"/>
                <a:ea typeface="Playfair Display"/>
                <a:cs typeface="Playfair Display"/>
                <a:sym typeface="Playfair Display"/>
              </a:rPr>
              <a:t>Task 2:  Click on the settings button and customize device</a:t>
            </a:r>
            <a:endParaRPr sz="1000">
              <a:solidFill>
                <a:srgbClr val="FFFFFF"/>
              </a:solidFill>
              <a:latin typeface="PT Serif"/>
              <a:ea typeface="PT Serif"/>
              <a:cs typeface="PT Serif"/>
              <a:sym typeface="PT Serif"/>
            </a:endParaRPr>
          </a:p>
          <a:p>
            <a:pPr indent="0" lvl="0" marL="0" rtl="0" algn="l">
              <a:spcBef>
                <a:spcPts val="600"/>
              </a:spcBef>
              <a:spcAft>
                <a:spcPts val="0"/>
              </a:spcAft>
              <a:buNone/>
            </a:pPr>
            <a:r>
              <a:t/>
            </a:r>
            <a:endParaRPr sz="1000">
              <a:solidFill>
                <a:srgbClr val="FFFFFF"/>
              </a:solidFill>
              <a:latin typeface="PT Serif"/>
              <a:ea typeface="PT Serif"/>
              <a:cs typeface="PT Serif"/>
              <a:sym typeface="PT Serif"/>
            </a:endParaRPr>
          </a:p>
          <a:p>
            <a:pPr indent="0" lvl="0" marL="0" rtl="0" algn="l">
              <a:spcBef>
                <a:spcPts val="600"/>
              </a:spcBef>
              <a:spcAft>
                <a:spcPts val="0"/>
              </a:spcAft>
              <a:buNone/>
            </a:pPr>
            <a:r>
              <a:rPr lang="en" sz="1000">
                <a:solidFill>
                  <a:srgbClr val="FFFFFF"/>
                </a:solidFill>
                <a:latin typeface="PT Serif"/>
                <a:ea typeface="PT Serif"/>
                <a:cs typeface="PT Serif"/>
                <a:sym typeface="PT Serif"/>
              </a:rPr>
              <a:t>External Consistency: The slider button is universally known as the on and off switch within device settings</a:t>
            </a:r>
            <a:endParaRPr sz="1000">
              <a:solidFill>
                <a:srgbClr val="FFFFFF"/>
              </a:solidFill>
              <a:latin typeface="PT Serif"/>
              <a:ea typeface="PT Serif"/>
              <a:cs typeface="PT Serif"/>
              <a:sym typeface="PT Serif"/>
            </a:endParaRPr>
          </a:p>
          <a:p>
            <a:pPr indent="0" lvl="0" marL="0" rtl="0" algn="l">
              <a:spcBef>
                <a:spcPts val="600"/>
              </a:spcBef>
              <a:spcAft>
                <a:spcPts val="0"/>
              </a:spcAft>
              <a:buNone/>
            </a:pPr>
            <a:r>
              <a:t/>
            </a:r>
            <a:endParaRPr sz="1000">
              <a:solidFill>
                <a:srgbClr val="FFFFFF"/>
              </a:solidFill>
              <a:latin typeface="PT Serif"/>
              <a:ea typeface="PT Serif"/>
              <a:cs typeface="PT Serif"/>
              <a:sym typeface="PT Serif"/>
            </a:endParaRPr>
          </a:p>
          <a:p>
            <a:pPr indent="0" lvl="0" marL="0" rtl="0" algn="l">
              <a:spcBef>
                <a:spcPts val="600"/>
              </a:spcBef>
              <a:spcAft>
                <a:spcPts val="0"/>
              </a:spcAft>
              <a:buNone/>
            </a:pPr>
            <a:r>
              <a:rPr lang="en" sz="1000">
                <a:solidFill>
                  <a:srgbClr val="FFFFFF"/>
                </a:solidFill>
                <a:latin typeface="PT Serif"/>
                <a:ea typeface="PT Serif"/>
                <a:cs typeface="PT Serif"/>
                <a:sym typeface="PT Serif"/>
              </a:rPr>
              <a:t>Feedback: The switch toggle moves to the right when on, and switches to the left when turned off.</a:t>
            </a:r>
            <a:endParaRPr sz="1000">
              <a:solidFill>
                <a:srgbClr val="FFFFFF"/>
              </a:solidFill>
              <a:latin typeface="PT Serif"/>
              <a:ea typeface="PT Serif"/>
              <a:cs typeface="PT Serif"/>
              <a:sym typeface="PT Serif"/>
            </a:endParaRPr>
          </a:p>
          <a:p>
            <a:pPr indent="0" lvl="0" marL="0" rtl="0" algn="l">
              <a:spcBef>
                <a:spcPts val="600"/>
              </a:spcBef>
              <a:spcAft>
                <a:spcPts val="0"/>
              </a:spcAft>
              <a:buNone/>
            </a:pPr>
            <a:r>
              <a:t/>
            </a:r>
            <a:endParaRPr sz="1000">
              <a:solidFill>
                <a:srgbClr val="FFFFFF"/>
              </a:solidFill>
              <a:latin typeface="PT Serif"/>
              <a:ea typeface="PT Serif"/>
              <a:cs typeface="PT Serif"/>
              <a:sym typeface="PT Serif"/>
            </a:endParaRPr>
          </a:p>
          <a:p>
            <a:pPr indent="0" lvl="0" marL="0" rtl="0" algn="l">
              <a:spcBef>
                <a:spcPts val="600"/>
              </a:spcBef>
              <a:spcAft>
                <a:spcPts val="0"/>
              </a:spcAft>
              <a:buClr>
                <a:schemeClr val="dk1"/>
              </a:buClr>
              <a:buSzPts val="1100"/>
              <a:buFont typeface="Arial"/>
              <a:buNone/>
            </a:pPr>
            <a:r>
              <a:rPr lang="en" sz="1000">
                <a:solidFill>
                  <a:srgbClr val="FFFFFF"/>
                </a:solidFill>
                <a:latin typeface="PT Serif"/>
                <a:ea typeface="PT Serif"/>
                <a:cs typeface="PT Serif"/>
                <a:sym typeface="PT Serif"/>
              </a:rPr>
              <a:t>Constraints (Information-based): Advanced settings are hidden from the user to make sure app security and integrity stays in tact.</a:t>
            </a:r>
            <a:endParaRPr sz="1000">
              <a:solidFill>
                <a:srgbClr val="FFFFFF"/>
              </a:solidFill>
              <a:latin typeface="PT Serif"/>
              <a:ea typeface="PT Serif"/>
              <a:cs typeface="PT Serif"/>
              <a:sym typeface="PT Serif"/>
            </a:endParaRPr>
          </a:p>
        </p:txBody>
      </p:sp>
      <p:sp>
        <p:nvSpPr>
          <p:cNvPr id="232" name="Google Shape;232;p28"/>
          <p:cNvSpPr/>
          <p:nvPr/>
        </p:nvSpPr>
        <p:spPr>
          <a:xfrm>
            <a:off x="2367143" y="1590900"/>
            <a:ext cx="19200" cy="439800"/>
          </a:xfrm>
          <a:prstGeom prst="roundRect">
            <a:avLst>
              <a:gd fmla="val 16667" name="adj"/>
            </a:avLst>
          </a:prstGeom>
          <a:solidFill>
            <a:srgbClr val="B7B7B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233" name="Google Shape;233;p28"/>
          <p:cNvSpPr/>
          <p:nvPr/>
        </p:nvSpPr>
        <p:spPr>
          <a:xfrm>
            <a:off x="6129579" y="1418946"/>
            <a:ext cx="19200" cy="439800"/>
          </a:xfrm>
          <a:prstGeom prst="roundRect">
            <a:avLst>
              <a:gd fmla="val 16667" name="adj"/>
            </a:avLst>
          </a:prstGeom>
          <a:solidFill>
            <a:srgbClr val="B7B7B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pic>
        <p:nvPicPr>
          <p:cNvPr id="234" name="Google Shape;234;p28"/>
          <p:cNvPicPr preferRelativeResize="0"/>
          <p:nvPr/>
        </p:nvPicPr>
        <p:blipFill>
          <a:blip r:embed="rId6">
            <a:alphaModFix/>
          </a:blip>
          <a:stretch>
            <a:fillRect/>
          </a:stretch>
        </p:blipFill>
        <p:spPr>
          <a:xfrm>
            <a:off x="5931888" y="883892"/>
            <a:ext cx="139230" cy="138660"/>
          </a:xfrm>
          <a:prstGeom prst="rect">
            <a:avLst/>
          </a:prstGeom>
          <a:noFill/>
          <a:ln>
            <a:noFill/>
          </a:ln>
        </p:spPr>
      </p:pic>
      <p:pic>
        <p:nvPicPr>
          <p:cNvPr id="235" name="Google Shape;235;p28"/>
          <p:cNvPicPr preferRelativeResize="0"/>
          <p:nvPr/>
        </p:nvPicPr>
        <p:blipFill>
          <a:blip r:embed="rId6">
            <a:alphaModFix/>
          </a:blip>
          <a:stretch>
            <a:fillRect/>
          </a:stretch>
        </p:blipFill>
        <p:spPr>
          <a:xfrm>
            <a:off x="2192403" y="883892"/>
            <a:ext cx="139230" cy="1386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9"/>
          <p:cNvSpPr txBox="1"/>
          <p:nvPr>
            <p:ph idx="4294967295" type="body"/>
          </p:nvPr>
        </p:nvSpPr>
        <p:spPr>
          <a:xfrm>
            <a:off x="6820543" y="1430606"/>
            <a:ext cx="1827000" cy="18258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i="1" lang="en" sz="1400">
                <a:solidFill>
                  <a:srgbClr val="FFFFFF"/>
                </a:solidFill>
                <a:highlight>
                  <a:srgbClr val="434343"/>
                </a:highlight>
                <a:latin typeface="Playfair Display"/>
                <a:ea typeface="Playfair Display"/>
                <a:cs typeface="Playfair Display"/>
                <a:sym typeface="Playfair Display"/>
              </a:rPr>
              <a:t>Task 3: Home Data Button</a:t>
            </a:r>
            <a:endParaRPr b="1" i="1" sz="1400">
              <a:solidFill>
                <a:srgbClr val="FFFFFF"/>
              </a:solidFill>
              <a:highlight>
                <a:srgbClr val="434343"/>
              </a:highlight>
              <a:latin typeface="Playfair Display"/>
              <a:ea typeface="Playfair Display"/>
              <a:cs typeface="Playfair Display"/>
              <a:sym typeface="Playfair Display"/>
            </a:endParaRPr>
          </a:p>
          <a:p>
            <a:pPr indent="0" lvl="0" marL="0" rtl="0" algn="l">
              <a:spcBef>
                <a:spcPts val="600"/>
              </a:spcBef>
              <a:spcAft>
                <a:spcPts val="0"/>
              </a:spcAft>
              <a:buNone/>
            </a:pPr>
            <a:r>
              <a:t/>
            </a:r>
            <a:endParaRPr sz="14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External Consistency: The arrow keys on the bottom are known across platforms as image sliders.</a:t>
            </a:r>
            <a:endParaRPr sz="1000">
              <a:solidFill>
                <a:srgbClr val="FFFFFF"/>
              </a:solidFill>
            </a:endParaRPr>
          </a:p>
          <a:p>
            <a:pPr indent="0" lvl="0" marL="0" rtl="0" algn="l">
              <a:spcBef>
                <a:spcPts val="600"/>
              </a:spcBef>
              <a:spcAft>
                <a:spcPts val="0"/>
              </a:spcAft>
              <a:buClr>
                <a:schemeClr val="dk1"/>
              </a:buClr>
              <a:buSzPts val="1100"/>
              <a:buFont typeface="Arial"/>
              <a:buNone/>
            </a:pPr>
            <a:r>
              <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Feedback: Clicking the arrow keys will result in changing the page.</a:t>
            </a:r>
            <a:endParaRPr sz="1000">
              <a:solidFill>
                <a:srgbClr val="FFFFFF"/>
              </a:solidFill>
            </a:endParaRPr>
          </a:p>
          <a:p>
            <a:pPr indent="0" lvl="0" marL="0" rtl="0" algn="l">
              <a:spcBef>
                <a:spcPts val="600"/>
              </a:spcBef>
              <a:spcAft>
                <a:spcPts val="0"/>
              </a:spcAft>
              <a:buClr>
                <a:schemeClr val="dk1"/>
              </a:buClr>
              <a:buSzPts val="1100"/>
              <a:buFont typeface="Arial"/>
              <a:buNone/>
            </a:pPr>
            <a:r>
              <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Constraints (Actual restriction): User is only able to view one datagraph at a time because of the graphs being clickable for more information.</a:t>
            </a:r>
            <a:endParaRPr sz="1400">
              <a:solidFill>
                <a:srgbClr val="FFFFFF"/>
              </a:solidFill>
            </a:endParaRPr>
          </a:p>
        </p:txBody>
      </p:sp>
      <p:sp>
        <p:nvSpPr>
          <p:cNvPr id="241" name="Google Shape;241;p29"/>
          <p:cNvSpPr txBox="1"/>
          <p:nvPr>
            <p:ph idx="12" type="sldNum"/>
          </p:nvPr>
        </p:nvSpPr>
        <p:spPr>
          <a:xfrm>
            <a:off x="4500857" y="4443745"/>
            <a:ext cx="476100" cy="34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2" name="Google Shape;242;p29"/>
          <p:cNvSpPr/>
          <p:nvPr/>
        </p:nvSpPr>
        <p:spPr>
          <a:xfrm>
            <a:off x="1097217" y="743897"/>
            <a:ext cx="1643100" cy="35298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3" name="Google Shape;243;p29"/>
          <p:cNvPicPr preferRelativeResize="0"/>
          <p:nvPr/>
        </p:nvPicPr>
        <p:blipFill>
          <a:blip r:embed="rId3">
            <a:alphaModFix/>
          </a:blip>
          <a:stretch>
            <a:fillRect/>
          </a:stretch>
        </p:blipFill>
        <p:spPr>
          <a:xfrm>
            <a:off x="996620" y="666900"/>
            <a:ext cx="1844310" cy="3700019"/>
          </a:xfrm>
          <a:prstGeom prst="rect">
            <a:avLst/>
          </a:prstGeom>
          <a:noFill/>
          <a:ln>
            <a:noFill/>
          </a:ln>
        </p:spPr>
      </p:pic>
      <p:sp>
        <p:nvSpPr>
          <p:cNvPr id="244" name="Google Shape;244;p29"/>
          <p:cNvSpPr txBox="1"/>
          <p:nvPr/>
        </p:nvSpPr>
        <p:spPr>
          <a:xfrm>
            <a:off x="1030478" y="1014283"/>
            <a:ext cx="1776600" cy="58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1C232"/>
                </a:solidFill>
                <a:latin typeface="Righteous"/>
                <a:ea typeface="Righteous"/>
                <a:cs typeface="Righteous"/>
                <a:sym typeface="Righteous"/>
              </a:rPr>
              <a:t>u</a:t>
            </a:r>
            <a:r>
              <a:rPr lang="en" sz="3000">
                <a:solidFill>
                  <a:srgbClr val="E69138"/>
                </a:solidFill>
                <a:latin typeface="Righteous"/>
                <a:ea typeface="Righteous"/>
                <a:cs typeface="Righteous"/>
                <a:sym typeface="Righteous"/>
              </a:rPr>
              <a:t>home</a:t>
            </a:r>
            <a:endParaRPr sz="3000">
              <a:solidFill>
                <a:srgbClr val="E69138"/>
              </a:solidFill>
              <a:latin typeface="Righteous"/>
              <a:ea typeface="Righteous"/>
              <a:cs typeface="Righteous"/>
              <a:sym typeface="Righteous"/>
            </a:endParaRPr>
          </a:p>
        </p:txBody>
      </p:sp>
      <p:sp>
        <p:nvSpPr>
          <p:cNvPr id="245" name="Google Shape;245;p29"/>
          <p:cNvSpPr/>
          <p:nvPr/>
        </p:nvSpPr>
        <p:spPr>
          <a:xfrm>
            <a:off x="2638427" y="1563556"/>
            <a:ext cx="16800" cy="387300"/>
          </a:xfrm>
          <a:prstGeom prst="roundRect">
            <a:avLst>
              <a:gd fmla="val 16667" name="adj"/>
            </a:avLst>
          </a:prstGeom>
          <a:solidFill>
            <a:srgbClr val="B7B7B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246" name="Google Shape;246;p29"/>
          <p:cNvSpPr txBox="1"/>
          <p:nvPr/>
        </p:nvSpPr>
        <p:spPr>
          <a:xfrm>
            <a:off x="1153024" y="2655575"/>
            <a:ext cx="1587600" cy="42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Abril Fatface"/>
                <a:ea typeface="Abril Fatface"/>
                <a:cs typeface="Abril Fatface"/>
                <a:sym typeface="Abril Fatface"/>
              </a:rPr>
              <a:t>My Devices</a:t>
            </a:r>
            <a:endParaRPr sz="1800">
              <a:latin typeface="Abril Fatface"/>
              <a:ea typeface="Abril Fatface"/>
              <a:cs typeface="Abril Fatface"/>
              <a:sym typeface="Abril Fatface"/>
            </a:endParaRPr>
          </a:p>
        </p:txBody>
      </p:sp>
      <p:cxnSp>
        <p:nvCxnSpPr>
          <p:cNvPr id="247" name="Google Shape;247;p29"/>
          <p:cNvCxnSpPr/>
          <p:nvPr/>
        </p:nvCxnSpPr>
        <p:spPr>
          <a:xfrm>
            <a:off x="1207539" y="3133337"/>
            <a:ext cx="1422600" cy="0"/>
          </a:xfrm>
          <a:prstGeom prst="straightConnector1">
            <a:avLst/>
          </a:prstGeom>
          <a:noFill/>
          <a:ln cap="flat" cmpd="sng" w="28575">
            <a:solidFill>
              <a:schemeClr val="dk2"/>
            </a:solidFill>
            <a:prstDash val="solid"/>
            <a:round/>
            <a:headEnd len="med" w="med" type="none"/>
            <a:tailEnd len="med" w="med" type="none"/>
          </a:ln>
        </p:spPr>
      </p:cxnSp>
      <p:sp>
        <p:nvSpPr>
          <p:cNvPr id="248" name="Google Shape;248;p29"/>
          <p:cNvSpPr txBox="1"/>
          <p:nvPr/>
        </p:nvSpPr>
        <p:spPr>
          <a:xfrm>
            <a:off x="1153029" y="3068700"/>
            <a:ext cx="1168800" cy="42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Category 1</a:t>
            </a:r>
            <a:endParaRPr>
              <a:latin typeface="Abril Fatface"/>
              <a:ea typeface="Abril Fatface"/>
              <a:cs typeface="Abril Fatface"/>
              <a:sym typeface="Abril Fatface"/>
            </a:endParaRPr>
          </a:p>
        </p:txBody>
      </p:sp>
      <p:sp>
        <p:nvSpPr>
          <p:cNvPr id="249" name="Google Shape;249;p29"/>
          <p:cNvSpPr/>
          <p:nvPr/>
        </p:nvSpPr>
        <p:spPr>
          <a:xfrm>
            <a:off x="1249625" y="3513873"/>
            <a:ext cx="546900" cy="34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a:off x="1996249" y="3513873"/>
            <a:ext cx="546900" cy="34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txBox="1"/>
          <p:nvPr/>
        </p:nvSpPr>
        <p:spPr>
          <a:xfrm>
            <a:off x="1228680" y="3471569"/>
            <a:ext cx="588900" cy="1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T Serif"/>
                <a:ea typeface="PT Serif"/>
                <a:cs typeface="PT Serif"/>
                <a:sym typeface="PT Serif"/>
              </a:rPr>
              <a:t>Device 1</a:t>
            </a:r>
            <a:endParaRPr sz="1000">
              <a:latin typeface="PT Serif"/>
              <a:ea typeface="PT Serif"/>
              <a:cs typeface="PT Serif"/>
              <a:sym typeface="PT Serif"/>
            </a:endParaRPr>
          </a:p>
          <a:p>
            <a:pPr indent="0" lvl="0" marL="0" rtl="0" algn="l">
              <a:spcBef>
                <a:spcPts val="0"/>
              </a:spcBef>
              <a:spcAft>
                <a:spcPts val="0"/>
              </a:spcAft>
              <a:buNone/>
            </a:pPr>
            <a:r>
              <a:rPr lang="en" sz="1000">
                <a:latin typeface="PT Serif"/>
                <a:ea typeface="PT Serif"/>
                <a:cs typeface="PT Serif"/>
                <a:sym typeface="PT Serif"/>
              </a:rPr>
              <a:t>image</a:t>
            </a:r>
            <a:endParaRPr sz="1000">
              <a:latin typeface="PT Serif"/>
              <a:ea typeface="PT Serif"/>
              <a:cs typeface="PT Serif"/>
              <a:sym typeface="PT Serif"/>
            </a:endParaRPr>
          </a:p>
        </p:txBody>
      </p:sp>
      <p:sp>
        <p:nvSpPr>
          <p:cNvPr id="252" name="Google Shape;252;p29"/>
          <p:cNvSpPr txBox="1"/>
          <p:nvPr/>
        </p:nvSpPr>
        <p:spPr>
          <a:xfrm>
            <a:off x="1975303" y="3472372"/>
            <a:ext cx="588900" cy="1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T Serif"/>
                <a:ea typeface="PT Serif"/>
                <a:cs typeface="PT Serif"/>
                <a:sym typeface="PT Serif"/>
              </a:rPr>
              <a:t>Device 2</a:t>
            </a:r>
            <a:endParaRPr sz="1000">
              <a:latin typeface="PT Serif"/>
              <a:ea typeface="PT Serif"/>
              <a:cs typeface="PT Serif"/>
              <a:sym typeface="PT Serif"/>
            </a:endParaRPr>
          </a:p>
          <a:p>
            <a:pPr indent="0" lvl="0" marL="0" rtl="0" algn="l">
              <a:spcBef>
                <a:spcPts val="0"/>
              </a:spcBef>
              <a:spcAft>
                <a:spcPts val="0"/>
              </a:spcAft>
              <a:buNone/>
            </a:pPr>
            <a:r>
              <a:rPr lang="en" sz="1000">
                <a:latin typeface="PT Serif"/>
                <a:ea typeface="PT Serif"/>
                <a:cs typeface="PT Serif"/>
                <a:sym typeface="PT Serif"/>
              </a:rPr>
              <a:t>image </a:t>
            </a:r>
            <a:endParaRPr sz="1000">
              <a:latin typeface="PT Serif"/>
              <a:ea typeface="PT Serif"/>
              <a:cs typeface="PT Serif"/>
              <a:sym typeface="PT Serif"/>
            </a:endParaRPr>
          </a:p>
        </p:txBody>
      </p:sp>
      <p:pic>
        <p:nvPicPr>
          <p:cNvPr id="253" name="Google Shape;253;p29"/>
          <p:cNvPicPr preferRelativeResize="0"/>
          <p:nvPr/>
        </p:nvPicPr>
        <p:blipFill>
          <a:blip r:embed="rId4">
            <a:alphaModFix/>
          </a:blip>
          <a:stretch>
            <a:fillRect/>
          </a:stretch>
        </p:blipFill>
        <p:spPr>
          <a:xfrm>
            <a:off x="2473486" y="3211720"/>
            <a:ext cx="136048" cy="136027"/>
          </a:xfrm>
          <a:prstGeom prst="rect">
            <a:avLst/>
          </a:prstGeom>
          <a:noFill/>
          <a:ln>
            <a:noFill/>
          </a:ln>
        </p:spPr>
      </p:pic>
      <p:sp>
        <p:nvSpPr>
          <p:cNvPr id="254" name="Google Shape;254;p29"/>
          <p:cNvSpPr txBox="1"/>
          <p:nvPr/>
        </p:nvSpPr>
        <p:spPr>
          <a:xfrm>
            <a:off x="1228680" y="3802018"/>
            <a:ext cx="690000" cy="1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PT Serif"/>
                <a:ea typeface="PT Serif"/>
                <a:cs typeface="PT Serif"/>
                <a:sym typeface="PT Serif"/>
              </a:rPr>
              <a:t>Device 1 name </a:t>
            </a:r>
            <a:endParaRPr sz="700">
              <a:latin typeface="PT Serif"/>
              <a:ea typeface="PT Serif"/>
              <a:cs typeface="PT Serif"/>
              <a:sym typeface="PT Serif"/>
            </a:endParaRPr>
          </a:p>
        </p:txBody>
      </p:sp>
      <p:sp>
        <p:nvSpPr>
          <p:cNvPr id="255" name="Google Shape;255;p29"/>
          <p:cNvSpPr txBox="1"/>
          <p:nvPr/>
        </p:nvSpPr>
        <p:spPr>
          <a:xfrm>
            <a:off x="1955659" y="3802018"/>
            <a:ext cx="690000" cy="1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PT Serif"/>
                <a:ea typeface="PT Serif"/>
                <a:cs typeface="PT Serif"/>
                <a:sym typeface="PT Serif"/>
              </a:rPr>
              <a:t>Device 2 name </a:t>
            </a:r>
            <a:endParaRPr sz="700">
              <a:latin typeface="PT Serif"/>
              <a:ea typeface="PT Serif"/>
              <a:cs typeface="PT Serif"/>
              <a:sym typeface="PT Serif"/>
            </a:endParaRPr>
          </a:p>
        </p:txBody>
      </p:sp>
      <p:sp>
        <p:nvSpPr>
          <p:cNvPr id="256" name="Google Shape;256;p29"/>
          <p:cNvSpPr/>
          <p:nvPr/>
        </p:nvSpPr>
        <p:spPr>
          <a:xfrm>
            <a:off x="1249625" y="2060052"/>
            <a:ext cx="618900" cy="34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Home Data</a:t>
            </a:r>
            <a:endParaRPr sz="800"/>
          </a:p>
        </p:txBody>
      </p:sp>
      <p:sp>
        <p:nvSpPr>
          <p:cNvPr id="257" name="Google Shape;257;p29"/>
          <p:cNvSpPr/>
          <p:nvPr/>
        </p:nvSpPr>
        <p:spPr>
          <a:xfrm>
            <a:off x="1955660" y="2060052"/>
            <a:ext cx="618900" cy="34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Function 2</a:t>
            </a:r>
            <a:endParaRPr sz="800"/>
          </a:p>
        </p:txBody>
      </p:sp>
      <p:sp>
        <p:nvSpPr>
          <p:cNvPr id="258" name="Google Shape;258;p29"/>
          <p:cNvSpPr/>
          <p:nvPr/>
        </p:nvSpPr>
        <p:spPr>
          <a:xfrm>
            <a:off x="4388679" y="743897"/>
            <a:ext cx="1643100" cy="35298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p29"/>
          <p:cNvPicPr preferRelativeResize="0"/>
          <p:nvPr/>
        </p:nvPicPr>
        <p:blipFill>
          <a:blip r:embed="rId3">
            <a:alphaModFix/>
          </a:blip>
          <a:stretch>
            <a:fillRect/>
          </a:stretch>
        </p:blipFill>
        <p:spPr>
          <a:xfrm>
            <a:off x="4288082" y="666900"/>
            <a:ext cx="1844310" cy="3700019"/>
          </a:xfrm>
          <a:prstGeom prst="rect">
            <a:avLst/>
          </a:prstGeom>
          <a:noFill/>
          <a:ln>
            <a:noFill/>
          </a:ln>
        </p:spPr>
      </p:pic>
      <p:sp>
        <p:nvSpPr>
          <p:cNvPr id="260" name="Google Shape;260;p29"/>
          <p:cNvSpPr txBox="1"/>
          <p:nvPr/>
        </p:nvSpPr>
        <p:spPr>
          <a:xfrm>
            <a:off x="4321939" y="1014283"/>
            <a:ext cx="1776600" cy="58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1C232"/>
                </a:solidFill>
                <a:latin typeface="Righteous"/>
                <a:ea typeface="Righteous"/>
                <a:cs typeface="Righteous"/>
                <a:sym typeface="Righteous"/>
              </a:rPr>
              <a:t>u</a:t>
            </a:r>
            <a:r>
              <a:rPr lang="en" sz="3000">
                <a:solidFill>
                  <a:srgbClr val="E69138"/>
                </a:solidFill>
                <a:latin typeface="Righteous"/>
                <a:ea typeface="Righteous"/>
                <a:cs typeface="Righteous"/>
                <a:sym typeface="Righteous"/>
              </a:rPr>
              <a:t>home</a:t>
            </a:r>
            <a:endParaRPr sz="3000">
              <a:solidFill>
                <a:srgbClr val="E69138"/>
              </a:solidFill>
              <a:latin typeface="Righteous"/>
              <a:ea typeface="Righteous"/>
              <a:cs typeface="Righteous"/>
              <a:sym typeface="Righteous"/>
            </a:endParaRPr>
          </a:p>
        </p:txBody>
      </p:sp>
      <p:sp>
        <p:nvSpPr>
          <p:cNvPr id="261" name="Google Shape;261;p29"/>
          <p:cNvSpPr/>
          <p:nvPr/>
        </p:nvSpPr>
        <p:spPr>
          <a:xfrm>
            <a:off x="5929888" y="1563556"/>
            <a:ext cx="16800" cy="387300"/>
          </a:xfrm>
          <a:prstGeom prst="roundRect">
            <a:avLst>
              <a:gd fmla="val 16667" name="adj"/>
            </a:avLst>
          </a:prstGeom>
          <a:solidFill>
            <a:srgbClr val="B7B7B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262" name="Google Shape;262;p29"/>
          <p:cNvSpPr txBox="1"/>
          <p:nvPr/>
        </p:nvSpPr>
        <p:spPr>
          <a:xfrm>
            <a:off x="4444490" y="1614727"/>
            <a:ext cx="1235400" cy="42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Abril Fatface"/>
                <a:ea typeface="Abril Fatface"/>
                <a:cs typeface="Abril Fatface"/>
                <a:sym typeface="Abril Fatface"/>
              </a:rPr>
              <a:t>Home Data</a:t>
            </a:r>
            <a:endParaRPr sz="1800">
              <a:latin typeface="Abril Fatface"/>
              <a:ea typeface="Abril Fatface"/>
              <a:cs typeface="Abril Fatface"/>
              <a:sym typeface="Abril Fatface"/>
            </a:endParaRPr>
          </a:p>
        </p:txBody>
      </p:sp>
      <p:cxnSp>
        <p:nvCxnSpPr>
          <p:cNvPr id="263" name="Google Shape;263;p29"/>
          <p:cNvCxnSpPr/>
          <p:nvPr/>
        </p:nvCxnSpPr>
        <p:spPr>
          <a:xfrm>
            <a:off x="4499000" y="2075902"/>
            <a:ext cx="1422600" cy="0"/>
          </a:xfrm>
          <a:prstGeom prst="straightConnector1">
            <a:avLst/>
          </a:prstGeom>
          <a:noFill/>
          <a:ln cap="flat" cmpd="sng" w="28575">
            <a:solidFill>
              <a:schemeClr val="dk2"/>
            </a:solidFill>
            <a:prstDash val="solid"/>
            <a:round/>
            <a:headEnd len="med" w="med" type="none"/>
            <a:tailEnd len="med" w="med" type="none"/>
          </a:ln>
        </p:spPr>
      </p:cxnSp>
      <p:sp>
        <p:nvSpPr>
          <p:cNvPr id="264" name="Google Shape;264;p29"/>
          <p:cNvSpPr txBox="1"/>
          <p:nvPr/>
        </p:nvSpPr>
        <p:spPr>
          <a:xfrm>
            <a:off x="4444490" y="2077355"/>
            <a:ext cx="1587600" cy="42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Abril Fatface"/>
                <a:ea typeface="Abril Fatface"/>
                <a:cs typeface="Abril Fatface"/>
                <a:sym typeface="Abril Fatface"/>
              </a:rPr>
              <a:t>Power Usage</a:t>
            </a:r>
            <a:endParaRPr sz="1300">
              <a:latin typeface="Abril Fatface"/>
              <a:ea typeface="Abril Fatface"/>
              <a:cs typeface="Abril Fatface"/>
              <a:sym typeface="Abril Fatface"/>
            </a:endParaRPr>
          </a:p>
        </p:txBody>
      </p:sp>
      <p:sp>
        <p:nvSpPr>
          <p:cNvPr id="265" name="Google Shape;265;p29"/>
          <p:cNvSpPr/>
          <p:nvPr/>
        </p:nvSpPr>
        <p:spPr>
          <a:xfrm>
            <a:off x="2990451" y="1950871"/>
            <a:ext cx="1235400" cy="70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6" name="Google Shape;266;p29"/>
          <p:cNvCxnSpPr/>
          <p:nvPr/>
        </p:nvCxnSpPr>
        <p:spPr>
          <a:xfrm flipH="1" rot="10800000">
            <a:off x="910139" y="2365400"/>
            <a:ext cx="389700" cy="512100"/>
          </a:xfrm>
          <a:prstGeom prst="straightConnector1">
            <a:avLst/>
          </a:prstGeom>
          <a:noFill/>
          <a:ln cap="flat" cmpd="sng" w="9525">
            <a:solidFill>
              <a:srgbClr val="FF0000"/>
            </a:solidFill>
            <a:prstDash val="solid"/>
            <a:round/>
            <a:headEnd len="med" w="med" type="none"/>
            <a:tailEnd len="med" w="med" type="triangle"/>
          </a:ln>
        </p:spPr>
      </p:cxnSp>
      <p:sp>
        <p:nvSpPr>
          <p:cNvPr id="267" name="Google Shape;267;p29"/>
          <p:cNvSpPr txBox="1"/>
          <p:nvPr/>
        </p:nvSpPr>
        <p:spPr>
          <a:xfrm>
            <a:off x="310500" y="2843172"/>
            <a:ext cx="842700" cy="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T Serif"/>
                <a:ea typeface="PT Serif"/>
                <a:cs typeface="PT Serif"/>
                <a:sym typeface="PT Serif"/>
              </a:rPr>
              <a:t>Click Home Data Button</a:t>
            </a:r>
            <a:endParaRPr>
              <a:solidFill>
                <a:srgbClr val="FFFFFF"/>
              </a:solidFill>
              <a:latin typeface="PT Serif"/>
              <a:ea typeface="PT Serif"/>
              <a:cs typeface="PT Serif"/>
              <a:sym typeface="PT Serif"/>
            </a:endParaRPr>
          </a:p>
        </p:txBody>
      </p:sp>
      <p:pic>
        <p:nvPicPr>
          <p:cNvPr id="268" name="Google Shape;268;p29"/>
          <p:cNvPicPr preferRelativeResize="0"/>
          <p:nvPr/>
        </p:nvPicPr>
        <p:blipFill>
          <a:blip r:embed="rId5">
            <a:alphaModFix/>
          </a:blip>
          <a:stretch>
            <a:fillRect/>
          </a:stretch>
        </p:blipFill>
        <p:spPr>
          <a:xfrm>
            <a:off x="4225798" y="2269260"/>
            <a:ext cx="1968878" cy="1633020"/>
          </a:xfrm>
          <a:prstGeom prst="rect">
            <a:avLst/>
          </a:prstGeom>
          <a:noFill/>
          <a:ln>
            <a:noFill/>
          </a:ln>
        </p:spPr>
      </p:pic>
      <p:pic>
        <p:nvPicPr>
          <p:cNvPr id="269" name="Google Shape;269;p29"/>
          <p:cNvPicPr preferRelativeResize="0"/>
          <p:nvPr/>
        </p:nvPicPr>
        <p:blipFill>
          <a:blip r:embed="rId6">
            <a:alphaModFix/>
          </a:blip>
          <a:stretch>
            <a:fillRect/>
          </a:stretch>
        </p:blipFill>
        <p:spPr>
          <a:xfrm>
            <a:off x="4594475" y="3656165"/>
            <a:ext cx="1235400" cy="617706"/>
          </a:xfrm>
          <a:prstGeom prst="rect">
            <a:avLst/>
          </a:prstGeom>
          <a:noFill/>
          <a:ln>
            <a:noFill/>
          </a:ln>
        </p:spPr>
      </p:pic>
      <p:pic>
        <p:nvPicPr>
          <p:cNvPr id="270" name="Google Shape;270;p29"/>
          <p:cNvPicPr preferRelativeResize="0"/>
          <p:nvPr/>
        </p:nvPicPr>
        <p:blipFill>
          <a:blip r:embed="rId7">
            <a:alphaModFix/>
          </a:blip>
          <a:stretch>
            <a:fillRect/>
          </a:stretch>
        </p:blipFill>
        <p:spPr>
          <a:xfrm>
            <a:off x="2471891" y="922667"/>
            <a:ext cx="139230" cy="138660"/>
          </a:xfrm>
          <a:prstGeom prst="rect">
            <a:avLst/>
          </a:prstGeom>
          <a:noFill/>
          <a:ln>
            <a:noFill/>
          </a:ln>
        </p:spPr>
      </p:pic>
      <p:pic>
        <p:nvPicPr>
          <p:cNvPr id="271" name="Google Shape;271;p29"/>
          <p:cNvPicPr preferRelativeResize="0"/>
          <p:nvPr/>
        </p:nvPicPr>
        <p:blipFill>
          <a:blip r:embed="rId7">
            <a:alphaModFix/>
          </a:blip>
          <a:stretch>
            <a:fillRect/>
          </a:stretch>
        </p:blipFill>
        <p:spPr>
          <a:xfrm>
            <a:off x="5782378" y="922667"/>
            <a:ext cx="139230" cy="1386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0"/>
          <p:cNvSpPr txBox="1"/>
          <p:nvPr>
            <p:ph type="ctrTitle"/>
          </p:nvPr>
        </p:nvSpPr>
        <p:spPr>
          <a:xfrm>
            <a:off x="1619700" y="1583344"/>
            <a:ext cx="5904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Thank you for listening!</a:t>
            </a:r>
            <a:endParaRPr/>
          </a:p>
        </p:txBody>
      </p:sp>
      <p:sp>
        <p:nvSpPr>
          <p:cNvPr id="277" name="Google Shape;277;p30"/>
          <p:cNvSpPr txBox="1"/>
          <p:nvPr>
            <p:ph idx="1" type="subTitle"/>
          </p:nvPr>
        </p:nvSpPr>
        <p:spPr>
          <a:xfrm>
            <a:off x="1619700" y="2840060"/>
            <a:ext cx="59046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Please feel free to do the questionnaire!</a:t>
            </a:r>
            <a:endParaRPr/>
          </a:p>
        </p:txBody>
      </p:sp>
      <p:sp>
        <p:nvSpPr>
          <p:cNvPr id="278" name="Google Shape;278;p30"/>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619700" y="1583344"/>
            <a:ext cx="5904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a:p>
            <a:pPr indent="0" lvl="0" marL="0" rtl="0" algn="ctr">
              <a:spcBef>
                <a:spcPts val="0"/>
              </a:spcBef>
              <a:spcAft>
                <a:spcPts val="0"/>
              </a:spcAft>
              <a:buNone/>
            </a:pPr>
            <a:r>
              <a:rPr lang="en"/>
              <a:t>What problem are we solving?</a:t>
            </a:r>
            <a:endParaRPr/>
          </a:p>
        </p:txBody>
      </p:sp>
      <p:sp>
        <p:nvSpPr>
          <p:cNvPr id="57" name="Google Shape;57;p13"/>
          <p:cNvSpPr txBox="1"/>
          <p:nvPr>
            <p:ph idx="1" type="subTitle"/>
          </p:nvPr>
        </p:nvSpPr>
        <p:spPr>
          <a:xfrm>
            <a:off x="1619700" y="2840060"/>
            <a:ext cx="59046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Brief Overview</a:t>
            </a:r>
            <a:endParaRPr/>
          </a:p>
        </p:txBody>
      </p:sp>
      <p:sp>
        <p:nvSpPr>
          <p:cNvPr id="58" name="Google Shape;58;p13"/>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nvSpPr>
        <p:spPr>
          <a:xfrm>
            <a:off x="1229100" y="846825"/>
            <a:ext cx="65019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1D1D1B"/>
                </a:solidFill>
                <a:latin typeface="PT Serif"/>
                <a:ea typeface="PT Serif"/>
                <a:cs typeface="PT Serif"/>
                <a:sym typeface="PT Serif"/>
              </a:rPr>
              <a:t>Who are the users? And how are we going to solve their problems?</a:t>
            </a:r>
            <a:endParaRPr b="1">
              <a:solidFill>
                <a:srgbClr val="1D1D1B"/>
              </a:solidFill>
              <a:latin typeface="PT Serif"/>
              <a:ea typeface="PT Serif"/>
              <a:cs typeface="PT Serif"/>
              <a:sym typeface="PT Serif"/>
            </a:endParaRPr>
          </a:p>
          <a:p>
            <a:pPr indent="0" lvl="0" marL="0" rtl="0" algn="l">
              <a:spcBef>
                <a:spcPts val="600"/>
              </a:spcBef>
              <a:spcAft>
                <a:spcPts val="0"/>
              </a:spcAft>
              <a:buNone/>
            </a:pPr>
            <a:r>
              <a:t/>
            </a:r>
            <a:endParaRPr b="1">
              <a:solidFill>
                <a:srgbClr val="1D1D1B"/>
              </a:solidFill>
              <a:latin typeface="PT Serif"/>
              <a:ea typeface="PT Serif"/>
              <a:cs typeface="PT Serif"/>
              <a:sym typeface="PT Serif"/>
            </a:endParaRPr>
          </a:p>
          <a:p>
            <a:pPr indent="-228600" lvl="0" marL="1143000" rtl="0" algn="l">
              <a:lnSpc>
                <a:spcPct val="115000"/>
              </a:lnSpc>
              <a:spcBef>
                <a:spcPts val="0"/>
              </a:spcBef>
              <a:spcAft>
                <a:spcPts val="0"/>
              </a:spcAft>
              <a:buNone/>
            </a:pPr>
            <a:r>
              <a:rPr lang="en">
                <a:solidFill>
                  <a:srgbClr val="373A3C"/>
                </a:solidFill>
                <a:latin typeface="PT Serif"/>
                <a:ea typeface="PT Serif"/>
                <a:cs typeface="PT Serif"/>
                <a:sym typeface="PT Serif"/>
              </a:rPr>
              <a:t>These end users are the people most affected by this system, and in turn makes them a stakeholder. Another stakeholder has to be the company that ensures a secure connection to your home devices and protects them from external actors and protects your personal data. These stakeholders generally want an efficient and intuitive way to interact with their home automation devices and have a distinct need to be able to create their own unique setup. The problems this system will solve is the depth of customization that modern-day home automations generally lack and will also aid in securing a clean outlook for the interaction within the app itself. </a:t>
            </a:r>
            <a:endParaRPr>
              <a:solidFill>
                <a:srgbClr val="1D1D1B"/>
              </a:solidFill>
              <a:latin typeface="PT Serif"/>
              <a:ea typeface="PT Serif"/>
              <a:cs typeface="PT Serif"/>
              <a:sym typeface="PT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ctrTitle"/>
          </p:nvPr>
        </p:nvSpPr>
        <p:spPr>
          <a:xfrm>
            <a:off x="1619700" y="1583344"/>
            <a:ext cx="5904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r>
              <a:rPr lang="en"/>
              <a:t>.</a:t>
            </a:r>
            <a:endParaRPr/>
          </a:p>
          <a:p>
            <a:pPr indent="0" lvl="0" marL="0" rtl="0" algn="ctr">
              <a:spcBef>
                <a:spcPts val="0"/>
              </a:spcBef>
              <a:spcAft>
                <a:spcPts val="0"/>
              </a:spcAft>
              <a:buNone/>
            </a:pPr>
            <a:r>
              <a:rPr lang="en"/>
              <a:t>Who are our users?</a:t>
            </a:r>
            <a:endParaRPr/>
          </a:p>
        </p:txBody>
      </p:sp>
      <p:sp>
        <p:nvSpPr>
          <p:cNvPr id="69" name="Google Shape;69;p15"/>
          <p:cNvSpPr txBox="1"/>
          <p:nvPr>
            <p:ph idx="1" type="subTitle"/>
          </p:nvPr>
        </p:nvSpPr>
        <p:spPr>
          <a:xfrm>
            <a:off x="1619700" y="2840060"/>
            <a:ext cx="59046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Their goals, and contexts of use</a:t>
            </a:r>
            <a:endParaRPr/>
          </a:p>
        </p:txBody>
      </p:sp>
      <p:sp>
        <p:nvSpPr>
          <p:cNvPr id="70" name="Google Shape;70;p15"/>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User Groups</a:t>
            </a:r>
            <a:endParaRPr/>
          </a:p>
        </p:txBody>
      </p:sp>
      <p:sp>
        <p:nvSpPr>
          <p:cNvPr id="76" name="Google Shape;76;p16"/>
          <p:cNvSpPr txBox="1"/>
          <p:nvPr>
            <p:ph idx="1" type="body"/>
          </p:nvPr>
        </p:nvSpPr>
        <p:spPr>
          <a:xfrm>
            <a:off x="1251600" y="1272975"/>
            <a:ext cx="6640800" cy="30675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400">
                <a:solidFill>
                  <a:srgbClr val="373A3C"/>
                </a:solidFill>
              </a:rPr>
              <a:t>O </a:t>
            </a:r>
            <a:r>
              <a:rPr b="1" lang="en" sz="1400">
                <a:solidFill>
                  <a:srgbClr val="373A3C"/>
                </a:solidFill>
              </a:rPr>
              <a:t>Stakeholder</a:t>
            </a:r>
            <a:r>
              <a:rPr lang="en" sz="1400">
                <a:solidFill>
                  <a:srgbClr val="373A3C"/>
                </a:solidFill>
              </a:rPr>
              <a:t>: The end users that interact with the system through the mobile/web application. The other stakeholder are the people involved in the security and custodians of your data.</a:t>
            </a:r>
            <a:endParaRPr sz="1400"/>
          </a:p>
          <a:p>
            <a:pPr indent="0" lvl="0" marL="457200" rtl="0" algn="l">
              <a:lnSpc>
                <a:spcPct val="115000"/>
              </a:lnSpc>
              <a:spcBef>
                <a:spcPts val="0"/>
              </a:spcBef>
              <a:spcAft>
                <a:spcPts val="0"/>
              </a:spcAft>
              <a:buNone/>
            </a:pPr>
            <a:r>
              <a:rPr lang="en" sz="1400">
                <a:solidFill>
                  <a:srgbClr val="373A3C"/>
                </a:solidFill>
              </a:rPr>
              <a:t>O </a:t>
            </a:r>
            <a:r>
              <a:rPr b="1" lang="en" sz="1400">
                <a:solidFill>
                  <a:srgbClr val="373A3C"/>
                </a:solidFill>
              </a:rPr>
              <a:t>Primary users</a:t>
            </a:r>
            <a:r>
              <a:rPr lang="en" sz="1400">
                <a:solidFill>
                  <a:srgbClr val="373A3C"/>
                </a:solidFill>
              </a:rPr>
              <a:t>: Tech-savvy people that are going to be using the system to automate certain processes within their home.</a:t>
            </a:r>
            <a:endParaRPr sz="1400"/>
          </a:p>
          <a:p>
            <a:pPr indent="0" lvl="0" marL="457200" rtl="0" algn="l">
              <a:lnSpc>
                <a:spcPct val="115000"/>
              </a:lnSpc>
              <a:spcBef>
                <a:spcPts val="0"/>
              </a:spcBef>
              <a:spcAft>
                <a:spcPts val="0"/>
              </a:spcAft>
              <a:buNone/>
            </a:pPr>
            <a:r>
              <a:rPr lang="en" sz="1400">
                <a:solidFill>
                  <a:srgbClr val="373A3C"/>
                </a:solidFill>
              </a:rPr>
              <a:t>O </a:t>
            </a:r>
            <a:r>
              <a:rPr b="1" lang="en" sz="1400">
                <a:solidFill>
                  <a:srgbClr val="373A3C"/>
                </a:solidFill>
              </a:rPr>
              <a:t>Secondary Users</a:t>
            </a:r>
            <a:r>
              <a:rPr lang="en" sz="1400">
                <a:solidFill>
                  <a:srgbClr val="373A3C"/>
                </a:solidFill>
              </a:rPr>
              <a:t>: Guests/family that visit or live there</a:t>
            </a:r>
            <a:endParaRPr sz="1400">
              <a:solidFill>
                <a:srgbClr val="373A3C"/>
              </a:solidFill>
            </a:endParaRPr>
          </a:p>
          <a:p>
            <a:pPr indent="0" lvl="0" marL="457200" rtl="0" algn="l">
              <a:lnSpc>
                <a:spcPct val="115000"/>
              </a:lnSpc>
              <a:spcBef>
                <a:spcPts val="0"/>
              </a:spcBef>
              <a:spcAft>
                <a:spcPts val="0"/>
              </a:spcAft>
              <a:buNone/>
            </a:pPr>
            <a:r>
              <a:rPr lang="en" sz="1400">
                <a:solidFill>
                  <a:srgbClr val="373A3C"/>
                </a:solidFill>
              </a:rPr>
              <a:t>O </a:t>
            </a:r>
            <a:r>
              <a:rPr b="1" lang="en" sz="1400">
                <a:solidFill>
                  <a:srgbClr val="373A3C"/>
                </a:solidFill>
              </a:rPr>
              <a:t>Tertiary users</a:t>
            </a:r>
            <a:r>
              <a:rPr lang="en" sz="1400">
                <a:solidFill>
                  <a:srgbClr val="373A3C"/>
                </a:solidFill>
              </a:rPr>
              <a:t>: Interior designers and business owners influence its purchase, customers within a business building would be influenced by the purcha</a:t>
            </a:r>
            <a:endParaRPr/>
          </a:p>
        </p:txBody>
      </p:sp>
      <p:sp>
        <p:nvSpPr>
          <p:cNvPr id="77" name="Google Shape;77;p16"/>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User Characteristics</a:t>
            </a:r>
            <a:endParaRPr/>
          </a:p>
        </p:txBody>
      </p:sp>
      <p:graphicFrame>
        <p:nvGraphicFramePr>
          <p:cNvPr id="83" name="Google Shape;83;p17"/>
          <p:cNvGraphicFramePr/>
          <p:nvPr/>
        </p:nvGraphicFramePr>
        <p:xfrm>
          <a:off x="1912225" y="1220331"/>
          <a:ext cx="3000000" cy="3000000"/>
        </p:xfrm>
        <a:graphic>
          <a:graphicData uri="http://schemas.openxmlformats.org/drawingml/2006/table">
            <a:tbl>
              <a:tblPr>
                <a:noFill/>
                <a:tableStyleId>{088795CD-F106-40A9-9307-E25F5F26CFF4}</a:tableStyleId>
              </a:tblPr>
              <a:tblGrid>
                <a:gridCol w="1440200"/>
                <a:gridCol w="3721750"/>
              </a:tblGrid>
              <a:tr h="642775">
                <a:tc>
                  <a:txBody>
                    <a:bodyPr/>
                    <a:lstStyle/>
                    <a:p>
                      <a:pPr indent="0" lvl="0" marL="0" rtl="0" algn="r">
                        <a:spcBef>
                          <a:spcPts val="0"/>
                        </a:spcBef>
                        <a:spcAft>
                          <a:spcPts val="0"/>
                        </a:spcAft>
                        <a:buNone/>
                      </a:pPr>
                      <a:r>
                        <a:rPr lang="en" sz="900">
                          <a:latin typeface="PT Serif"/>
                          <a:ea typeface="PT Serif"/>
                          <a:cs typeface="PT Serif"/>
                          <a:sym typeface="PT Serif"/>
                        </a:rPr>
                        <a:t>Educational Level:</a:t>
                      </a:r>
                      <a:endParaRPr sz="900">
                        <a:latin typeface="PT Serif"/>
                        <a:ea typeface="PT Serif"/>
                        <a:cs typeface="PT Serif"/>
                        <a:sym typeface="PT Serif"/>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100">
                          <a:solidFill>
                            <a:srgbClr val="373A3C"/>
                          </a:solidFill>
                          <a:latin typeface="Times New Roman"/>
                          <a:ea typeface="Times New Roman"/>
                          <a:cs typeface="Times New Roman"/>
                          <a:sym typeface="Times New Roman"/>
                        </a:rPr>
                        <a:t>High school graduate or above</a:t>
                      </a:r>
                      <a:endParaRPr b="1" sz="1400">
                        <a:latin typeface="PT Serif"/>
                        <a:ea typeface="PT Serif"/>
                        <a:cs typeface="PT Serif"/>
                        <a:sym typeface="PT Serif"/>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r>
              <a:tr h="642775">
                <a:tc>
                  <a:txBody>
                    <a:bodyPr/>
                    <a:lstStyle/>
                    <a:p>
                      <a:pPr indent="0" lvl="0" marL="0" rtl="0" algn="r">
                        <a:spcBef>
                          <a:spcPts val="0"/>
                        </a:spcBef>
                        <a:spcAft>
                          <a:spcPts val="0"/>
                        </a:spcAft>
                        <a:buNone/>
                      </a:pPr>
                      <a:r>
                        <a:rPr lang="en" sz="900">
                          <a:latin typeface="PT Serif"/>
                          <a:ea typeface="PT Serif"/>
                          <a:cs typeface="PT Serif"/>
                          <a:sym typeface="PT Serif"/>
                        </a:rPr>
                        <a:t>Computer Expertise:</a:t>
                      </a:r>
                      <a:endParaRPr sz="900">
                        <a:latin typeface="PT Serif"/>
                        <a:ea typeface="PT Serif"/>
                        <a:cs typeface="PT Serif"/>
                        <a:sym typeface="PT Serif"/>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solidFill>
                            <a:srgbClr val="373A3C"/>
                          </a:solidFill>
                          <a:latin typeface="Times New Roman"/>
                          <a:ea typeface="Times New Roman"/>
                          <a:cs typeface="Times New Roman"/>
                          <a:sym typeface="Times New Roman"/>
                        </a:rPr>
                        <a:t> Basic, competent users that know how to</a:t>
                      </a:r>
                      <a:endParaRPr sz="1100">
                        <a:solidFill>
                          <a:srgbClr val="373A3C"/>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1100">
                          <a:solidFill>
                            <a:srgbClr val="373A3C"/>
                          </a:solidFill>
                          <a:latin typeface="Times New Roman"/>
                          <a:ea typeface="Times New Roman"/>
                          <a:cs typeface="Times New Roman"/>
                          <a:sym typeface="Times New Roman"/>
                        </a:rPr>
                        <a:t>interact with user interfaces, and know how to navigate through applications</a:t>
                      </a:r>
                      <a:endParaRPr b="1" sz="1400">
                        <a:latin typeface="PT Serif"/>
                        <a:ea typeface="PT Serif"/>
                        <a:cs typeface="PT Serif"/>
                        <a:sym typeface="PT Serif"/>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642775">
                <a:tc>
                  <a:txBody>
                    <a:bodyPr/>
                    <a:lstStyle/>
                    <a:p>
                      <a:pPr indent="0" lvl="0" marL="0" rtl="0" algn="r">
                        <a:spcBef>
                          <a:spcPts val="0"/>
                        </a:spcBef>
                        <a:spcAft>
                          <a:spcPts val="0"/>
                        </a:spcAft>
                        <a:buNone/>
                      </a:pPr>
                      <a:r>
                        <a:rPr lang="en" sz="900">
                          <a:latin typeface="PT Serif"/>
                          <a:ea typeface="PT Serif"/>
                          <a:cs typeface="PT Serif"/>
                          <a:sym typeface="PT Serif"/>
                        </a:rPr>
                        <a:t>Age Range:</a:t>
                      </a:r>
                      <a:endParaRPr sz="900">
                        <a:latin typeface="PT Serif"/>
                        <a:ea typeface="PT Serif"/>
                        <a:cs typeface="PT Serif"/>
                        <a:sym typeface="PT Serif"/>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a:latin typeface="PT Serif"/>
                          <a:ea typeface="PT Serif"/>
                          <a:cs typeface="PT Serif"/>
                          <a:sym typeface="PT Serif"/>
                        </a:rPr>
                        <a:t>18-30</a:t>
                      </a:r>
                      <a:endParaRPr b="1" sz="1400">
                        <a:latin typeface="PT Serif"/>
                        <a:ea typeface="PT Serif"/>
                        <a:cs typeface="PT Serif"/>
                        <a:sym typeface="PT Serif"/>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r>
              <a:tr h="642775">
                <a:tc>
                  <a:txBody>
                    <a:bodyPr/>
                    <a:lstStyle/>
                    <a:p>
                      <a:pPr indent="0" lvl="0" marL="0" rtl="0" algn="r">
                        <a:spcBef>
                          <a:spcPts val="0"/>
                        </a:spcBef>
                        <a:spcAft>
                          <a:spcPts val="0"/>
                        </a:spcAft>
                        <a:buNone/>
                      </a:pPr>
                      <a:r>
                        <a:rPr lang="en" sz="900">
                          <a:latin typeface="PT Serif"/>
                          <a:ea typeface="PT Serif"/>
                          <a:cs typeface="PT Serif"/>
                          <a:sym typeface="PT Serif"/>
                        </a:rPr>
                        <a:t>Frequency of use:</a:t>
                      </a:r>
                      <a:endParaRPr sz="900">
                        <a:latin typeface="PT Serif"/>
                        <a:ea typeface="PT Serif"/>
                        <a:cs typeface="PT Serif"/>
                        <a:sym typeface="PT Serif"/>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rgbClr val="373A3C"/>
                          </a:solidFill>
                          <a:latin typeface="Times New Roman"/>
                          <a:ea typeface="Times New Roman"/>
                          <a:cs typeface="Times New Roman"/>
                          <a:sym typeface="Times New Roman"/>
                        </a:rPr>
                        <a:t>They will use this interface frequently as they need to be able to turn lights on and off daily, and to control various other appliances.</a:t>
                      </a:r>
                      <a:endParaRPr b="1" sz="1400">
                        <a:latin typeface="PT Serif"/>
                        <a:ea typeface="PT Serif"/>
                        <a:cs typeface="PT Serif"/>
                        <a:sym typeface="PT Serif"/>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84" name="Google Shape;84;p17"/>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nvSpPr>
        <p:spPr>
          <a:xfrm>
            <a:off x="1321050" y="1744050"/>
            <a:ext cx="65019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1D1D1B"/>
                </a:solidFill>
                <a:latin typeface="PT Serif"/>
                <a:ea typeface="PT Serif"/>
                <a:cs typeface="PT Serif"/>
                <a:sym typeface="PT Serif"/>
              </a:rPr>
              <a:t>What do the users want to do with the system?</a:t>
            </a:r>
            <a:endParaRPr b="1">
              <a:solidFill>
                <a:srgbClr val="1D1D1B"/>
              </a:solidFill>
              <a:latin typeface="PT Serif"/>
              <a:ea typeface="PT Serif"/>
              <a:cs typeface="PT Serif"/>
              <a:sym typeface="PT Serif"/>
            </a:endParaRPr>
          </a:p>
          <a:p>
            <a:pPr indent="0" lvl="0" marL="0" rtl="0" algn="l">
              <a:spcBef>
                <a:spcPts val="600"/>
              </a:spcBef>
              <a:spcAft>
                <a:spcPts val="0"/>
              </a:spcAft>
              <a:buNone/>
            </a:pPr>
            <a:r>
              <a:t/>
            </a:r>
            <a:endParaRPr b="1">
              <a:solidFill>
                <a:srgbClr val="1D1D1B"/>
              </a:solidFill>
              <a:latin typeface="PT Serif"/>
              <a:ea typeface="PT Serif"/>
              <a:cs typeface="PT Serif"/>
              <a:sym typeface="PT Serif"/>
            </a:endParaRPr>
          </a:p>
          <a:p>
            <a:pPr indent="-228600" lvl="0" marL="1143000" rtl="0" algn="l">
              <a:lnSpc>
                <a:spcPct val="115000"/>
              </a:lnSpc>
              <a:spcBef>
                <a:spcPts val="0"/>
              </a:spcBef>
              <a:spcAft>
                <a:spcPts val="0"/>
              </a:spcAft>
              <a:buNone/>
            </a:pPr>
            <a:r>
              <a:rPr lang="en">
                <a:solidFill>
                  <a:srgbClr val="373A3C"/>
                </a:solidFill>
                <a:latin typeface="PT Serif"/>
                <a:ea typeface="PT Serif"/>
                <a:cs typeface="PT Serif"/>
                <a:sym typeface="PT Serif"/>
              </a:rPr>
              <a:t>The users will utilize the system to control basic household items such as lights, house locks, television, security cameras from anywhere using the application from any device (Smart phones, computers, etc.).</a:t>
            </a:r>
            <a:endParaRPr>
              <a:solidFill>
                <a:srgbClr val="373A3C"/>
              </a:solidFill>
              <a:latin typeface="PT Serif"/>
              <a:ea typeface="PT Serif"/>
              <a:cs typeface="PT Serif"/>
              <a:sym typeface="PT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nvSpPr>
        <p:spPr>
          <a:xfrm>
            <a:off x="1321050" y="667950"/>
            <a:ext cx="65019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1D1D1B"/>
                </a:solidFill>
                <a:latin typeface="PT Serif"/>
                <a:ea typeface="PT Serif"/>
                <a:cs typeface="PT Serif"/>
                <a:sym typeface="PT Serif"/>
              </a:rPr>
              <a:t>Functional Goals</a:t>
            </a:r>
            <a:endParaRPr b="1">
              <a:solidFill>
                <a:srgbClr val="1D1D1B"/>
              </a:solidFill>
              <a:latin typeface="PT Serif"/>
              <a:ea typeface="PT Serif"/>
              <a:cs typeface="PT Serif"/>
              <a:sym typeface="PT Serif"/>
            </a:endParaRPr>
          </a:p>
          <a:p>
            <a:pPr indent="-228600" lvl="0" marL="1600200" rtl="0" algn="l">
              <a:lnSpc>
                <a:spcPct val="115000"/>
              </a:lnSpc>
              <a:spcBef>
                <a:spcPts val="0"/>
              </a:spcBef>
              <a:spcAft>
                <a:spcPts val="0"/>
              </a:spcAft>
              <a:buNone/>
            </a:pPr>
            <a:r>
              <a:rPr lang="en">
                <a:solidFill>
                  <a:srgbClr val="373A3C"/>
                </a:solidFill>
                <a:latin typeface="PT Serif"/>
                <a:ea typeface="PT Serif"/>
                <a:cs typeface="PT Serif"/>
                <a:sym typeface="PT Serif"/>
              </a:rPr>
              <a:t>o   Connect different smart home devices through the app</a:t>
            </a:r>
            <a:endParaRPr u="sng">
              <a:solidFill>
                <a:srgbClr val="373A3C"/>
              </a:solidFill>
              <a:latin typeface="PT Serif"/>
              <a:ea typeface="PT Serif"/>
              <a:cs typeface="PT Serif"/>
              <a:sym typeface="PT Serif"/>
            </a:endParaRPr>
          </a:p>
          <a:p>
            <a:pPr indent="-228600" lvl="0" marL="1600200" rtl="0" algn="l">
              <a:lnSpc>
                <a:spcPct val="115000"/>
              </a:lnSpc>
              <a:spcBef>
                <a:spcPts val="0"/>
              </a:spcBef>
              <a:spcAft>
                <a:spcPts val="0"/>
              </a:spcAft>
              <a:buNone/>
            </a:pPr>
            <a:r>
              <a:rPr lang="en">
                <a:solidFill>
                  <a:srgbClr val="373A3C"/>
                </a:solidFill>
                <a:latin typeface="PT Serif"/>
                <a:ea typeface="PT Serif"/>
                <a:cs typeface="PT Serif"/>
                <a:sym typeface="PT Serif"/>
              </a:rPr>
              <a:t>o   Have the equipment give feedback through accomplished tasks</a:t>
            </a:r>
            <a:endParaRPr>
              <a:solidFill>
                <a:srgbClr val="373A3C"/>
              </a:solidFill>
              <a:latin typeface="PT Serif"/>
              <a:ea typeface="PT Serif"/>
              <a:cs typeface="PT Serif"/>
              <a:sym typeface="PT Serif"/>
            </a:endParaRPr>
          </a:p>
          <a:p>
            <a:pPr indent="-317500" lvl="0" marL="1828800" rtl="0" algn="l">
              <a:lnSpc>
                <a:spcPct val="115000"/>
              </a:lnSpc>
              <a:spcBef>
                <a:spcPts val="0"/>
              </a:spcBef>
              <a:spcAft>
                <a:spcPts val="0"/>
              </a:spcAft>
              <a:buClr>
                <a:srgbClr val="373A3C"/>
              </a:buClr>
              <a:buSzPts val="1400"/>
              <a:buFont typeface="PT Serif"/>
              <a:buChar char="-"/>
            </a:pPr>
            <a:r>
              <a:rPr lang="en">
                <a:solidFill>
                  <a:srgbClr val="373A3C"/>
                </a:solidFill>
                <a:latin typeface="PT Serif"/>
                <a:ea typeface="PT Serif"/>
                <a:cs typeface="PT Serif"/>
                <a:sym typeface="PT Serif"/>
              </a:rPr>
              <a:t>Display and allow the change of state of smart home devices when given commands. For example, you turn off your lights through the UI when a button is pressed, or you activate voice assistant through your phone </a:t>
            </a:r>
            <a:endParaRPr>
              <a:solidFill>
                <a:srgbClr val="373A3C"/>
              </a:solidFill>
              <a:latin typeface="PT Serif"/>
              <a:ea typeface="PT Serif"/>
              <a:cs typeface="PT Serif"/>
              <a:sym typeface="PT Serif"/>
            </a:endParaRPr>
          </a:p>
          <a:p>
            <a:pPr indent="-228600" lvl="0" marL="1600200" rtl="0" algn="l">
              <a:lnSpc>
                <a:spcPct val="115000"/>
              </a:lnSpc>
              <a:spcBef>
                <a:spcPts val="0"/>
              </a:spcBef>
              <a:spcAft>
                <a:spcPts val="0"/>
              </a:spcAft>
              <a:buNone/>
            </a:pPr>
            <a:r>
              <a:rPr lang="en">
                <a:solidFill>
                  <a:srgbClr val="373A3C"/>
                </a:solidFill>
                <a:latin typeface="PT Serif"/>
                <a:ea typeface="PT Serif"/>
                <a:cs typeface="PT Serif"/>
                <a:sym typeface="PT Serif"/>
              </a:rPr>
              <a:t>o   Allow customization of the list of devices and their specific attributes. </a:t>
            </a:r>
            <a:endParaRPr>
              <a:solidFill>
                <a:srgbClr val="373A3C"/>
              </a:solidFill>
              <a:latin typeface="PT Serif"/>
              <a:ea typeface="PT Serif"/>
              <a:cs typeface="PT Serif"/>
              <a:sym typeface="PT Serif"/>
            </a:endParaRPr>
          </a:p>
          <a:p>
            <a:pPr indent="-228600" lvl="0" marL="1600200" rtl="0" algn="l">
              <a:lnSpc>
                <a:spcPct val="115000"/>
              </a:lnSpc>
              <a:spcBef>
                <a:spcPts val="0"/>
              </a:spcBef>
              <a:spcAft>
                <a:spcPts val="0"/>
              </a:spcAft>
              <a:buNone/>
            </a:pPr>
            <a:r>
              <a:rPr lang="en">
                <a:solidFill>
                  <a:srgbClr val="373A3C"/>
                </a:solidFill>
                <a:latin typeface="PT Serif"/>
                <a:ea typeface="PT Serif"/>
                <a:cs typeface="PT Serif"/>
                <a:sym typeface="PT Serif"/>
              </a:rPr>
              <a:t>o   Allow for remote security device monitoring, and security camera viewing, and prompting through the app.</a:t>
            </a:r>
            <a:endParaRPr>
              <a:solidFill>
                <a:srgbClr val="373A3C"/>
              </a:solidFill>
              <a:latin typeface="PT Serif"/>
              <a:ea typeface="PT Serif"/>
              <a:cs typeface="PT Serif"/>
              <a:sym typeface="PT Serif"/>
            </a:endParaRPr>
          </a:p>
          <a:p>
            <a:pPr indent="-228600" lvl="0" marL="1600200" rtl="0" algn="l">
              <a:lnSpc>
                <a:spcPct val="115000"/>
              </a:lnSpc>
              <a:spcBef>
                <a:spcPts val="0"/>
              </a:spcBef>
              <a:spcAft>
                <a:spcPts val="0"/>
              </a:spcAft>
              <a:buNone/>
            </a:pPr>
            <a:r>
              <a:rPr lang="en">
                <a:solidFill>
                  <a:srgbClr val="373A3C"/>
                </a:solidFill>
                <a:latin typeface="PT Serif"/>
                <a:ea typeface="PT Serif"/>
                <a:cs typeface="PT Serif"/>
                <a:sym typeface="PT Serif"/>
              </a:rPr>
              <a:t>o   Check logs for different device usage/data (Allows for monitoring power consumption and other information about devices)</a:t>
            </a:r>
            <a:endParaRPr>
              <a:solidFill>
                <a:srgbClr val="373A3C"/>
              </a:solidFill>
              <a:latin typeface="PT Serif"/>
              <a:ea typeface="PT Serif"/>
              <a:cs typeface="PT Serif"/>
              <a:sym typeface="PT Serif"/>
            </a:endParaRPr>
          </a:p>
          <a:p>
            <a:pPr indent="-228600" lvl="0" marL="1600200" rtl="0" algn="l">
              <a:lnSpc>
                <a:spcPct val="115000"/>
              </a:lnSpc>
              <a:spcBef>
                <a:spcPts val="0"/>
              </a:spcBef>
              <a:spcAft>
                <a:spcPts val="0"/>
              </a:spcAft>
              <a:buNone/>
            </a:pPr>
            <a:r>
              <a:t/>
            </a:r>
            <a:endParaRPr>
              <a:solidFill>
                <a:srgbClr val="373A3C"/>
              </a:solidFill>
              <a:latin typeface="PT Serif"/>
              <a:ea typeface="PT Serif"/>
              <a:cs typeface="PT Serif"/>
              <a:sym typeface="PT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nvSpPr>
        <p:spPr>
          <a:xfrm>
            <a:off x="1321050" y="1534300"/>
            <a:ext cx="65019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1D1D1B"/>
                </a:solidFill>
                <a:latin typeface="PT Serif"/>
                <a:ea typeface="PT Serif"/>
                <a:cs typeface="PT Serif"/>
                <a:sym typeface="PT Serif"/>
              </a:rPr>
              <a:t>Non-</a:t>
            </a:r>
            <a:r>
              <a:rPr b="1" lang="en">
                <a:solidFill>
                  <a:srgbClr val="1D1D1B"/>
                </a:solidFill>
                <a:latin typeface="PT Serif"/>
                <a:ea typeface="PT Serif"/>
                <a:cs typeface="PT Serif"/>
                <a:sym typeface="PT Serif"/>
              </a:rPr>
              <a:t>Functional Goals</a:t>
            </a:r>
            <a:endParaRPr b="1">
              <a:solidFill>
                <a:srgbClr val="1D1D1B"/>
              </a:solidFill>
              <a:latin typeface="PT Serif"/>
              <a:ea typeface="PT Serif"/>
              <a:cs typeface="PT Serif"/>
              <a:sym typeface="PT Serif"/>
            </a:endParaRPr>
          </a:p>
          <a:p>
            <a:pPr indent="-228600" lvl="0" marL="1600200" rtl="0" algn="l">
              <a:lnSpc>
                <a:spcPct val="115000"/>
              </a:lnSpc>
              <a:spcBef>
                <a:spcPts val="0"/>
              </a:spcBef>
              <a:spcAft>
                <a:spcPts val="0"/>
              </a:spcAft>
              <a:buNone/>
            </a:pPr>
            <a:r>
              <a:rPr lang="en">
                <a:solidFill>
                  <a:srgbClr val="373A3C"/>
                </a:solidFill>
                <a:latin typeface="PT Serif"/>
                <a:ea typeface="PT Serif"/>
                <a:cs typeface="PT Serif"/>
                <a:sym typeface="PT Serif"/>
              </a:rPr>
              <a:t>o   Latency between user monitoring security cameras should not be more than 1 minute at all times.</a:t>
            </a:r>
            <a:endParaRPr>
              <a:solidFill>
                <a:srgbClr val="373A3C"/>
              </a:solidFill>
              <a:latin typeface="PT Serif"/>
              <a:ea typeface="PT Serif"/>
              <a:cs typeface="PT Serif"/>
              <a:sym typeface="PT Serif"/>
            </a:endParaRPr>
          </a:p>
          <a:p>
            <a:pPr indent="-228600" lvl="0" marL="1600200" rtl="0" algn="l">
              <a:lnSpc>
                <a:spcPct val="115000"/>
              </a:lnSpc>
              <a:spcBef>
                <a:spcPts val="0"/>
              </a:spcBef>
              <a:spcAft>
                <a:spcPts val="0"/>
              </a:spcAft>
              <a:buNone/>
            </a:pPr>
            <a:r>
              <a:rPr lang="en">
                <a:solidFill>
                  <a:srgbClr val="373A3C"/>
                </a:solidFill>
                <a:latin typeface="PT Serif"/>
                <a:ea typeface="PT Serif"/>
                <a:cs typeface="PT Serif"/>
                <a:sym typeface="PT Serif"/>
              </a:rPr>
              <a:t>o   If the app is being used outside of home’s range, it should take no more than 30 seconds to react. (Locking the door, turning off lights, etc.)</a:t>
            </a:r>
            <a:endParaRPr>
              <a:solidFill>
                <a:srgbClr val="373A3C"/>
              </a:solidFill>
              <a:latin typeface="PT Serif"/>
              <a:ea typeface="PT Serif"/>
              <a:cs typeface="PT Serif"/>
              <a:sym typeface="PT Serif"/>
            </a:endParaRPr>
          </a:p>
          <a:p>
            <a:pPr indent="-228600" lvl="0" marL="1600200" rtl="0" algn="l">
              <a:lnSpc>
                <a:spcPct val="115000"/>
              </a:lnSpc>
              <a:spcBef>
                <a:spcPts val="0"/>
              </a:spcBef>
              <a:spcAft>
                <a:spcPts val="0"/>
              </a:spcAft>
              <a:buNone/>
            </a:pPr>
            <a:r>
              <a:rPr lang="en">
                <a:solidFill>
                  <a:srgbClr val="373A3C"/>
                </a:solidFill>
                <a:latin typeface="PT Serif"/>
                <a:ea typeface="PT Serif"/>
                <a:cs typeface="PT Serif"/>
                <a:sym typeface="PT Serif"/>
              </a:rPr>
              <a:t>o   Send an alert within 1 minute after unauthorized entrance of home/motion detection.</a:t>
            </a:r>
            <a:r>
              <a:rPr lang="en">
                <a:solidFill>
                  <a:srgbClr val="373A3C"/>
                </a:solidFill>
                <a:latin typeface="PT Serif"/>
                <a:ea typeface="PT Serif"/>
                <a:cs typeface="PT Serif"/>
                <a:sym typeface="PT Serif"/>
              </a:rPr>
              <a:t>.</a:t>
            </a:r>
            <a:endParaRPr>
              <a:solidFill>
                <a:srgbClr val="373A3C"/>
              </a:solidFill>
              <a:latin typeface="PT Serif"/>
              <a:ea typeface="PT Serif"/>
              <a:cs typeface="PT Serif"/>
              <a:sym typeface="PT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Portia template">
  <a:themeElements>
    <a:clrScheme name="Custom 347">
      <a:dk1>
        <a:srgbClr val="000000"/>
      </a:dk1>
      <a:lt1>
        <a:srgbClr val="FFFFFF"/>
      </a:lt1>
      <a:dk2>
        <a:srgbClr val="000000"/>
      </a:dk2>
      <a:lt2>
        <a:srgbClr val="F3F3F3"/>
      </a:lt2>
      <a:accent1>
        <a:srgbClr val="434343"/>
      </a:accent1>
      <a:accent2>
        <a:srgbClr val="999999"/>
      </a:accent2>
      <a:accent3>
        <a:srgbClr val="CCCCCC"/>
      </a:accent3>
      <a:accent4>
        <a:srgbClr val="4D5F6D"/>
      </a:accent4>
      <a:accent5>
        <a:srgbClr val="7F98AC"/>
      </a:accent5>
      <a:accent6>
        <a:srgbClr val="BCCEDB"/>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