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22C3339-79C4-4897-8F91-9EEEA3BFA7EE}" type="datetimeFigureOut">
              <a:rPr lang="en-IN" smtClean="0"/>
              <a:t>17-08-2021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B257203-6110-4CC9-A49D-431558DF05E2}"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9108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87611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421203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1879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296733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2C3339-79C4-4897-8F91-9EEEA3BFA7EE}" type="datetimeFigureOut">
              <a:rPr lang="en-IN" smtClean="0"/>
              <a:t>17-08-2021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60191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2C3339-79C4-4897-8F91-9EEEA3BFA7EE}" type="datetimeFigureOut">
              <a:rPr lang="en-IN" smtClean="0"/>
              <a:t>17-08-2021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31833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C3339-79C4-4897-8F91-9EEEA3BFA7EE}"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2375483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C3339-79C4-4897-8F91-9EEEA3BFA7EE}"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76044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C3339-79C4-4897-8F91-9EEEA3BFA7EE}"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52316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C3339-79C4-4897-8F91-9EEEA3BFA7EE}"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17788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294181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C3339-79C4-4897-8F91-9EEEA3BFA7EE}" type="datetimeFigureOut">
              <a:rPr lang="en-IN" smtClean="0"/>
              <a:t>17-08-2021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5739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C3339-79C4-4897-8F91-9EEEA3BFA7EE}" type="datetimeFigureOut">
              <a:rPr lang="en-IN" smtClean="0"/>
              <a:t>17-08-2021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131295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C3339-79C4-4897-8F91-9EEEA3BFA7EE}" type="datetimeFigureOut">
              <a:rPr lang="en-IN" smtClean="0"/>
              <a:t>17-08-2021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1810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8522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C3339-79C4-4897-8F91-9EEEA3BFA7EE}"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7203-6110-4CC9-A49D-431558DF05E2}" type="slidenum">
              <a:rPr lang="en-IN" smtClean="0"/>
              <a:t>‹#›</a:t>
            </a:fld>
            <a:endParaRPr lang="en-IN"/>
          </a:p>
        </p:txBody>
      </p:sp>
    </p:spTree>
    <p:extLst>
      <p:ext uri="{BB962C8B-B14F-4D97-AF65-F5344CB8AC3E}">
        <p14:creationId xmlns:p14="http://schemas.microsoft.com/office/powerpoint/2010/main" val="316634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22C3339-79C4-4897-8F91-9EEEA3BFA7EE}" type="datetimeFigureOut">
              <a:rPr lang="en-IN" smtClean="0"/>
              <a:t>17-08-2021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B257203-6110-4CC9-A49D-431558DF05E2}" type="slidenum">
              <a:rPr lang="en-IN" smtClean="0"/>
              <a:t>‹#›</a:t>
            </a:fld>
            <a:endParaRPr lang="en-IN"/>
          </a:p>
        </p:txBody>
      </p:sp>
    </p:spTree>
    <p:extLst>
      <p:ext uri="{BB962C8B-B14F-4D97-AF65-F5344CB8AC3E}">
        <p14:creationId xmlns:p14="http://schemas.microsoft.com/office/powerpoint/2010/main" val="33000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5B2D-505D-4BBE-B277-F43D0803595C}"/>
              </a:ext>
            </a:extLst>
          </p:cNvPr>
          <p:cNvSpPr>
            <a:spLocks noGrp="1"/>
          </p:cNvSpPr>
          <p:nvPr>
            <p:ph type="ctrTitle"/>
          </p:nvPr>
        </p:nvSpPr>
        <p:spPr>
          <a:xfrm rot="21420000">
            <a:off x="859909" y="522597"/>
            <a:ext cx="9755187" cy="1852436"/>
          </a:xfrm>
        </p:spPr>
        <p:txBody>
          <a:bodyPr>
            <a:noAutofit/>
          </a:bodyPr>
          <a:lstStyle/>
          <a:p>
            <a:r>
              <a:rPr lang="en-IN" sz="6600" dirty="0">
                <a:latin typeface="Times New Roman" panose="02020603050405020304" pitchFamily="18" charset="0"/>
                <a:cs typeface="Times New Roman" panose="02020603050405020304" pitchFamily="18" charset="0"/>
              </a:rPr>
              <a:t>CRICKET SCORE CARD SYSTEM</a:t>
            </a:r>
          </a:p>
        </p:txBody>
      </p:sp>
      <p:sp>
        <p:nvSpPr>
          <p:cNvPr id="3" name="Subtitle 2">
            <a:extLst>
              <a:ext uri="{FF2B5EF4-FFF2-40B4-BE49-F238E27FC236}">
                <a16:creationId xmlns:a16="http://schemas.microsoft.com/office/drawing/2014/main" id="{935641F4-6F16-44B4-BE1D-10D522EAF372}"/>
              </a:ext>
            </a:extLst>
          </p:cNvPr>
          <p:cNvSpPr>
            <a:spLocks noGrp="1"/>
          </p:cNvSpPr>
          <p:nvPr>
            <p:ph type="subTitle" idx="1"/>
          </p:nvPr>
        </p:nvSpPr>
        <p:spPr>
          <a:xfrm rot="21420000">
            <a:off x="966935" y="2369832"/>
            <a:ext cx="9755187" cy="2205613"/>
          </a:xfrm>
        </p:spPr>
        <p:txBody>
          <a:bodyPr/>
          <a:lstStyle/>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CHITRIKI GANESH- 3BR19CS040</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TUSHAR TELKAR- 3BR19CS168</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VARUN G- 3BR19CS174</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VENU GOPAL REDDY M- 3BR19CS178</a:t>
            </a:r>
          </a:p>
        </p:txBody>
      </p:sp>
    </p:spTree>
    <p:extLst>
      <p:ext uri="{BB962C8B-B14F-4D97-AF65-F5344CB8AC3E}">
        <p14:creationId xmlns:p14="http://schemas.microsoft.com/office/powerpoint/2010/main" val="131872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1550"/>
                            </p:stCondLst>
                            <p:childTnLst>
                              <p:par>
                                <p:cTn id="11" presetID="23" presetClass="entr" presetSubtype="16"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15" fill="hold">
                            <p:stCondLst>
                              <p:cond delay="2050"/>
                            </p:stCondLst>
                            <p:childTnLst>
                              <p:par>
                                <p:cTn id="16" presetID="23" presetClass="entr" presetSubtype="16"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20" fill="hold">
                            <p:stCondLst>
                              <p:cond delay="2550"/>
                            </p:stCondLst>
                            <p:childTnLst>
                              <p:par>
                                <p:cTn id="21" presetID="23" presetClass="entr" presetSubtype="16"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25" fill="hold">
                            <p:stCondLst>
                              <p:cond delay="3050"/>
                            </p:stCondLst>
                            <p:childTnLst>
                              <p:par>
                                <p:cTn id="26" presetID="23" presetClass="entr" presetSubtype="16"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683581"/>
            <a:ext cx="10396882" cy="1794443"/>
          </a:xfrm>
        </p:spPr>
        <p:txBody>
          <a:bodyPr>
            <a:normAutofit fontScale="90000"/>
          </a:bodyPr>
          <a:lstStyle/>
          <a:p>
            <a:pPr algn="ctr"/>
            <a:r>
              <a:rPr lang="en-US" sz="3600" b="1" kern="0" dirty="0">
                <a:effectLst/>
                <a:latin typeface="Times New Roman" panose="02020603050405020304" pitchFamily="18" charset="0"/>
                <a:ea typeface="Times New Roman" panose="02020603050405020304" pitchFamily="18" charset="0"/>
              </a:rPr>
              <a:t>CONCLUSION  </a:t>
            </a:r>
            <a:br>
              <a:rPr lang="en-IN" sz="1800" b="1" kern="0" dirty="0">
                <a:effectLst/>
                <a:latin typeface="Times New Roman" panose="02020603050405020304" pitchFamily="18" charset="0"/>
                <a:ea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078992"/>
            <a:ext cx="10394707" cy="4689274"/>
          </a:xfrm>
        </p:spPr>
        <p:txBody>
          <a:bodyPr>
            <a:noAutofit/>
          </a:bodyPr>
          <a:lstStyle/>
          <a:p>
            <a:pPr marL="0" indent="0" algn="just">
              <a:lnSpc>
                <a:spcPct val="150000"/>
              </a:lnSpc>
              <a:buNone/>
            </a:pPr>
            <a:r>
              <a:rPr lang="en-US" sz="1600" b="0" kern="0" cap="none" dirty="0">
                <a:effectLst/>
                <a:latin typeface="Times New Roman" panose="02020603050405020304" pitchFamily="18" charset="0"/>
                <a:ea typeface="Times New Roman" panose="02020603050405020304" pitchFamily="18" charset="0"/>
              </a:rPr>
              <a:t>It is concluded that the application works well and satisfy the end users. The application is tested very well and errors are properly debugged. The application is simultaneously accessed from more than one system. Simultaneous login from more than one place is tested. This system is user friendly so everyone can use easily. Proper documentation is provided. The end user can easily understand how the whole system is implemented by going through the documentation. The system is tested, implemented and the performance is found to be satisfactory. All necessary output is generated. Thus, the project is completed successfully. Further enhancements can be made to the application, so that the application functions very attractive and useful manner than the present one.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683581"/>
            <a:ext cx="10396882" cy="1651246"/>
          </a:xfrm>
        </p:spPr>
        <p:txBody>
          <a:bodyPr>
            <a:normAutofit fontScale="90000"/>
          </a:bodyPr>
          <a:lstStyle/>
          <a:p>
            <a:pPr algn="ctr"/>
            <a:r>
              <a:rPr lang="en-US" sz="3600" b="1" kern="0" dirty="0">
                <a:effectLst/>
                <a:latin typeface="Times New Roman" panose="02020603050405020304" pitchFamily="18" charset="0"/>
                <a:ea typeface="Times New Roman" panose="02020603050405020304" pitchFamily="18" charset="0"/>
              </a:rPr>
              <a:t>REFERENCES</a:t>
            </a:r>
            <a:br>
              <a:rPr lang="en-IN" sz="1800" b="1" kern="0" dirty="0">
                <a:effectLst/>
                <a:latin typeface="Times New Roman" panose="02020603050405020304" pitchFamily="18" charset="0"/>
                <a:ea typeface="Times New Roman" panose="02020603050405020304" pitchFamily="18" charset="0"/>
              </a:rPr>
            </a:br>
            <a:br>
              <a:rPr lang="en-IN" sz="1800" b="1" kern="0" dirty="0">
                <a:effectLst/>
                <a:latin typeface="Times New Roman" panose="02020603050405020304" pitchFamily="18" charset="0"/>
                <a:ea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089734"/>
            <a:ext cx="10394707" cy="4678532"/>
          </a:xfrm>
        </p:spPr>
        <p:txBody>
          <a:bodyPr>
            <a:noAutofit/>
          </a:bodyPr>
          <a:lstStyle/>
          <a:p>
            <a:pPr marL="342900" lvl="0" indent="-342900" algn="just">
              <a:buFont typeface="Wingdings" panose="05000000000000000000" pitchFamily="2" charset="2"/>
              <a:buChar char=""/>
            </a:pPr>
            <a:r>
              <a:rPr lang="en-US" sz="1600" b="0" kern="0" cap="none" dirty="0" err="1">
                <a:effectLst/>
                <a:latin typeface="Times New Roman" panose="02020603050405020304" pitchFamily="18" charset="0"/>
                <a:ea typeface="Times New Roman" panose="02020603050405020304" pitchFamily="18" charset="0"/>
              </a:rPr>
              <a:t>Cricbuzz</a:t>
            </a:r>
            <a:endParaRPr lang="en-IN" sz="1600" b="1" kern="0" cap="none"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600" b="0" kern="0" cap="none" dirty="0">
                <a:effectLst/>
                <a:latin typeface="Times New Roman" panose="02020603050405020304" pitchFamily="18" charset="0"/>
                <a:ea typeface="Times New Roman" panose="02020603050405020304" pitchFamily="18" charset="0"/>
              </a:rPr>
              <a:t>ESPN </a:t>
            </a:r>
            <a:r>
              <a:rPr lang="en-US" sz="1600" b="0" kern="0" cap="none" dirty="0" err="1">
                <a:effectLst/>
                <a:latin typeface="Times New Roman" panose="02020603050405020304" pitchFamily="18" charset="0"/>
                <a:ea typeface="Times New Roman" panose="02020603050405020304" pitchFamily="18" charset="0"/>
              </a:rPr>
              <a:t>cricinfo</a:t>
            </a:r>
            <a:endParaRPr lang="en-IN" sz="1600" b="1" kern="0" cap="none"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600" b="0" kern="0" cap="none" dirty="0">
                <a:effectLst/>
                <a:latin typeface="Times New Roman" panose="02020603050405020304" pitchFamily="18" charset="0"/>
                <a:ea typeface="Times New Roman" panose="02020603050405020304" pitchFamily="18" charset="0"/>
              </a:rPr>
              <a:t>Cricket exchange</a:t>
            </a:r>
            <a:endParaRPr lang="en-IN" sz="1600" b="1" kern="0" cap="none"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600" b="0" kern="0" cap="none" dirty="0">
                <a:effectLst/>
                <a:latin typeface="Times New Roman" panose="02020603050405020304" pitchFamily="18" charset="0"/>
                <a:ea typeface="Times New Roman" panose="02020603050405020304" pitchFamily="18" charset="0"/>
              </a:rPr>
              <a:t>Cricket line guru</a:t>
            </a:r>
            <a:endParaRPr lang="en-IN" sz="1600" b="1" kern="0" cap="none"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600" b="0" kern="0" cap="none" dirty="0">
                <a:effectLst/>
                <a:latin typeface="Times New Roman" panose="02020603050405020304" pitchFamily="18" charset="0"/>
                <a:ea typeface="Times New Roman" panose="02020603050405020304" pitchFamily="18" charset="0"/>
              </a:rPr>
              <a:t>Cricket connected live cricket score app</a:t>
            </a:r>
            <a:endParaRPr lang="en-IN" sz="1600" b="1" kern="0" cap="none"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950"/>
                            </p:stCondLst>
                            <p:childTnLst>
                              <p:par>
                                <p:cTn id="12" presetID="17" presetClass="entr" presetSubtype="4" fill="hold" nodeType="afterEffect">
                                  <p:stCondLst>
                                    <p:cond delay="0"/>
                                  </p:stCondLst>
                                  <p:iterate type="wd">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6"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450"/>
                            </p:stCondLst>
                            <p:childTnLst>
                              <p:par>
                                <p:cTn id="19" presetID="17" presetClass="entr" presetSubtype="4" fill="hold" nodeType="afterEffect">
                                  <p:stCondLst>
                                    <p:cond delay="0"/>
                                  </p:stCondLst>
                                  <p:iterate type="wd">
                                    <p:tmPct val="10000"/>
                                  </p:iterate>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3"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17" presetClass="entr" presetSubtype="4" fill="hold" nodeType="afterEffect">
                                  <p:stCondLst>
                                    <p:cond delay="0"/>
                                  </p:stCondLst>
                                  <p:iterate type="wd">
                                    <p:tmPct val="10000"/>
                                  </p:iterate>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0"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1"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32" fill="hold">
                            <p:stCondLst>
                              <p:cond delay="2550"/>
                            </p:stCondLst>
                            <p:childTnLst>
                              <p:par>
                                <p:cTn id="33" presetID="17" presetClass="entr" presetSubtype="4" fill="hold" nodeType="afterEffect">
                                  <p:stCondLst>
                                    <p:cond delay="0"/>
                                  </p:stCondLst>
                                  <p:iterate type="wd">
                                    <p:tmPct val="10000"/>
                                  </p:iterate>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3" end="3"/>
                                            </p:txEl>
                                          </p:spTgt>
                                        </p:tgtEl>
                                        <p:attrNameLst>
                                          <p:attrName>ppt_y</p:attrName>
                                        </p:attrNameLst>
                                      </p:cBhvr>
                                      <p:tavLst>
                                        <p:tav tm="0">
                                          <p:val>
                                            <p:strVal val="#ppt_y+#ppt_h/2"/>
                                          </p:val>
                                        </p:tav>
                                        <p:tav tm="100000">
                                          <p:val>
                                            <p:strVal val="#ppt_y"/>
                                          </p:val>
                                        </p:tav>
                                      </p:tavLst>
                                    </p:anim>
                                    <p:anim calcmode="lin" valueType="num">
                                      <p:cBhvr>
                                        <p:cTn id="37" dur="500" fill="hold"/>
                                        <p:tgtEl>
                                          <p:spTgt spid="3">
                                            <p:txEl>
                                              <p:pRg st="3" end="3"/>
                                            </p:txEl>
                                          </p:spTgt>
                                        </p:tgtEl>
                                        <p:attrNameLst>
                                          <p:attrName>ppt_w</p:attrName>
                                        </p:attrNameLst>
                                      </p:cBhvr>
                                      <p:tavLst>
                                        <p:tav tm="0">
                                          <p:val>
                                            <p:strVal val="#ppt_w"/>
                                          </p:val>
                                        </p:tav>
                                        <p:tav tm="100000">
                                          <p:val>
                                            <p:strVal val="#ppt_w"/>
                                          </p:val>
                                        </p:tav>
                                      </p:tavLst>
                                    </p:anim>
                                    <p:anim calcmode="lin" valueType="num">
                                      <p:cBhvr>
                                        <p:cTn id="38"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par>
                          <p:cTn id="39" fill="hold">
                            <p:stCondLst>
                              <p:cond delay="3150"/>
                            </p:stCondLst>
                            <p:childTnLst>
                              <p:par>
                                <p:cTn id="40" presetID="17" presetClass="entr" presetSubtype="4" fill="hold" nodeType="afterEffect">
                                  <p:stCondLst>
                                    <p:cond delay="0"/>
                                  </p:stCondLst>
                                  <p:iterate type="wd">
                                    <p:tmPct val="10000"/>
                                  </p:iterate>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y+#ppt_h/2"/>
                                          </p:val>
                                        </p:tav>
                                        <p:tav tm="100000">
                                          <p:val>
                                            <p:strVal val="#ppt_y"/>
                                          </p:val>
                                        </p:tav>
                                      </p:tavLst>
                                    </p:anim>
                                    <p:anim calcmode="lin" valueType="num">
                                      <p:cBhvr>
                                        <p:cTn id="44" dur="500" fill="hold"/>
                                        <p:tgtEl>
                                          <p:spTgt spid="3">
                                            <p:txEl>
                                              <p:pRg st="4" end="4"/>
                                            </p:txEl>
                                          </p:spTgt>
                                        </p:tgtEl>
                                        <p:attrNameLst>
                                          <p:attrName>ppt_w</p:attrName>
                                        </p:attrNameLst>
                                      </p:cBhvr>
                                      <p:tavLst>
                                        <p:tav tm="0">
                                          <p:val>
                                            <p:strVal val="#ppt_w"/>
                                          </p:val>
                                        </p:tav>
                                        <p:tav tm="100000">
                                          <p:val>
                                            <p:strVal val="#ppt_w"/>
                                          </p:val>
                                        </p:tav>
                                      </p:tavLst>
                                    </p:anim>
                                    <p:anim calcmode="lin" valueType="num">
                                      <p:cBhvr>
                                        <p:cTn id="45"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6A99A3-4D2B-4DFB-BD95-0407A2C8E489}"/>
              </a:ext>
            </a:extLst>
          </p:cNvPr>
          <p:cNvSpPr txBox="1">
            <a:spLocks/>
          </p:cNvSpPr>
          <p:nvPr/>
        </p:nvSpPr>
        <p:spPr>
          <a:xfrm>
            <a:off x="1524000" y="2875003"/>
            <a:ext cx="9144000" cy="1107996"/>
          </a:xfrm>
          <a:prstGeom prst="rect">
            <a:avLst/>
          </a:prstGeom>
        </p:spPr>
        <p:txBody>
          <a:bodyPr lIns="0" tIns="0" rIns="0" bIns="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8000" b="1" dirty="0">
                <a:solidFill>
                  <a:schemeClr val="tx1"/>
                </a:solidFill>
                <a:latin typeface="Times New Roman" panose="02020603050405020304" pitchFamily="18" charset="0"/>
                <a:cs typeface="Times New Roman" panose="02020603050405020304" pitchFamily="18" charset="0"/>
              </a:rPr>
              <a:t>Thank You</a:t>
            </a:r>
            <a:endParaRPr lang="en-US" sz="8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27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514904"/>
            <a:ext cx="10396882" cy="994299"/>
          </a:xfrm>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393881"/>
            <a:ext cx="10394707" cy="4039253"/>
          </a:xfrm>
        </p:spPr>
        <p:txBody>
          <a:bodyPr>
            <a:noAutofit/>
          </a:bodyPr>
          <a:lstStyle/>
          <a:p>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The project entitled "cricket score card system" which is utilized by the user with an update of the cricket score even when the user is not watching the match.</a:t>
            </a:r>
          </a:p>
          <a:p>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In this project a coin will be tossed. Team can choose either head or tail. Then </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all the activities of players such as bowling and batting are done. </a:t>
            </a:r>
          </a:p>
          <a:p>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The team which is coming to bat should enter the number of overs.</a:t>
            </a:r>
            <a:endParaRPr lang="en-IN" sz="1600" cap="none"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The team which has </a:t>
            </a:r>
            <a:r>
              <a:rPr lang="en-IN" sz="1600" cap="none" dirty="0" err="1">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choosen</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 batting will play first then further bowling team will play the match. </a:t>
            </a:r>
          </a:p>
          <a:p>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All the activities are recorded such as players score, </a:t>
            </a:r>
            <a:r>
              <a:rPr lang="en-IN" sz="1600" cap="none" dirty="0" err="1">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runrate</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 per over, number of </a:t>
            </a:r>
            <a:r>
              <a:rPr lang="en-IN" sz="1600" cap="none" dirty="0" err="1">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boundries</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 team score after each over and number of balls played by each player. </a:t>
            </a:r>
          </a:p>
          <a:p>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Then scoresheet is displayed after each over. Then finally innings scoresheet is displayed after each innings. Then the team which has won the match will be displayed.</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1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5"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iterate type="wd">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3"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nodeType="clickEffect">
                                  <p:stCondLst>
                                    <p:cond delay="0"/>
                                  </p:stCondLst>
                                  <p:iterate type="wd">
                                    <p:tmPct val="10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ppt_h/2"/>
                                          </p:val>
                                        </p:tav>
                                        <p:tav tm="100000">
                                          <p:val>
                                            <p:strVal val="#ppt_y"/>
                                          </p:val>
                                        </p:tav>
                                      </p:tavLst>
                                    </p:anim>
                                    <p:anim calcmode="lin" valueType="num">
                                      <p:cBhvr>
                                        <p:cTn id="41" dur="500" fill="hold"/>
                                        <p:tgtEl>
                                          <p:spTgt spid="3">
                                            <p:txEl>
                                              <p:pRg st="3" end="3"/>
                                            </p:txEl>
                                          </p:spTgt>
                                        </p:tgtEl>
                                        <p:attrNameLst>
                                          <p:attrName>ppt_w</p:attrName>
                                        </p:attrNameLst>
                                      </p:cBhvr>
                                      <p:tavLst>
                                        <p:tav tm="0">
                                          <p:val>
                                            <p:strVal val="#ppt_w"/>
                                          </p:val>
                                        </p:tav>
                                        <p:tav tm="100000">
                                          <p:val>
                                            <p:strVal val="#ppt_w"/>
                                          </p:val>
                                        </p:tav>
                                      </p:tavLst>
                                    </p:anim>
                                    <p:anim calcmode="lin" valueType="num">
                                      <p:cBhvr>
                                        <p:cTn id="4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iterate type="wd">
                                    <p:tmPct val="10000"/>
                                  </p:iterate>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4" end="4"/>
                                            </p:txEl>
                                          </p:spTgt>
                                        </p:tgtEl>
                                        <p:attrNameLst>
                                          <p:attrName>ppt_y</p:attrName>
                                        </p:attrNameLst>
                                      </p:cBhvr>
                                      <p:tavLst>
                                        <p:tav tm="0">
                                          <p:val>
                                            <p:strVal val="#ppt_y+#ppt_h/2"/>
                                          </p:val>
                                        </p:tav>
                                        <p:tav tm="100000">
                                          <p:val>
                                            <p:strVal val="#ppt_y"/>
                                          </p:val>
                                        </p:tav>
                                      </p:tavLst>
                                    </p:anim>
                                    <p:anim calcmode="lin" valueType="num">
                                      <p:cBhvr>
                                        <p:cTn id="49" dur="500" fill="hold"/>
                                        <p:tgtEl>
                                          <p:spTgt spid="3">
                                            <p:txEl>
                                              <p:pRg st="4" end="4"/>
                                            </p:txEl>
                                          </p:spTgt>
                                        </p:tgtEl>
                                        <p:attrNameLst>
                                          <p:attrName>ppt_w</p:attrName>
                                        </p:attrNameLst>
                                      </p:cBhvr>
                                      <p:tavLst>
                                        <p:tav tm="0">
                                          <p:val>
                                            <p:strVal val="#ppt_w"/>
                                          </p:val>
                                        </p:tav>
                                        <p:tav tm="100000">
                                          <p:val>
                                            <p:strVal val="#ppt_w"/>
                                          </p:val>
                                        </p:tav>
                                      </p:tavLst>
                                    </p:anim>
                                    <p:anim calcmode="lin" valueType="num">
                                      <p:cBhvr>
                                        <p:cTn id="50"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iterate type="wd">
                                    <p:tmPct val="10000"/>
                                  </p:iterate>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5" end="5"/>
                                            </p:txEl>
                                          </p:spTgt>
                                        </p:tgtEl>
                                        <p:attrNameLst>
                                          <p:attrName>ppt_y</p:attrName>
                                        </p:attrNameLst>
                                      </p:cBhvr>
                                      <p:tavLst>
                                        <p:tav tm="0">
                                          <p:val>
                                            <p:strVal val="#ppt_y+#ppt_h/2"/>
                                          </p:val>
                                        </p:tav>
                                        <p:tav tm="100000">
                                          <p:val>
                                            <p:strVal val="#ppt_y"/>
                                          </p:val>
                                        </p:tav>
                                      </p:tavLst>
                                    </p:anim>
                                    <p:anim calcmode="lin" valueType="num">
                                      <p:cBhvr>
                                        <p:cTn id="57" dur="500" fill="hold"/>
                                        <p:tgtEl>
                                          <p:spTgt spid="3">
                                            <p:txEl>
                                              <p:pRg st="5" end="5"/>
                                            </p:txEl>
                                          </p:spTgt>
                                        </p:tgtEl>
                                        <p:attrNameLst>
                                          <p:attrName>ppt_w</p:attrName>
                                        </p:attrNameLst>
                                      </p:cBhvr>
                                      <p:tavLst>
                                        <p:tav tm="0">
                                          <p:val>
                                            <p:strVal val="#ppt_w"/>
                                          </p:val>
                                        </p:tav>
                                        <p:tav tm="100000">
                                          <p:val>
                                            <p:strVal val="#ppt_w"/>
                                          </p:val>
                                        </p:tav>
                                      </p:tavLst>
                                    </p:anim>
                                    <p:anim calcmode="lin" valueType="num">
                                      <p:cBhvr>
                                        <p:cTn id="5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514905"/>
            <a:ext cx="10396882" cy="1509204"/>
          </a:xfrm>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VISION, MISSION AND OBJECTIVES</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393881"/>
            <a:ext cx="10394707" cy="4039253"/>
          </a:xfrm>
        </p:spPr>
        <p:txBody>
          <a:bodyPr>
            <a:noAutofit/>
          </a:bodyPr>
          <a:lstStyle/>
          <a:p>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VISION: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To design and develop a cricket scorecard system project in C++.</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MISSION:</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ensure that the live cricket match score is to be showed without any delay.</a:t>
            </a:r>
            <a:endParaRPr lang="en-IN"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User have to choose the toss head or tail.</a:t>
            </a:r>
          </a:p>
          <a:p>
            <a:pPr marL="342900" lvl="0" indent="-342900" algn="just">
              <a:lnSpc>
                <a:spcPct val="150000"/>
              </a:lnSpc>
              <a:buFont typeface="Symbol" panose="05050102010706020507" pitchFamily="18" charset="2"/>
              <a:buChar char=""/>
            </a:pP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Who wins the toss have to choose batting or bowling.</a:t>
            </a:r>
          </a:p>
          <a:p>
            <a:pPr marL="342900" lvl="0" indent="-342900" algn="just">
              <a:lnSpc>
                <a:spcPct val="150000"/>
              </a:lnSpc>
              <a:buFont typeface="Symbol" panose="05050102010706020507" pitchFamily="18" charset="2"/>
              <a:buChar char=""/>
            </a:pP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Then user have to input overs.</a:t>
            </a:r>
          </a:p>
          <a:p>
            <a:pPr marL="342900" lvl="0" indent="-342900" algn="just">
              <a:lnSpc>
                <a:spcPct val="150000"/>
              </a:lnSpc>
              <a:spcAft>
                <a:spcPts val="1000"/>
              </a:spcAft>
              <a:buFont typeface="Symbol" panose="05050102010706020507" pitchFamily="18" charset="2"/>
              <a:buChar char=""/>
            </a:pP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Then the cricket score card system is generated automatically.  </a:t>
            </a:r>
          </a:p>
        </p:txBody>
      </p:sp>
    </p:spTree>
    <p:extLst>
      <p:ext uri="{BB962C8B-B14F-4D97-AF65-F5344CB8AC3E}">
        <p14:creationId xmlns:p14="http://schemas.microsoft.com/office/powerpoint/2010/main" val="260909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5"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iterate type="wd">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3"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nodeType="clickEffect">
                                  <p:stCondLst>
                                    <p:cond delay="0"/>
                                  </p:stCondLst>
                                  <p:iterate type="wd">
                                    <p:tmPct val="10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ppt_h/2"/>
                                          </p:val>
                                        </p:tav>
                                        <p:tav tm="100000">
                                          <p:val>
                                            <p:strVal val="#ppt_y"/>
                                          </p:val>
                                        </p:tav>
                                      </p:tavLst>
                                    </p:anim>
                                    <p:anim calcmode="lin" valueType="num">
                                      <p:cBhvr>
                                        <p:cTn id="41" dur="500" fill="hold"/>
                                        <p:tgtEl>
                                          <p:spTgt spid="3">
                                            <p:txEl>
                                              <p:pRg st="3" end="3"/>
                                            </p:txEl>
                                          </p:spTgt>
                                        </p:tgtEl>
                                        <p:attrNameLst>
                                          <p:attrName>ppt_w</p:attrName>
                                        </p:attrNameLst>
                                      </p:cBhvr>
                                      <p:tavLst>
                                        <p:tav tm="0">
                                          <p:val>
                                            <p:strVal val="#ppt_w"/>
                                          </p:val>
                                        </p:tav>
                                        <p:tav tm="100000">
                                          <p:val>
                                            <p:strVal val="#ppt_w"/>
                                          </p:val>
                                        </p:tav>
                                      </p:tavLst>
                                    </p:anim>
                                    <p:anim calcmode="lin" valueType="num">
                                      <p:cBhvr>
                                        <p:cTn id="4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iterate type="wd">
                                    <p:tmPct val="10000"/>
                                  </p:iterate>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4" end="4"/>
                                            </p:txEl>
                                          </p:spTgt>
                                        </p:tgtEl>
                                        <p:attrNameLst>
                                          <p:attrName>ppt_y</p:attrName>
                                        </p:attrNameLst>
                                      </p:cBhvr>
                                      <p:tavLst>
                                        <p:tav tm="0">
                                          <p:val>
                                            <p:strVal val="#ppt_y+#ppt_h/2"/>
                                          </p:val>
                                        </p:tav>
                                        <p:tav tm="100000">
                                          <p:val>
                                            <p:strVal val="#ppt_y"/>
                                          </p:val>
                                        </p:tav>
                                      </p:tavLst>
                                    </p:anim>
                                    <p:anim calcmode="lin" valueType="num">
                                      <p:cBhvr>
                                        <p:cTn id="49" dur="500" fill="hold"/>
                                        <p:tgtEl>
                                          <p:spTgt spid="3">
                                            <p:txEl>
                                              <p:pRg st="4" end="4"/>
                                            </p:txEl>
                                          </p:spTgt>
                                        </p:tgtEl>
                                        <p:attrNameLst>
                                          <p:attrName>ppt_w</p:attrName>
                                        </p:attrNameLst>
                                      </p:cBhvr>
                                      <p:tavLst>
                                        <p:tav tm="0">
                                          <p:val>
                                            <p:strVal val="#ppt_w"/>
                                          </p:val>
                                        </p:tav>
                                        <p:tav tm="100000">
                                          <p:val>
                                            <p:strVal val="#ppt_w"/>
                                          </p:val>
                                        </p:tav>
                                      </p:tavLst>
                                    </p:anim>
                                    <p:anim calcmode="lin" valueType="num">
                                      <p:cBhvr>
                                        <p:cTn id="50"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iterate type="wd">
                                    <p:tmPct val="10000"/>
                                  </p:iterate>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5" end="5"/>
                                            </p:txEl>
                                          </p:spTgt>
                                        </p:tgtEl>
                                        <p:attrNameLst>
                                          <p:attrName>ppt_y</p:attrName>
                                        </p:attrNameLst>
                                      </p:cBhvr>
                                      <p:tavLst>
                                        <p:tav tm="0">
                                          <p:val>
                                            <p:strVal val="#ppt_y+#ppt_h/2"/>
                                          </p:val>
                                        </p:tav>
                                        <p:tav tm="100000">
                                          <p:val>
                                            <p:strVal val="#ppt_y"/>
                                          </p:val>
                                        </p:tav>
                                      </p:tavLst>
                                    </p:anim>
                                    <p:anim calcmode="lin" valueType="num">
                                      <p:cBhvr>
                                        <p:cTn id="57" dur="500" fill="hold"/>
                                        <p:tgtEl>
                                          <p:spTgt spid="3">
                                            <p:txEl>
                                              <p:pRg st="5" end="5"/>
                                            </p:txEl>
                                          </p:spTgt>
                                        </p:tgtEl>
                                        <p:attrNameLst>
                                          <p:attrName>ppt_w</p:attrName>
                                        </p:attrNameLst>
                                      </p:cBhvr>
                                      <p:tavLst>
                                        <p:tav tm="0">
                                          <p:val>
                                            <p:strVal val="#ppt_w"/>
                                          </p:val>
                                        </p:tav>
                                        <p:tav tm="100000">
                                          <p:val>
                                            <p:strVal val="#ppt_w"/>
                                          </p:val>
                                        </p:tav>
                                      </p:tavLst>
                                    </p:anim>
                                    <p:anim calcmode="lin" valueType="num">
                                      <p:cBhvr>
                                        <p:cTn id="5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nodeType="clickEffect">
                                  <p:stCondLst>
                                    <p:cond delay="0"/>
                                  </p:stCondLst>
                                  <p:iterate type="wd">
                                    <p:tmPct val="10000"/>
                                  </p:iterate>
                                  <p:childTnLst>
                                    <p:set>
                                      <p:cBhvr>
                                        <p:cTn id="62" dur="1" fill="hold">
                                          <p:stCondLst>
                                            <p:cond delay="0"/>
                                          </p:stCondLst>
                                        </p:cTn>
                                        <p:tgtEl>
                                          <p:spTgt spid="3">
                                            <p:txEl>
                                              <p:pRg st="6" end="6"/>
                                            </p:txEl>
                                          </p:spTgt>
                                        </p:tgtEl>
                                        <p:attrNameLst>
                                          <p:attrName>style.visibility</p:attrName>
                                        </p:attrNameLst>
                                      </p:cBhvr>
                                      <p:to>
                                        <p:strVal val="visible"/>
                                      </p:to>
                                    </p:set>
                                    <p:anim calcmode="lin" valueType="num">
                                      <p:cBhvr>
                                        <p:cTn id="6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500" fill="hold"/>
                                        <p:tgtEl>
                                          <p:spTgt spid="3">
                                            <p:txEl>
                                              <p:pRg st="6" end="6"/>
                                            </p:txEl>
                                          </p:spTgt>
                                        </p:tgtEl>
                                        <p:attrNameLst>
                                          <p:attrName>ppt_y</p:attrName>
                                        </p:attrNameLst>
                                      </p:cBhvr>
                                      <p:tavLst>
                                        <p:tav tm="0">
                                          <p:val>
                                            <p:strVal val="#ppt_y+#ppt_h/2"/>
                                          </p:val>
                                        </p:tav>
                                        <p:tav tm="100000">
                                          <p:val>
                                            <p:strVal val="#ppt_y"/>
                                          </p:val>
                                        </p:tav>
                                      </p:tavLst>
                                    </p:anim>
                                    <p:anim calcmode="lin" valueType="num">
                                      <p:cBhvr>
                                        <p:cTn id="65" dur="500" fill="hold"/>
                                        <p:tgtEl>
                                          <p:spTgt spid="3">
                                            <p:txEl>
                                              <p:pRg st="6" end="6"/>
                                            </p:txEl>
                                          </p:spTgt>
                                        </p:tgtEl>
                                        <p:attrNameLst>
                                          <p:attrName>ppt_w</p:attrName>
                                        </p:attrNameLst>
                                      </p:cBhvr>
                                      <p:tavLst>
                                        <p:tav tm="0">
                                          <p:val>
                                            <p:strVal val="#ppt_w"/>
                                          </p:val>
                                        </p:tav>
                                        <p:tav tm="100000">
                                          <p:val>
                                            <p:strVal val="#ppt_w"/>
                                          </p:val>
                                        </p:tav>
                                      </p:tavLst>
                                    </p:anim>
                                    <p:anim calcmode="lin" valueType="num">
                                      <p:cBhvr>
                                        <p:cTn id="66"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168677"/>
            <a:ext cx="10396882" cy="1020931"/>
          </a:xfrm>
        </p:spPr>
        <p:txBody>
          <a:bodyPr>
            <a:normAutofit fontScale="90000"/>
          </a:bodyPr>
          <a:lstStyle/>
          <a:p>
            <a:pPr algn="ct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SYSTEM ANALYSIS AND REQUIREMENTS</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393881"/>
            <a:ext cx="10394707" cy="4039253"/>
          </a:xfrm>
        </p:spPr>
        <p:txBody>
          <a:bodyPr>
            <a:noAutofit/>
          </a:bodyPr>
          <a:lstStyle/>
          <a:p>
            <a:pPr marL="5715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PC</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PROCESSOR: Pentium IV/Dual core/Core duo processors</a:t>
            </a:r>
          </a:p>
          <a:p>
            <a:pPr marL="342900" lvl="0" indent="-342900" algn="just">
              <a:lnSpc>
                <a:spcPct val="150000"/>
              </a:lnSpc>
              <a:spcAft>
                <a:spcPts val="1000"/>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RAM: 2GB/4GB/8GB and above</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HARD DISK: 1TB and above</a:t>
            </a:r>
          </a:p>
          <a:p>
            <a:pPr algn="just">
              <a:lnSpc>
                <a:spcPct val="150000"/>
              </a:lnSpc>
              <a:spcAft>
                <a:spcPts val="10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XP/7/8/10 or LINUX</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SOFTWARE: VISUAL STUDIO CODE, DEV C++</a:t>
            </a:r>
          </a:p>
          <a:p>
            <a:pPr marL="342900" lvl="0" indent="-342900" algn="just">
              <a:lnSpc>
                <a:spcPct val="150000"/>
              </a:lnSpc>
              <a:spcAft>
                <a:spcPts val="1000"/>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 C++</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1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5"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iterate type="wd">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3"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nodeType="clickEffect">
                                  <p:stCondLst>
                                    <p:cond delay="0"/>
                                  </p:stCondLst>
                                  <p:iterate type="wd">
                                    <p:tmPct val="10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ppt_h/2"/>
                                          </p:val>
                                        </p:tav>
                                        <p:tav tm="100000">
                                          <p:val>
                                            <p:strVal val="#ppt_y"/>
                                          </p:val>
                                        </p:tav>
                                      </p:tavLst>
                                    </p:anim>
                                    <p:anim calcmode="lin" valueType="num">
                                      <p:cBhvr>
                                        <p:cTn id="41" dur="500" fill="hold"/>
                                        <p:tgtEl>
                                          <p:spTgt spid="3">
                                            <p:txEl>
                                              <p:pRg st="3" end="3"/>
                                            </p:txEl>
                                          </p:spTgt>
                                        </p:tgtEl>
                                        <p:attrNameLst>
                                          <p:attrName>ppt_w</p:attrName>
                                        </p:attrNameLst>
                                      </p:cBhvr>
                                      <p:tavLst>
                                        <p:tav tm="0">
                                          <p:val>
                                            <p:strVal val="#ppt_w"/>
                                          </p:val>
                                        </p:tav>
                                        <p:tav tm="100000">
                                          <p:val>
                                            <p:strVal val="#ppt_w"/>
                                          </p:val>
                                        </p:tav>
                                      </p:tavLst>
                                    </p:anim>
                                    <p:anim calcmode="lin" valueType="num">
                                      <p:cBhvr>
                                        <p:cTn id="4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iterate type="wd">
                                    <p:tmPct val="10000"/>
                                  </p:iterate>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4" end="4"/>
                                            </p:txEl>
                                          </p:spTgt>
                                        </p:tgtEl>
                                        <p:attrNameLst>
                                          <p:attrName>ppt_y</p:attrName>
                                        </p:attrNameLst>
                                      </p:cBhvr>
                                      <p:tavLst>
                                        <p:tav tm="0">
                                          <p:val>
                                            <p:strVal val="#ppt_y+#ppt_h/2"/>
                                          </p:val>
                                        </p:tav>
                                        <p:tav tm="100000">
                                          <p:val>
                                            <p:strVal val="#ppt_y"/>
                                          </p:val>
                                        </p:tav>
                                      </p:tavLst>
                                    </p:anim>
                                    <p:anim calcmode="lin" valueType="num">
                                      <p:cBhvr>
                                        <p:cTn id="49" dur="500" fill="hold"/>
                                        <p:tgtEl>
                                          <p:spTgt spid="3">
                                            <p:txEl>
                                              <p:pRg st="4" end="4"/>
                                            </p:txEl>
                                          </p:spTgt>
                                        </p:tgtEl>
                                        <p:attrNameLst>
                                          <p:attrName>ppt_w</p:attrName>
                                        </p:attrNameLst>
                                      </p:cBhvr>
                                      <p:tavLst>
                                        <p:tav tm="0">
                                          <p:val>
                                            <p:strVal val="#ppt_w"/>
                                          </p:val>
                                        </p:tav>
                                        <p:tav tm="100000">
                                          <p:val>
                                            <p:strVal val="#ppt_w"/>
                                          </p:val>
                                        </p:tav>
                                      </p:tavLst>
                                    </p:anim>
                                    <p:anim calcmode="lin" valueType="num">
                                      <p:cBhvr>
                                        <p:cTn id="50"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iterate type="wd">
                                    <p:tmPct val="10000"/>
                                  </p:iterate>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5" end="5"/>
                                            </p:txEl>
                                          </p:spTgt>
                                        </p:tgtEl>
                                        <p:attrNameLst>
                                          <p:attrName>ppt_y</p:attrName>
                                        </p:attrNameLst>
                                      </p:cBhvr>
                                      <p:tavLst>
                                        <p:tav tm="0">
                                          <p:val>
                                            <p:strVal val="#ppt_y+#ppt_h/2"/>
                                          </p:val>
                                        </p:tav>
                                        <p:tav tm="100000">
                                          <p:val>
                                            <p:strVal val="#ppt_y"/>
                                          </p:val>
                                        </p:tav>
                                      </p:tavLst>
                                    </p:anim>
                                    <p:anim calcmode="lin" valueType="num">
                                      <p:cBhvr>
                                        <p:cTn id="57" dur="500" fill="hold"/>
                                        <p:tgtEl>
                                          <p:spTgt spid="3">
                                            <p:txEl>
                                              <p:pRg st="5" end="5"/>
                                            </p:txEl>
                                          </p:spTgt>
                                        </p:tgtEl>
                                        <p:attrNameLst>
                                          <p:attrName>ppt_w</p:attrName>
                                        </p:attrNameLst>
                                      </p:cBhvr>
                                      <p:tavLst>
                                        <p:tav tm="0">
                                          <p:val>
                                            <p:strVal val="#ppt_w"/>
                                          </p:val>
                                        </p:tav>
                                        <p:tav tm="100000">
                                          <p:val>
                                            <p:strVal val="#ppt_w"/>
                                          </p:val>
                                        </p:tav>
                                      </p:tavLst>
                                    </p:anim>
                                    <p:anim calcmode="lin" valueType="num">
                                      <p:cBhvr>
                                        <p:cTn id="5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nodeType="clickEffect">
                                  <p:stCondLst>
                                    <p:cond delay="0"/>
                                  </p:stCondLst>
                                  <p:iterate type="wd">
                                    <p:tmPct val="10000"/>
                                  </p:iterate>
                                  <p:childTnLst>
                                    <p:set>
                                      <p:cBhvr>
                                        <p:cTn id="62" dur="1" fill="hold">
                                          <p:stCondLst>
                                            <p:cond delay="0"/>
                                          </p:stCondLst>
                                        </p:cTn>
                                        <p:tgtEl>
                                          <p:spTgt spid="3">
                                            <p:txEl>
                                              <p:pRg st="6" end="6"/>
                                            </p:txEl>
                                          </p:spTgt>
                                        </p:tgtEl>
                                        <p:attrNameLst>
                                          <p:attrName>style.visibility</p:attrName>
                                        </p:attrNameLst>
                                      </p:cBhvr>
                                      <p:to>
                                        <p:strVal val="visible"/>
                                      </p:to>
                                    </p:set>
                                    <p:anim calcmode="lin" valueType="num">
                                      <p:cBhvr>
                                        <p:cTn id="6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500" fill="hold"/>
                                        <p:tgtEl>
                                          <p:spTgt spid="3">
                                            <p:txEl>
                                              <p:pRg st="6" end="6"/>
                                            </p:txEl>
                                          </p:spTgt>
                                        </p:tgtEl>
                                        <p:attrNameLst>
                                          <p:attrName>ppt_y</p:attrName>
                                        </p:attrNameLst>
                                      </p:cBhvr>
                                      <p:tavLst>
                                        <p:tav tm="0">
                                          <p:val>
                                            <p:strVal val="#ppt_y+#ppt_h/2"/>
                                          </p:val>
                                        </p:tav>
                                        <p:tav tm="100000">
                                          <p:val>
                                            <p:strVal val="#ppt_y"/>
                                          </p:val>
                                        </p:tav>
                                      </p:tavLst>
                                    </p:anim>
                                    <p:anim calcmode="lin" valueType="num">
                                      <p:cBhvr>
                                        <p:cTn id="65" dur="500" fill="hold"/>
                                        <p:tgtEl>
                                          <p:spTgt spid="3">
                                            <p:txEl>
                                              <p:pRg st="6" end="6"/>
                                            </p:txEl>
                                          </p:spTgt>
                                        </p:tgtEl>
                                        <p:attrNameLst>
                                          <p:attrName>ppt_w</p:attrName>
                                        </p:attrNameLst>
                                      </p:cBhvr>
                                      <p:tavLst>
                                        <p:tav tm="0">
                                          <p:val>
                                            <p:strVal val="#ppt_w"/>
                                          </p:val>
                                        </p:tav>
                                        <p:tav tm="100000">
                                          <p:val>
                                            <p:strVal val="#ppt_w"/>
                                          </p:val>
                                        </p:tav>
                                      </p:tavLst>
                                    </p:anim>
                                    <p:anim calcmode="lin" valueType="num">
                                      <p:cBhvr>
                                        <p:cTn id="66"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nodeType="clickEffect">
                                  <p:stCondLst>
                                    <p:cond delay="0"/>
                                  </p:stCondLst>
                                  <p:iterate type="wd">
                                    <p:tmPct val="10000"/>
                                  </p:iterate>
                                  <p:childTnLst>
                                    <p:set>
                                      <p:cBhvr>
                                        <p:cTn id="70" dur="1" fill="hold">
                                          <p:stCondLst>
                                            <p:cond delay="0"/>
                                          </p:stCondLst>
                                        </p:cTn>
                                        <p:tgtEl>
                                          <p:spTgt spid="3">
                                            <p:txEl>
                                              <p:pRg st="7" end="7"/>
                                            </p:txEl>
                                          </p:spTgt>
                                        </p:tgtEl>
                                        <p:attrNameLst>
                                          <p:attrName>style.visibility</p:attrName>
                                        </p:attrNameLst>
                                      </p:cBhvr>
                                      <p:to>
                                        <p:strVal val="visible"/>
                                      </p:to>
                                    </p:set>
                                    <p:anim calcmode="lin" valueType="num">
                                      <p:cBhvr>
                                        <p:cTn id="7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7" end="7"/>
                                            </p:txEl>
                                          </p:spTgt>
                                        </p:tgtEl>
                                        <p:attrNameLst>
                                          <p:attrName>ppt_y</p:attrName>
                                        </p:attrNameLst>
                                      </p:cBhvr>
                                      <p:tavLst>
                                        <p:tav tm="0">
                                          <p:val>
                                            <p:strVal val="#ppt_y+#ppt_h/2"/>
                                          </p:val>
                                        </p:tav>
                                        <p:tav tm="100000">
                                          <p:val>
                                            <p:strVal val="#ppt_y"/>
                                          </p:val>
                                        </p:tav>
                                      </p:tavLst>
                                    </p:anim>
                                    <p:anim calcmode="lin" valueType="num">
                                      <p:cBhvr>
                                        <p:cTn id="73" dur="500" fill="hold"/>
                                        <p:tgtEl>
                                          <p:spTgt spid="3">
                                            <p:txEl>
                                              <p:pRg st="7" end="7"/>
                                            </p:txEl>
                                          </p:spTgt>
                                        </p:tgtEl>
                                        <p:attrNameLst>
                                          <p:attrName>ppt_w</p:attrName>
                                        </p:attrNameLst>
                                      </p:cBhvr>
                                      <p:tavLst>
                                        <p:tav tm="0">
                                          <p:val>
                                            <p:strVal val="#ppt_w"/>
                                          </p:val>
                                        </p:tav>
                                        <p:tav tm="100000">
                                          <p:val>
                                            <p:strVal val="#ppt_w"/>
                                          </p:val>
                                        </p:tav>
                                      </p:tavLst>
                                    </p:anim>
                                    <p:anim calcmode="lin" valueType="num">
                                      <p:cBhvr>
                                        <p:cTn id="74"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nodeType="clickEffect">
                                  <p:stCondLst>
                                    <p:cond delay="0"/>
                                  </p:stCondLst>
                                  <p:iterate type="wd">
                                    <p:tmPct val="10000"/>
                                  </p:iterate>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8" end="8"/>
                                            </p:txEl>
                                          </p:spTgt>
                                        </p:tgtEl>
                                        <p:attrNameLst>
                                          <p:attrName>ppt_y</p:attrName>
                                        </p:attrNameLst>
                                      </p:cBhvr>
                                      <p:tavLst>
                                        <p:tav tm="0">
                                          <p:val>
                                            <p:strVal val="#ppt_y+#ppt_h/2"/>
                                          </p:val>
                                        </p:tav>
                                        <p:tav tm="100000">
                                          <p:val>
                                            <p:strVal val="#ppt_y"/>
                                          </p:val>
                                        </p:tav>
                                      </p:tavLst>
                                    </p:anim>
                                    <p:anim calcmode="lin" valueType="num">
                                      <p:cBhvr>
                                        <p:cTn id="81" dur="500" fill="hold"/>
                                        <p:tgtEl>
                                          <p:spTgt spid="3">
                                            <p:txEl>
                                              <p:pRg st="8" end="8"/>
                                            </p:txEl>
                                          </p:spTgt>
                                        </p:tgtEl>
                                        <p:attrNameLst>
                                          <p:attrName>ppt_w</p:attrName>
                                        </p:attrNameLst>
                                      </p:cBhvr>
                                      <p:tavLst>
                                        <p:tav tm="0">
                                          <p:val>
                                            <p:strVal val="#ppt_w"/>
                                          </p:val>
                                        </p:tav>
                                        <p:tav tm="100000">
                                          <p:val>
                                            <p:strVal val="#ppt_w"/>
                                          </p:val>
                                        </p:tav>
                                      </p:tavLst>
                                    </p:anim>
                                    <p:anim calcmode="lin" valueType="num">
                                      <p:cBhvr>
                                        <p:cTn id="82"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168676"/>
            <a:ext cx="10396882" cy="2361459"/>
          </a:xfrm>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FUNCTIONAL REQUIREMENTS</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393881"/>
            <a:ext cx="10394707" cy="4039253"/>
          </a:xfrm>
        </p:spPr>
        <p:txBody>
          <a:bodyPr>
            <a:noAutofit/>
          </a:bodyPr>
          <a:lstStyle/>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TOSS</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Team players details</a:t>
            </a:r>
          </a:p>
          <a:p>
            <a:pPr marL="342900" lvl="0" indent="-342900" algn="just">
              <a:lnSpc>
                <a:spcPct val="150000"/>
              </a:lnSpc>
              <a:spcAft>
                <a:spcPts val="1000"/>
              </a:spcAft>
              <a:buFont typeface="Symbol" panose="05050102010706020507" pitchFamily="18" charset="2"/>
              <a:buChar char=""/>
            </a:pPr>
            <a:r>
              <a:rPr lang="en-IN" sz="1600"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Cricket match</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8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5"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iterate type="wd">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3"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159797"/>
            <a:ext cx="10396882" cy="1580225"/>
          </a:xfrm>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NON FUNCTIONAL REQUIREMENTS</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887767"/>
            <a:ext cx="10394707" cy="4545367"/>
          </a:xfrm>
        </p:spPr>
        <p:txBody>
          <a:bodyPr>
            <a:noAutofit/>
          </a:bodyPr>
          <a:lstStyle/>
          <a:p>
            <a:pPr marL="45720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REQUIREMENTS: </a:t>
            </a: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The database shall be able to accommodate a minimum of 10,000 records of students. The software shall support use of multiple users at a time. There are no other specific performance requirements that will affect development.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SAFETY REQUIREMENTS: </a:t>
            </a: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The database may get crashed at any certain time due to virus or operating system failure. Therefore, it is required to take the database backup.</a:t>
            </a:r>
          </a:p>
          <a:p>
            <a:pPr marL="457200" algn="just">
              <a:lnSpc>
                <a:spcPct val="150000"/>
              </a:lnSpc>
              <a:spcAft>
                <a:spcPts val="10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SECURITY REQIREMENTS: </a:t>
            </a:r>
            <a:r>
              <a:rPr lang="en-IN" sz="1600" cap="none" dirty="0">
                <a:effectLst/>
                <a:latin typeface="Times New Roman" panose="02020603050405020304" pitchFamily="18" charset="0"/>
                <a:ea typeface="Times New Roman" panose="02020603050405020304" pitchFamily="18" charset="0"/>
                <a:cs typeface="Times New Roman" panose="02020603050405020304" pitchFamily="18" charset="0"/>
              </a:rPr>
              <a:t>Some of the factors that are identified to protect the software from accidental or malicious access, use, modification, destruction, or disclosure are described below. Keep specific log or history data sets assign certain functions to different modules restrict communications between some areas of the program check data integrity for critical variables later version of the software will incorporate encryption techniques in the user/license authentication process.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6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5"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iterate type="wd">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3"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408372"/>
            <a:ext cx="10396882" cy="1384917"/>
          </a:xfrm>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DOMAIN REQIREMENTS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754603"/>
            <a:ext cx="10394707" cy="4678532"/>
          </a:xfrm>
        </p:spPr>
        <p:txBody>
          <a:bodyPr>
            <a:noAutofit/>
          </a:bodyPr>
          <a:lstStyle/>
          <a:p>
            <a:pPr algn="just">
              <a:lnSpc>
                <a:spcPct val="150000"/>
              </a:lnSpc>
            </a:pPr>
            <a:r>
              <a:rPr lang="en-US" sz="1600" b="1" dirty="0">
                <a:solidFill>
                  <a:srgbClr val="000000"/>
                </a:solidFill>
                <a:effectLst/>
                <a:latin typeface="Times New Roman" panose="02020603050405020304" pitchFamily="18" charset="0"/>
                <a:ea typeface="Calibri" panose="020F0502020204030204" pitchFamily="34" charset="0"/>
              </a:rPr>
              <a:t>TOSS: </a:t>
            </a:r>
            <a:r>
              <a:rPr lang="en-US" sz="1600" cap="none" dirty="0">
                <a:solidFill>
                  <a:srgbClr val="000000"/>
                </a:solidFill>
                <a:effectLst/>
                <a:latin typeface="Times New Roman" panose="02020603050405020304" pitchFamily="18" charset="0"/>
                <a:ea typeface="Calibri" panose="020F0502020204030204" pitchFamily="34" charset="0"/>
              </a:rPr>
              <a:t>In this module a coin will be tossed. Team can choose either head or tail. The team which has won the toss can choose either batting or bowling.</a:t>
            </a:r>
            <a:endParaRPr lang="en-IN" sz="1600" cap="none"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1600" b="1" dirty="0">
                <a:solidFill>
                  <a:srgbClr val="000000"/>
                </a:solidFill>
                <a:effectLst/>
                <a:latin typeface="Times New Roman" panose="02020603050405020304" pitchFamily="18" charset="0"/>
                <a:ea typeface="Calibri" panose="020F0502020204030204" pitchFamily="34" charset="0"/>
              </a:rPr>
              <a:t>TEAM PLAYERS DETAILS: </a:t>
            </a:r>
            <a:r>
              <a:rPr lang="en-US" sz="1600" cap="none" dirty="0">
                <a:solidFill>
                  <a:srgbClr val="000000"/>
                </a:solidFill>
                <a:effectLst/>
                <a:latin typeface="Times New Roman" panose="02020603050405020304" pitchFamily="18" charset="0"/>
                <a:ea typeface="Calibri" panose="020F0502020204030204" pitchFamily="34" charset="0"/>
              </a:rPr>
              <a:t>In this module the details of players with respect to their teams are displayed.</a:t>
            </a:r>
            <a:endParaRPr lang="en-IN" sz="1600" dirty="0">
              <a:solidFill>
                <a:srgbClr val="000000"/>
              </a:solidFill>
              <a:latin typeface="Times New Roman" panose="02020603050405020304" pitchFamily="18" charset="0"/>
              <a:ea typeface="Calibri" panose="020F0502020204030204" pitchFamily="34" charset="0"/>
            </a:endParaRPr>
          </a:p>
          <a:p>
            <a:pPr algn="just">
              <a:lnSpc>
                <a:spcPct val="150000"/>
              </a:lnSpc>
            </a:pPr>
            <a:r>
              <a:rPr lang="en-IN" sz="1600" b="1"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CRICKET MATCH: </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This is the main module of our project, in which, all the activities of players such as bowling and batting are done. The team which is coming to bat should enter the number of overs. Then the match gets started, with respective overs mentioned above. The team which has </a:t>
            </a:r>
            <a:r>
              <a:rPr lang="en-IN" sz="1600" cap="none" dirty="0" err="1">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choosen</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 batting will play first then further bowling team will play the match. All the activities are recorded such as players score, </a:t>
            </a:r>
            <a:r>
              <a:rPr lang="en-IN" sz="1600" cap="none" dirty="0" err="1">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runrate</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 per over, number of </a:t>
            </a:r>
            <a:r>
              <a:rPr lang="en-IN" sz="1600" cap="none" dirty="0" err="1">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boundries</a:t>
            </a:r>
            <a:r>
              <a:rPr lang="en-IN" sz="1600" cap="none"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 team score after each over and number of balls played by each player. Then scoresheet is displayed after each over. Then finally innings scoresheet is displayed after each innings. Then the team which has won the match will be displayed.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86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ppt_h/2"/>
                                          </p:val>
                                        </p:tav>
                                        <p:tav tm="100000">
                                          <p:val>
                                            <p:strVal val="#ppt_y"/>
                                          </p:val>
                                        </p:tav>
                                      </p:tavLst>
                                    </p:anim>
                                    <p:anim calcmode="lin" valueType="num">
                                      <p:cBhvr>
                                        <p:cTn id="25" dur="500" fill="hold"/>
                                        <p:tgtEl>
                                          <p:spTgt spid="3">
                                            <p:txEl>
                                              <p:pRg st="1" end="1"/>
                                            </p:txEl>
                                          </p:spTgt>
                                        </p:tgtEl>
                                        <p:attrNameLst>
                                          <p:attrName>ppt_w</p:attrName>
                                        </p:attrNameLst>
                                      </p:cBhvr>
                                      <p:tavLst>
                                        <p:tav tm="0">
                                          <p:val>
                                            <p:strVal val="#ppt_w"/>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iterate type="wd">
                                    <p:tmPct val="10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ppt_h/2"/>
                                          </p:val>
                                        </p:tav>
                                        <p:tav tm="100000">
                                          <p:val>
                                            <p:strVal val="#ppt_y"/>
                                          </p:val>
                                        </p:tav>
                                      </p:tavLst>
                                    </p:anim>
                                    <p:anim calcmode="lin" valueType="num">
                                      <p:cBhvr>
                                        <p:cTn id="33" dur="500" fill="hold"/>
                                        <p:tgtEl>
                                          <p:spTgt spid="3">
                                            <p:txEl>
                                              <p:pRg st="2" end="2"/>
                                            </p:txEl>
                                          </p:spTgt>
                                        </p:tgtEl>
                                        <p:attrNameLst>
                                          <p:attrName>ppt_w</p:attrName>
                                        </p:attrNameLst>
                                      </p:cBhvr>
                                      <p:tavLst>
                                        <p:tav tm="0">
                                          <p:val>
                                            <p:strVal val="#ppt_w"/>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186430"/>
            <a:ext cx="10396882" cy="1544715"/>
          </a:xfrm>
        </p:spPr>
        <p:txBody>
          <a:bodyPr>
            <a:normAutofit fontScale="90000"/>
          </a:bodyPr>
          <a:lstStyle/>
          <a:p>
            <a:pPr algn="ctr"/>
            <a:r>
              <a:rPr lang="en-IN" sz="3600" b="1" dirty="0">
                <a:effectLst/>
                <a:latin typeface="Times New Roman" panose="02020603050405020304" pitchFamily="18" charset="0"/>
                <a:ea typeface="Times New Roman" panose="02020603050405020304" pitchFamily="18" charset="0"/>
                <a:cs typeface="Mangal" panose="02040503050203030202" pitchFamily="18" charset="0"/>
              </a:rPr>
              <a:t>SYSTEM ARCHITECTURE DESCRIPTION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089734"/>
            <a:ext cx="10394707" cy="4678532"/>
          </a:xfrm>
        </p:spPr>
        <p:txBody>
          <a:bodyPr>
            <a:noAutofit/>
          </a:bodyPr>
          <a:lstStyle/>
          <a:p>
            <a:pPr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DATA FLOW DIAGRAM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A9D547-838F-426E-A03A-C45B335BAA17}"/>
              </a:ext>
            </a:extLst>
          </p:cNvPr>
          <p:cNvPicPr>
            <a:picLocks noChangeAspect="1"/>
          </p:cNvPicPr>
          <p:nvPr/>
        </p:nvPicPr>
        <p:blipFill rotWithShape="1">
          <a:blip r:embed="rId2">
            <a:extLst>
              <a:ext uri="{28A0092B-C50C-407E-A947-70E740481C1C}">
                <a14:useLocalDpi xmlns:a14="http://schemas.microsoft.com/office/drawing/2010/main" val="0"/>
              </a:ext>
            </a:extLst>
          </a:blip>
          <a:srcRect l="4071"/>
          <a:stretch/>
        </p:blipFill>
        <p:spPr>
          <a:xfrm>
            <a:off x="5882066" y="1089734"/>
            <a:ext cx="3765457" cy="4405544"/>
          </a:xfrm>
          <a:prstGeom prst="rect">
            <a:avLst/>
          </a:prstGeom>
        </p:spPr>
      </p:pic>
    </p:spTree>
    <p:extLst>
      <p:ext uri="{BB962C8B-B14F-4D97-AF65-F5344CB8AC3E}">
        <p14:creationId xmlns:p14="http://schemas.microsoft.com/office/powerpoint/2010/main" val="6531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19" fill="hold">
                            <p:stCondLst>
                              <p:cond delay="60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08F-EECC-4203-BCE5-9A6E1FD330B9}"/>
              </a:ext>
            </a:extLst>
          </p:cNvPr>
          <p:cNvSpPr>
            <a:spLocks noGrp="1"/>
          </p:cNvSpPr>
          <p:nvPr>
            <p:ph type="title"/>
          </p:nvPr>
        </p:nvSpPr>
        <p:spPr>
          <a:xfrm>
            <a:off x="683625" y="186430"/>
            <a:ext cx="10396882" cy="1748902"/>
          </a:xfrm>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SYSTEM ARCHITECTURE DESCRIPTION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B586F-D3DC-4937-90D5-39B72F2A57A7}"/>
              </a:ext>
            </a:extLst>
          </p:cNvPr>
          <p:cNvSpPr>
            <a:spLocks noGrp="1"/>
          </p:cNvSpPr>
          <p:nvPr>
            <p:ph sz="quarter" idx="13"/>
          </p:nvPr>
        </p:nvSpPr>
        <p:spPr>
          <a:xfrm>
            <a:off x="685800" y="1089734"/>
            <a:ext cx="10394707" cy="4678532"/>
          </a:xfrm>
        </p:spPr>
        <p:txBody>
          <a:bodyPr>
            <a:noAutofit/>
          </a:bodyPr>
          <a:lstStyle/>
          <a:p>
            <a:pPr algn="just">
              <a:lnSpc>
                <a:spcPct val="150000"/>
              </a:lnSpc>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USE CASE DIAGRAM</a:t>
            </a:r>
          </a:p>
          <a:p>
            <a:pPr marL="0" indent="0" algn="just">
              <a:lnSpc>
                <a:spcPct val="150000"/>
              </a:lnSpc>
              <a:buNone/>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EE9A40-D2FE-44F6-903C-324E7E005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066" y="1089734"/>
            <a:ext cx="2705334" cy="4343400"/>
          </a:xfrm>
          <a:prstGeom prst="rect">
            <a:avLst/>
          </a:prstGeom>
        </p:spPr>
      </p:pic>
    </p:spTree>
    <p:extLst>
      <p:ext uri="{BB962C8B-B14F-4D97-AF65-F5344CB8AC3E}">
        <p14:creationId xmlns:p14="http://schemas.microsoft.com/office/powerpoint/2010/main" val="25807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iterate type="wd">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3">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19" fill="hold">
                            <p:stCondLst>
                              <p:cond delay="600"/>
                            </p:stCondLst>
                            <p:childTnLst>
                              <p:par>
                                <p:cTn id="20" presetID="17" presetClass="entr" presetSubtype="1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145</TotalTime>
  <Words>844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Impact</vt:lpstr>
      <vt:lpstr>Symbol</vt:lpstr>
      <vt:lpstr>Times New Roman</vt:lpstr>
      <vt:lpstr>Wingdings</vt:lpstr>
      <vt:lpstr>Main Event</vt:lpstr>
      <vt:lpstr>CRICKET SCORE CARD SYSTEM</vt:lpstr>
      <vt:lpstr>INTRODUCTION</vt:lpstr>
      <vt:lpstr>VISION, MISSION AND OBJECTIVES </vt:lpstr>
      <vt:lpstr>SYSTEM ANALYSIS AND REQUIREMENTS </vt:lpstr>
      <vt:lpstr>FUNCTIONAL REQUIREMENTS </vt:lpstr>
      <vt:lpstr>NON FUNCTIONAL REQUIREMENTS </vt:lpstr>
      <vt:lpstr>DOMAIN REQIREMENTS  </vt:lpstr>
      <vt:lpstr>SYSTEM ARCHITECTURE DESCRIPTION   </vt:lpstr>
      <vt:lpstr>SYSTEM ARCHITECTURE DESCRIPTION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CARD SYSTEM</dc:title>
  <dc:creator>Manju</dc:creator>
  <cp:lastModifiedBy>Tushar Telkar</cp:lastModifiedBy>
  <cp:revision>53</cp:revision>
  <dcterms:created xsi:type="dcterms:W3CDTF">2021-08-15T12:36:31Z</dcterms:created>
  <dcterms:modified xsi:type="dcterms:W3CDTF">2021-08-17T07:27:03Z</dcterms:modified>
</cp:coreProperties>
</file>