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92" r:id="rId8"/>
    <p:sldId id="264" r:id="rId9"/>
    <p:sldId id="261" r:id="rId10"/>
    <p:sldId id="290" r:id="rId11"/>
    <p:sldId id="263" r:id="rId12"/>
    <p:sldId id="265" r:id="rId13"/>
    <p:sldId id="271" r:id="rId14"/>
    <p:sldId id="291" r:id="rId15"/>
    <p:sldId id="273" r:id="rId16"/>
    <p:sldId id="266" r:id="rId17"/>
    <p:sldId id="267" r:id="rId18"/>
    <p:sldId id="268" r:id="rId19"/>
    <p:sldId id="270" r:id="rId20"/>
    <p:sldId id="269" r:id="rId21"/>
    <p:sldId id="272"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8960" y="603005"/>
            <a:ext cx="14681269" cy="1339629"/>
          </a:xfrm>
          <a:prstGeom prst="rect">
            <a:avLst/>
          </a:prstGeom>
        </p:spPr>
        <p:txBody>
          <a:bodyPr wrap="square" lIns="0" tIns="0" rIns="0" bIns="0">
            <a:spAutoFit/>
          </a:bodyPr>
          <a:lstStyle>
            <a:lvl1pPr>
              <a:defRPr sz="4350" b="0" i="0">
                <a:solidFill>
                  <a:srgbClr val="333333"/>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5200" b="0" i="0">
                <a:solidFill>
                  <a:srgbClr val="004AAC"/>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3333"/>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5200" b="0" i="0">
                <a:solidFill>
                  <a:srgbClr val="004AAC"/>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3333"/>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3333"/>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0525"/>
            <a:ext cx="18288000" cy="9836785"/>
          </a:xfrm>
          <a:custGeom>
            <a:avLst/>
            <a:gdLst/>
            <a:ahLst/>
            <a:cxnLst/>
            <a:rect l="l" t="t" r="r" b="b"/>
            <a:pathLst>
              <a:path w="18288000" h="9836785">
                <a:moveTo>
                  <a:pt x="0" y="9836473"/>
                </a:moveTo>
                <a:lnTo>
                  <a:pt x="18287998" y="9836473"/>
                </a:lnTo>
                <a:lnTo>
                  <a:pt x="18287998" y="0"/>
                </a:lnTo>
                <a:lnTo>
                  <a:pt x="0" y="0"/>
                </a:lnTo>
                <a:lnTo>
                  <a:pt x="0" y="9836473"/>
                </a:lnTo>
                <a:close/>
              </a:path>
            </a:pathLst>
          </a:custGeom>
          <a:solidFill>
            <a:srgbClr val="F7F7F7"/>
          </a:solidFill>
        </p:spPr>
        <p:txBody>
          <a:bodyPr wrap="square" lIns="0" tIns="0" rIns="0" bIns="0" rtlCol="0"/>
          <a:lstStyle/>
          <a:p>
            <a:endParaRPr/>
          </a:p>
        </p:txBody>
      </p:sp>
      <p:sp>
        <p:nvSpPr>
          <p:cNvPr id="17" name="bg object 17"/>
          <p:cNvSpPr/>
          <p:nvPr/>
        </p:nvSpPr>
        <p:spPr>
          <a:xfrm>
            <a:off x="0" y="0"/>
            <a:ext cx="18284190" cy="450850"/>
          </a:xfrm>
          <a:custGeom>
            <a:avLst/>
            <a:gdLst/>
            <a:ahLst/>
            <a:cxnLst/>
            <a:rect l="l" t="t" r="r" b="b"/>
            <a:pathLst>
              <a:path w="18284190" h="450850">
                <a:moveTo>
                  <a:pt x="18283827" y="450525"/>
                </a:moveTo>
                <a:lnTo>
                  <a:pt x="0" y="450525"/>
                </a:lnTo>
                <a:lnTo>
                  <a:pt x="0" y="0"/>
                </a:lnTo>
                <a:lnTo>
                  <a:pt x="18283827" y="0"/>
                </a:lnTo>
                <a:lnTo>
                  <a:pt x="18283827" y="450525"/>
                </a:lnTo>
                <a:close/>
              </a:path>
            </a:pathLst>
          </a:custGeom>
          <a:solidFill>
            <a:srgbClr val="00C399"/>
          </a:solidFill>
        </p:spPr>
        <p:txBody>
          <a:bodyPr wrap="square" lIns="0" tIns="0" rIns="0" bIns="0" rtlCol="0"/>
          <a:lstStyle/>
          <a:p>
            <a:endParaRPr/>
          </a:p>
        </p:txBody>
      </p:sp>
      <p:sp>
        <p:nvSpPr>
          <p:cNvPr id="2" name="Holder 2"/>
          <p:cNvSpPr>
            <a:spLocks noGrp="1"/>
          </p:cNvSpPr>
          <p:nvPr>
            <p:ph type="title"/>
          </p:nvPr>
        </p:nvSpPr>
        <p:spPr>
          <a:xfrm>
            <a:off x="146252" y="634787"/>
            <a:ext cx="16626205" cy="1572260"/>
          </a:xfrm>
          <a:prstGeom prst="rect">
            <a:avLst/>
          </a:prstGeom>
        </p:spPr>
        <p:txBody>
          <a:bodyPr wrap="square" lIns="0" tIns="0" rIns="0" bIns="0">
            <a:spAutoFit/>
          </a:bodyPr>
          <a:lstStyle>
            <a:lvl1pPr>
              <a:defRPr sz="4350" b="0" i="0">
                <a:solidFill>
                  <a:srgbClr val="333333"/>
                </a:solidFill>
                <a:latin typeface="Arial Black"/>
                <a:cs typeface="Arial Black"/>
              </a:defRPr>
            </a:lvl1pPr>
          </a:lstStyle>
          <a:p>
            <a:endParaRPr/>
          </a:p>
        </p:txBody>
      </p:sp>
      <p:sp>
        <p:nvSpPr>
          <p:cNvPr id="3" name="Holder 3"/>
          <p:cNvSpPr>
            <a:spLocks noGrp="1"/>
          </p:cNvSpPr>
          <p:nvPr>
            <p:ph type="body" idx="1"/>
          </p:nvPr>
        </p:nvSpPr>
        <p:spPr>
          <a:xfrm>
            <a:off x="1264138" y="2002908"/>
            <a:ext cx="9195435" cy="6580505"/>
          </a:xfrm>
          <a:prstGeom prst="rect">
            <a:avLst/>
          </a:prstGeom>
        </p:spPr>
        <p:txBody>
          <a:bodyPr wrap="square" lIns="0" tIns="0" rIns="0" bIns="0">
            <a:spAutoFit/>
          </a:bodyPr>
          <a:lstStyle>
            <a:lvl1pPr>
              <a:defRPr sz="5200" b="0" i="0">
                <a:solidFill>
                  <a:srgbClr val="004AAC"/>
                </a:solidFill>
                <a:latin typeface="Arial Black"/>
                <a:cs typeface="Arial Black"/>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17315814" y="9287541"/>
            <a:ext cx="335944" cy="430370"/>
          </a:xfrm>
          <a:prstGeom prst="rect">
            <a:avLst/>
          </a:prstGeom>
        </p:spPr>
        <p:txBody>
          <a:bodyPr wrap="square" lIns="0" tIns="0" rIns="0" bIns="0">
            <a:spAutoFit/>
          </a:bodyPr>
          <a:lstStyle>
            <a:lvl1pPr>
              <a:defRPr sz="3000" b="0" i="0">
                <a:solidFill>
                  <a:schemeClr val="tx1"/>
                </a:solidFill>
                <a:latin typeface="Verdana"/>
                <a:cs typeface="Verdana"/>
              </a:defRPr>
            </a:lvl1pPr>
          </a:lstStyle>
          <a:p>
            <a:pPr marL="38100">
              <a:lnSpc>
                <a:spcPts val="3015"/>
              </a:lnSpc>
            </a:pPr>
            <a:fld id="{81D60167-4931-47E6-BA6A-407CBD079E47}" type="slidenum">
              <a:rPr spc="-50" dirty="0">
                <a:solidFill>
                  <a:srgbClr val="2D4162"/>
                </a:solidFill>
                <a:latin typeface="Lucida Sans Unicode"/>
                <a:cs typeface="Lucida Sans Unicode"/>
              </a:rPr>
              <a:t>‹#›</a:t>
            </a:fld>
            <a:endParaRPr spc="-50" dirty="0">
              <a:solidFill>
                <a:srgbClr val="2D4162"/>
              </a:solidFill>
              <a:latin typeface="Lucida Sans Unicode"/>
              <a:cs typeface="Lucida Sans Unicode"/>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2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6.jpg"/></Relationships>
</file>

<file path=ppt/slides/_rels/slide2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6181" y="9836474"/>
            <a:ext cx="16857345" cy="450850"/>
          </a:xfrm>
          <a:custGeom>
            <a:avLst/>
            <a:gdLst/>
            <a:ahLst/>
            <a:cxnLst/>
            <a:rect l="l" t="t" r="r" b="b"/>
            <a:pathLst>
              <a:path w="16857345" h="450850">
                <a:moveTo>
                  <a:pt x="16857163" y="450525"/>
                </a:moveTo>
                <a:lnTo>
                  <a:pt x="0" y="450525"/>
                </a:lnTo>
                <a:lnTo>
                  <a:pt x="0" y="0"/>
                </a:lnTo>
                <a:lnTo>
                  <a:pt x="16857163" y="0"/>
                </a:lnTo>
                <a:lnTo>
                  <a:pt x="16857163" y="450525"/>
                </a:lnTo>
                <a:close/>
              </a:path>
            </a:pathLst>
          </a:custGeom>
          <a:solidFill>
            <a:srgbClr val="00C399"/>
          </a:solidFill>
        </p:spPr>
        <p:txBody>
          <a:bodyPr wrap="square" lIns="0" tIns="0" rIns="0" bIns="0" rtlCol="0"/>
          <a:lstStyle/>
          <a:p>
            <a:endParaRPr/>
          </a:p>
        </p:txBody>
      </p:sp>
      <p:pic>
        <p:nvPicPr>
          <p:cNvPr id="3" name="object 3"/>
          <p:cNvPicPr/>
          <p:nvPr/>
        </p:nvPicPr>
        <p:blipFill>
          <a:blip r:embed="rId2" cstate="print"/>
          <a:stretch>
            <a:fillRect/>
          </a:stretch>
        </p:blipFill>
        <p:spPr>
          <a:xfrm>
            <a:off x="7602887" y="2924645"/>
            <a:ext cx="2789732" cy="3158561"/>
          </a:xfrm>
          <a:prstGeom prst="rect">
            <a:avLst/>
          </a:prstGeom>
        </p:spPr>
      </p:pic>
      <p:sp>
        <p:nvSpPr>
          <p:cNvPr id="4" name="object 4"/>
          <p:cNvSpPr txBox="1">
            <a:spLocks noGrp="1"/>
          </p:cNvSpPr>
          <p:nvPr>
            <p:ph type="title"/>
          </p:nvPr>
        </p:nvSpPr>
        <p:spPr>
          <a:xfrm>
            <a:off x="1778114" y="-173412"/>
            <a:ext cx="15109190" cy="2981325"/>
          </a:xfrm>
          <a:prstGeom prst="rect">
            <a:avLst/>
          </a:prstGeom>
        </p:spPr>
        <p:txBody>
          <a:bodyPr vert="horz" wrap="square" lIns="0" tIns="12700" rIns="0" bIns="0" rtlCol="0">
            <a:spAutoFit/>
          </a:bodyPr>
          <a:lstStyle/>
          <a:p>
            <a:pPr marL="5477510" marR="5080" indent="-5465445">
              <a:lnSpc>
                <a:spcPct val="115799"/>
              </a:lnSpc>
              <a:spcBef>
                <a:spcPts val="100"/>
              </a:spcBef>
            </a:pPr>
            <a:r>
              <a:rPr sz="6100" spc="-495" dirty="0">
                <a:solidFill>
                  <a:srgbClr val="000000"/>
                </a:solidFill>
              </a:rPr>
              <a:t>NATIONAL</a:t>
            </a:r>
            <a:r>
              <a:rPr sz="6100" spc="-590" dirty="0">
                <a:solidFill>
                  <a:srgbClr val="000000"/>
                </a:solidFill>
              </a:rPr>
              <a:t> </a:t>
            </a:r>
            <a:r>
              <a:rPr sz="6100" spc="-625" dirty="0">
                <a:solidFill>
                  <a:srgbClr val="000000"/>
                </a:solidFill>
              </a:rPr>
              <a:t>INSTITUTE</a:t>
            </a:r>
            <a:r>
              <a:rPr sz="6100" spc="-585" dirty="0">
                <a:solidFill>
                  <a:srgbClr val="000000"/>
                </a:solidFill>
              </a:rPr>
              <a:t> </a:t>
            </a:r>
            <a:r>
              <a:rPr sz="6100" spc="-465" dirty="0">
                <a:solidFill>
                  <a:srgbClr val="000000"/>
                </a:solidFill>
              </a:rPr>
              <a:t>OF</a:t>
            </a:r>
            <a:r>
              <a:rPr sz="6100" spc="-585" dirty="0">
                <a:solidFill>
                  <a:srgbClr val="000000"/>
                </a:solidFill>
              </a:rPr>
              <a:t> </a:t>
            </a:r>
            <a:r>
              <a:rPr sz="6100" spc="-555" dirty="0">
                <a:solidFill>
                  <a:srgbClr val="000000"/>
                </a:solidFill>
              </a:rPr>
              <a:t>TECHNOLOGY </a:t>
            </a:r>
            <a:r>
              <a:rPr sz="6100" spc="-615" dirty="0">
                <a:solidFill>
                  <a:srgbClr val="000000"/>
                </a:solidFill>
              </a:rPr>
              <a:t>AGARTALA</a:t>
            </a:r>
            <a:endParaRPr sz="6100"/>
          </a:p>
          <a:p>
            <a:pPr marL="794385">
              <a:lnSpc>
                <a:spcPct val="100000"/>
              </a:lnSpc>
              <a:spcBef>
                <a:spcPts val="915"/>
              </a:spcBef>
            </a:pPr>
            <a:r>
              <a:rPr sz="4500" spc="-385" dirty="0">
                <a:solidFill>
                  <a:srgbClr val="000000"/>
                </a:solidFill>
              </a:rPr>
              <a:t>DEPARTMENT</a:t>
            </a:r>
            <a:r>
              <a:rPr sz="4500" spc="-430" dirty="0">
                <a:solidFill>
                  <a:srgbClr val="000000"/>
                </a:solidFill>
              </a:rPr>
              <a:t> </a:t>
            </a:r>
            <a:r>
              <a:rPr sz="4500" spc="-340" dirty="0">
                <a:solidFill>
                  <a:srgbClr val="000000"/>
                </a:solidFill>
              </a:rPr>
              <a:t>OF</a:t>
            </a:r>
            <a:r>
              <a:rPr sz="4500" spc="650" dirty="0">
                <a:solidFill>
                  <a:srgbClr val="000000"/>
                </a:solidFill>
              </a:rPr>
              <a:t> </a:t>
            </a:r>
            <a:r>
              <a:rPr sz="4500" spc="-340" dirty="0">
                <a:solidFill>
                  <a:srgbClr val="000000"/>
                </a:solidFill>
              </a:rPr>
              <a:t>MECHANICAL</a:t>
            </a:r>
            <a:r>
              <a:rPr sz="4500" spc="-425" dirty="0">
                <a:solidFill>
                  <a:srgbClr val="000000"/>
                </a:solidFill>
              </a:rPr>
              <a:t> </a:t>
            </a:r>
            <a:r>
              <a:rPr sz="4500" spc="-400" dirty="0">
                <a:solidFill>
                  <a:srgbClr val="000000"/>
                </a:solidFill>
              </a:rPr>
              <a:t>ENGINEERING</a:t>
            </a:r>
            <a:endParaRPr sz="4500"/>
          </a:p>
        </p:txBody>
      </p:sp>
      <p:sp>
        <p:nvSpPr>
          <p:cNvPr id="5" name="object 5"/>
          <p:cNvSpPr txBox="1"/>
          <p:nvPr/>
        </p:nvSpPr>
        <p:spPr>
          <a:xfrm>
            <a:off x="1580137" y="6042475"/>
            <a:ext cx="15505430" cy="3004605"/>
          </a:xfrm>
          <a:prstGeom prst="rect">
            <a:avLst/>
          </a:prstGeom>
        </p:spPr>
        <p:txBody>
          <a:bodyPr vert="horz" wrap="square" lIns="0" tIns="12065" rIns="0" bIns="0" rtlCol="0">
            <a:spAutoFit/>
          </a:bodyPr>
          <a:lstStyle/>
          <a:p>
            <a:pPr marL="12700" marR="5080" algn="ctr">
              <a:lnSpc>
                <a:spcPct val="116100"/>
              </a:lnSpc>
              <a:spcBef>
                <a:spcPts val="95"/>
              </a:spcBef>
            </a:pPr>
            <a:r>
              <a:rPr lang="en-US" sz="3500" spc="-275" dirty="0">
                <a:latin typeface="Arial Black"/>
                <a:cs typeface="Arial Black"/>
              </a:rPr>
              <a:t>INCA WHISTLE</a:t>
            </a:r>
            <a:endParaRPr sz="3500" dirty="0">
              <a:latin typeface="Arial Black"/>
              <a:cs typeface="Arial Black"/>
            </a:endParaRPr>
          </a:p>
          <a:p>
            <a:pPr marR="241935" algn="ctr">
              <a:lnSpc>
                <a:spcPct val="100000"/>
              </a:lnSpc>
              <a:spcBef>
                <a:spcPts val="1689"/>
              </a:spcBef>
            </a:pPr>
            <a:r>
              <a:rPr sz="3850" spc="-200" dirty="0">
                <a:latin typeface="Arial Black"/>
                <a:cs typeface="Arial Black"/>
              </a:rPr>
              <a:t>Under</a:t>
            </a:r>
            <a:r>
              <a:rPr sz="3850" spc="-355" dirty="0">
                <a:latin typeface="Arial Black"/>
                <a:cs typeface="Arial Black"/>
              </a:rPr>
              <a:t> </a:t>
            </a:r>
            <a:r>
              <a:rPr sz="3850" spc="-200" dirty="0">
                <a:latin typeface="Arial Black"/>
                <a:cs typeface="Arial Black"/>
              </a:rPr>
              <a:t>the</a:t>
            </a:r>
            <a:r>
              <a:rPr sz="3850" spc="-355" dirty="0">
                <a:latin typeface="Arial Black"/>
                <a:cs typeface="Arial Black"/>
              </a:rPr>
              <a:t> </a:t>
            </a:r>
            <a:r>
              <a:rPr sz="3850" spc="-275" dirty="0">
                <a:latin typeface="Arial Black"/>
                <a:cs typeface="Arial Black"/>
              </a:rPr>
              <a:t>guidance</a:t>
            </a:r>
            <a:r>
              <a:rPr sz="3850" spc="-355" dirty="0">
                <a:latin typeface="Arial Black"/>
                <a:cs typeface="Arial Black"/>
              </a:rPr>
              <a:t> </a:t>
            </a:r>
            <a:r>
              <a:rPr sz="3850" spc="-95" dirty="0">
                <a:latin typeface="Arial Black"/>
                <a:cs typeface="Arial Black"/>
              </a:rPr>
              <a:t>of</a:t>
            </a:r>
            <a:r>
              <a:rPr sz="3850" spc="-355" dirty="0">
                <a:latin typeface="Arial Black"/>
                <a:cs typeface="Arial Black"/>
              </a:rPr>
              <a:t> </a:t>
            </a:r>
            <a:r>
              <a:rPr sz="3850" spc="-254" dirty="0">
                <a:latin typeface="Arial Black"/>
                <a:cs typeface="Arial Black"/>
              </a:rPr>
              <a:t>DR.</a:t>
            </a:r>
            <a:r>
              <a:rPr sz="3850" spc="-350" dirty="0">
                <a:latin typeface="Arial Black"/>
                <a:cs typeface="Arial Black"/>
              </a:rPr>
              <a:t> </a:t>
            </a:r>
            <a:r>
              <a:rPr lang="en-US" sz="3850" spc="-375" dirty="0">
                <a:latin typeface="Arial Black"/>
                <a:cs typeface="Arial Black"/>
              </a:rPr>
              <a:t>ANKURAN SAHA</a:t>
            </a:r>
            <a:r>
              <a:rPr sz="3850" spc="-285" dirty="0">
                <a:latin typeface="Arial Black"/>
                <a:cs typeface="Arial Black"/>
              </a:rPr>
              <a:t>.</a:t>
            </a:r>
            <a:endParaRPr sz="3850" dirty="0">
              <a:latin typeface="Arial Black"/>
              <a:cs typeface="Arial Black"/>
            </a:endParaRPr>
          </a:p>
          <a:p>
            <a:pPr marL="5237480" marR="5607050" indent="1190625">
              <a:lnSpc>
                <a:spcPct val="116900"/>
              </a:lnSpc>
              <a:spcBef>
                <a:spcPts val="830"/>
              </a:spcBef>
            </a:pPr>
            <a:r>
              <a:rPr sz="2750" spc="-180" dirty="0">
                <a:latin typeface="Arial Black"/>
                <a:cs typeface="Arial Black"/>
              </a:rPr>
              <a:t>Presented</a:t>
            </a:r>
            <a:r>
              <a:rPr sz="2750" spc="-204" dirty="0">
                <a:latin typeface="Arial Black"/>
                <a:cs typeface="Arial Black"/>
              </a:rPr>
              <a:t> </a:t>
            </a:r>
            <a:r>
              <a:rPr sz="2750" spc="-25" dirty="0">
                <a:latin typeface="Arial Black"/>
                <a:cs typeface="Arial Black"/>
              </a:rPr>
              <a:t>by</a:t>
            </a:r>
            <a:r>
              <a:rPr lang="en-US" sz="2750" spc="-25" dirty="0">
                <a:latin typeface="Arial Black"/>
                <a:cs typeface="Arial Black"/>
              </a:rPr>
              <a:t>   </a:t>
            </a:r>
            <a:r>
              <a:rPr lang="en-US" sz="2750" spc="-210" dirty="0">
                <a:latin typeface="Arial Black"/>
                <a:cs typeface="Arial Black"/>
              </a:rPr>
              <a:t>Satish Kumar    21UME004             </a:t>
            </a:r>
            <a:r>
              <a:rPr lang="en-US" sz="2750" spc="-215" dirty="0">
                <a:latin typeface="Arial Black"/>
                <a:cs typeface="Arial Black"/>
              </a:rPr>
              <a:t>Tushar Deb</a:t>
            </a:r>
            <a:r>
              <a:rPr sz="2750" spc="-225" dirty="0">
                <a:latin typeface="Arial Black"/>
                <a:cs typeface="Arial Black"/>
              </a:rPr>
              <a:t> </a:t>
            </a:r>
            <a:r>
              <a:rPr lang="en-US" sz="2750" spc="-225" dirty="0">
                <a:latin typeface="Arial Black"/>
                <a:cs typeface="Arial Black"/>
              </a:rPr>
              <a:t>       </a:t>
            </a:r>
            <a:r>
              <a:rPr sz="2750" spc="-90" dirty="0">
                <a:latin typeface="Arial Black"/>
                <a:cs typeface="Arial Black"/>
              </a:rPr>
              <a:t>2</a:t>
            </a:r>
            <a:r>
              <a:rPr lang="en-US" sz="2750" spc="-90" dirty="0">
                <a:latin typeface="Arial Black"/>
                <a:cs typeface="Arial Black"/>
              </a:rPr>
              <a:t>1</a:t>
            </a:r>
            <a:r>
              <a:rPr sz="2750" spc="-90" dirty="0">
                <a:latin typeface="Arial Black"/>
                <a:cs typeface="Arial Black"/>
              </a:rPr>
              <a:t>UME0</a:t>
            </a:r>
            <a:r>
              <a:rPr lang="en-US" sz="2750" spc="-90" dirty="0">
                <a:latin typeface="Arial Black"/>
                <a:cs typeface="Arial Black"/>
              </a:rPr>
              <a:t>03</a:t>
            </a:r>
            <a:endParaRPr sz="275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7068800" y="9287541"/>
            <a:ext cx="5829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10</a:t>
            </a:fld>
            <a:endParaRPr spc="-50" dirty="0"/>
          </a:p>
        </p:txBody>
      </p:sp>
      <p:sp>
        <p:nvSpPr>
          <p:cNvPr id="5" name="object 8">
            <a:extLst>
              <a:ext uri="{FF2B5EF4-FFF2-40B4-BE49-F238E27FC236}">
                <a16:creationId xmlns:a16="http://schemas.microsoft.com/office/drawing/2014/main" id="{5B7986CE-4F08-390E-2BD3-00BD2E7CF74E}"/>
              </a:ext>
            </a:extLst>
          </p:cNvPr>
          <p:cNvSpPr txBox="1"/>
          <p:nvPr/>
        </p:nvSpPr>
        <p:spPr>
          <a:xfrm>
            <a:off x="228600" y="723901"/>
            <a:ext cx="17845549" cy="8622617"/>
          </a:xfrm>
          <a:prstGeom prst="rect">
            <a:avLst/>
          </a:prstGeom>
        </p:spPr>
        <p:txBody>
          <a:bodyPr vert="horz" wrap="square" lIns="0" tIns="12700" rIns="0" bIns="0" rtlCol="0">
            <a:spAutoFit/>
          </a:bodyPr>
          <a:lstStyle/>
          <a:p>
            <a:pPr marL="180340" marR="74930" algn="just">
              <a:lnSpc>
                <a:spcPct val="132200"/>
              </a:lnSpc>
              <a:spcBef>
                <a:spcPts val="100"/>
              </a:spcBef>
              <a:tabLst>
                <a:tab pos="14403069" algn="l"/>
              </a:tabLst>
            </a:pPr>
            <a:r>
              <a:rPr lang="en-US" sz="2800" b="1" dirty="0">
                <a:latin typeface="Verdana" panose="020B0604030504040204" pitchFamily="34" charset="0"/>
                <a:ea typeface="Verdana" panose="020B0604030504040204" pitchFamily="34" charset="0"/>
                <a:cs typeface="Lucida Sans Unicode"/>
              </a:rPr>
              <a:t>4) </a:t>
            </a:r>
            <a:r>
              <a:rPr lang="en-US" sz="2800" b="1" spc="-10" dirty="0">
                <a:effectLst/>
                <a:latin typeface="Verdana" panose="020B0604030504040204" pitchFamily="34" charset="0"/>
                <a:ea typeface="Verdana" panose="020B0604030504040204" pitchFamily="34" charset="0"/>
                <a:cs typeface="Minion Pro Cond"/>
              </a:rPr>
              <a:t>Multi-chambered Water</a:t>
            </a:r>
            <a:r>
              <a:rPr lang="en-US" sz="2800" b="1" dirty="0">
                <a:effectLst/>
                <a:latin typeface="Verdana" panose="020B0604030504040204" pitchFamily="34" charset="0"/>
                <a:ea typeface="Verdana" panose="020B0604030504040204" pitchFamily="34" charset="0"/>
                <a:cs typeface="Minion Pro Cond"/>
              </a:rPr>
              <a:t> </a:t>
            </a:r>
            <a:r>
              <a:rPr lang="en-US" sz="2800" b="1" spc="-10" dirty="0">
                <a:effectLst/>
                <a:latin typeface="Verdana" panose="020B0604030504040204" pitchFamily="34" charset="0"/>
                <a:ea typeface="Verdana" panose="020B0604030504040204" pitchFamily="34" charset="0"/>
                <a:cs typeface="Minion Pro Cond"/>
              </a:rPr>
              <a:t>Whistles</a:t>
            </a:r>
            <a:r>
              <a:rPr lang="en-US" sz="2800" b="1" spc="-10" dirty="0">
                <a:latin typeface="Verdana" panose="020B0604030504040204" pitchFamily="34" charset="0"/>
                <a:ea typeface="Verdana" panose="020B0604030504040204" pitchFamily="34" charset="0"/>
                <a:cs typeface="Minion Pro Cond"/>
              </a:rPr>
              <a:t> </a:t>
            </a:r>
            <a:r>
              <a:rPr lang="en-US" sz="2800" b="1" dirty="0">
                <a:latin typeface="Verdana" panose="020B0604030504040204" pitchFamily="34" charset="0"/>
                <a:ea typeface="Verdana" panose="020B0604030504040204" pitchFamily="34" charset="0"/>
                <a:cs typeface="Lucida Sans Unicode"/>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types</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of</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these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special</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forms</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commonly</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encountered</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in</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geography</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extending</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from</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Mexico</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to</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Peru</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since</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one,</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two</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thousand</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years</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ago</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until</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now,</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go</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up</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to</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6</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chambers.</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types</a:t>
            </a:r>
            <a:r>
              <a:rPr lang="en-US" sz="2400" spc="-1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with double</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chamber</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are</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most</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common</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ones.</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These</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are</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jointed</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from</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bottom</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and</a:t>
            </a:r>
            <a:r>
              <a:rPr lang="en-US" sz="2400" spc="-3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connected with</a:t>
            </a:r>
            <a:r>
              <a:rPr lang="en-US" sz="2400" spc="4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handle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from</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4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top.</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sound</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is</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created</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by</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air</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coming</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out</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of</a:t>
            </a:r>
            <a:r>
              <a:rPr lang="en-US" sz="2400" spc="4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upper</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chamber</a:t>
            </a:r>
            <a:r>
              <a:rPr lang="en-US" sz="2400" spc="45" dirty="0">
                <a:effectLst/>
                <a:latin typeface="Verdana" panose="020B0604030504040204" pitchFamily="34" charset="0"/>
                <a:ea typeface="Verdana" panose="020B0604030504040204" pitchFamily="34" charset="0"/>
                <a:cs typeface="Minion Pro" panose="02040503050306020203" pitchFamily="18" charset="0"/>
              </a:rPr>
              <a:t> </a:t>
            </a:r>
            <a:r>
              <a:rPr lang="en-US" sz="2400" spc="-25" dirty="0">
                <a:effectLst/>
                <a:latin typeface="Verdana" panose="020B0604030504040204" pitchFamily="34" charset="0"/>
                <a:ea typeface="Verdana" panose="020B0604030504040204" pitchFamily="34" charset="0"/>
                <a:cs typeface="Minion Pro" panose="02040503050306020203" pitchFamily="18" charset="0"/>
              </a:rPr>
              <a:t>of </a:t>
            </a:r>
            <a:r>
              <a:rPr lang="en-US" sz="2400" dirty="0">
                <a:effectLst/>
                <a:latin typeface="Verdana" panose="020B0604030504040204" pitchFamily="34" charset="0"/>
                <a:ea typeface="Verdana" panose="020B0604030504040204" pitchFamily="34" charset="0"/>
                <a:cs typeface="Minion Pro" panose="02040503050306020203" pitchFamily="18" charset="0"/>
              </a:rPr>
              <a:t>a small hole.</a:t>
            </a:r>
          </a:p>
          <a:p>
            <a:pPr marL="180340" marR="74930">
              <a:lnSpc>
                <a:spcPct val="132200"/>
              </a:lnSpc>
              <a:spcBef>
                <a:spcPts val="100"/>
              </a:spcBef>
              <a:tabLst>
                <a:tab pos="14403069" algn="l"/>
              </a:tabLst>
            </a:pPr>
            <a:endParaRPr sz="2600" b="1" dirty="0">
              <a:latin typeface="Lucida Sans Unicode"/>
              <a:cs typeface="Lucida Sans Unicode"/>
            </a:endParaRPr>
          </a:p>
          <a:p>
            <a:pPr>
              <a:lnSpc>
                <a:spcPct val="100000"/>
              </a:lnSpc>
              <a:spcBef>
                <a:spcPts val="270"/>
              </a:spcBef>
            </a:pPr>
            <a:endParaRPr sz="2600" dirty="0">
              <a:latin typeface="Lucida Sans Unicode"/>
              <a:cs typeface="Lucida Sans Unicode"/>
            </a:endParaRPr>
          </a:p>
          <a:p>
            <a:pPr marL="90170" marR="5080">
              <a:lnSpc>
                <a:spcPct val="115199"/>
              </a:lnSpc>
              <a:spcBef>
                <a:spcPts val="1430"/>
              </a:spcBef>
            </a:pPr>
            <a:endParaRPr lang="en-US" sz="2550" spc="-40" dirty="0">
              <a:latin typeface="Verdana"/>
              <a:cs typeface="Verdana"/>
            </a:endParaRPr>
          </a:p>
          <a:p>
            <a:pPr marL="90170" marR="5080">
              <a:lnSpc>
                <a:spcPct val="115199"/>
              </a:lnSpc>
              <a:spcBef>
                <a:spcPts val="1430"/>
              </a:spcBef>
            </a:pPr>
            <a:endParaRPr lang="en-US" sz="2550" b="1" spc="-40" dirty="0">
              <a:latin typeface="Verdana"/>
              <a:cs typeface="Verdana"/>
            </a:endParaRPr>
          </a:p>
          <a:p>
            <a:pPr marL="90170" marR="5080">
              <a:lnSpc>
                <a:spcPct val="115199"/>
              </a:lnSpc>
              <a:spcBef>
                <a:spcPts val="1430"/>
              </a:spcBef>
            </a:pPr>
            <a:r>
              <a:rPr lang="en-US" sz="2550" b="1" spc="-40" dirty="0">
                <a:latin typeface="Verdana"/>
                <a:cs typeface="Verdana"/>
              </a:rPr>
              <a:t>5) </a:t>
            </a:r>
            <a:r>
              <a:rPr lang="en-US" sz="2800" b="1" spc="-10" dirty="0">
                <a:effectLst/>
                <a:latin typeface="Verdana" panose="020B0604030504040204" pitchFamily="34" charset="0"/>
                <a:ea typeface="Verdana" panose="020B0604030504040204" pitchFamily="34" charset="0"/>
                <a:cs typeface="Minion Pro Cond"/>
              </a:rPr>
              <a:t>Ocarina</a:t>
            </a:r>
            <a:r>
              <a:rPr lang="en-US" b="1" spc="-10" dirty="0">
                <a:latin typeface="Minion Pro Cond"/>
                <a:ea typeface="Minion Pro Cond"/>
                <a:cs typeface="Minion Pro Cond"/>
              </a:rPr>
              <a:t> </a:t>
            </a:r>
            <a:r>
              <a:rPr lang="en-US" sz="2800" b="1" dirty="0">
                <a:latin typeface="Verdana" panose="020B0604030504040204" pitchFamily="34" charset="0"/>
                <a:ea typeface="Verdana" panose="020B0604030504040204" pitchFamily="34"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It</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is</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known</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that</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ocarina,</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derived</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from</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word</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oca</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meaning</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“Little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Goose”,</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invented</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by</a:t>
            </a:r>
            <a:r>
              <a:rPr lang="en-US" sz="2400" spc="-5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Ita- </a:t>
            </a:r>
            <a:r>
              <a:rPr lang="en-US" sz="2400" dirty="0" err="1">
                <a:effectLst/>
                <a:latin typeface="Verdana" panose="020B0604030504040204" pitchFamily="34" charset="0"/>
                <a:ea typeface="Verdana" panose="020B0604030504040204" pitchFamily="34" charset="0"/>
                <a:cs typeface="Minion Pro" panose="02040503050306020203" pitchFamily="18" charset="0"/>
              </a:rPr>
              <a:t>lian</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err="1">
                <a:effectLst/>
                <a:latin typeface="Verdana" panose="020B0604030504040204" pitchFamily="34" charset="0"/>
                <a:ea typeface="Verdana" panose="020B0604030504040204" pitchFamily="34" charset="0"/>
                <a:cs typeface="Minion Pro" panose="02040503050306020203" pitchFamily="18" charset="0"/>
              </a:rPr>
              <a:t>Guiseppe</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Luigi</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DONATI</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in</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1860.</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It</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was</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encountered</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in</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ancient</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Egypt,</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Mexico</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civilizations but was not referred with this name until the said date. This type of instruments is also found among</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porcelain</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product</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of</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German</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Meissen</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Company</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i="1" dirty="0">
                <a:effectLst/>
                <a:latin typeface="Verdana" panose="020B0604030504040204" pitchFamily="34" charset="0"/>
                <a:ea typeface="Verdana" panose="020B0604030504040204" pitchFamily="34" charset="0"/>
                <a:cs typeface="Minion Pro" panose="02040503050306020203" pitchFamily="18" charset="0"/>
              </a:rPr>
              <a:t>(Kura,</a:t>
            </a:r>
            <a:r>
              <a:rPr lang="en-US" sz="2400" i="1" spc="-30" dirty="0">
                <a:effectLst/>
                <a:latin typeface="Verdana" panose="020B0604030504040204" pitchFamily="34" charset="0"/>
                <a:ea typeface="Verdana" panose="020B0604030504040204" pitchFamily="34" charset="0"/>
                <a:cs typeface="Minion Pro" panose="02040503050306020203" pitchFamily="18" charset="0"/>
              </a:rPr>
              <a:t> </a:t>
            </a:r>
            <a:r>
              <a:rPr lang="en-US" sz="2400" i="1" dirty="0">
                <a:effectLst/>
                <a:latin typeface="Verdana" panose="020B0604030504040204" pitchFamily="34" charset="0"/>
                <a:ea typeface="Verdana" panose="020B0604030504040204" pitchFamily="34" charset="0"/>
                <a:cs typeface="Minion Pro" panose="02040503050306020203" pitchFamily="18" charset="0"/>
              </a:rPr>
              <a:t>2004,</a:t>
            </a:r>
            <a:r>
              <a:rPr lang="en-US" sz="2400" i="1" spc="-30" dirty="0">
                <a:effectLst/>
                <a:latin typeface="Verdana" panose="020B0604030504040204" pitchFamily="34" charset="0"/>
                <a:ea typeface="Verdana" panose="020B0604030504040204" pitchFamily="34" charset="0"/>
                <a:cs typeface="Minion Pro" panose="02040503050306020203" pitchFamily="18" charset="0"/>
              </a:rPr>
              <a:t> </a:t>
            </a:r>
            <a:r>
              <a:rPr lang="en-US" sz="2400" i="1" dirty="0">
                <a:effectLst/>
                <a:latin typeface="Verdana" panose="020B0604030504040204" pitchFamily="34" charset="0"/>
                <a:ea typeface="Verdana" panose="020B0604030504040204" pitchFamily="34" charset="0"/>
                <a:cs typeface="Minion Pro" panose="02040503050306020203" pitchFamily="18" charset="0"/>
              </a:rPr>
              <a:t>334)</a:t>
            </a:r>
            <a:r>
              <a:rPr lang="en-US" sz="2400" dirty="0">
                <a:effectLst/>
                <a:latin typeface="Verdana" panose="020B0604030504040204" pitchFamily="34" charset="0"/>
                <a:ea typeface="Verdana" panose="020B0604030504040204" pitchFamily="34" charset="0"/>
                <a:cs typeface="Minion Pro" panose="02040503050306020203" pitchFamily="18" charset="0"/>
              </a:rPr>
              <a:t>.</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It</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is</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known</a:t>
            </a:r>
            <a:r>
              <a:rPr lang="en-US" sz="2400" spc="-3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that as</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well</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as</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being</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shaped</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as</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handmade</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or</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with</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err="1">
                <a:effectLst/>
                <a:latin typeface="Verdana" panose="020B0604030504040204" pitchFamily="34" charset="0"/>
                <a:ea typeface="Verdana" panose="020B0604030504040204" pitchFamily="34" charset="0"/>
                <a:cs typeface="Minion Pro" panose="02040503050306020203" pitchFamily="18" charset="0"/>
              </a:rPr>
              <a:t>moulds</a:t>
            </a:r>
            <a:r>
              <a:rPr lang="en-US" sz="2400" dirty="0">
                <a:effectLst/>
                <a:latin typeface="Verdana" panose="020B0604030504040204" pitchFamily="34" charset="0"/>
                <a:ea typeface="Verdana" panose="020B0604030504040204" pitchFamily="34" charset="0"/>
                <a:cs typeface="Minion Pro" panose="02040503050306020203" pitchFamily="18" charset="0"/>
              </a:rPr>
              <a:t>,</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they</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are</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also</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produced</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in</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different</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sizes. </a:t>
            </a:r>
            <a:r>
              <a:rPr lang="en-US" sz="2400" dirty="0">
                <a:latin typeface="Verdana" panose="020B0604030504040204" pitchFamily="34" charset="0"/>
                <a:ea typeface="Verdana" panose="020B0604030504040204" pitchFamily="34" charset="0"/>
              </a:rPr>
              <a:t> </a:t>
            </a:r>
          </a:p>
          <a:p>
            <a:pPr marL="90170" marR="5080">
              <a:lnSpc>
                <a:spcPct val="115199"/>
              </a:lnSpc>
              <a:spcBef>
                <a:spcPts val="1430"/>
              </a:spcBef>
            </a:pPr>
            <a:endParaRPr lang="en-US" sz="3500" spc="-280" dirty="0">
              <a:latin typeface="Arial Black"/>
              <a:cs typeface="Arial Black"/>
            </a:endParaRPr>
          </a:p>
          <a:p>
            <a:pPr marL="90170" marR="5080">
              <a:lnSpc>
                <a:spcPct val="115199"/>
              </a:lnSpc>
              <a:spcBef>
                <a:spcPts val="1430"/>
              </a:spcBef>
            </a:pPr>
            <a:endParaRPr lang="en-IN" sz="3500" spc="-280" dirty="0">
              <a:latin typeface="Arial Black"/>
              <a:cs typeface="Arial Black"/>
            </a:endParaRPr>
          </a:p>
          <a:p>
            <a:pPr marR="365125" algn="r">
              <a:lnSpc>
                <a:spcPts val="2575"/>
              </a:lnSpc>
            </a:pPr>
            <a:endParaRPr sz="3000" dirty="0">
              <a:latin typeface="Lucida Sans Unicode"/>
              <a:cs typeface="Lucida Sans Unicode"/>
            </a:endParaRPr>
          </a:p>
        </p:txBody>
      </p:sp>
      <p:sp>
        <p:nvSpPr>
          <p:cNvPr id="7" name="object 8">
            <a:extLst>
              <a:ext uri="{FF2B5EF4-FFF2-40B4-BE49-F238E27FC236}">
                <a16:creationId xmlns:a16="http://schemas.microsoft.com/office/drawing/2014/main" id="{409346A4-75E8-61B4-5568-979D9B849101}"/>
              </a:ext>
            </a:extLst>
          </p:cNvPr>
          <p:cNvSpPr txBox="1"/>
          <p:nvPr/>
        </p:nvSpPr>
        <p:spPr>
          <a:xfrm>
            <a:off x="5638800" y="8753155"/>
            <a:ext cx="6477000" cy="519373"/>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Ocarinas</a:t>
            </a:r>
            <a:r>
              <a:rPr lang="en-US" sz="1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by</a:t>
            </a:r>
            <a:r>
              <a:rPr lang="en-US" sz="1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Alp</a:t>
            </a:r>
            <a:r>
              <a:rPr lang="en-US" sz="1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25" dirty="0" err="1">
                <a:effectLst/>
                <a:latin typeface="Minion Pro" panose="02040503050306020203" pitchFamily="18" charset="0"/>
                <a:ea typeface="Minion Pro" panose="02040503050306020203" pitchFamily="18" charset="0"/>
                <a:cs typeface="Minion Pro" panose="02040503050306020203" pitchFamily="18" charset="0"/>
              </a:rPr>
              <a:t>Çam</a:t>
            </a:r>
            <a:endParaRPr lang="en-US" sz="1800" dirty="0">
              <a:effectLst/>
              <a:latin typeface="Minion Pro" panose="02040503050306020203" pitchFamily="18" charset="0"/>
              <a:ea typeface="Minion Pro" panose="02040503050306020203" pitchFamily="18" charset="0"/>
              <a:cs typeface="Minion Pro" panose="02040503050306020203" pitchFamily="18" charset="0"/>
            </a:endParaRPr>
          </a:p>
          <a:p>
            <a:pPr marR="365125" algn="r">
              <a:lnSpc>
                <a:spcPts val="2575"/>
              </a:lnSpc>
            </a:pPr>
            <a:endParaRPr sz="3000" dirty="0">
              <a:latin typeface="Lucida Sans Unicode"/>
              <a:cs typeface="Lucida Sans Unicode"/>
            </a:endParaRPr>
          </a:p>
        </p:txBody>
      </p:sp>
      <p:sp>
        <p:nvSpPr>
          <p:cNvPr id="9" name="object 8">
            <a:extLst>
              <a:ext uri="{FF2B5EF4-FFF2-40B4-BE49-F238E27FC236}">
                <a16:creationId xmlns:a16="http://schemas.microsoft.com/office/drawing/2014/main" id="{393BBC5C-C650-9F80-D9A2-6B0167692874}"/>
              </a:ext>
            </a:extLst>
          </p:cNvPr>
          <p:cNvSpPr txBox="1"/>
          <p:nvPr/>
        </p:nvSpPr>
        <p:spPr>
          <a:xfrm>
            <a:off x="9677400" y="8712151"/>
            <a:ext cx="69342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Ocarina</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by</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Sergio</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err="1">
                <a:effectLst/>
                <a:latin typeface="Minion Pro" panose="02040503050306020203" pitchFamily="18" charset="0"/>
                <a:ea typeface="Minion Pro" panose="02040503050306020203" pitchFamily="18" charset="0"/>
                <a:cs typeface="Minion Pro" panose="02040503050306020203" pitchFamily="18" charset="0"/>
              </a:rPr>
              <a:t>Garcia,Chili</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Collection</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of</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err="1">
                <a:effectLst/>
                <a:latin typeface="Minion Pro" panose="02040503050306020203" pitchFamily="18" charset="0"/>
                <a:ea typeface="Minion Pro" panose="02040503050306020203" pitchFamily="18" charset="0"/>
                <a:cs typeface="Minion Pro" panose="02040503050306020203" pitchFamily="18" charset="0"/>
              </a:rPr>
              <a:t>Prof.Sevim</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err="1">
                <a:effectLst/>
                <a:latin typeface="Minion Pro" panose="02040503050306020203" pitchFamily="18" charset="0"/>
                <a:ea typeface="Minion Pro" panose="02040503050306020203" pitchFamily="18" charset="0"/>
                <a:cs typeface="Minion Pro" panose="02040503050306020203" pitchFamily="18" charset="0"/>
              </a:rPr>
              <a:t>Çizer</a:t>
            </a:r>
            <a:endParaRPr sz="3000" dirty="0">
              <a:latin typeface="Lucida Sans Unicode"/>
              <a:cs typeface="Lucida Sans Unicode"/>
            </a:endParaRPr>
          </a:p>
        </p:txBody>
      </p:sp>
      <p:grpSp>
        <p:nvGrpSpPr>
          <p:cNvPr id="14" name="Group 13">
            <a:extLst>
              <a:ext uri="{FF2B5EF4-FFF2-40B4-BE49-F238E27FC236}">
                <a16:creationId xmlns:a16="http://schemas.microsoft.com/office/drawing/2014/main" id="{2FC1D57E-BEF0-3DB3-57B5-AB5B172BCA58}"/>
              </a:ext>
            </a:extLst>
          </p:cNvPr>
          <p:cNvGrpSpPr>
            <a:grpSpLocks/>
          </p:cNvGrpSpPr>
          <p:nvPr/>
        </p:nvGrpSpPr>
        <p:grpSpPr>
          <a:xfrm>
            <a:off x="13964543" y="2705100"/>
            <a:ext cx="3642450" cy="3463018"/>
            <a:chOff x="-1192" y="0"/>
            <a:chExt cx="2565192" cy="2617562"/>
          </a:xfrm>
        </p:grpSpPr>
        <p:pic>
          <p:nvPicPr>
            <p:cNvPr id="15" name="Image 24">
              <a:extLst>
                <a:ext uri="{FF2B5EF4-FFF2-40B4-BE49-F238E27FC236}">
                  <a16:creationId xmlns:a16="http://schemas.microsoft.com/office/drawing/2014/main" id="{558F771A-B69A-F23D-FA74-D4430462DEB9}"/>
                </a:ext>
              </a:extLst>
            </p:cNvPr>
            <p:cNvPicPr/>
            <p:nvPr/>
          </p:nvPicPr>
          <p:blipFill>
            <a:blip r:embed="rId2" cstate="print"/>
            <a:stretch>
              <a:fillRect/>
            </a:stretch>
          </p:blipFill>
          <p:spPr>
            <a:xfrm>
              <a:off x="0" y="0"/>
              <a:ext cx="2564000" cy="1794052"/>
            </a:xfrm>
            <a:prstGeom prst="rect">
              <a:avLst/>
            </a:prstGeom>
          </p:spPr>
        </p:pic>
        <p:sp>
          <p:nvSpPr>
            <p:cNvPr id="16" name="Textbox 25">
              <a:extLst>
                <a:ext uri="{FF2B5EF4-FFF2-40B4-BE49-F238E27FC236}">
                  <a16:creationId xmlns:a16="http://schemas.microsoft.com/office/drawing/2014/main" id="{8C95A66D-7D07-49D1-E120-69953CEF44D4}"/>
                </a:ext>
              </a:extLst>
            </p:cNvPr>
            <p:cNvSpPr txBox="1"/>
            <p:nvPr/>
          </p:nvSpPr>
          <p:spPr>
            <a:xfrm>
              <a:off x="-1192" y="543954"/>
              <a:ext cx="1603283" cy="2073608"/>
            </a:xfrm>
            <a:prstGeom prst="rect">
              <a:avLst/>
            </a:prstGeom>
          </p:spPr>
          <p:txBody>
            <a:bodyPr wrap="square" lIns="0" tIns="0" rIns="0" bIns="0" rtlCol="0">
              <a:noAutofit/>
            </a:bodyPr>
            <a:lstStyle/>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pPr>
                <a:spcBef>
                  <a:spcPts val="790"/>
                </a:spcBef>
              </a:pPr>
              <a:r>
                <a:rPr lang="en-US" sz="800" dirty="0">
                  <a:effectLst/>
                  <a:latin typeface="Minion Pro" panose="02040503050306020203" pitchFamily="18" charset="0"/>
                  <a:ea typeface="Minion Pro" panose="02040503050306020203" pitchFamily="18" charset="0"/>
                  <a:cs typeface="Minion Pro" panose="02040503050306020203" pitchFamily="18" charset="0"/>
                </a:rPr>
                <a:t> </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a:p>
              <a:pPr marL="189865" marR="653415">
                <a:lnSpc>
                  <a:spcPct val="91000"/>
                </a:lnSpc>
                <a:spcAft>
                  <a:spcPts val="0"/>
                </a:spcAft>
              </a:pPr>
              <a:r>
                <a:rPr lang="en-US" sz="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800" b="1"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b="1" i="1" spc="-10" dirty="0">
                  <a:effectLst/>
                  <a:latin typeface="Minion Pro" panose="02040503050306020203" pitchFamily="18" charset="0"/>
                  <a:ea typeface="Minion Pro" panose="02040503050306020203" pitchFamily="18" charset="0"/>
                  <a:cs typeface="Minion Pro" panose="02040503050306020203" pitchFamily="18" charset="0"/>
                </a:rPr>
                <a:t>13:</a:t>
              </a:r>
              <a:r>
                <a:rPr lang="en-US" sz="800" b="1"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spc="-10" dirty="0">
                  <a:effectLst/>
                  <a:latin typeface="Minion Pro" panose="02040503050306020203" pitchFamily="18" charset="0"/>
                  <a:ea typeface="Minion Pro" panose="02040503050306020203" pitchFamily="18" charset="0"/>
                  <a:cs typeface="Minion Pro" panose="02040503050306020203" pitchFamily="18" charset="0"/>
                </a:rPr>
                <a:t>Multi-chambered</a:t>
              </a:r>
              <a:r>
                <a:rPr lang="en-US" sz="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spc="-10" dirty="0">
                  <a:effectLst/>
                  <a:latin typeface="Minion Pro" panose="02040503050306020203" pitchFamily="18" charset="0"/>
                  <a:ea typeface="Minion Pro" panose="02040503050306020203" pitchFamily="18" charset="0"/>
                  <a:cs typeface="Minion Pro" panose="02040503050306020203" pitchFamily="18" charset="0"/>
                </a:rPr>
                <a:t>Water</a:t>
              </a:r>
              <a:r>
                <a:rPr lang="en-US" sz="800" i="1" spc="-2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spc="-10"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800" i="1" spc="200" dirty="0">
                  <a:effectLst/>
                  <a:latin typeface="Minion Pro" panose="02040503050306020203" pitchFamily="18" charset="0"/>
                  <a:ea typeface="Minion Pro" panose="02040503050306020203" pitchFamily="18" charset="0"/>
                  <a:cs typeface="Minion Pro" panose="02040503050306020203" pitchFamily="18" charset="0"/>
                </a:rPr>
                <a:t> </a:t>
              </a:r>
              <a:r>
                <a:rPr lang="en-US" sz="800" i="1" dirty="0">
                  <a:effectLst/>
                  <a:latin typeface="Minion Pro" panose="02040503050306020203" pitchFamily="18" charset="0"/>
                  <a:ea typeface="Minion Pro" panose="02040503050306020203" pitchFamily="18" charset="0"/>
                  <a:cs typeface="Minion Pro" panose="02040503050306020203" pitchFamily="18" charset="0"/>
                </a:rPr>
                <a:t>(</a:t>
              </a:r>
              <a:r>
                <a:rPr lang="en-US" sz="800" i="1" dirty="0" err="1">
                  <a:effectLst/>
                  <a:latin typeface="Minion Pro" panose="02040503050306020203" pitchFamily="18" charset="0"/>
                  <a:ea typeface="Minion Pro" panose="02040503050306020203" pitchFamily="18" charset="0"/>
                  <a:cs typeface="Minion Pro" panose="02040503050306020203" pitchFamily="18" charset="0"/>
                </a:rPr>
                <a:t>Abrashev</a:t>
              </a:r>
              <a:r>
                <a:rPr lang="en-US" sz="800" i="1" dirty="0">
                  <a:effectLst/>
                  <a:latin typeface="Minion Pro" panose="02040503050306020203" pitchFamily="18" charset="0"/>
                  <a:ea typeface="Minion Pro" panose="02040503050306020203" pitchFamily="18" charset="0"/>
                  <a:cs typeface="Minion Pro" panose="02040503050306020203" pitchFamily="18" charset="0"/>
                </a:rPr>
                <a:t>, 2000,p. 41)</a:t>
              </a:r>
              <a:endParaRPr lang="en-US" sz="1100" dirty="0">
                <a:effectLst/>
                <a:latin typeface="Minion Pro" panose="02040503050306020203" pitchFamily="18" charset="0"/>
                <a:ea typeface="Minion Pro" panose="02040503050306020203" pitchFamily="18" charset="0"/>
                <a:cs typeface="Minion Pro" panose="02040503050306020203" pitchFamily="18" charset="0"/>
              </a:endParaRPr>
            </a:p>
          </p:txBody>
        </p:sp>
      </p:grpSp>
      <p:pic>
        <p:nvPicPr>
          <p:cNvPr id="17" name="Image 26">
            <a:extLst>
              <a:ext uri="{FF2B5EF4-FFF2-40B4-BE49-F238E27FC236}">
                <a16:creationId xmlns:a16="http://schemas.microsoft.com/office/drawing/2014/main" id="{AA8F79EF-7F1B-7AB9-27A6-529C7899389A}"/>
              </a:ext>
            </a:extLst>
          </p:cNvPr>
          <p:cNvPicPr>
            <a:picLocks/>
          </p:cNvPicPr>
          <p:nvPr/>
        </p:nvPicPr>
        <p:blipFill>
          <a:blip r:embed="rId3" cstate="print"/>
          <a:stretch>
            <a:fillRect/>
          </a:stretch>
        </p:blipFill>
        <p:spPr>
          <a:xfrm>
            <a:off x="6019800" y="6961595"/>
            <a:ext cx="2614295" cy="1637030"/>
          </a:xfrm>
          <a:prstGeom prst="rect">
            <a:avLst/>
          </a:prstGeom>
        </p:spPr>
      </p:pic>
      <p:pic>
        <p:nvPicPr>
          <p:cNvPr id="18" name="Image 27">
            <a:extLst>
              <a:ext uri="{FF2B5EF4-FFF2-40B4-BE49-F238E27FC236}">
                <a16:creationId xmlns:a16="http://schemas.microsoft.com/office/drawing/2014/main" id="{97607F4C-A249-1ED1-DC4B-8CF23C0C0FFE}"/>
              </a:ext>
            </a:extLst>
          </p:cNvPr>
          <p:cNvPicPr>
            <a:picLocks/>
          </p:cNvPicPr>
          <p:nvPr/>
        </p:nvPicPr>
        <p:blipFill>
          <a:blip r:embed="rId4" cstate="print"/>
          <a:stretch>
            <a:fillRect/>
          </a:stretch>
        </p:blipFill>
        <p:spPr>
          <a:xfrm>
            <a:off x="10058400" y="6965282"/>
            <a:ext cx="1241425" cy="1637030"/>
          </a:xfrm>
          <a:prstGeom prst="rect">
            <a:avLst/>
          </a:prstGeom>
        </p:spPr>
      </p:pic>
    </p:spTree>
    <p:extLst>
      <p:ext uri="{BB962C8B-B14F-4D97-AF65-F5344CB8AC3E}">
        <p14:creationId xmlns:p14="http://schemas.microsoft.com/office/powerpoint/2010/main" val="185675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1562100"/>
            <a:ext cx="11988165" cy="896619"/>
          </a:xfrm>
          <a:prstGeom prst="rect">
            <a:avLst/>
          </a:prstGeom>
        </p:spPr>
        <p:txBody>
          <a:bodyPr vert="horz" wrap="square" lIns="0" tIns="14604" rIns="0" bIns="0" rtlCol="0">
            <a:spAutoFit/>
          </a:bodyPr>
          <a:lstStyle/>
          <a:p>
            <a:pPr marL="12700">
              <a:lnSpc>
                <a:spcPct val="100000"/>
              </a:lnSpc>
              <a:spcBef>
                <a:spcPts val="114"/>
              </a:spcBef>
            </a:pPr>
            <a:r>
              <a:rPr lang="en-US" sz="5700" spc="-320" dirty="0">
                <a:solidFill>
                  <a:srgbClr val="000000"/>
                </a:solidFill>
              </a:rPr>
              <a:t>Uses of Inca Whistle</a:t>
            </a:r>
            <a:endParaRPr sz="5700" dirty="0"/>
          </a:p>
        </p:txBody>
      </p:sp>
      <p:sp>
        <p:nvSpPr>
          <p:cNvPr id="5" name="object 5"/>
          <p:cNvSpPr txBox="1">
            <a:spLocks noGrp="1"/>
          </p:cNvSpPr>
          <p:nvPr>
            <p:ph type="sldNum" sz="quarter" idx="7"/>
          </p:nvPr>
        </p:nvSpPr>
        <p:spPr>
          <a:xfrm>
            <a:off x="17068800" y="9287541"/>
            <a:ext cx="582958" cy="397545"/>
          </a:xfrm>
          <a:prstGeom prst="rect">
            <a:avLst/>
          </a:prstGeom>
        </p:spPr>
        <p:txBody>
          <a:bodyPr vert="horz" wrap="square" lIns="0" tIns="0" rIns="0" bIns="0" rtlCol="0">
            <a:spAutoFit/>
          </a:bodyPr>
          <a:lstStyle/>
          <a:p>
            <a:pPr marL="40005">
              <a:lnSpc>
                <a:spcPts val="3070"/>
              </a:lnSpc>
            </a:pPr>
            <a:fld id="{81D60167-4931-47E6-BA6A-407CBD079E47}" type="slidenum">
              <a:rPr spc="-50" dirty="0"/>
              <a:t>11</a:t>
            </a:fld>
            <a:endParaRPr spc="-50" dirty="0"/>
          </a:p>
        </p:txBody>
      </p:sp>
      <p:sp>
        <p:nvSpPr>
          <p:cNvPr id="4" name="object 4"/>
          <p:cNvSpPr txBox="1"/>
          <p:nvPr/>
        </p:nvSpPr>
        <p:spPr>
          <a:xfrm>
            <a:off x="440036" y="2933700"/>
            <a:ext cx="15718705" cy="3866443"/>
          </a:xfrm>
          <a:prstGeom prst="rect">
            <a:avLst/>
          </a:prstGeom>
        </p:spPr>
        <p:txBody>
          <a:bodyPr vert="horz" wrap="square" lIns="0" tIns="11430" rIns="0" bIns="0" rtlCol="0">
            <a:spAutoFit/>
          </a:bodyPr>
          <a:lstStyle/>
          <a:p>
            <a:pPr marL="627380" indent="-381000">
              <a:lnSpc>
                <a:spcPct val="100000"/>
              </a:lnSpc>
              <a:spcBef>
                <a:spcPts val="90"/>
              </a:spcBef>
              <a:buAutoNum type="arabicPeriod"/>
              <a:tabLst>
                <a:tab pos="627380" algn="l"/>
              </a:tabLst>
            </a:pPr>
            <a:r>
              <a:rPr lang="en-US" sz="2900" spc="-75" dirty="0">
                <a:latin typeface="Verdana"/>
                <a:cs typeface="Verdana"/>
              </a:rPr>
              <a:t>They used these vessel for journey to other realms as well as helping to improve health a well being.</a:t>
            </a:r>
            <a:endParaRPr sz="2900" dirty="0">
              <a:latin typeface="Verdana"/>
              <a:cs typeface="Verdana"/>
            </a:endParaRPr>
          </a:p>
          <a:p>
            <a:pPr marL="621665" indent="-375285">
              <a:lnSpc>
                <a:spcPct val="100000"/>
              </a:lnSpc>
              <a:spcBef>
                <a:spcPts val="2330"/>
              </a:spcBef>
              <a:buAutoNum type="arabicPeriod"/>
              <a:tabLst>
                <a:tab pos="621665" algn="l"/>
              </a:tabLst>
            </a:pPr>
            <a:r>
              <a:rPr lang="en-US" sz="2800" spc="-20" dirty="0">
                <a:latin typeface="Verdana"/>
                <a:cs typeface="Verdana"/>
              </a:rPr>
              <a:t>These vessel are usually made in the shape of animals, peoples or mythical figure.</a:t>
            </a:r>
            <a:endParaRPr sz="2800" dirty="0">
              <a:latin typeface="Verdana"/>
              <a:cs typeface="Verdana"/>
            </a:endParaRPr>
          </a:p>
          <a:p>
            <a:pPr marL="632460" indent="-386080">
              <a:lnSpc>
                <a:spcPct val="100000"/>
              </a:lnSpc>
              <a:spcBef>
                <a:spcPts val="2005"/>
              </a:spcBef>
              <a:buAutoNum type="arabicPeriod"/>
              <a:tabLst>
                <a:tab pos="632460" algn="l"/>
              </a:tabLst>
            </a:pPr>
            <a:r>
              <a:rPr lang="en-US" sz="2800" spc="-155" dirty="0">
                <a:latin typeface="Verdana"/>
                <a:cs typeface="Verdana"/>
              </a:rPr>
              <a:t>These whistling bottle was likely used for rituals, religious and secular as a form of entertainment.</a:t>
            </a:r>
            <a:endParaRPr sz="2800" dirty="0">
              <a:latin typeface="Verdana"/>
              <a:cs typeface="Verdana"/>
            </a:endParaRPr>
          </a:p>
          <a:p>
            <a:pPr marL="641350" indent="-394970">
              <a:lnSpc>
                <a:spcPct val="100000"/>
              </a:lnSpc>
              <a:spcBef>
                <a:spcPts val="2005"/>
              </a:spcBef>
              <a:buAutoNum type="arabicPeriod"/>
              <a:tabLst>
                <a:tab pos="641350" algn="l"/>
              </a:tabLst>
            </a:pPr>
            <a:r>
              <a:rPr lang="en-US" sz="2800" spc="-70" dirty="0">
                <a:latin typeface="Verdana"/>
                <a:cs typeface="Verdana"/>
              </a:rPr>
              <a:t>The production of binomial frequencies have also been known to induce meditation, help with pain management, improve sleep and reduce stress.</a:t>
            </a:r>
            <a:endParaRPr sz="28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 y="483396"/>
            <a:ext cx="18288000" cy="9836785"/>
          </a:xfrm>
          <a:custGeom>
            <a:avLst/>
            <a:gdLst/>
            <a:ahLst/>
            <a:cxnLst/>
            <a:rect l="l" t="t" r="r" b="b"/>
            <a:pathLst>
              <a:path w="18288000" h="9836785">
                <a:moveTo>
                  <a:pt x="0" y="9836473"/>
                </a:moveTo>
                <a:lnTo>
                  <a:pt x="18287998" y="9836473"/>
                </a:lnTo>
                <a:lnTo>
                  <a:pt x="18287998" y="0"/>
                </a:lnTo>
                <a:lnTo>
                  <a:pt x="0" y="0"/>
                </a:lnTo>
                <a:lnTo>
                  <a:pt x="0" y="9836473"/>
                </a:lnTo>
                <a:close/>
              </a:path>
            </a:pathLst>
          </a:custGeom>
          <a:solidFill>
            <a:srgbClr val="F7F7F7"/>
          </a:solidFill>
        </p:spPr>
        <p:txBody>
          <a:bodyPr wrap="square" lIns="0" tIns="0" rIns="0" bIns="0" rtlCol="0"/>
          <a:lstStyle/>
          <a:p>
            <a:endParaRPr/>
          </a:p>
        </p:txBody>
      </p:sp>
      <p:sp>
        <p:nvSpPr>
          <p:cNvPr id="3" name="object 3"/>
          <p:cNvSpPr txBox="1"/>
          <p:nvPr/>
        </p:nvSpPr>
        <p:spPr>
          <a:xfrm>
            <a:off x="17234504" y="9207502"/>
            <a:ext cx="379095" cy="482600"/>
          </a:xfrm>
          <a:prstGeom prst="rect">
            <a:avLst/>
          </a:prstGeom>
        </p:spPr>
        <p:txBody>
          <a:bodyPr vert="horz" wrap="square" lIns="0" tIns="12700" rIns="0" bIns="0" rtlCol="0">
            <a:spAutoFit/>
          </a:bodyPr>
          <a:lstStyle/>
          <a:p>
            <a:pPr marL="12700">
              <a:lnSpc>
                <a:spcPct val="100000"/>
              </a:lnSpc>
              <a:spcBef>
                <a:spcPts val="100"/>
              </a:spcBef>
            </a:pPr>
            <a:r>
              <a:rPr sz="3000" spc="-565" dirty="0">
                <a:latin typeface="Verdana"/>
                <a:cs typeface="Verdana"/>
              </a:rPr>
              <a:t>12</a:t>
            </a:r>
            <a:endParaRPr sz="3000">
              <a:latin typeface="Verdana"/>
              <a:cs typeface="Verdana"/>
            </a:endParaRPr>
          </a:p>
        </p:txBody>
      </p:sp>
      <p:sp>
        <p:nvSpPr>
          <p:cNvPr id="4" name="object 4"/>
          <p:cNvSpPr/>
          <p:nvPr/>
        </p:nvSpPr>
        <p:spPr>
          <a:xfrm>
            <a:off x="0" y="3"/>
            <a:ext cx="18284190" cy="450850"/>
          </a:xfrm>
          <a:custGeom>
            <a:avLst/>
            <a:gdLst/>
            <a:ahLst/>
            <a:cxnLst/>
            <a:rect l="l" t="t" r="r" b="b"/>
            <a:pathLst>
              <a:path w="18284190" h="450850">
                <a:moveTo>
                  <a:pt x="18283827" y="450525"/>
                </a:moveTo>
                <a:lnTo>
                  <a:pt x="0" y="450525"/>
                </a:lnTo>
                <a:lnTo>
                  <a:pt x="0" y="0"/>
                </a:lnTo>
                <a:lnTo>
                  <a:pt x="18283827" y="0"/>
                </a:lnTo>
                <a:lnTo>
                  <a:pt x="18283827" y="450525"/>
                </a:lnTo>
                <a:close/>
              </a:path>
            </a:pathLst>
          </a:custGeom>
          <a:solidFill>
            <a:srgbClr val="00C399"/>
          </a:solidFill>
        </p:spPr>
        <p:txBody>
          <a:bodyPr wrap="square" lIns="0" tIns="0" rIns="0" bIns="0" rtlCol="0"/>
          <a:lstStyle/>
          <a:p>
            <a:endParaRPr/>
          </a:p>
        </p:txBody>
      </p:sp>
      <p:sp>
        <p:nvSpPr>
          <p:cNvPr id="5" name="object 5"/>
          <p:cNvSpPr txBox="1">
            <a:spLocks noGrp="1"/>
          </p:cNvSpPr>
          <p:nvPr>
            <p:ph type="title"/>
          </p:nvPr>
        </p:nvSpPr>
        <p:spPr>
          <a:xfrm>
            <a:off x="6553200" y="1262875"/>
            <a:ext cx="7545705" cy="1157605"/>
          </a:xfrm>
          <a:prstGeom prst="rect">
            <a:avLst/>
          </a:prstGeom>
        </p:spPr>
        <p:txBody>
          <a:bodyPr vert="horz" wrap="square" lIns="0" tIns="15875" rIns="0" bIns="0" rtlCol="0">
            <a:spAutoFit/>
          </a:bodyPr>
          <a:lstStyle/>
          <a:p>
            <a:pPr marL="12700">
              <a:lnSpc>
                <a:spcPct val="100000"/>
              </a:lnSpc>
              <a:spcBef>
                <a:spcPts val="125"/>
              </a:spcBef>
            </a:pPr>
            <a:r>
              <a:rPr lang="en-US" sz="7400" spc="-575" dirty="0">
                <a:solidFill>
                  <a:srgbClr val="000000"/>
                </a:solidFill>
              </a:rPr>
              <a:t>Mechanism</a:t>
            </a:r>
            <a:endParaRPr sz="7400" dirty="0"/>
          </a:p>
        </p:txBody>
      </p:sp>
      <p:sp>
        <p:nvSpPr>
          <p:cNvPr id="7" name="object 7"/>
          <p:cNvSpPr txBox="1"/>
          <p:nvPr/>
        </p:nvSpPr>
        <p:spPr>
          <a:xfrm>
            <a:off x="185389" y="2950591"/>
            <a:ext cx="11473211" cy="4444807"/>
          </a:xfrm>
          <a:prstGeom prst="rect">
            <a:avLst/>
          </a:prstGeom>
        </p:spPr>
        <p:txBody>
          <a:bodyPr vert="horz" wrap="square" lIns="0" tIns="12700" rIns="0" bIns="0" rtlCol="0">
            <a:spAutoFit/>
          </a:bodyPr>
          <a:lstStyle/>
          <a:p>
            <a:pPr marL="292735">
              <a:lnSpc>
                <a:spcPct val="100000"/>
              </a:lnSpc>
              <a:spcBef>
                <a:spcPts val="100"/>
              </a:spcBef>
            </a:pPr>
            <a:r>
              <a:rPr lang="en-US" sz="3600" spc="-310" dirty="0">
                <a:solidFill>
                  <a:schemeClr val="tx1">
                    <a:lumMod val="95000"/>
                    <a:lumOff val="5000"/>
                  </a:schemeClr>
                </a:solidFill>
                <a:latin typeface="Verdana" panose="020B0604030504040204" pitchFamily="34" charset="0"/>
                <a:ea typeface="Verdana" panose="020B0604030504040204" pitchFamily="34" charset="0"/>
                <a:cs typeface="Arial Black"/>
              </a:rPr>
              <a:t>The mechanism that creates the sound is a hollow ball with a circular hole that was a sharp edge. The sharp edge with the air i.e., blown into the mechanism which vibrates the air &amp; produces the sound frequency. This air can be blown to the </a:t>
            </a:r>
            <a:r>
              <a:rPr lang="en-US" sz="3600" spc="-310" dirty="0" err="1">
                <a:solidFill>
                  <a:schemeClr val="tx1">
                    <a:lumMod val="95000"/>
                    <a:lumOff val="5000"/>
                  </a:schemeClr>
                </a:solidFill>
                <a:latin typeface="Verdana" panose="020B0604030504040204" pitchFamily="34" charset="0"/>
                <a:ea typeface="Verdana" panose="020B0604030504040204" pitchFamily="34" charset="0"/>
                <a:cs typeface="Arial Black"/>
              </a:rPr>
              <a:t>lengs</a:t>
            </a:r>
            <a:r>
              <a:rPr lang="en-US" sz="3600" spc="-310" dirty="0">
                <a:solidFill>
                  <a:schemeClr val="tx1">
                    <a:lumMod val="95000"/>
                    <a:lumOff val="5000"/>
                  </a:schemeClr>
                </a:solidFill>
                <a:latin typeface="Verdana" panose="020B0604030504040204" pitchFamily="34" charset="0"/>
                <a:ea typeface="Verdana" panose="020B0604030504040204" pitchFamily="34" charset="0"/>
                <a:cs typeface="Arial Black"/>
              </a:rPr>
              <a:t> or depending on the vessel and culture, with water being moved from one container if the vessel to another. These vessels can have a single sound mechanism on many of those two.  </a:t>
            </a:r>
            <a:endParaRPr sz="3600" dirty="0">
              <a:solidFill>
                <a:schemeClr val="tx1">
                  <a:lumMod val="95000"/>
                  <a:lumOff val="5000"/>
                </a:schemeClr>
              </a:solidFill>
              <a:latin typeface="Verdana" panose="020B0604030504040204" pitchFamily="34" charset="0"/>
              <a:ea typeface="Verdana" panose="020B0604030504040204" pitchFamily="34" charset="0"/>
              <a:cs typeface="Verdana"/>
            </a:endParaRPr>
          </a:p>
        </p:txBody>
      </p:sp>
      <p:pic>
        <p:nvPicPr>
          <p:cNvPr id="9" name="Picture 8">
            <a:extLst>
              <a:ext uri="{FF2B5EF4-FFF2-40B4-BE49-F238E27FC236}">
                <a16:creationId xmlns:a16="http://schemas.microsoft.com/office/drawing/2014/main" id="{D9342F19-F9F5-ED37-004A-3F175820F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3218" y="3033974"/>
            <a:ext cx="5943600" cy="4082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163243" y="1668328"/>
            <a:ext cx="143510" cy="95250"/>
          </a:xfrm>
          <a:custGeom>
            <a:avLst/>
            <a:gdLst/>
            <a:ahLst/>
            <a:cxnLst/>
            <a:rect l="l" t="t" r="r" b="b"/>
            <a:pathLst>
              <a:path w="143509" h="95250">
                <a:moveTo>
                  <a:pt x="143280" y="95249"/>
                </a:moveTo>
                <a:lnTo>
                  <a:pt x="0" y="95249"/>
                </a:lnTo>
                <a:lnTo>
                  <a:pt x="0" y="0"/>
                </a:lnTo>
                <a:lnTo>
                  <a:pt x="143280" y="0"/>
                </a:lnTo>
                <a:lnTo>
                  <a:pt x="143280" y="95249"/>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5867400" y="711749"/>
            <a:ext cx="6823075" cy="1275080"/>
          </a:xfrm>
          <a:prstGeom prst="rect">
            <a:avLst/>
          </a:prstGeom>
        </p:spPr>
        <p:txBody>
          <a:bodyPr vert="horz" wrap="square" lIns="0" tIns="12700" rIns="0" bIns="0" rtlCol="0">
            <a:spAutoFit/>
          </a:bodyPr>
          <a:lstStyle/>
          <a:p>
            <a:pPr marL="12700">
              <a:lnSpc>
                <a:spcPct val="100000"/>
              </a:lnSpc>
              <a:spcBef>
                <a:spcPts val="100"/>
              </a:spcBef>
            </a:pPr>
            <a:r>
              <a:rPr lang="en-US" sz="8200" spc="-405" dirty="0">
                <a:solidFill>
                  <a:srgbClr val="000000"/>
                </a:solidFill>
              </a:rPr>
              <a:t>Technology</a:t>
            </a:r>
            <a:endParaRPr sz="8200" dirty="0"/>
          </a:p>
        </p:txBody>
      </p:sp>
      <p:sp>
        <p:nvSpPr>
          <p:cNvPr id="6" name="object 6"/>
          <p:cNvSpPr txBox="1"/>
          <p:nvPr/>
        </p:nvSpPr>
        <p:spPr>
          <a:xfrm>
            <a:off x="17345828" y="9287712"/>
            <a:ext cx="267335" cy="406400"/>
          </a:xfrm>
          <a:prstGeom prst="rect">
            <a:avLst/>
          </a:prstGeom>
        </p:spPr>
        <p:txBody>
          <a:bodyPr vert="horz" wrap="square" lIns="0" tIns="0" rIns="0" bIns="0" rtlCol="0">
            <a:spAutoFit/>
          </a:bodyPr>
          <a:lstStyle/>
          <a:p>
            <a:pPr marL="12700">
              <a:lnSpc>
                <a:spcPts val="3070"/>
              </a:lnSpc>
            </a:pPr>
            <a:r>
              <a:rPr sz="3000" spc="-50" dirty="0">
                <a:solidFill>
                  <a:srgbClr val="333333"/>
                </a:solidFill>
                <a:latin typeface="Verdana"/>
                <a:cs typeface="Verdana"/>
              </a:rPr>
              <a:t>9</a:t>
            </a:r>
            <a:endParaRPr sz="3000">
              <a:latin typeface="Verdana"/>
              <a:cs typeface="Verdana"/>
            </a:endParaRPr>
          </a:p>
        </p:txBody>
      </p:sp>
      <p:sp>
        <p:nvSpPr>
          <p:cNvPr id="5" name="object 5"/>
          <p:cNvSpPr txBox="1"/>
          <p:nvPr/>
        </p:nvSpPr>
        <p:spPr>
          <a:xfrm>
            <a:off x="382701" y="2213696"/>
            <a:ext cx="17417415" cy="1333698"/>
          </a:xfrm>
          <a:prstGeom prst="rect">
            <a:avLst/>
          </a:prstGeom>
        </p:spPr>
        <p:txBody>
          <a:bodyPr vert="horz" wrap="square" lIns="0" tIns="12700" rIns="0" bIns="0" rtlCol="0">
            <a:spAutoFit/>
          </a:bodyPr>
          <a:lstStyle/>
          <a:p>
            <a:pPr marL="55244">
              <a:lnSpc>
                <a:spcPct val="100000"/>
              </a:lnSpc>
              <a:spcBef>
                <a:spcPts val="100"/>
              </a:spcBef>
            </a:pPr>
            <a:r>
              <a:rPr lang="en-US" sz="5100" spc="-275" dirty="0">
                <a:solidFill>
                  <a:srgbClr val="004AAC"/>
                </a:solidFill>
                <a:latin typeface="Arial Black"/>
                <a:cs typeface="Arial Black"/>
              </a:rPr>
              <a:t>We will do later on…</a:t>
            </a:r>
          </a:p>
          <a:p>
            <a:pPr marL="55244">
              <a:lnSpc>
                <a:spcPct val="100000"/>
              </a:lnSpc>
              <a:spcBef>
                <a:spcPts val="100"/>
              </a:spcBef>
            </a:pPr>
            <a:endParaRPr sz="3400" dirty="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63149" y="4870223"/>
            <a:ext cx="8934449" cy="5057774"/>
          </a:xfrm>
          <a:prstGeom prst="rect">
            <a:avLst/>
          </a:prstGeom>
        </p:spPr>
      </p:pic>
      <p:sp>
        <p:nvSpPr>
          <p:cNvPr id="3" name="object 3"/>
          <p:cNvSpPr txBox="1">
            <a:spLocks noGrp="1"/>
          </p:cNvSpPr>
          <p:nvPr>
            <p:ph type="title"/>
          </p:nvPr>
        </p:nvSpPr>
        <p:spPr>
          <a:xfrm>
            <a:off x="440036" y="410859"/>
            <a:ext cx="11988165" cy="896619"/>
          </a:xfrm>
          <a:prstGeom prst="rect">
            <a:avLst/>
          </a:prstGeom>
        </p:spPr>
        <p:txBody>
          <a:bodyPr vert="horz" wrap="square" lIns="0" tIns="14604" rIns="0" bIns="0" rtlCol="0">
            <a:spAutoFit/>
          </a:bodyPr>
          <a:lstStyle/>
          <a:p>
            <a:pPr marL="12700">
              <a:lnSpc>
                <a:spcPct val="100000"/>
              </a:lnSpc>
              <a:spcBef>
                <a:spcPts val="114"/>
              </a:spcBef>
            </a:pPr>
            <a:r>
              <a:rPr lang="en-US" sz="5700" spc="-320" dirty="0">
                <a:solidFill>
                  <a:srgbClr val="000000"/>
                </a:solidFill>
              </a:rPr>
              <a:t>Uses of Inca Whistle</a:t>
            </a:r>
            <a:endParaRPr sz="57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40005">
              <a:lnSpc>
                <a:spcPts val="3070"/>
              </a:lnSpc>
            </a:pPr>
            <a:fld id="{81D60167-4931-47E6-BA6A-407CBD079E47}" type="slidenum">
              <a:rPr spc="-50" dirty="0"/>
              <a:t>14</a:t>
            </a:fld>
            <a:endParaRPr spc="-50" dirty="0"/>
          </a:p>
        </p:txBody>
      </p:sp>
      <p:sp>
        <p:nvSpPr>
          <p:cNvPr id="4" name="object 4"/>
          <p:cNvSpPr txBox="1"/>
          <p:nvPr/>
        </p:nvSpPr>
        <p:spPr>
          <a:xfrm>
            <a:off x="238675" y="1371196"/>
            <a:ext cx="15480030" cy="3368675"/>
          </a:xfrm>
          <a:prstGeom prst="rect">
            <a:avLst/>
          </a:prstGeom>
        </p:spPr>
        <p:txBody>
          <a:bodyPr vert="horz" wrap="square" lIns="0" tIns="11430" rIns="0" bIns="0" rtlCol="0">
            <a:spAutoFit/>
          </a:bodyPr>
          <a:lstStyle/>
          <a:p>
            <a:pPr marL="627380" indent="-381000">
              <a:lnSpc>
                <a:spcPct val="100000"/>
              </a:lnSpc>
              <a:spcBef>
                <a:spcPts val="90"/>
              </a:spcBef>
              <a:buAutoNum type="arabicPeriod"/>
              <a:tabLst>
                <a:tab pos="627380" algn="l"/>
              </a:tabLst>
            </a:pPr>
            <a:r>
              <a:rPr sz="2900" spc="-75" dirty="0">
                <a:latin typeface="Verdana"/>
                <a:cs typeface="Verdana"/>
              </a:rPr>
              <a:t>leaves</a:t>
            </a:r>
            <a:r>
              <a:rPr sz="2900" spc="-270" dirty="0">
                <a:latin typeface="Verdana"/>
                <a:cs typeface="Verdana"/>
              </a:rPr>
              <a:t> </a:t>
            </a:r>
            <a:r>
              <a:rPr sz="2900" spc="-65" dirty="0">
                <a:latin typeface="Verdana"/>
                <a:cs typeface="Verdana"/>
              </a:rPr>
              <a:t>and</a:t>
            </a:r>
            <a:r>
              <a:rPr sz="2900" spc="-265" dirty="0">
                <a:latin typeface="Verdana"/>
                <a:cs typeface="Verdana"/>
              </a:rPr>
              <a:t> </a:t>
            </a:r>
            <a:r>
              <a:rPr sz="2900" spc="-110" dirty="0">
                <a:latin typeface="Verdana"/>
                <a:cs typeface="Verdana"/>
              </a:rPr>
              <a:t>barks</a:t>
            </a:r>
            <a:r>
              <a:rPr sz="2900" spc="-265" dirty="0">
                <a:latin typeface="Verdana"/>
                <a:cs typeface="Verdana"/>
              </a:rPr>
              <a:t> </a:t>
            </a:r>
            <a:r>
              <a:rPr sz="2900" spc="-95" dirty="0">
                <a:latin typeface="Verdana"/>
                <a:cs typeface="Verdana"/>
              </a:rPr>
              <a:t>are</a:t>
            </a:r>
            <a:r>
              <a:rPr sz="2900" spc="-265" dirty="0">
                <a:latin typeface="Verdana"/>
                <a:cs typeface="Verdana"/>
              </a:rPr>
              <a:t> </a:t>
            </a:r>
            <a:r>
              <a:rPr sz="2900" dirty="0">
                <a:latin typeface="Verdana"/>
                <a:cs typeface="Verdana"/>
              </a:rPr>
              <a:t>to</a:t>
            </a:r>
            <a:r>
              <a:rPr sz="2900" spc="-265" dirty="0">
                <a:latin typeface="Verdana"/>
                <a:cs typeface="Verdana"/>
              </a:rPr>
              <a:t> </a:t>
            </a:r>
            <a:r>
              <a:rPr sz="2900" spc="-40" dirty="0">
                <a:latin typeface="Verdana"/>
                <a:cs typeface="Verdana"/>
              </a:rPr>
              <a:t>treat</a:t>
            </a:r>
            <a:r>
              <a:rPr sz="2900" spc="-265" dirty="0">
                <a:latin typeface="Verdana"/>
                <a:cs typeface="Verdana"/>
              </a:rPr>
              <a:t> </a:t>
            </a:r>
            <a:r>
              <a:rPr sz="2900" spc="-100" dirty="0">
                <a:latin typeface="Verdana"/>
                <a:cs typeface="Verdana"/>
              </a:rPr>
              <a:t>coughs,</a:t>
            </a:r>
            <a:r>
              <a:rPr sz="2900" spc="-265" dirty="0">
                <a:latin typeface="Verdana"/>
                <a:cs typeface="Verdana"/>
              </a:rPr>
              <a:t> </a:t>
            </a:r>
            <a:r>
              <a:rPr sz="2900" spc="-50" dirty="0">
                <a:latin typeface="Verdana"/>
                <a:cs typeface="Verdana"/>
              </a:rPr>
              <a:t>sore</a:t>
            </a:r>
            <a:r>
              <a:rPr sz="2900" spc="-265" dirty="0">
                <a:latin typeface="Verdana"/>
                <a:cs typeface="Verdana"/>
              </a:rPr>
              <a:t> </a:t>
            </a:r>
            <a:r>
              <a:rPr sz="2900" spc="-75" dirty="0">
                <a:latin typeface="Verdana"/>
                <a:cs typeface="Verdana"/>
              </a:rPr>
              <a:t>throats,</a:t>
            </a:r>
            <a:r>
              <a:rPr sz="2900" spc="-265" dirty="0">
                <a:latin typeface="Verdana"/>
                <a:cs typeface="Verdana"/>
              </a:rPr>
              <a:t> </a:t>
            </a:r>
            <a:r>
              <a:rPr sz="2900" spc="-120" dirty="0">
                <a:latin typeface="Verdana"/>
                <a:cs typeface="Verdana"/>
              </a:rPr>
              <a:t>asthana,</a:t>
            </a:r>
            <a:r>
              <a:rPr sz="2900" spc="-265" dirty="0">
                <a:latin typeface="Verdana"/>
                <a:cs typeface="Verdana"/>
              </a:rPr>
              <a:t> </a:t>
            </a:r>
            <a:r>
              <a:rPr sz="2900" spc="-50" dirty="0">
                <a:latin typeface="Verdana"/>
                <a:cs typeface="Verdana"/>
              </a:rPr>
              <a:t>bronchitis,</a:t>
            </a:r>
            <a:r>
              <a:rPr sz="2900" spc="-265" dirty="0">
                <a:latin typeface="Verdana"/>
                <a:cs typeface="Verdana"/>
              </a:rPr>
              <a:t> </a:t>
            </a:r>
            <a:r>
              <a:rPr sz="2900" spc="-10" dirty="0">
                <a:latin typeface="Verdana"/>
                <a:cs typeface="Verdana"/>
              </a:rPr>
              <a:t>gonorrhea,.</a:t>
            </a:r>
            <a:endParaRPr sz="2900" dirty="0">
              <a:latin typeface="Verdana"/>
              <a:cs typeface="Verdana"/>
            </a:endParaRPr>
          </a:p>
          <a:p>
            <a:pPr marL="621665" indent="-375285">
              <a:lnSpc>
                <a:spcPct val="100000"/>
              </a:lnSpc>
              <a:spcBef>
                <a:spcPts val="2330"/>
              </a:spcBef>
              <a:buAutoNum type="arabicPeriod"/>
              <a:tabLst>
                <a:tab pos="621665" algn="l"/>
              </a:tabLst>
            </a:pPr>
            <a:r>
              <a:rPr sz="2800" spc="-20" dirty="0">
                <a:latin typeface="Verdana"/>
                <a:cs typeface="Verdana"/>
              </a:rPr>
              <a:t>antidote</a:t>
            </a:r>
            <a:r>
              <a:rPr sz="2800" spc="-265" dirty="0">
                <a:latin typeface="Verdana"/>
                <a:cs typeface="Verdana"/>
              </a:rPr>
              <a:t> </a:t>
            </a:r>
            <a:r>
              <a:rPr sz="2800" dirty="0">
                <a:latin typeface="Verdana"/>
                <a:cs typeface="Verdana"/>
              </a:rPr>
              <a:t>to</a:t>
            </a:r>
            <a:r>
              <a:rPr sz="2800" spc="-265" dirty="0">
                <a:latin typeface="Verdana"/>
                <a:cs typeface="Verdana"/>
              </a:rPr>
              <a:t> </a:t>
            </a:r>
            <a:r>
              <a:rPr sz="2800" spc="-85" dirty="0">
                <a:latin typeface="Verdana"/>
                <a:cs typeface="Verdana"/>
              </a:rPr>
              <a:t>general</a:t>
            </a:r>
            <a:r>
              <a:rPr sz="2800" spc="-265" dirty="0">
                <a:latin typeface="Verdana"/>
                <a:cs typeface="Verdana"/>
              </a:rPr>
              <a:t> </a:t>
            </a:r>
            <a:r>
              <a:rPr sz="2800" spc="-10" dirty="0">
                <a:latin typeface="Verdana"/>
                <a:cs typeface="Verdana"/>
              </a:rPr>
              <a:t>poisoning</a:t>
            </a:r>
            <a:endParaRPr sz="2800" dirty="0">
              <a:latin typeface="Verdana"/>
              <a:cs typeface="Verdana"/>
            </a:endParaRPr>
          </a:p>
          <a:p>
            <a:pPr marL="632460" indent="-386080">
              <a:lnSpc>
                <a:spcPct val="100000"/>
              </a:lnSpc>
              <a:spcBef>
                <a:spcPts val="2005"/>
              </a:spcBef>
              <a:buAutoNum type="arabicPeriod"/>
              <a:tabLst>
                <a:tab pos="632460" algn="l"/>
              </a:tabLst>
            </a:pPr>
            <a:r>
              <a:rPr sz="2800" spc="-155" dirty="0">
                <a:latin typeface="Verdana"/>
                <a:cs typeface="Verdana"/>
              </a:rPr>
              <a:t>ark</a:t>
            </a:r>
            <a:r>
              <a:rPr sz="2800" spc="-250" dirty="0">
                <a:latin typeface="Verdana"/>
                <a:cs typeface="Verdana"/>
              </a:rPr>
              <a:t> </a:t>
            </a:r>
            <a:r>
              <a:rPr sz="2800" spc="-35" dirty="0">
                <a:latin typeface="Verdana"/>
                <a:cs typeface="Verdana"/>
              </a:rPr>
              <a:t>infusion</a:t>
            </a:r>
            <a:r>
              <a:rPr sz="2800" spc="-245" dirty="0">
                <a:latin typeface="Verdana"/>
                <a:cs typeface="Verdana"/>
              </a:rPr>
              <a:t> </a:t>
            </a:r>
            <a:r>
              <a:rPr sz="2800" spc="-50" dirty="0">
                <a:latin typeface="Verdana"/>
                <a:cs typeface="Verdana"/>
              </a:rPr>
              <a:t>is</a:t>
            </a:r>
            <a:r>
              <a:rPr sz="2800" spc="-250" dirty="0">
                <a:latin typeface="Verdana"/>
                <a:cs typeface="Verdana"/>
              </a:rPr>
              <a:t> </a:t>
            </a:r>
            <a:r>
              <a:rPr sz="2800" spc="-90" dirty="0">
                <a:latin typeface="Verdana"/>
                <a:cs typeface="Verdana"/>
              </a:rPr>
              <a:t>drunk</a:t>
            </a:r>
            <a:r>
              <a:rPr sz="2800" spc="-245" dirty="0">
                <a:latin typeface="Verdana"/>
                <a:cs typeface="Verdana"/>
              </a:rPr>
              <a:t> </a:t>
            </a:r>
            <a:r>
              <a:rPr sz="2800" dirty="0">
                <a:latin typeface="Verdana"/>
                <a:cs typeface="Verdana"/>
              </a:rPr>
              <a:t>to</a:t>
            </a:r>
            <a:r>
              <a:rPr sz="2800" spc="-245" dirty="0">
                <a:latin typeface="Verdana"/>
                <a:cs typeface="Verdana"/>
              </a:rPr>
              <a:t> </a:t>
            </a:r>
            <a:r>
              <a:rPr sz="2800" dirty="0">
                <a:latin typeface="Verdana"/>
                <a:cs typeface="Verdana"/>
              </a:rPr>
              <a:t>control</a:t>
            </a:r>
            <a:r>
              <a:rPr sz="2800" spc="-250" dirty="0">
                <a:latin typeface="Verdana"/>
                <a:cs typeface="Verdana"/>
              </a:rPr>
              <a:t> </a:t>
            </a:r>
            <a:r>
              <a:rPr sz="2800" dirty="0">
                <a:latin typeface="Verdana"/>
                <a:cs typeface="Verdana"/>
              </a:rPr>
              <a:t>blood</a:t>
            </a:r>
            <a:r>
              <a:rPr sz="2800" spc="-245" dirty="0">
                <a:latin typeface="Verdana"/>
                <a:cs typeface="Verdana"/>
              </a:rPr>
              <a:t> </a:t>
            </a:r>
            <a:r>
              <a:rPr sz="2800" spc="-114" dirty="0">
                <a:latin typeface="Verdana"/>
                <a:cs typeface="Verdana"/>
              </a:rPr>
              <a:t>sugar</a:t>
            </a:r>
            <a:r>
              <a:rPr sz="2800" spc="-245" dirty="0">
                <a:latin typeface="Verdana"/>
                <a:cs typeface="Verdana"/>
              </a:rPr>
              <a:t> </a:t>
            </a:r>
            <a:r>
              <a:rPr sz="2800" spc="-40" dirty="0">
                <a:latin typeface="Verdana"/>
                <a:cs typeface="Verdana"/>
              </a:rPr>
              <a:t>levels</a:t>
            </a:r>
            <a:r>
              <a:rPr sz="2800" spc="-250" dirty="0">
                <a:latin typeface="Verdana"/>
                <a:cs typeface="Verdana"/>
              </a:rPr>
              <a:t> </a:t>
            </a:r>
            <a:r>
              <a:rPr sz="2800" spc="-40" dirty="0">
                <a:latin typeface="Verdana"/>
                <a:cs typeface="Verdana"/>
              </a:rPr>
              <a:t>in</a:t>
            </a:r>
            <a:r>
              <a:rPr sz="2800" spc="-245" dirty="0">
                <a:latin typeface="Verdana"/>
                <a:cs typeface="Verdana"/>
              </a:rPr>
              <a:t> </a:t>
            </a:r>
            <a:r>
              <a:rPr sz="2800" spc="-40" dirty="0">
                <a:latin typeface="Verdana"/>
                <a:cs typeface="Verdana"/>
              </a:rPr>
              <a:t>diabetes</a:t>
            </a:r>
            <a:r>
              <a:rPr sz="2800" spc="-250" dirty="0">
                <a:latin typeface="Verdana"/>
                <a:cs typeface="Verdana"/>
              </a:rPr>
              <a:t> </a:t>
            </a:r>
            <a:r>
              <a:rPr sz="2800" spc="-10" dirty="0">
                <a:latin typeface="Verdana"/>
                <a:cs typeface="Verdana"/>
              </a:rPr>
              <a:t>mellitus</a:t>
            </a:r>
            <a:endParaRPr sz="2800" dirty="0">
              <a:latin typeface="Verdana"/>
              <a:cs typeface="Verdana"/>
            </a:endParaRPr>
          </a:p>
          <a:p>
            <a:pPr marL="641350" indent="-394970">
              <a:lnSpc>
                <a:spcPct val="100000"/>
              </a:lnSpc>
              <a:spcBef>
                <a:spcPts val="2005"/>
              </a:spcBef>
              <a:buAutoNum type="arabicPeriod"/>
              <a:tabLst>
                <a:tab pos="641350" algn="l"/>
              </a:tabLst>
            </a:pPr>
            <a:r>
              <a:rPr sz="2800" spc="-70" dirty="0">
                <a:latin typeface="Verdana"/>
                <a:cs typeface="Verdana"/>
              </a:rPr>
              <a:t>leaves</a:t>
            </a:r>
            <a:r>
              <a:rPr sz="2800" spc="-254" dirty="0">
                <a:latin typeface="Verdana"/>
                <a:cs typeface="Verdana"/>
              </a:rPr>
              <a:t> </a:t>
            </a:r>
            <a:r>
              <a:rPr sz="2800" spc="-90" dirty="0">
                <a:latin typeface="Verdana"/>
                <a:cs typeface="Verdana"/>
              </a:rPr>
              <a:t>have</a:t>
            </a:r>
            <a:r>
              <a:rPr sz="2800" spc="-250" dirty="0">
                <a:latin typeface="Verdana"/>
                <a:cs typeface="Verdana"/>
              </a:rPr>
              <a:t> </a:t>
            </a:r>
            <a:r>
              <a:rPr sz="2800" spc="-50" dirty="0">
                <a:latin typeface="Verdana"/>
                <a:cs typeface="Verdana"/>
              </a:rPr>
              <a:t>showed</a:t>
            </a:r>
            <a:r>
              <a:rPr sz="2800" spc="-250" dirty="0">
                <a:latin typeface="Verdana"/>
                <a:cs typeface="Verdana"/>
              </a:rPr>
              <a:t> </a:t>
            </a:r>
            <a:r>
              <a:rPr sz="2800" spc="-50" dirty="0">
                <a:latin typeface="Verdana"/>
                <a:cs typeface="Verdana"/>
              </a:rPr>
              <a:t>anti</a:t>
            </a:r>
            <a:r>
              <a:rPr sz="2800" spc="-254" dirty="0">
                <a:latin typeface="Verdana"/>
                <a:cs typeface="Verdana"/>
              </a:rPr>
              <a:t> </a:t>
            </a:r>
            <a:r>
              <a:rPr sz="2800" spc="-80" dirty="0">
                <a:latin typeface="Verdana"/>
                <a:cs typeface="Verdana"/>
              </a:rPr>
              <a:t>inflammatory,</a:t>
            </a:r>
            <a:r>
              <a:rPr sz="2800" spc="-250" dirty="0">
                <a:latin typeface="Verdana"/>
                <a:cs typeface="Verdana"/>
              </a:rPr>
              <a:t> </a:t>
            </a:r>
            <a:r>
              <a:rPr sz="2800" spc="-50" dirty="0">
                <a:latin typeface="Verdana"/>
                <a:cs typeface="Verdana"/>
              </a:rPr>
              <a:t>anti</a:t>
            </a:r>
            <a:r>
              <a:rPr sz="2800" spc="-250" dirty="0">
                <a:latin typeface="Verdana"/>
                <a:cs typeface="Verdana"/>
              </a:rPr>
              <a:t> </a:t>
            </a:r>
            <a:r>
              <a:rPr sz="2800" spc="-25" dirty="0">
                <a:latin typeface="Verdana"/>
                <a:cs typeface="Verdana"/>
              </a:rPr>
              <a:t>arthritic</a:t>
            </a:r>
            <a:r>
              <a:rPr sz="2800" spc="-250" dirty="0">
                <a:latin typeface="Verdana"/>
                <a:cs typeface="Verdana"/>
              </a:rPr>
              <a:t> </a:t>
            </a:r>
            <a:r>
              <a:rPr sz="2800" spc="-60" dirty="0">
                <a:latin typeface="Verdana"/>
                <a:cs typeface="Verdana"/>
              </a:rPr>
              <a:t>and</a:t>
            </a:r>
            <a:r>
              <a:rPr sz="2800" spc="-254" dirty="0">
                <a:latin typeface="Verdana"/>
                <a:cs typeface="Verdana"/>
              </a:rPr>
              <a:t> </a:t>
            </a:r>
            <a:r>
              <a:rPr sz="2800" spc="-70" dirty="0">
                <a:latin typeface="Verdana"/>
                <a:cs typeface="Verdana"/>
              </a:rPr>
              <a:t>analgesic</a:t>
            </a:r>
            <a:r>
              <a:rPr sz="2800" spc="-250" dirty="0">
                <a:latin typeface="Verdana"/>
                <a:cs typeface="Verdana"/>
              </a:rPr>
              <a:t> </a:t>
            </a:r>
            <a:r>
              <a:rPr sz="2800" spc="-10" dirty="0">
                <a:latin typeface="Verdana"/>
                <a:cs typeface="Verdana"/>
              </a:rPr>
              <a:t>activity</a:t>
            </a:r>
            <a:endParaRPr sz="2800" dirty="0">
              <a:latin typeface="Verdana"/>
              <a:cs typeface="Verdana"/>
            </a:endParaRPr>
          </a:p>
          <a:p>
            <a:pPr marL="12700">
              <a:lnSpc>
                <a:spcPct val="100000"/>
              </a:lnSpc>
              <a:spcBef>
                <a:spcPts val="1990"/>
              </a:spcBef>
            </a:pPr>
            <a:r>
              <a:rPr sz="3700" spc="-254" dirty="0">
                <a:latin typeface="Arial Black"/>
                <a:cs typeface="Arial Black"/>
              </a:rPr>
              <a:t>Chemical,</a:t>
            </a:r>
            <a:r>
              <a:rPr sz="3700" spc="-315" dirty="0">
                <a:latin typeface="Arial Black"/>
                <a:cs typeface="Arial Black"/>
              </a:rPr>
              <a:t> </a:t>
            </a:r>
            <a:r>
              <a:rPr sz="3700" spc="-190" dirty="0">
                <a:latin typeface="Arial Black"/>
                <a:cs typeface="Arial Black"/>
              </a:rPr>
              <a:t>Morphological</a:t>
            </a:r>
            <a:r>
              <a:rPr sz="3700" spc="-315" dirty="0">
                <a:latin typeface="Arial Black"/>
                <a:cs typeface="Arial Black"/>
              </a:rPr>
              <a:t> </a:t>
            </a:r>
            <a:r>
              <a:rPr sz="3700" spc="-200" dirty="0">
                <a:latin typeface="Arial Black"/>
                <a:cs typeface="Arial Black"/>
              </a:rPr>
              <a:t>and</a:t>
            </a:r>
            <a:r>
              <a:rPr sz="3700" spc="-315" dirty="0">
                <a:latin typeface="Arial Black"/>
                <a:cs typeface="Arial Black"/>
              </a:rPr>
              <a:t> </a:t>
            </a:r>
            <a:r>
              <a:rPr sz="3700" spc="-240" dirty="0">
                <a:latin typeface="Arial Black"/>
                <a:cs typeface="Arial Black"/>
              </a:rPr>
              <a:t>physical</a:t>
            </a:r>
            <a:r>
              <a:rPr sz="3700" spc="-315" dirty="0">
                <a:latin typeface="Arial Black"/>
                <a:cs typeface="Arial Black"/>
              </a:rPr>
              <a:t> </a:t>
            </a:r>
            <a:r>
              <a:rPr sz="3700" spc="-204" dirty="0">
                <a:latin typeface="Arial Black"/>
                <a:cs typeface="Arial Black"/>
              </a:rPr>
              <a:t>Properties</a:t>
            </a:r>
            <a:r>
              <a:rPr sz="3700" spc="-315" dirty="0">
                <a:latin typeface="Arial Black"/>
                <a:cs typeface="Arial Black"/>
              </a:rPr>
              <a:t> </a:t>
            </a:r>
            <a:r>
              <a:rPr sz="3700" spc="-120" dirty="0">
                <a:latin typeface="Arial Black"/>
                <a:cs typeface="Arial Black"/>
              </a:rPr>
              <a:t>Of</a:t>
            </a:r>
            <a:r>
              <a:rPr sz="3700" spc="-315" dirty="0">
                <a:latin typeface="Arial Black"/>
                <a:cs typeface="Arial Black"/>
              </a:rPr>
              <a:t> </a:t>
            </a:r>
            <a:r>
              <a:rPr sz="3700" spc="-305" dirty="0">
                <a:latin typeface="Arial Black"/>
                <a:cs typeface="Arial Black"/>
              </a:rPr>
              <a:t>Trema</a:t>
            </a:r>
            <a:r>
              <a:rPr sz="3700" spc="-315" dirty="0">
                <a:latin typeface="Arial Black"/>
                <a:cs typeface="Arial Black"/>
              </a:rPr>
              <a:t> </a:t>
            </a:r>
            <a:r>
              <a:rPr sz="3700" spc="-75" dirty="0">
                <a:latin typeface="Arial Black"/>
                <a:cs typeface="Arial Black"/>
              </a:rPr>
              <a:t>oriental</a:t>
            </a:r>
            <a:endParaRPr sz="3700" dirty="0">
              <a:latin typeface="Arial Black"/>
              <a:cs typeface="Arial Black"/>
            </a:endParaRPr>
          </a:p>
        </p:txBody>
      </p:sp>
    </p:spTree>
    <p:extLst>
      <p:ext uri="{BB962C8B-B14F-4D97-AF65-F5344CB8AC3E}">
        <p14:creationId xmlns:p14="http://schemas.microsoft.com/office/powerpoint/2010/main" val="255096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3" name="object 3"/>
          <p:cNvSpPr/>
          <p:nvPr/>
        </p:nvSpPr>
        <p:spPr>
          <a:xfrm>
            <a:off x="716181" y="9836474"/>
            <a:ext cx="16857345" cy="450850"/>
          </a:xfrm>
          <a:custGeom>
            <a:avLst/>
            <a:gdLst/>
            <a:ahLst/>
            <a:cxnLst/>
            <a:rect l="l" t="t" r="r" b="b"/>
            <a:pathLst>
              <a:path w="16857345" h="450850">
                <a:moveTo>
                  <a:pt x="16857163" y="450525"/>
                </a:moveTo>
                <a:lnTo>
                  <a:pt x="0" y="450525"/>
                </a:lnTo>
                <a:lnTo>
                  <a:pt x="0" y="0"/>
                </a:lnTo>
                <a:lnTo>
                  <a:pt x="16857163" y="0"/>
                </a:lnTo>
                <a:lnTo>
                  <a:pt x="16857163" y="450525"/>
                </a:lnTo>
                <a:close/>
              </a:path>
            </a:pathLst>
          </a:custGeom>
          <a:solidFill>
            <a:srgbClr val="00C399"/>
          </a:solidFill>
        </p:spPr>
        <p:txBody>
          <a:bodyPr wrap="square" lIns="0" tIns="0" rIns="0" bIns="0" rtlCol="0"/>
          <a:lstStyle/>
          <a:p>
            <a:endParaRPr/>
          </a:p>
        </p:txBody>
      </p:sp>
      <p:sp>
        <p:nvSpPr>
          <p:cNvPr id="4" name="object 4"/>
          <p:cNvSpPr txBox="1">
            <a:spLocks noGrp="1"/>
          </p:cNvSpPr>
          <p:nvPr>
            <p:ph type="title"/>
          </p:nvPr>
        </p:nvSpPr>
        <p:spPr>
          <a:xfrm>
            <a:off x="4665175" y="216824"/>
            <a:ext cx="8390890" cy="1058545"/>
          </a:xfrm>
          <a:prstGeom prst="rect">
            <a:avLst/>
          </a:prstGeom>
        </p:spPr>
        <p:txBody>
          <a:bodyPr vert="horz" wrap="square" lIns="0" tIns="15875" rIns="0" bIns="0" rtlCol="0">
            <a:spAutoFit/>
          </a:bodyPr>
          <a:lstStyle/>
          <a:p>
            <a:pPr marL="12700">
              <a:lnSpc>
                <a:spcPct val="100000"/>
              </a:lnSpc>
              <a:spcBef>
                <a:spcPts val="125"/>
              </a:spcBef>
            </a:pPr>
            <a:r>
              <a:rPr sz="6750" spc="-459" dirty="0">
                <a:solidFill>
                  <a:srgbClr val="000000"/>
                </a:solidFill>
              </a:rPr>
              <a:t>Sample</a:t>
            </a:r>
            <a:r>
              <a:rPr sz="6750" spc="-635" dirty="0">
                <a:solidFill>
                  <a:srgbClr val="000000"/>
                </a:solidFill>
              </a:rPr>
              <a:t> </a:t>
            </a:r>
            <a:r>
              <a:rPr sz="6750" spc="-360" dirty="0">
                <a:solidFill>
                  <a:srgbClr val="000000"/>
                </a:solidFill>
              </a:rPr>
              <a:t>Preparation</a:t>
            </a:r>
            <a:endParaRPr sz="6750"/>
          </a:p>
        </p:txBody>
      </p:sp>
      <p:sp>
        <p:nvSpPr>
          <p:cNvPr id="5" name="object 5"/>
          <p:cNvSpPr txBox="1"/>
          <p:nvPr/>
        </p:nvSpPr>
        <p:spPr>
          <a:xfrm>
            <a:off x="838203" y="5875937"/>
            <a:ext cx="2759710" cy="543560"/>
          </a:xfrm>
          <a:prstGeom prst="rect">
            <a:avLst/>
          </a:prstGeom>
        </p:spPr>
        <p:txBody>
          <a:bodyPr vert="horz" wrap="square" lIns="0" tIns="12700" rIns="0" bIns="0" rtlCol="0">
            <a:spAutoFit/>
          </a:bodyPr>
          <a:lstStyle/>
          <a:p>
            <a:pPr marL="12700">
              <a:lnSpc>
                <a:spcPct val="100000"/>
              </a:lnSpc>
              <a:spcBef>
                <a:spcPts val="100"/>
              </a:spcBef>
            </a:pPr>
            <a:r>
              <a:rPr sz="3400" spc="-85" dirty="0">
                <a:latin typeface="Verdana"/>
                <a:cs typeface="Verdana"/>
              </a:rPr>
              <a:t>Resin</a:t>
            </a:r>
            <a:r>
              <a:rPr sz="3400" spc="-325" dirty="0">
                <a:latin typeface="Verdana"/>
                <a:cs typeface="Verdana"/>
              </a:rPr>
              <a:t> </a:t>
            </a:r>
            <a:r>
              <a:rPr sz="3400" spc="-65" dirty="0">
                <a:latin typeface="Verdana"/>
                <a:cs typeface="Verdana"/>
              </a:rPr>
              <a:t>system</a:t>
            </a:r>
            <a:endParaRPr sz="3400">
              <a:latin typeface="Verdana"/>
              <a:cs typeface="Verdana"/>
            </a:endParaRPr>
          </a:p>
        </p:txBody>
      </p:sp>
      <p:sp>
        <p:nvSpPr>
          <p:cNvPr id="6" name="object 6"/>
          <p:cNvSpPr txBox="1"/>
          <p:nvPr/>
        </p:nvSpPr>
        <p:spPr>
          <a:xfrm>
            <a:off x="838203" y="6994134"/>
            <a:ext cx="2508885" cy="1825625"/>
          </a:xfrm>
          <a:prstGeom prst="rect">
            <a:avLst/>
          </a:prstGeom>
        </p:spPr>
        <p:txBody>
          <a:bodyPr vert="horz" wrap="square" lIns="0" tIns="12700" rIns="0" bIns="0" rtlCol="0">
            <a:spAutoFit/>
          </a:bodyPr>
          <a:lstStyle/>
          <a:p>
            <a:pPr marL="12700" marR="5080" algn="just">
              <a:lnSpc>
                <a:spcPct val="115799"/>
              </a:lnSpc>
              <a:spcBef>
                <a:spcPts val="100"/>
              </a:spcBef>
            </a:pPr>
            <a:r>
              <a:rPr sz="3400" spc="-114" dirty="0">
                <a:latin typeface="Verdana"/>
                <a:cs typeface="Verdana"/>
              </a:rPr>
              <a:t>Layers</a:t>
            </a:r>
            <a:r>
              <a:rPr sz="3400" spc="-160" dirty="0">
                <a:latin typeface="Verdana"/>
                <a:cs typeface="Verdana"/>
              </a:rPr>
              <a:t> </a:t>
            </a:r>
            <a:r>
              <a:rPr sz="3400" spc="-30" dirty="0">
                <a:latin typeface="Verdana"/>
                <a:cs typeface="Verdana"/>
              </a:rPr>
              <a:t>used </a:t>
            </a:r>
            <a:r>
              <a:rPr sz="3400" spc="-114" dirty="0">
                <a:latin typeface="Verdana"/>
                <a:cs typeface="Verdana"/>
              </a:rPr>
              <a:t>Curing</a:t>
            </a:r>
            <a:r>
              <a:rPr sz="3400" spc="-160" dirty="0">
                <a:latin typeface="Verdana"/>
                <a:cs typeface="Verdana"/>
              </a:rPr>
              <a:t> </a:t>
            </a:r>
            <a:r>
              <a:rPr sz="3400" spc="-20" dirty="0">
                <a:latin typeface="Verdana"/>
                <a:cs typeface="Verdana"/>
              </a:rPr>
              <a:t>time </a:t>
            </a:r>
            <a:r>
              <a:rPr sz="3400" spc="-10" dirty="0">
                <a:latin typeface="Verdana"/>
                <a:cs typeface="Verdana"/>
              </a:rPr>
              <a:t>Thickness</a:t>
            </a:r>
            <a:endParaRPr sz="3400">
              <a:latin typeface="Verdana"/>
              <a:cs typeface="Verdana"/>
            </a:endParaRPr>
          </a:p>
        </p:txBody>
      </p:sp>
      <p:sp>
        <p:nvSpPr>
          <p:cNvPr id="7" name="object 7"/>
          <p:cNvSpPr txBox="1"/>
          <p:nvPr/>
        </p:nvSpPr>
        <p:spPr>
          <a:xfrm>
            <a:off x="4312745" y="5793984"/>
            <a:ext cx="11049635" cy="3025775"/>
          </a:xfrm>
          <a:prstGeom prst="rect">
            <a:avLst/>
          </a:prstGeom>
        </p:spPr>
        <p:txBody>
          <a:bodyPr vert="horz" wrap="square" lIns="0" tIns="94615" rIns="0" bIns="0" rtlCol="0">
            <a:spAutoFit/>
          </a:bodyPr>
          <a:lstStyle/>
          <a:p>
            <a:pPr marL="12700">
              <a:lnSpc>
                <a:spcPct val="100000"/>
              </a:lnSpc>
              <a:spcBef>
                <a:spcPts val="745"/>
              </a:spcBef>
            </a:pPr>
            <a:r>
              <a:rPr sz="3400" spc="-670" dirty="0">
                <a:latin typeface="Verdana"/>
                <a:cs typeface="Verdana"/>
              </a:rPr>
              <a:t>:</a:t>
            </a:r>
            <a:r>
              <a:rPr sz="3400" spc="-345" dirty="0">
                <a:latin typeface="Verdana"/>
                <a:cs typeface="Verdana"/>
              </a:rPr>
              <a:t> </a:t>
            </a:r>
            <a:r>
              <a:rPr sz="3400" spc="-245" dirty="0">
                <a:latin typeface="Verdana"/>
                <a:cs typeface="Verdana"/>
              </a:rPr>
              <a:t>40%</a:t>
            </a:r>
            <a:r>
              <a:rPr sz="3400" spc="-345" dirty="0">
                <a:latin typeface="Verdana"/>
                <a:cs typeface="Verdana"/>
              </a:rPr>
              <a:t> </a:t>
            </a:r>
            <a:r>
              <a:rPr sz="3400" spc="55" dirty="0">
                <a:latin typeface="Verdana"/>
                <a:cs typeface="Verdana"/>
              </a:rPr>
              <a:t>of</a:t>
            </a:r>
            <a:r>
              <a:rPr sz="3400" spc="-340" dirty="0">
                <a:latin typeface="Verdana"/>
                <a:cs typeface="Verdana"/>
              </a:rPr>
              <a:t> </a:t>
            </a:r>
            <a:r>
              <a:rPr sz="3400" dirty="0">
                <a:latin typeface="Verdana"/>
                <a:cs typeface="Verdana"/>
              </a:rPr>
              <a:t>total</a:t>
            </a:r>
            <a:r>
              <a:rPr sz="3400" spc="-345" dirty="0">
                <a:latin typeface="Verdana"/>
                <a:cs typeface="Verdana"/>
              </a:rPr>
              <a:t> </a:t>
            </a:r>
            <a:r>
              <a:rPr sz="3400" spc="-60" dirty="0">
                <a:latin typeface="Verdana"/>
                <a:cs typeface="Verdana"/>
              </a:rPr>
              <a:t>sheet</a:t>
            </a:r>
            <a:r>
              <a:rPr sz="3400" spc="-345" dirty="0">
                <a:latin typeface="Verdana"/>
                <a:cs typeface="Verdana"/>
              </a:rPr>
              <a:t> </a:t>
            </a:r>
            <a:r>
              <a:rPr sz="3400" spc="-95" dirty="0">
                <a:latin typeface="Verdana"/>
                <a:cs typeface="Verdana"/>
              </a:rPr>
              <a:t>weight</a:t>
            </a:r>
            <a:r>
              <a:rPr sz="3400" spc="-340" dirty="0">
                <a:latin typeface="Verdana"/>
                <a:cs typeface="Verdana"/>
              </a:rPr>
              <a:t> </a:t>
            </a:r>
            <a:r>
              <a:rPr sz="3400" spc="-450" dirty="0">
                <a:latin typeface="Verdana"/>
                <a:cs typeface="Verdana"/>
              </a:rPr>
              <a:t>(</a:t>
            </a:r>
            <a:r>
              <a:rPr sz="3400" spc="-345" dirty="0">
                <a:latin typeface="Verdana"/>
                <a:cs typeface="Verdana"/>
              </a:rPr>
              <a:t> </a:t>
            </a:r>
            <a:r>
              <a:rPr sz="3400" spc="-100" dirty="0">
                <a:latin typeface="Verdana"/>
                <a:cs typeface="Verdana"/>
              </a:rPr>
              <a:t>Epoxy</a:t>
            </a:r>
            <a:r>
              <a:rPr sz="3400" spc="-345" dirty="0">
                <a:latin typeface="Verdana"/>
                <a:cs typeface="Verdana"/>
              </a:rPr>
              <a:t> </a:t>
            </a:r>
            <a:r>
              <a:rPr sz="3400" spc="-170" dirty="0">
                <a:latin typeface="Verdana"/>
                <a:cs typeface="Verdana"/>
              </a:rPr>
              <a:t>resin:</a:t>
            </a:r>
            <a:r>
              <a:rPr sz="3400" spc="-340" dirty="0">
                <a:latin typeface="Verdana"/>
                <a:cs typeface="Verdana"/>
              </a:rPr>
              <a:t> </a:t>
            </a:r>
            <a:r>
              <a:rPr sz="3400" spc="-345" dirty="0">
                <a:latin typeface="Verdana"/>
                <a:cs typeface="Verdana"/>
              </a:rPr>
              <a:t>85%=210gm</a:t>
            </a:r>
            <a:endParaRPr sz="3400">
              <a:latin typeface="Verdana"/>
              <a:cs typeface="Verdana"/>
            </a:endParaRPr>
          </a:p>
          <a:p>
            <a:pPr marL="135890">
              <a:lnSpc>
                <a:spcPct val="100000"/>
              </a:lnSpc>
              <a:spcBef>
                <a:spcPts val="645"/>
              </a:spcBef>
            </a:pPr>
            <a:r>
              <a:rPr sz="3400" spc="-1035" dirty="0">
                <a:latin typeface="Verdana"/>
                <a:cs typeface="Verdana"/>
              </a:rPr>
              <a:t>+</a:t>
            </a:r>
            <a:r>
              <a:rPr sz="3400" spc="-345" dirty="0">
                <a:latin typeface="Verdana"/>
                <a:cs typeface="Verdana"/>
              </a:rPr>
              <a:t> </a:t>
            </a:r>
            <a:r>
              <a:rPr sz="3400" spc="-130" dirty="0">
                <a:latin typeface="Verdana"/>
                <a:cs typeface="Verdana"/>
              </a:rPr>
              <a:t>Hardener:</a:t>
            </a:r>
            <a:r>
              <a:rPr sz="3400" spc="-345" dirty="0">
                <a:latin typeface="Verdana"/>
                <a:cs typeface="Verdana"/>
              </a:rPr>
              <a:t> </a:t>
            </a:r>
            <a:r>
              <a:rPr sz="3400" spc="-455" dirty="0">
                <a:latin typeface="Verdana"/>
                <a:cs typeface="Verdana"/>
              </a:rPr>
              <a:t>15%</a:t>
            </a:r>
            <a:r>
              <a:rPr sz="3400" spc="-345" dirty="0">
                <a:latin typeface="Verdana"/>
                <a:cs typeface="Verdana"/>
              </a:rPr>
              <a:t> </a:t>
            </a:r>
            <a:r>
              <a:rPr sz="3400" spc="-950" dirty="0">
                <a:latin typeface="Verdana"/>
                <a:cs typeface="Verdana"/>
              </a:rPr>
              <a:t>=</a:t>
            </a:r>
            <a:r>
              <a:rPr sz="3400" spc="-340" dirty="0">
                <a:latin typeface="Verdana"/>
                <a:cs typeface="Verdana"/>
              </a:rPr>
              <a:t> </a:t>
            </a:r>
            <a:r>
              <a:rPr sz="3400" spc="-305" dirty="0">
                <a:latin typeface="Verdana"/>
                <a:cs typeface="Verdana"/>
              </a:rPr>
              <a:t>32gm)</a:t>
            </a:r>
            <a:endParaRPr sz="3400">
              <a:latin typeface="Verdana"/>
              <a:cs typeface="Verdana"/>
            </a:endParaRPr>
          </a:p>
          <a:p>
            <a:pPr marL="79375">
              <a:lnSpc>
                <a:spcPct val="100000"/>
              </a:lnSpc>
              <a:spcBef>
                <a:spcPts val="645"/>
              </a:spcBef>
            </a:pPr>
            <a:r>
              <a:rPr sz="3400" spc="-670" dirty="0">
                <a:latin typeface="Verdana"/>
                <a:cs typeface="Verdana"/>
              </a:rPr>
              <a:t>:</a:t>
            </a:r>
            <a:r>
              <a:rPr sz="3400" spc="470" dirty="0">
                <a:latin typeface="Verdana"/>
                <a:cs typeface="Verdana"/>
              </a:rPr>
              <a:t> </a:t>
            </a:r>
            <a:r>
              <a:rPr sz="3400" spc="-10" dirty="0">
                <a:latin typeface="Verdana"/>
                <a:cs typeface="Verdana"/>
              </a:rPr>
              <a:t>4layers</a:t>
            </a:r>
            <a:endParaRPr sz="3400">
              <a:latin typeface="Verdana"/>
              <a:cs typeface="Verdana"/>
            </a:endParaRPr>
          </a:p>
          <a:p>
            <a:pPr marL="111760">
              <a:lnSpc>
                <a:spcPct val="100000"/>
              </a:lnSpc>
              <a:spcBef>
                <a:spcPts val="645"/>
              </a:spcBef>
            </a:pPr>
            <a:r>
              <a:rPr sz="3400" spc="-670" dirty="0">
                <a:latin typeface="Verdana"/>
                <a:cs typeface="Verdana"/>
              </a:rPr>
              <a:t>:</a:t>
            </a:r>
            <a:r>
              <a:rPr sz="3400" spc="-335" dirty="0">
                <a:latin typeface="Verdana"/>
                <a:cs typeface="Verdana"/>
              </a:rPr>
              <a:t> </a:t>
            </a:r>
            <a:r>
              <a:rPr sz="3400" spc="-125" dirty="0">
                <a:latin typeface="Verdana"/>
                <a:cs typeface="Verdana"/>
              </a:rPr>
              <a:t>15hours</a:t>
            </a:r>
            <a:r>
              <a:rPr sz="3400" spc="-330" dirty="0">
                <a:latin typeface="Verdana"/>
                <a:cs typeface="Verdana"/>
              </a:rPr>
              <a:t> </a:t>
            </a:r>
            <a:r>
              <a:rPr sz="3400" spc="-70" dirty="0">
                <a:latin typeface="Verdana"/>
                <a:cs typeface="Verdana"/>
              </a:rPr>
              <a:t>(Cold</a:t>
            </a:r>
            <a:r>
              <a:rPr sz="3400" spc="-335" dirty="0">
                <a:latin typeface="Verdana"/>
                <a:cs typeface="Verdana"/>
              </a:rPr>
              <a:t> </a:t>
            </a:r>
            <a:r>
              <a:rPr sz="3400" spc="-10" dirty="0">
                <a:latin typeface="Verdana"/>
                <a:cs typeface="Verdana"/>
              </a:rPr>
              <a:t>cure)</a:t>
            </a:r>
            <a:endParaRPr sz="3400">
              <a:latin typeface="Verdana"/>
              <a:cs typeface="Verdana"/>
            </a:endParaRPr>
          </a:p>
          <a:p>
            <a:pPr marL="161925">
              <a:lnSpc>
                <a:spcPct val="100000"/>
              </a:lnSpc>
              <a:spcBef>
                <a:spcPts val="645"/>
              </a:spcBef>
            </a:pPr>
            <a:r>
              <a:rPr sz="3400" spc="-670" dirty="0">
                <a:latin typeface="Verdana"/>
                <a:cs typeface="Verdana"/>
              </a:rPr>
              <a:t>:</a:t>
            </a:r>
            <a:r>
              <a:rPr sz="3400" spc="-365" dirty="0">
                <a:latin typeface="Verdana"/>
                <a:cs typeface="Verdana"/>
              </a:rPr>
              <a:t> </a:t>
            </a:r>
            <a:r>
              <a:rPr sz="3400" spc="-25" dirty="0">
                <a:latin typeface="Verdana"/>
                <a:cs typeface="Verdana"/>
              </a:rPr>
              <a:t>5mm</a:t>
            </a:r>
            <a:endParaRPr sz="3400">
              <a:latin typeface="Verdana"/>
              <a:cs typeface="Verdana"/>
            </a:endParaRPr>
          </a:p>
        </p:txBody>
      </p:sp>
      <p:sp>
        <p:nvSpPr>
          <p:cNvPr id="8" name="object 8"/>
          <p:cNvSpPr txBox="1"/>
          <p:nvPr/>
        </p:nvSpPr>
        <p:spPr>
          <a:xfrm>
            <a:off x="732387" y="1226774"/>
            <a:ext cx="15866744" cy="4590415"/>
          </a:xfrm>
          <a:prstGeom prst="rect">
            <a:avLst/>
          </a:prstGeom>
        </p:spPr>
        <p:txBody>
          <a:bodyPr vert="horz" wrap="square" lIns="0" tIns="253365" rIns="0" bIns="0" rtlCol="0">
            <a:spAutoFit/>
          </a:bodyPr>
          <a:lstStyle/>
          <a:p>
            <a:pPr marL="177800">
              <a:lnSpc>
                <a:spcPct val="100000"/>
              </a:lnSpc>
              <a:spcBef>
                <a:spcPts val="1995"/>
              </a:spcBef>
            </a:pPr>
            <a:r>
              <a:rPr sz="3950" spc="-350" dirty="0">
                <a:solidFill>
                  <a:srgbClr val="004AAC"/>
                </a:solidFill>
                <a:latin typeface="Arial Black"/>
                <a:cs typeface="Arial Black"/>
              </a:rPr>
              <a:t>PREPARATION</a:t>
            </a:r>
            <a:r>
              <a:rPr sz="3950" spc="-375" dirty="0">
                <a:solidFill>
                  <a:srgbClr val="004AAC"/>
                </a:solidFill>
                <a:latin typeface="Arial Black"/>
                <a:cs typeface="Arial Black"/>
              </a:rPr>
              <a:t> </a:t>
            </a:r>
            <a:r>
              <a:rPr sz="3950" spc="-305" dirty="0">
                <a:solidFill>
                  <a:srgbClr val="004AAC"/>
                </a:solidFill>
                <a:latin typeface="Arial Black"/>
                <a:cs typeface="Arial Black"/>
              </a:rPr>
              <a:t>OF</a:t>
            </a:r>
            <a:r>
              <a:rPr sz="3950" spc="-375" dirty="0">
                <a:solidFill>
                  <a:srgbClr val="004AAC"/>
                </a:solidFill>
                <a:latin typeface="Arial Black"/>
                <a:cs typeface="Arial Black"/>
              </a:rPr>
              <a:t> </a:t>
            </a:r>
            <a:r>
              <a:rPr sz="3950" spc="-405" dirty="0">
                <a:solidFill>
                  <a:srgbClr val="004AAC"/>
                </a:solidFill>
                <a:latin typeface="Arial Black"/>
                <a:cs typeface="Arial Black"/>
              </a:rPr>
              <a:t>SHEET</a:t>
            </a:r>
            <a:r>
              <a:rPr sz="3950" spc="-370" dirty="0">
                <a:solidFill>
                  <a:srgbClr val="004AAC"/>
                </a:solidFill>
                <a:latin typeface="Arial Black"/>
                <a:cs typeface="Arial Black"/>
              </a:rPr>
              <a:t> </a:t>
            </a:r>
            <a:r>
              <a:rPr sz="3950" spc="-50" dirty="0">
                <a:solidFill>
                  <a:srgbClr val="004AAC"/>
                </a:solidFill>
                <a:latin typeface="Arial Black"/>
                <a:cs typeface="Arial Black"/>
              </a:rPr>
              <a:t>:</a:t>
            </a:r>
            <a:endParaRPr sz="3950">
              <a:latin typeface="Arial Black"/>
              <a:cs typeface="Arial Black"/>
            </a:endParaRPr>
          </a:p>
          <a:p>
            <a:pPr marL="12700" marR="633095">
              <a:lnSpc>
                <a:spcPct val="115799"/>
              </a:lnSpc>
              <a:spcBef>
                <a:spcPts val="975"/>
              </a:spcBef>
            </a:pPr>
            <a:r>
              <a:rPr sz="3400" spc="-95" dirty="0">
                <a:latin typeface="Verdana"/>
                <a:cs typeface="Verdana"/>
              </a:rPr>
              <a:t>The</a:t>
            </a:r>
            <a:r>
              <a:rPr sz="3400" spc="-340" dirty="0">
                <a:latin typeface="Verdana"/>
                <a:cs typeface="Verdana"/>
              </a:rPr>
              <a:t> </a:t>
            </a:r>
            <a:r>
              <a:rPr sz="3400" spc="-60" dirty="0">
                <a:latin typeface="Verdana"/>
                <a:cs typeface="Verdana"/>
              </a:rPr>
              <a:t>sheet</a:t>
            </a:r>
            <a:r>
              <a:rPr sz="3400" spc="-335" dirty="0">
                <a:latin typeface="Verdana"/>
                <a:cs typeface="Verdana"/>
              </a:rPr>
              <a:t> </a:t>
            </a:r>
            <a:r>
              <a:rPr sz="3400" spc="-140" dirty="0">
                <a:latin typeface="Verdana"/>
                <a:cs typeface="Verdana"/>
              </a:rPr>
              <a:t>was</a:t>
            </a:r>
            <a:r>
              <a:rPr sz="3400" spc="-340" dirty="0">
                <a:latin typeface="Verdana"/>
                <a:cs typeface="Verdana"/>
              </a:rPr>
              <a:t> </a:t>
            </a:r>
            <a:r>
              <a:rPr sz="3400" spc="-40" dirty="0">
                <a:latin typeface="Verdana"/>
                <a:cs typeface="Verdana"/>
              </a:rPr>
              <a:t>prepared</a:t>
            </a:r>
            <a:r>
              <a:rPr sz="3400" spc="-335" dirty="0">
                <a:latin typeface="Verdana"/>
                <a:cs typeface="Verdana"/>
              </a:rPr>
              <a:t> </a:t>
            </a:r>
            <a:r>
              <a:rPr sz="3400" spc="-110" dirty="0">
                <a:latin typeface="Verdana"/>
                <a:cs typeface="Verdana"/>
              </a:rPr>
              <a:t>using</a:t>
            </a:r>
            <a:r>
              <a:rPr sz="3400" spc="-335" dirty="0">
                <a:latin typeface="Verdana"/>
                <a:cs typeface="Verdana"/>
              </a:rPr>
              <a:t> </a:t>
            </a:r>
            <a:r>
              <a:rPr sz="3400" spc="-100" dirty="0">
                <a:latin typeface="Verdana"/>
                <a:cs typeface="Verdana"/>
              </a:rPr>
              <a:t>Epoxy</a:t>
            </a:r>
            <a:r>
              <a:rPr sz="3400" spc="-340" dirty="0">
                <a:latin typeface="Verdana"/>
                <a:cs typeface="Verdana"/>
              </a:rPr>
              <a:t> </a:t>
            </a:r>
            <a:r>
              <a:rPr sz="3400" spc="-70" dirty="0">
                <a:latin typeface="Verdana"/>
                <a:cs typeface="Verdana"/>
              </a:rPr>
              <a:t>resin</a:t>
            </a:r>
            <a:r>
              <a:rPr sz="3400" spc="-335" dirty="0">
                <a:latin typeface="Verdana"/>
                <a:cs typeface="Verdana"/>
              </a:rPr>
              <a:t> </a:t>
            </a:r>
            <a:r>
              <a:rPr sz="3400" spc="-95" dirty="0">
                <a:latin typeface="Verdana"/>
                <a:cs typeface="Verdana"/>
              </a:rPr>
              <a:t>system</a:t>
            </a:r>
            <a:r>
              <a:rPr sz="3400" spc="-335" dirty="0">
                <a:latin typeface="Verdana"/>
                <a:cs typeface="Verdana"/>
              </a:rPr>
              <a:t> </a:t>
            </a:r>
            <a:r>
              <a:rPr sz="3400" spc="-450" dirty="0">
                <a:latin typeface="Verdana"/>
                <a:cs typeface="Verdana"/>
              </a:rPr>
              <a:t>(</a:t>
            </a:r>
            <a:r>
              <a:rPr sz="3400" spc="-340" dirty="0">
                <a:latin typeface="Verdana"/>
                <a:cs typeface="Verdana"/>
              </a:rPr>
              <a:t> </a:t>
            </a:r>
            <a:r>
              <a:rPr sz="3400" spc="-100" dirty="0">
                <a:latin typeface="Verdana"/>
                <a:cs typeface="Verdana"/>
              </a:rPr>
              <a:t>LY-</a:t>
            </a:r>
            <a:r>
              <a:rPr sz="3400" spc="-120" dirty="0">
                <a:latin typeface="Verdana"/>
                <a:cs typeface="Verdana"/>
              </a:rPr>
              <a:t>556</a:t>
            </a:r>
            <a:r>
              <a:rPr sz="3400" spc="-335" dirty="0">
                <a:latin typeface="Verdana"/>
                <a:cs typeface="Verdana"/>
              </a:rPr>
              <a:t> </a:t>
            </a:r>
            <a:r>
              <a:rPr sz="3400" spc="-229" dirty="0">
                <a:latin typeface="Verdana"/>
                <a:cs typeface="Verdana"/>
              </a:rPr>
              <a:t>&amp;</a:t>
            </a:r>
            <a:r>
              <a:rPr sz="3400" spc="-335" dirty="0">
                <a:latin typeface="Verdana"/>
                <a:cs typeface="Verdana"/>
              </a:rPr>
              <a:t> </a:t>
            </a:r>
            <a:r>
              <a:rPr sz="3400" spc="-105" dirty="0">
                <a:latin typeface="Verdana"/>
                <a:cs typeface="Verdana"/>
              </a:rPr>
              <a:t>HY-</a:t>
            </a:r>
            <a:r>
              <a:rPr sz="3400" spc="-185" dirty="0">
                <a:latin typeface="Verdana"/>
                <a:cs typeface="Verdana"/>
              </a:rPr>
              <a:t>951</a:t>
            </a:r>
            <a:r>
              <a:rPr sz="3400" spc="-340" dirty="0">
                <a:latin typeface="Verdana"/>
                <a:cs typeface="Verdana"/>
              </a:rPr>
              <a:t> </a:t>
            </a:r>
            <a:r>
              <a:rPr sz="3400" spc="-450" dirty="0">
                <a:latin typeface="Verdana"/>
                <a:cs typeface="Verdana"/>
              </a:rPr>
              <a:t>)</a:t>
            </a:r>
            <a:r>
              <a:rPr sz="3400" spc="-335" dirty="0">
                <a:latin typeface="Verdana"/>
                <a:cs typeface="Verdana"/>
              </a:rPr>
              <a:t> </a:t>
            </a:r>
            <a:r>
              <a:rPr sz="3400" spc="-229" dirty="0">
                <a:latin typeface="Verdana"/>
                <a:cs typeface="Verdana"/>
              </a:rPr>
              <a:t>&amp;</a:t>
            </a:r>
            <a:r>
              <a:rPr sz="3400" spc="-335" dirty="0">
                <a:latin typeface="Verdana"/>
                <a:cs typeface="Verdana"/>
              </a:rPr>
              <a:t> </a:t>
            </a:r>
            <a:r>
              <a:rPr sz="3400" spc="-25" dirty="0">
                <a:latin typeface="Verdana"/>
                <a:cs typeface="Verdana"/>
              </a:rPr>
              <a:t>T. </a:t>
            </a:r>
            <a:r>
              <a:rPr sz="3400" spc="-10" dirty="0">
                <a:latin typeface="Verdana"/>
                <a:cs typeface="Verdana"/>
              </a:rPr>
              <a:t>oriental</a:t>
            </a:r>
            <a:endParaRPr sz="3400">
              <a:latin typeface="Verdana"/>
              <a:cs typeface="Verdana"/>
            </a:endParaRPr>
          </a:p>
          <a:p>
            <a:pPr marL="118110">
              <a:lnSpc>
                <a:spcPct val="100000"/>
              </a:lnSpc>
              <a:spcBef>
                <a:spcPts val="645"/>
              </a:spcBef>
            </a:pPr>
            <a:r>
              <a:rPr sz="3400" spc="-350" dirty="0">
                <a:latin typeface="Arial Black"/>
                <a:cs typeface="Arial Black"/>
              </a:rPr>
              <a:t>SHEET</a:t>
            </a:r>
            <a:r>
              <a:rPr sz="3400" spc="-320" dirty="0">
                <a:latin typeface="Arial Black"/>
                <a:cs typeface="Arial Black"/>
              </a:rPr>
              <a:t> </a:t>
            </a:r>
            <a:r>
              <a:rPr sz="3400" spc="-295" dirty="0">
                <a:latin typeface="Arial Black"/>
                <a:cs typeface="Arial Black"/>
              </a:rPr>
              <a:t>SPECIFICATION:</a:t>
            </a:r>
            <a:endParaRPr sz="3400">
              <a:latin typeface="Arial Black"/>
              <a:cs typeface="Arial Black"/>
            </a:endParaRPr>
          </a:p>
          <a:p>
            <a:pPr marL="118110">
              <a:lnSpc>
                <a:spcPct val="100000"/>
              </a:lnSpc>
              <a:spcBef>
                <a:spcPts val="645"/>
              </a:spcBef>
              <a:tabLst>
                <a:tab pos="3585210" algn="l"/>
              </a:tabLst>
            </a:pPr>
            <a:r>
              <a:rPr sz="3400" spc="-95" dirty="0">
                <a:latin typeface="Verdana"/>
                <a:cs typeface="Verdana"/>
              </a:rPr>
              <a:t>Sheet</a:t>
            </a:r>
            <a:r>
              <a:rPr sz="3400" spc="-320" dirty="0">
                <a:latin typeface="Verdana"/>
                <a:cs typeface="Verdana"/>
              </a:rPr>
              <a:t> </a:t>
            </a:r>
            <a:r>
              <a:rPr sz="3400" spc="-20" dirty="0">
                <a:latin typeface="Verdana"/>
                <a:cs typeface="Verdana"/>
              </a:rPr>
              <a:t>size</a:t>
            </a:r>
            <a:r>
              <a:rPr sz="3400" dirty="0">
                <a:latin typeface="Verdana"/>
                <a:cs typeface="Verdana"/>
              </a:rPr>
              <a:t>	</a:t>
            </a:r>
            <a:r>
              <a:rPr sz="3400" spc="-670" dirty="0">
                <a:latin typeface="Verdana"/>
                <a:cs typeface="Verdana"/>
              </a:rPr>
              <a:t>:</a:t>
            </a:r>
            <a:r>
              <a:rPr sz="3400" spc="-360" dirty="0">
                <a:latin typeface="Verdana"/>
                <a:cs typeface="Verdana"/>
              </a:rPr>
              <a:t> </a:t>
            </a:r>
            <a:r>
              <a:rPr sz="3400" spc="-450" dirty="0">
                <a:latin typeface="Verdana"/>
                <a:cs typeface="Verdana"/>
              </a:rPr>
              <a:t>(</a:t>
            </a:r>
            <a:r>
              <a:rPr sz="3400" spc="-360" dirty="0">
                <a:latin typeface="Verdana"/>
                <a:cs typeface="Verdana"/>
              </a:rPr>
              <a:t> </a:t>
            </a:r>
            <a:r>
              <a:rPr sz="3400" spc="-340" dirty="0">
                <a:latin typeface="Verdana"/>
                <a:cs typeface="Verdana"/>
              </a:rPr>
              <a:t>12</a:t>
            </a:r>
            <a:r>
              <a:rPr sz="3400" spc="-360" dirty="0">
                <a:latin typeface="Verdana"/>
                <a:cs typeface="Verdana"/>
              </a:rPr>
              <a:t> </a:t>
            </a:r>
            <a:r>
              <a:rPr sz="3400" spc="-195" dirty="0">
                <a:latin typeface="Verdana"/>
                <a:cs typeface="Verdana"/>
              </a:rPr>
              <a:t>X</a:t>
            </a:r>
            <a:r>
              <a:rPr sz="3400" spc="-360" dirty="0">
                <a:latin typeface="Verdana"/>
                <a:cs typeface="Verdana"/>
              </a:rPr>
              <a:t> </a:t>
            </a:r>
            <a:r>
              <a:rPr sz="3400" dirty="0">
                <a:latin typeface="Verdana"/>
                <a:cs typeface="Verdana"/>
              </a:rPr>
              <a:t>30</a:t>
            </a:r>
            <a:r>
              <a:rPr sz="3400" spc="-360" dirty="0">
                <a:latin typeface="Verdana"/>
                <a:cs typeface="Verdana"/>
              </a:rPr>
              <a:t> </a:t>
            </a:r>
            <a:r>
              <a:rPr sz="3400" spc="-450" dirty="0">
                <a:latin typeface="Verdana"/>
                <a:cs typeface="Verdana"/>
              </a:rPr>
              <a:t>)</a:t>
            </a:r>
            <a:r>
              <a:rPr sz="3400" spc="-360" dirty="0">
                <a:latin typeface="Verdana"/>
                <a:cs typeface="Verdana"/>
              </a:rPr>
              <a:t> </a:t>
            </a:r>
            <a:r>
              <a:rPr sz="3400" spc="-25" dirty="0">
                <a:latin typeface="Verdana"/>
                <a:cs typeface="Verdana"/>
              </a:rPr>
              <a:t>mm</a:t>
            </a:r>
            <a:endParaRPr sz="3400">
              <a:latin typeface="Verdana"/>
              <a:cs typeface="Verdana"/>
            </a:endParaRPr>
          </a:p>
          <a:p>
            <a:pPr marL="118110">
              <a:lnSpc>
                <a:spcPct val="100000"/>
              </a:lnSpc>
              <a:spcBef>
                <a:spcPts val="645"/>
              </a:spcBef>
            </a:pPr>
            <a:r>
              <a:rPr sz="3400" spc="-105" dirty="0">
                <a:latin typeface="Verdana"/>
                <a:cs typeface="Verdana"/>
              </a:rPr>
              <a:t>Weight</a:t>
            </a:r>
            <a:r>
              <a:rPr sz="3400" spc="-355" dirty="0">
                <a:latin typeface="Verdana"/>
                <a:cs typeface="Verdana"/>
              </a:rPr>
              <a:t> </a:t>
            </a:r>
            <a:r>
              <a:rPr sz="3400" spc="55" dirty="0">
                <a:latin typeface="Verdana"/>
                <a:cs typeface="Verdana"/>
              </a:rPr>
              <a:t>of</a:t>
            </a:r>
            <a:r>
              <a:rPr sz="3400" spc="-350" dirty="0">
                <a:latin typeface="Verdana"/>
                <a:cs typeface="Verdana"/>
              </a:rPr>
              <a:t> </a:t>
            </a:r>
            <a:r>
              <a:rPr sz="3400" dirty="0">
                <a:latin typeface="Verdana"/>
                <a:cs typeface="Verdana"/>
              </a:rPr>
              <a:t>sheet</a:t>
            </a:r>
            <a:r>
              <a:rPr sz="3400" spc="500" dirty="0">
                <a:latin typeface="Verdana"/>
                <a:cs typeface="Verdana"/>
              </a:rPr>
              <a:t> </a:t>
            </a:r>
            <a:r>
              <a:rPr sz="3400" spc="-670" dirty="0">
                <a:latin typeface="Verdana"/>
                <a:cs typeface="Verdana"/>
              </a:rPr>
              <a:t>:</a:t>
            </a:r>
            <a:r>
              <a:rPr sz="3400" spc="-350" dirty="0">
                <a:latin typeface="Verdana"/>
                <a:cs typeface="Verdana"/>
              </a:rPr>
              <a:t> </a:t>
            </a:r>
            <a:r>
              <a:rPr sz="3400" spc="-185" dirty="0">
                <a:latin typeface="Verdana"/>
                <a:cs typeface="Verdana"/>
              </a:rPr>
              <a:t>Take</a:t>
            </a:r>
            <a:r>
              <a:rPr sz="3400" spc="-350" dirty="0">
                <a:latin typeface="Verdana"/>
                <a:cs typeface="Verdana"/>
              </a:rPr>
              <a:t> </a:t>
            </a:r>
            <a:r>
              <a:rPr sz="3400" spc="-45" dirty="0">
                <a:latin typeface="Verdana"/>
                <a:cs typeface="Verdana"/>
              </a:rPr>
              <a:t>from</a:t>
            </a:r>
            <a:r>
              <a:rPr sz="3400" spc="-350" dirty="0">
                <a:latin typeface="Verdana"/>
                <a:cs typeface="Verdana"/>
              </a:rPr>
              <a:t> </a:t>
            </a:r>
            <a:r>
              <a:rPr sz="3400" spc="-35" dirty="0">
                <a:latin typeface="Verdana"/>
                <a:cs typeface="Verdana"/>
              </a:rPr>
              <a:t>the</a:t>
            </a:r>
            <a:r>
              <a:rPr sz="3400" spc="-350" dirty="0">
                <a:latin typeface="Verdana"/>
                <a:cs typeface="Verdana"/>
              </a:rPr>
              <a:t> </a:t>
            </a:r>
            <a:r>
              <a:rPr sz="3400" dirty="0">
                <a:latin typeface="Verdana"/>
                <a:cs typeface="Verdana"/>
              </a:rPr>
              <a:t>bottle</a:t>
            </a:r>
            <a:r>
              <a:rPr sz="3400" spc="-350" dirty="0">
                <a:latin typeface="Verdana"/>
                <a:cs typeface="Verdana"/>
              </a:rPr>
              <a:t> </a:t>
            </a:r>
            <a:r>
              <a:rPr sz="3400" spc="-35" dirty="0">
                <a:latin typeface="Verdana"/>
                <a:cs typeface="Verdana"/>
              </a:rPr>
              <a:t>that</a:t>
            </a:r>
            <a:r>
              <a:rPr sz="3400" spc="-350" dirty="0">
                <a:latin typeface="Verdana"/>
                <a:cs typeface="Verdana"/>
              </a:rPr>
              <a:t> </a:t>
            </a:r>
            <a:r>
              <a:rPr sz="3400" spc="-120" dirty="0">
                <a:latin typeface="Verdana"/>
                <a:cs typeface="Verdana"/>
              </a:rPr>
              <a:t>we</a:t>
            </a:r>
            <a:r>
              <a:rPr sz="3400" spc="-350" dirty="0">
                <a:latin typeface="Verdana"/>
                <a:cs typeface="Verdana"/>
              </a:rPr>
              <a:t> </a:t>
            </a:r>
            <a:r>
              <a:rPr sz="3400" spc="-105" dirty="0">
                <a:latin typeface="Verdana"/>
                <a:cs typeface="Verdana"/>
              </a:rPr>
              <a:t>have</a:t>
            </a:r>
            <a:r>
              <a:rPr sz="3400" spc="-350" dirty="0">
                <a:latin typeface="Verdana"/>
                <a:cs typeface="Verdana"/>
              </a:rPr>
              <a:t> </a:t>
            </a:r>
            <a:r>
              <a:rPr sz="3400" spc="-125" dirty="0">
                <a:latin typeface="Verdana"/>
                <a:cs typeface="Verdana"/>
              </a:rPr>
              <a:t>taken</a:t>
            </a:r>
            <a:r>
              <a:rPr sz="3400" spc="-350" dirty="0">
                <a:latin typeface="Verdana"/>
                <a:cs typeface="Verdana"/>
              </a:rPr>
              <a:t> </a:t>
            </a:r>
            <a:r>
              <a:rPr sz="3400" spc="-85" dirty="0">
                <a:latin typeface="Verdana"/>
                <a:cs typeface="Verdana"/>
              </a:rPr>
              <a:t>rasin</a:t>
            </a:r>
            <a:r>
              <a:rPr sz="3400" spc="-350" dirty="0">
                <a:latin typeface="Verdana"/>
                <a:cs typeface="Verdana"/>
              </a:rPr>
              <a:t> </a:t>
            </a:r>
            <a:r>
              <a:rPr sz="3400" spc="-60" dirty="0">
                <a:latin typeface="Verdana"/>
                <a:cs typeface="Verdana"/>
              </a:rPr>
              <a:t>and</a:t>
            </a:r>
            <a:r>
              <a:rPr sz="3400" spc="-350" dirty="0">
                <a:latin typeface="Verdana"/>
                <a:cs typeface="Verdana"/>
              </a:rPr>
              <a:t> </a:t>
            </a:r>
            <a:r>
              <a:rPr sz="3400" spc="-10" dirty="0">
                <a:latin typeface="Verdana"/>
                <a:cs typeface="Verdana"/>
              </a:rPr>
              <a:t>hardner</a:t>
            </a:r>
            <a:endParaRPr sz="3400">
              <a:latin typeface="Verdana"/>
              <a:cs typeface="Verdana"/>
            </a:endParaRPr>
          </a:p>
          <a:p>
            <a:pPr marL="3857625">
              <a:lnSpc>
                <a:spcPct val="100000"/>
              </a:lnSpc>
              <a:spcBef>
                <a:spcPts val="745"/>
              </a:spcBef>
            </a:pPr>
            <a:r>
              <a:rPr sz="3300" spc="-25" dirty="0">
                <a:latin typeface="Verdana"/>
                <a:cs typeface="Verdana"/>
              </a:rPr>
              <a:t>plus</a:t>
            </a:r>
            <a:r>
              <a:rPr sz="3300" spc="-325" dirty="0">
                <a:latin typeface="Verdana"/>
                <a:cs typeface="Verdana"/>
              </a:rPr>
              <a:t> </a:t>
            </a:r>
            <a:r>
              <a:rPr sz="3300" spc="-10" dirty="0">
                <a:latin typeface="Verdana"/>
                <a:cs typeface="Verdana"/>
              </a:rPr>
              <a:t>100gm</a:t>
            </a:r>
            <a:endParaRPr sz="33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343" y="659942"/>
            <a:ext cx="14533244" cy="701675"/>
          </a:xfrm>
          <a:prstGeom prst="rect">
            <a:avLst/>
          </a:prstGeom>
        </p:spPr>
        <p:txBody>
          <a:bodyPr vert="horz" wrap="square" lIns="0" tIns="17145" rIns="0" bIns="0" rtlCol="0">
            <a:spAutoFit/>
          </a:bodyPr>
          <a:lstStyle/>
          <a:p>
            <a:pPr marL="12700">
              <a:lnSpc>
                <a:spcPct val="100000"/>
              </a:lnSpc>
              <a:spcBef>
                <a:spcPts val="135"/>
              </a:spcBef>
            </a:pPr>
            <a:r>
              <a:rPr sz="4400" spc="-260" dirty="0">
                <a:solidFill>
                  <a:srgbClr val="000000"/>
                </a:solidFill>
              </a:rPr>
              <a:t>Step</a:t>
            </a:r>
            <a:r>
              <a:rPr sz="4400" spc="-415" dirty="0">
                <a:solidFill>
                  <a:srgbClr val="000000"/>
                </a:solidFill>
              </a:rPr>
              <a:t> </a:t>
            </a:r>
            <a:r>
              <a:rPr sz="4400" spc="-120" dirty="0">
                <a:solidFill>
                  <a:srgbClr val="000000"/>
                </a:solidFill>
              </a:rPr>
              <a:t>3:-</a:t>
            </a:r>
            <a:r>
              <a:rPr sz="4400" spc="-300" dirty="0">
                <a:solidFill>
                  <a:srgbClr val="000000"/>
                </a:solidFill>
              </a:rPr>
              <a:t>Sample</a:t>
            </a:r>
            <a:r>
              <a:rPr sz="4400" spc="-409" dirty="0">
                <a:solidFill>
                  <a:srgbClr val="000000"/>
                </a:solidFill>
              </a:rPr>
              <a:t> </a:t>
            </a:r>
            <a:r>
              <a:rPr sz="4400" spc="-280" dirty="0">
                <a:solidFill>
                  <a:srgbClr val="000000"/>
                </a:solidFill>
              </a:rPr>
              <a:t>kept</a:t>
            </a:r>
            <a:r>
              <a:rPr sz="4400" spc="-409" dirty="0">
                <a:solidFill>
                  <a:srgbClr val="000000"/>
                </a:solidFill>
              </a:rPr>
              <a:t> </a:t>
            </a:r>
            <a:r>
              <a:rPr sz="4400" spc="-280" dirty="0">
                <a:solidFill>
                  <a:srgbClr val="000000"/>
                </a:solidFill>
              </a:rPr>
              <a:t>with</a:t>
            </a:r>
            <a:r>
              <a:rPr sz="4400" spc="-409" dirty="0">
                <a:solidFill>
                  <a:srgbClr val="000000"/>
                </a:solidFill>
              </a:rPr>
              <a:t> </a:t>
            </a:r>
            <a:r>
              <a:rPr sz="4400" spc="-330" dirty="0">
                <a:solidFill>
                  <a:srgbClr val="000000"/>
                </a:solidFill>
              </a:rPr>
              <a:t>water</a:t>
            </a:r>
            <a:r>
              <a:rPr sz="4400" spc="-409" dirty="0">
                <a:solidFill>
                  <a:srgbClr val="000000"/>
                </a:solidFill>
              </a:rPr>
              <a:t> </a:t>
            </a:r>
            <a:r>
              <a:rPr sz="4400" spc="-175" dirty="0">
                <a:solidFill>
                  <a:srgbClr val="000000"/>
                </a:solidFill>
              </a:rPr>
              <a:t>in</a:t>
            </a:r>
            <a:r>
              <a:rPr sz="4400" spc="-409" dirty="0">
                <a:solidFill>
                  <a:srgbClr val="000000"/>
                </a:solidFill>
              </a:rPr>
              <a:t> </a:t>
            </a:r>
            <a:r>
              <a:rPr sz="4400" spc="-300" dirty="0">
                <a:solidFill>
                  <a:srgbClr val="000000"/>
                </a:solidFill>
              </a:rPr>
              <a:t>an</a:t>
            </a:r>
            <a:r>
              <a:rPr sz="4400" spc="-409" dirty="0">
                <a:solidFill>
                  <a:srgbClr val="000000"/>
                </a:solidFill>
              </a:rPr>
              <a:t> </a:t>
            </a:r>
            <a:r>
              <a:rPr sz="4400" spc="-285" dirty="0">
                <a:solidFill>
                  <a:srgbClr val="000000"/>
                </a:solidFill>
              </a:rPr>
              <a:t>enclosed</a:t>
            </a:r>
            <a:r>
              <a:rPr sz="4400" spc="-415" dirty="0">
                <a:solidFill>
                  <a:srgbClr val="000000"/>
                </a:solidFill>
              </a:rPr>
              <a:t> </a:t>
            </a:r>
            <a:r>
              <a:rPr sz="4400" spc="-345" dirty="0">
                <a:solidFill>
                  <a:srgbClr val="000000"/>
                </a:solidFill>
              </a:rPr>
              <a:t>vessel</a:t>
            </a:r>
            <a:endParaRPr sz="4400"/>
          </a:p>
        </p:txBody>
      </p:sp>
      <p:sp>
        <p:nvSpPr>
          <p:cNvPr id="3" name="object 3"/>
          <p:cNvSpPr txBox="1"/>
          <p:nvPr/>
        </p:nvSpPr>
        <p:spPr>
          <a:xfrm>
            <a:off x="370250" y="1588506"/>
            <a:ext cx="17243425" cy="8101965"/>
          </a:xfrm>
          <a:prstGeom prst="rect">
            <a:avLst/>
          </a:prstGeom>
        </p:spPr>
        <p:txBody>
          <a:bodyPr vert="horz" wrap="square" lIns="0" tIns="12065" rIns="0" bIns="0" rtlCol="0">
            <a:spAutoFit/>
          </a:bodyPr>
          <a:lstStyle/>
          <a:p>
            <a:pPr marL="112395" marR="2423160">
              <a:lnSpc>
                <a:spcPct val="117600"/>
              </a:lnSpc>
              <a:spcBef>
                <a:spcPts val="95"/>
              </a:spcBef>
            </a:pPr>
            <a:r>
              <a:rPr sz="3400" spc="-75" dirty="0">
                <a:latin typeface="Verdana"/>
                <a:cs typeface="Verdana"/>
              </a:rPr>
              <a:t>The</a:t>
            </a:r>
            <a:r>
              <a:rPr sz="3400" spc="-320" dirty="0">
                <a:latin typeface="Verdana"/>
                <a:cs typeface="Verdana"/>
              </a:rPr>
              <a:t> </a:t>
            </a:r>
            <a:r>
              <a:rPr sz="3400" spc="-60" dirty="0">
                <a:latin typeface="Verdana"/>
                <a:cs typeface="Verdana"/>
              </a:rPr>
              <a:t>sample</a:t>
            </a:r>
            <a:r>
              <a:rPr sz="3400" spc="-320" dirty="0">
                <a:latin typeface="Verdana"/>
                <a:cs typeface="Verdana"/>
              </a:rPr>
              <a:t> </a:t>
            </a:r>
            <a:r>
              <a:rPr sz="3400" spc="-60" dirty="0">
                <a:latin typeface="Verdana"/>
                <a:cs typeface="Verdana"/>
              </a:rPr>
              <a:t>is</a:t>
            </a:r>
            <a:r>
              <a:rPr sz="3400" spc="-315" dirty="0">
                <a:latin typeface="Verdana"/>
                <a:cs typeface="Verdana"/>
              </a:rPr>
              <a:t> </a:t>
            </a:r>
            <a:r>
              <a:rPr sz="3400" spc="-65" dirty="0">
                <a:latin typeface="Verdana"/>
                <a:cs typeface="Verdana"/>
              </a:rPr>
              <a:t>kept</a:t>
            </a:r>
            <a:r>
              <a:rPr sz="3400" spc="-320" dirty="0">
                <a:latin typeface="Verdana"/>
                <a:cs typeface="Verdana"/>
              </a:rPr>
              <a:t> </a:t>
            </a:r>
            <a:r>
              <a:rPr sz="3400" spc="-35" dirty="0">
                <a:latin typeface="Verdana"/>
                <a:cs typeface="Verdana"/>
              </a:rPr>
              <a:t>with</a:t>
            </a:r>
            <a:r>
              <a:rPr sz="3400" spc="-320" dirty="0">
                <a:latin typeface="Verdana"/>
                <a:cs typeface="Verdana"/>
              </a:rPr>
              <a:t> </a:t>
            </a:r>
            <a:r>
              <a:rPr sz="3400" spc="-65" dirty="0">
                <a:latin typeface="Verdana"/>
                <a:cs typeface="Verdana"/>
              </a:rPr>
              <a:t>water</a:t>
            </a:r>
            <a:r>
              <a:rPr sz="3400" spc="-315" dirty="0">
                <a:latin typeface="Verdana"/>
                <a:cs typeface="Verdana"/>
              </a:rPr>
              <a:t> </a:t>
            </a:r>
            <a:r>
              <a:rPr sz="3400" spc="-35" dirty="0">
                <a:latin typeface="Verdana"/>
                <a:cs typeface="Verdana"/>
              </a:rPr>
              <a:t>in</a:t>
            </a:r>
            <a:r>
              <a:rPr sz="3400" spc="-320" dirty="0">
                <a:latin typeface="Verdana"/>
                <a:cs typeface="Verdana"/>
              </a:rPr>
              <a:t> </a:t>
            </a:r>
            <a:r>
              <a:rPr sz="3400" spc="-90" dirty="0">
                <a:latin typeface="Verdana"/>
                <a:cs typeface="Verdana"/>
              </a:rPr>
              <a:t>an</a:t>
            </a:r>
            <a:r>
              <a:rPr sz="3400" spc="-315" dirty="0">
                <a:latin typeface="Verdana"/>
                <a:cs typeface="Verdana"/>
              </a:rPr>
              <a:t> </a:t>
            </a:r>
            <a:r>
              <a:rPr sz="3400" dirty="0">
                <a:latin typeface="Verdana"/>
                <a:cs typeface="Verdana"/>
              </a:rPr>
              <a:t>enclosed</a:t>
            </a:r>
            <a:r>
              <a:rPr sz="3400" spc="-320" dirty="0">
                <a:latin typeface="Verdana"/>
                <a:cs typeface="Verdana"/>
              </a:rPr>
              <a:t> </a:t>
            </a:r>
            <a:r>
              <a:rPr sz="3400" spc="-55" dirty="0">
                <a:latin typeface="Verdana"/>
                <a:cs typeface="Verdana"/>
              </a:rPr>
              <a:t>vessel</a:t>
            </a:r>
            <a:r>
              <a:rPr sz="3400" spc="-320" dirty="0">
                <a:latin typeface="Verdana"/>
                <a:cs typeface="Verdana"/>
              </a:rPr>
              <a:t> </a:t>
            </a:r>
            <a:r>
              <a:rPr sz="3400" dirty="0">
                <a:latin typeface="Verdana"/>
                <a:cs typeface="Verdana"/>
              </a:rPr>
              <a:t>for</a:t>
            </a:r>
            <a:r>
              <a:rPr sz="3400" spc="-315" dirty="0">
                <a:latin typeface="Verdana"/>
                <a:cs typeface="Verdana"/>
              </a:rPr>
              <a:t> </a:t>
            </a:r>
            <a:r>
              <a:rPr sz="3400" spc="-280" dirty="0">
                <a:latin typeface="Verdana"/>
                <a:cs typeface="Verdana"/>
              </a:rPr>
              <a:t>2-</a:t>
            </a:r>
            <a:r>
              <a:rPr sz="3400" spc="-180" dirty="0">
                <a:latin typeface="Verdana"/>
                <a:cs typeface="Verdana"/>
              </a:rPr>
              <a:t>3</a:t>
            </a:r>
            <a:r>
              <a:rPr sz="3400" spc="-320" dirty="0">
                <a:latin typeface="Verdana"/>
                <a:cs typeface="Verdana"/>
              </a:rPr>
              <a:t> </a:t>
            </a:r>
            <a:r>
              <a:rPr sz="3400" spc="-25" dirty="0">
                <a:latin typeface="Verdana"/>
                <a:cs typeface="Verdana"/>
              </a:rPr>
              <a:t>hours.Then </a:t>
            </a:r>
            <a:r>
              <a:rPr sz="3400" spc="-35" dirty="0">
                <a:latin typeface="Verdana"/>
                <a:cs typeface="Verdana"/>
              </a:rPr>
              <a:t>heated</a:t>
            </a:r>
            <a:r>
              <a:rPr sz="3400" spc="-295" dirty="0">
                <a:latin typeface="Verdana"/>
                <a:cs typeface="Verdana"/>
              </a:rPr>
              <a:t> </a:t>
            </a:r>
            <a:r>
              <a:rPr sz="3400" dirty="0">
                <a:latin typeface="Verdana"/>
                <a:cs typeface="Verdana"/>
              </a:rPr>
              <a:t>for</a:t>
            </a:r>
            <a:r>
              <a:rPr sz="3400" spc="-295" dirty="0">
                <a:latin typeface="Verdana"/>
                <a:cs typeface="Verdana"/>
              </a:rPr>
              <a:t> </a:t>
            </a:r>
            <a:r>
              <a:rPr sz="3400" spc="-35" dirty="0">
                <a:latin typeface="Verdana"/>
                <a:cs typeface="Verdana"/>
              </a:rPr>
              <a:t>around</a:t>
            </a:r>
            <a:r>
              <a:rPr sz="3400" spc="-295" dirty="0">
                <a:latin typeface="Verdana"/>
                <a:cs typeface="Verdana"/>
              </a:rPr>
              <a:t> </a:t>
            </a:r>
            <a:r>
              <a:rPr sz="3400" spc="-25" dirty="0">
                <a:latin typeface="Verdana"/>
                <a:cs typeface="Verdana"/>
              </a:rPr>
              <a:t>80deg</a:t>
            </a:r>
            <a:r>
              <a:rPr sz="3400" spc="-295" dirty="0">
                <a:latin typeface="Verdana"/>
                <a:cs typeface="Verdana"/>
              </a:rPr>
              <a:t> </a:t>
            </a:r>
            <a:r>
              <a:rPr sz="3400" spc="-10" dirty="0">
                <a:latin typeface="Verdana"/>
                <a:cs typeface="Verdana"/>
              </a:rPr>
              <a:t>celcius.</a:t>
            </a:r>
            <a:endParaRPr sz="3400">
              <a:latin typeface="Verdana"/>
              <a:cs typeface="Verdana"/>
            </a:endParaRPr>
          </a:p>
          <a:p>
            <a:pPr marL="231775">
              <a:lnSpc>
                <a:spcPct val="100000"/>
              </a:lnSpc>
              <a:spcBef>
                <a:spcPts val="3925"/>
              </a:spcBef>
            </a:pPr>
            <a:r>
              <a:rPr sz="4250" spc="-475" dirty="0">
                <a:latin typeface="Arial Black"/>
                <a:cs typeface="Arial Black"/>
              </a:rPr>
              <a:t>STEP</a:t>
            </a:r>
            <a:r>
              <a:rPr sz="4250" spc="-400" dirty="0">
                <a:latin typeface="Arial Black"/>
                <a:cs typeface="Arial Black"/>
              </a:rPr>
              <a:t> </a:t>
            </a:r>
            <a:r>
              <a:rPr sz="4250" spc="-235" dirty="0">
                <a:latin typeface="Arial Black"/>
                <a:cs typeface="Arial Black"/>
              </a:rPr>
              <a:t>4:</a:t>
            </a:r>
            <a:r>
              <a:rPr sz="4250" spc="-395" dirty="0">
                <a:latin typeface="Arial Black"/>
                <a:cs typeface="Arial Black"/>
              </a:rPr>
              <a:t> </a:t>
            </a:r>
            <a:r>
              <a:rPr sz="4250" spc="-170" dirty="0">
                <a:latin typeface="Arial Black"/>
                <a:cs typeface="Arial Black"/>
              </a:rPr>
              <a:t>Dipped</a:t>
            </a:r>
            <a:r>
              <a:rPr sz="4250" spc="-400" dirty="0">
                <a:latin typeface="Arial Black"/>
                <a:cs typeface="Arial Black"/>
              </a:rPr>
              <a:t> </a:t>
            </a:r>
            <a:r>
              <a:rPr sz="4250" spc="-185" dirty="0">
                <a:latin typeface="Arial Black"/>
                <a:cs typeface="Arial Black"/>
              </a:rPr>
              <a:t>in</a:t>
            </a:r>
            <a:r>
              <a:rPr sz="4250" spc="-395" dirty="0">
                <a:latin typeface="Arial Black"/>
                <a:cs typeface="Arial Black"/>
              </a:rPr>
              <a:t> </a:t>
            </a:r>
            <a:r>
              <a:rPr sz="4250" spc="-254" dirty="0">
                <a:latin typeface="Arial Black"/>
                <a:cs typeface="Arial Black"/>
              </a:rPr>
              <a:t>sodium</a:t>
            </a:r>
            <a:r>
              <a:rPr sz="4250" spc="-395" dirty="0">
                <a:latin typeface="Arial Black"/>
                <a:cs typeface="Arial Black"/>
              </a:rPr>
              <a:t> </a:t>
            </a:r>
            <a:r>
              <a:rPr sz="4250" spc="-240" dirty="0">
                <a:latin typeface="Arial Black"/>
                <a:cs typeface="Arial Black"/>
              </a:rPr>
              <a:t>hydroxide</a:t>
            </a:r>
            <a:r>
              <a:rPr sz="4250" spc="-400" dirty="0">
                <a:latin typeface="Arial Black"/>
                <a:cs typeface="Arial Black"/>
              </a:rPr>
              <a:t> </a:t>
            </a:r>
            <a:r>
              <a:rPr sz="4250" spc="-105" dirty="0">
                <a:latin typeface="Arial Black"/>
                <a:cs typeface="Arial Black"/>
              </a:rPr>
              <a:t>for</a:t>
            </a:r>
            <a:r>
              <a:rPr sz="4250" spc="-395" dirty="0">
                <a:latin typeface="Arial Black"/>
                <a:cs typeface="Arial Black"/>
              </a:rPr>
              <a:t> </a:t>
            </a:r>
            <a:r>
              <a:rPr sz="4250" spc="-75" dirty="0">
                <a:latin typeface="Arial Black"/>
                <a:cs typeface="Arial Black"/>
              </a:rPr>
              <a:t>3-</a:t>
            </a:r>
            <a:r>
              <a:rPr sz="4250" spc="-204" dirty="0">
                <a:latin typeface="Arial Black"/>
                <a:cs typeface="Arial Black"/>
              </a:rPr>
              <a:t>4</a:t>
            </a:r>
            <a:r>
              <a:rPr sz="4250" spc="-395" dirty="0">
                <a:latin typeface="Arial Black"/>
                <a:cs typeface="Arial Black"/>
              </a:rPr>
              <a:t> </a:t>
            </a:r>
            <a:r>
              <a:rPr sz="4250" spc="-260" dirty="0">
                <a:latin typeface="Arial Black"/>
                <a:cs typeface="Arial Black"/>
              </a:rPr>
              <a:t>hrs</a:t>
            </a:r>
            <a:r>
              <a:rPr sz="4250" spc="-400" dirty="0">
                <a:latin typeface="Arial Black"/>
                <a:cs typeface="Arial Black"/>
              </a:rPr>
              <a:t> </a:t>
            </a:r>
            <a:r>
              <a:rPr sz="4250" spc="-290" dirty="0">
                <a:latin typeface="Arial Black"/>
                <a:cs typeface="Arial Black"/>
              </a:rPr>
              <a:t>with</a:t>
            </a:r>
            <a:r>
              <a:rPr sz="4250" spc="-395" dirty="0">
                <a:latin typeface="Arial Black"/>
                <a:cs typeface="Arial Black"/>
              </a:rPr>
              <a:t> </a:t>
            </a:r>
            <a:r>
              <a:rPr sz="4250" spc="-370" dirty="0">
                <a:latin typeface="Arial Black"/>
                <a:cs typeface="Arial Black"/>
              </a:rPr>
              <a:t>water</a:t>
            </a:r>
            <a:endParaRPr sz="4250">
              <a:latin typeface="Arial Black"/>
              <a:cs typeface="Arial Black"/>
            </a:endParaRPr>
          </a:p>
          <a:p>
            <a:pPr marL="12700" marR="875030">
              <a:lnSpc>
                <a:spcPct val="114900"/>
              </a:lnSpc>
              <a:spcBef>
                <a:spcPts val="5245"/>
              </a:spcBef>
            </a:pPr>
            <a:r>
              <a:rPr sz="3100" spc="-95" dirty="0">
                <a:latin typeface="Verdana"/>
                <a:cs typeface="Verdana"/>
              </a:rPr>
              <a:t>The</a:t>
            </a:r>
            <a:r>
              <a:rPr sz="3100" spc="-305" dirty="0">
                <a:latin typeface="Verdana"/>
                <a:cs typeface="Verdana"/>
              </a:rPr>
              <a:t> </a:t>
            </a:r>
            <a:r>
              <a:rPr sz="3100" spc="-75" dirty="0">
                <a:latin typeface="Verdana"/>
                <a:cs typeface="Verdana"/>
              </a:rPr>
              <a:t>sample</a:t>
            </a:r>
            <a:r>
              <a:rPr sz="3100" spc="-310" dirty="0">
                <a:latin typeface="Verdana"/>
                <a:cs typeface="Verdana"/>
              </a:rPr>
              <a:t> </a:t>
            </a:r>
            <a:r>
              <a:rPr sz="3100" spc="-60" dirty="0">
                <a:latin typeface="Verdana"/>
                <a:cs typeface="Verdana"/>
              </a:rPr>
              <a:t>is</a:t>
            </a:r>
            <a:r>
              <a:rPr sz="3100" spc="-305" dirty="0">
                <a:latin typeface="Verdana"/>
                <a:cs typeface="Verdana"/>
              </a:rPr>
              <a:t> </a:t>
            </a:r>
            <a:r>
              <a:rPr sz="3100" spc="-50" dirty="0">
                <a:latin typeface="Verdana"/>
                <a:cs typeface="Verdana"/>
              </a:rPr>
              <a:t>then</a:t>
            </a:r>
            <a:r>
              <a:rPr sz="3100" spc="-305" dirty="0">
                <a:latin typeface="Verdana"/>
                <a:cs typeface="Verdana"/>
              </a:rPr>
              <a:t> </a:t>
            </a:r>
            <a:r>
              <a:rPr sz="3100" spc="-85" dirty="0">
                <a:latin typeface="Verdana"/>
                <a:cs typeface="Verdana"/>
              </a:rPr>
              <a:t>kept</a:t>
            </a:r>
            <a:r>
              <a:rPr sz="3100" spc="-305" dirty="0">
                <a:latin typeface="Verdana"/>
                <a:cs typeface="Verdana"/>
              </a:rPr>
              <a:t> </a:t>
            </a:r>
            <a:r>
              <a:rPr sz="3100" spc="-50" dirty="0">
                <a:latin typeface="Verdana"/>
                <a:cs typeface="Verdana"/>
              </a:rPr>
              <a:t>in</a:t>
            </a:r>
            <a:r>
              <a:rPr sz="3100" spc="-305" dirty="0">
                <a:latin typeface="Verdana"/>
                <a:cs typeface="Verdana"/>
              </a:rPr>
              <a:t> </a:t>
            </a:r>
            <a:r>
              <a:rPr sz="3100" spc="-295" dirty="0">
                <a:latin typeface="Verdana"/>
                <a:cs typeface="Verdana"/>
              </a:rPr>
              <a:t>10%</a:t>
            </a:r>
            <a:r>
              <a:rPr sz="3100" spc="-305" dirty="0">
                <a:latin typeface="Verdana"/>
                <a:cs typeface="Verdana"/>
              </a:rPr>
              <a:t> </a:t>
            </a:r>
            <a:r>
              <a:rPr sz="3100" spc="-60" dirty="0">
                <a:latin typeface="Verdana"/>
                <a:cs typeface="Verdana"/>
              </a:rPr>
              <a:t>sodium</a:t>
            </a:r>
            <a:r>
              <a:rPr sz="3100" spc="-305" dirty="0">
                <a:latin typeface="Verdana"/>
                <a:cs typeface="Verdana"/>
              </a:rPr>
              <a:t> </a:t>
            </a:r>
            <a:r>
              <a:rPr sz="3100" spc="-65" dirty="0">
                <a:latin typeface="Verdana"/>
                <a:cs typeface="Verdana"/>
              </a:rPr>
              <a:t>hydroxide</a:t>
            </a:r>
            <a:r>
              <a:rPr sz="3100" spc="-305" dirty="0">
                <a:latin typeface="Verdana"/>
                <a:cs typeface="Verdana"/>
              </a:rPr>
              <a:t> </a:t>
            </a:r>
            <a:r>
              <a:rPr sz="3100" spc="-25" dirty="0">
                <a:latin typeface="Verdana"/>
                <a:cs typeface="Verdana"/>
              </a:rPr>
              <a:t>solution</a:t>
            </a:r>
            <a:r>
              <a:rPr sz="3100" spc="-305" dirty="0">
                <a:latin typeface="Verdana"/>
                <a:cs typeface="Verdana"/>
              </a:rPr>
              <a:t> </a:t>
            </a:r>
            <a:r>
              <a:rPr sz="3100" dirty="0">
                <a:latin typeface="Verdana"/>
                <a:cs typeface="Verdana"/>
              </a:rPr>
              <a:t>for</a:t>
            </a:r>
            <a:r>
              <a:rPr sz="3100" spc="-305" dirty="0">
                <a:latin typeface="Verdana"/>
                <a:cs typeface="Verdana"/>
              </a:rPr>
              <a:t> </a:t>
            </a:r>
            <a:r>
              <a:rPr sz="3100" spc="-220" dirty="0">
                <a:latin typeface="Verdana"/>
                <a:cs typeface="Verdana"/>
              </a:rPr>
              <a:t>3-</a:t>
            </a:r>
            <a:r>
              <a:rPr sz="3100" spc="-125" dirty="0">
                <a:latin typeface="Verdana"/>
                <a:cs typeface="Verdana"/>
              </a:rPr>
              <a:t>4</a:t>
            </a:r>
            <a:r>
              <a:rPr sz="3100" spc="-305" dirty="0">
                <a:latin typeface="Verdana"/>
                <a:cs typeface="Verdana"/>
              </a:rPr>
              <a:t> </a:t>
            </a:r>
            <a:r>
              <a:rPr sz="3100" spc="-60" dirty="0">
                <a:latin typeface="Verdana"/>
                <a:cs typeface="Verdana"/>
              </a:rPr>
              <a:t>hours</a:t>
            </a:r>
            <a:r>
              <a:rPr sz="3100" spc="-305" dirty="0">
                <a:latin typeface="Verdana"/>
                <a:cs typeface="Verdana"/>
              </a:rPr>
              <a:t> , </a:t>
            </a:r>
            <a:r>
              <a:rPr sz="3100" spc="-70" dirty="0">
                <a:latin typeface="Verdana"/>
                <a:cs typeface="Verdana"/>
              </a:rPr>
              <a:t>An</a:t>
            </a:r>
            <a:r>
              <a:rPr sz="3100" spc="-305" dirty="0">
                <a:latin typeface="Verdana"/>
                <a:cs typeface="Verdana"/>
              </a:rPr>
              <a:t> </a:t>
            </a:r>
            <a:r>
              <a:rPr sz="3100" spc="-10" dirty="0">
                <a:latin typeface="Verdana"/>
                <a:cs typeface="Verdana"/>
              </a:rPr>
              <a:t>important </a:t>
            </a:r>
            <a:r>
              <a:rPr sz="3100" spc="-40" dirty="0">
                <a:latin typeface="Verdana"/>
                <a:cs typeface="Verdana"/>
              </a:rPr>
              <a:t>result</a:t>
            </a:r>
            <a:r>
              <a:rPr sz="3100" spc="-305" dirty="0">
                <a:latin typeface="Verdana"/>
                <a:cs typeface="Verdana"/>
              </a:rPr>
              <a:t> </a:t>
            </a:r>
            <a:r>
              <a:rPr sz="3100" spc="55" dirty="0">
                <a:latin typeface="Verdana"/>
                <a:cs typeface="Verdana"/>
              </a:rPr>
              <a:t>of</a:t>
            </a:r>
            <a:r>
              <a:rPr sz="3100" spc="-300" dirty="0">
                <a:latin typeface="Verdana"/>
                <a:cs typeface="Verdana"/>
              </a:rPr>
              <a:t> </a:t>
            </a:r>
            <a:r>
              <a:rPr sz="3100" spc="-45" dirty="0">
                <a:latin typeface="Verdana"/>
                <a:cs typeface="Verdana"/>
              </a:rPr>
              <a:t>the</a:t>
            </a:r>
            <a:r>
              <a:rPr sz="3100" spc="-300" dirty="0">
                <a:latin typeface="Verdana"/>
                <a:cs typeface="Verdana"/>
              </a:rPr>
              <a:t> </a:t>
            </a:r>
            <a:r>
              <a:rPr sz="3100" spc="-65" dirty="0">
                <a:latin typeface="Verdana"/>
                <a:cs typeface="Verdana"/>
              </a:rPr>
              <a:t>treatment</a:t>
            </a:r>
            <a:r>
              <a:rPr sz="3100" spc="-300" dirty="0">
                <a:latin typeface="Verdana"/>
                <a:cs typeface="Verdana"/>
              </a:rPr>
              <a:t> </a:t>
            </a:r>
            <a:r>
              <a:rPr sz="3100" spc="55" dirty="0">
                <a:latin typeface="Verdana"/>
                <a:cs typeface="Verdana"/>
              </a:rPr>
              <a:t>of</a:t>
            </a:r>
            <a:r>
              <a:rPr sz="3100" spc="-305" dirty="0">
                <a:latin typeface="Verdana"/>
                <a:cs typeface="Verdana"/>
              </a:rPr>
              <a:t> </a:t>
            </a:r>
            <a:r>
              <a:rPr sz="3100" spc="-60" dirty="0">
                <a:latin typeface="Verdana"/>
                <a:cs typeface="Verdana"/>
              </a:rPr>
              <a:t>sodium</a:t>
            </a:r>
            <a:r>
              <a:rPr sz="3100" spc="-300" dirty="0">
                <a:latin typeface="Verdana"/>
                <a:cs typeface="Verdana"/>
              </a:rPr>
              <a:t> </a:t>
            </a:r>
            <a:r>
              <a:rPr sz="3100" spc="-65" dirty="0">
                <a:latin typeface="Verdana"/>
                <a:cs typeface="Verdana"/>
              </a:rPr>
              <a:t>hydroxide</a:t>
            </a:r>
            <a:r>
              <a:rPr sz="3100" spc="-300" dirty="0">
                <a:latin typeface="Verdana"/>
                <a:cs typeface="Verdana"/>
              </a:rPr>
              <a:t> </a:t>
            </a:r>
            <a:r>
              <a:rPr sz="3100" spc="-60" dirty="0">
                <a:latin typeface="Verdana"/>
                <a:cs typeface="Verdana"/>
              </a:rPr>
              <a:t>is</a:t>
            </a:r>
            <a:r>
              <a:rPr sz="3100" spc="-300" dirty="0">
                <a:latin typeface="Verdana"/>
                <a:cs typeface="Verdana"/>
              </a:rPr>
              <a:t> </a:t>
            </a:r>
            <a:r>
              <a:rPr sz="3100" spc="-45" dirty="0">
                <a:latin typeface="Verdana"/>
                <a:cs typeface="Verdana"/>
              </a:rPr>
              <a:t>that</a:t>
            </a:r>
            <a:r>
              <a:rPr sz="3100" spc="-300" dirty="0">
                <a:latin typeface="Verdana"/>
                <a:cs typeface="Verdana"/>
              </a:rPr>
              <a:t> </a:t>
            </a:r>
            <a:r>
              <a:rPr sz="3100" dirty="0">
                <a:latin typeface="Verdana"/>
                <a:cs typeface="Verdana"/>
              </a:rPr>
              <a:t>it</a:t>
            </a:r>
            <a:r>
              <a:rPr sz="3100" spc="-305" dirty="0">
                <a:latin typeface="Verdana"/>
                <a:cs typeface="Verdana"/>
              </a:rPr>
              <a:t> </a:t>
            </a:r>
            <a:r>
              <a:rPr sz="3100" spc="-35" dirty="0">
                <a:latin typeface="Verdana"/>
                <a:cs typeface="Verdana"/>
              </a:rPr>
              <a:t>disrupts</a:t>
            </a:r>
            <a:r>
              <a:rPr sz="3100" spc="-300" dirty="0">
                <a:latin typeface="Verdana"/>
                <a:cs typeface="Verdana"/>
              </a:rPr>
              <a:t> </a:t>
            </a:r>
            <a:r>
              <a:rPr sz="3100" spc="-75" dirty="0">
                <a:latin typeface="Verdana"/>
                <a:cs typeface="Verdana"/>
              </a:rPr>
              <a:t>hydrogen</a:t>
            </a:r>
            <a:r>
              <a:rPr sz="3100" spc="-300" dirty="0">
                <a:latin typeface="Verdana"/>
                <a:cs typeface="Verdana"/>
              </a:rPr>
              <a:t> </a:t>
            </a:r>
            <a:r>
              <a:rPr sz="3100" spc="-20" dirty="0">
                <a:latin typeface="Verdana"/>
                <a:cs typeface="Verdana"/>
              </a:rPr>
              <a:t>bonds</a:t>
            </a:r>
            <a:r>
              <a:rPr sz="3100" spc="-300" dirty="0">
                <a:latin typeface="Verdana"/>
                <a:cs typeface="Verdana"/>
              </a:rPr>
              <a:t> </a:t>
            </a:r>
            <a:r>
              <a:rPr sz="3100" spc="-50" dirty="0">
                <a:latin typeface="Verdana"/>
                <a:cs typeface="Verdana"/>
              </a:rPr>
              <a:t>in</a:t>
            </a:r>
            <a:r>
              <a:rPr sz="3100" spc="-300" dirty="0">
                <a:latin typeface="Verdana"/>
                <a:cs typeface="Verdana"/>
              </a:rPr>
              <a:t> </a:t>
            </a:r>
            <a:r>
              <a:rPr sz="3100" spc="-25" dirty="0">
                <a:latin typeface="Verdana"/>
                <a:cs typeface="Verdana"/>
              </a:rPr>
              <a:t>the </a:t>
            </a:r>
            <a:r>
              <a:rPr sz="3100" spc="-35" dirty="0">
                <a:latin typeface="Verdana"/>
                <a:cs typeface="Verdana"/>
              </a:rPr>
              <a:t>structure</a:t>
            </a:r>
            <a:r>
              <a:rPr sz="3100" spc="-305" dirty="0">
                <a:latin typeface="Verdana"/>
                <a:cs typeface="Verdana"/>
              </a:rPr>
              <a:t> </a:t>
            </a:r>
            <a:r>
              <a:rPr sz="3100" spc="55" dirty="0">
                <a:latin typeface="Verdana"/>
                <a:cs typeface="Verdana"/>
              </a:rPr>
              <a:t>of</a:t>
            </a:r>
            <a:r>
              <a:rPr sz="3100" spc="-305" dirty="0">
                <a:latin typeface="Verdana"/>
                <a:cs typeface="Verdana"/>
              </a:rPr>
              <a:t> </a:t>
            </a:r>
            <a:r>
              <a:rPr sz="3100" spc="-45" dirty="0">
                <a:latin typeface="Verdana"/>
                <a:cs typeface="Verdana"/>
              </a:rPr>
              <a:t>the</a:t>
            </a:r>
            <a:r>
              <a:rPr sz="3100" spc="-305" dirty="0">
                <a:latin typeface="Verdana"/>
                <a:cs typeface="Verdana"/>
              </a:rPr>
              <a:t> </a:t>
            </a:r>
            <a:r>
              <a:rPr sz="3100" spc="-10" dirty="0">
                <a:latin typeface="Verdana"/>
                <a:cs typeface="Verdana"/>
              </a:rPr>
              <a:t>fiber</a:t>
            </a:r>
            <a:r>
              <a:rPr sz="3100" spc="-305" dirty="0">
                <a:latin typeface="Verdana"/>
                <a:cs typeface="Verdana"/>
              </a:rPr>
              <a:t> </a:t>
            </a:r>
            <a:r>
              <a:rPr sz="3100" spc="-114" dirty="0">
                <a:latin typeface="Verdana"/>
                <a:cs typeface="Verdana"/>
              </a:rPr>
              <a:t>network,</a:t>
            </a:r>
            <a:r>
              <a:rPr sz="3100" spc="-305" dirty="0">
                <a:latin typeface="Verdana"/>
                <a:cs typeface="Verdana"/>
              </a:rPr>
              <a:t> </a:t>
            </a:r>
            <a:r>
              <a:rPr sz="3100" spc="-40" dirty="0">
                <a:latin typeface="Verdana"/>
                <a:cs typeface="Verdana"/>
              </a:rPr>
              <a:t>so</a:t>
            </a:r>
            <a:r>
              <a:rPr sz="3100" spc="-305" dirty="0">
                <a:latin typeface="Verdana"/>
                <a:cs typeface="Verdana"/>
              </a:rPr>
              <a:t> </a:t>
            </a:r>
            <a:r>
              <a:rPr sz="3100" spc="-45" dirty="0">
                <a:latin typeface="Verdana"/>
                <a:cs typeface="Verdana"/>
              </a:rPr>
              <a:t>that</a:t>
            </a:r>
            <a:r>
              <a:rPr sz="3100" spc="-305" dirty="0">
                <a:latin typeface="Verdana"/>
                <a:cs typeface="Verdana"/>
              </a:rPr>
              <a:t> </a:t>
            </a:r>
            <a:r>
              <a:rPr sz="3100" dirty="0">
                <a:latin typeface="Verdana"/>
                <a:cs typeface="Verdana"/>
              </a:rPr>
              <a:t>it</a:t>
            </a:r>
            <a:r>
              <a:rPr sz="3100" spc="-305" dirty="0">
                <a:latin typeface="Verdana"/>
                <a:cs typeface="Verdana"/>
              </a:rPr>
              <a:t> </a:t>
            </a:r>
            <a:r>
              <a:rPr sz="3100" spc="-50" dirty="0">
                <a:latin typeface="Verdana"/>
                <a:cs typeface="Verdana"/>
              </a:rPr>
              <a:t>can</a:t>
            </a:r>
            <a:r>
              <a:rPr sz="3100" spc="-305" dirty="0">
                <a:latin typeface="Verdana"/>
                <a:cs typeface="Verdana"/>
              </a:rPr>
              <a:t> </a:t>
            </a:r>
            <a:r>
              <a:rPr sz="3100" spc="-185" dirty="0">
                <a:latin typeface="Verdana"/>
                <a:cs typeface="Verdana"/>
              </a:rPr>
              <a:t>make</a:t>
            </a:r>
            <a:r>
              <a:rPr sz="3100" spc="-305" dirty="0">
                <a:latin typeface="Verdana"/>
                <a:cs typeface="Verdana"/>
              </a:rPr>
              <a:t> </a:t>
            </a:r>
            <a:r>
              <a:rPr sz="3100" spc="-45" dirty="0">
                <a:latin typeface="Verdana"/>
                <a:cs typeface="Verdana"/>
              </a:rPr>
              <a:t>the</a:t>
            </a:r>
            <a:r>
              <a:rPr sz="3100" spc="-305" dirty="0">
                <a:latin typeface="Verdana"/>
                <a:cs typeface="Verdana"/>
              </a:rPr>
              <a:t> </a:t>
            </a:r>
            <a:r>
              <a:rPr sz="3100" spc="-10" dirty="0">
                <a:latin typeface="Verdana"/>
                <a:cs typeface="Verdana"/>
              </a:rPr>
              <a:t>fiber</a:t>
            </a:r>
            <a:r>
              <a:rPr sz="3100" spc="-305" dirty="0">
                <a:latin typeface="Verdana"/>
                <a:cs typeface="Verdana"/>
              </a:rPr>
              <a:t> </a:t>
            </a:r>
            <a:r>
              <a:rPr sz="3100" spc="-45" dirty="0">
                <a:latin typeface="Verdana"/>
                <a:cs typeface="Verdana"/>
              </a:rPr>
              <a:t>surface</a:t>
            </a:r>
            <a:r>
              <a:rPr sz="3100" spc="-305" dirty="0">
                <a:latin typeface="Verdana"/>
                <a:cs typeface="Verdana"/>
              </a:rPr>
              <a:t> </a:t>
            </a:r>
            <a:r>
              <a:rPr sz="3100" spc="-80" dirty="0">
                <a:latin typeface="Verdana"/>
                <a:cs typeface="Verdana"/>
              </a:rPr>
              <a:t>more</a:t>
            </a:r>
            <a:r>
              <a:rPr sz="3100" spc="-305" dirty="0">
                <a:latin typeface="Verdana"/>
                <a:cs typeface="Verdana"/>
              </a:rPr>
              <a:t> </a:t>
            </a:r>
            <a:r>
              <a:rPr sz="3100" spc="-10" dirty="0">
                <a:latin typeface="Verdana"/>
                <a:cs typeface="Verdana"/>
              </a:rPr>
              <a:t>rough.</a:t>
            </a:r>
            <a:endParaRPr sz="3100">
              <a:latin typeface="Verdana"/>
              <a:cs typeface="Verdana"/>
            </a:endParaRPr>
          </a:p>
          <a:p>
            <a:pPr marL="311150">
              <a:lnSpc>
                <a:spcPct val="100000"/>
              </a:lnSpc>
              <a:spcBef>
                <a:spcPts val="3170"/>
              </a:spcBef>
            </a:pPr>
            <a:r>
              <a:rPr sz="4500" spc="-475" dirty="0">
                <a:latin typeface="Arial Black"/>
                <a:cs typeface="Arial Black"/>
              </a:rPr>
              <a:t>STEP</a:t>
            </a:r>
            <a:r>
              <a:rPr sz="4500" spc="-434" dirty="0">
                <a:latin typeface="Arial Black"/>
                <a:cs typeface="Arial Black"/>
              </a:rPr>
              <a:t> </a:t>
            </a:r>
            <a:r>
              <a:rPr sz="4500" spc="-280" dirty="0">
                <a:latin typeface="Arial Black"/>
                <a:cs typeface="Arial Black"/>
              </a:rPr>
              <a:t>5:</a:t>
            </a:r>
            <a:r>
              <a:rPr sz="4500" spc="-425" dirty="0">
                <a:latin typeface="Arial Black"/>
                <a:cs typeface="Arial Black"/>
              </a:rPr>
              <a:t> </a:t>
            </a:r>
            <a:r>
              <a:rPr sz="4500" spc="-305" dirty="0">
                <a:latin typeface="Arial Black"/>
                <a:cs typeface="Arial Black"/>
              </a:rPr>
              <a:t>Sample</a:t>
            </a:r>
            <a:r>
              <a:rPr sz="4500" spc="-425" dirty="0">
                <a:latin typeface="Arial Black"/>
                <a:cs typeface="Arial Black"/>
              </a:rPr>
              <a:t> </a:t>
            </a:r>
            <a:r>
              <a:rPr sz="4500" spc="-360" dirty="0">
                <a:latin typeface="Arial Black"/>
                <a:cs typeface="Arial Black"/>
              </a:rPr>
              <a:t>is</a:t>
            </a:r>
            <a:r>
              <a:rPr sz="4500" spc="-425" dirty="0">
                <a:latin typeface="Arial Black"/>
                <a:cs typeface="Arial Black"/>
              </a:rPr>
              <a:t> </a:t>
            </a:r>
            <a:r>
              <a:rPr sz="4500" spc="-175" dirty="0">
                <a:latin typeface="Arial Black"/>
                <a:cs typeface="Arial Black"/>
              </a:rPr>
              <a:t>Dried</a:t>
            </a:r>
            <a:r>
              <a:rPr sz="4500" spc="-425" dirty="0">
                <a:latin typeface="Arial Black"/>
                <a:cs typeface="Arial Black"/>
              </a:rPr>
              <a:t> </a:t>
            </a:r>
            <a:r>
              <a:rPr sz="4500" spc="-25" dirty="0">
                <a:latin typeface="Arial Black"/>
                <a:cs typeface="Arial Black"/>
              </a:rPr>
              <a:t>up</a:t>
            </a:r>
            <a:endParaRPr sz="4500">
              <a:latin typeface="Arial Black"/>
              <a:cs typeface="Arial Black"/>
            </a:endParaRPr>
          </a:p>
          <a:p>
            <a:pPr>
              <a:lnSpc>
                <a:spcPct val="100000"/>
              </a:lnSpc>
              <a:spcBef>
                <a:spcPts val="509"/>
              </a:spcBef>
            </a:pPr>
            <a:endParaRPr sz="4500">
              <a:latin typeface="Arial Black"/>
              <a:cs typeface="Arial Black"/>
            </a:endParaRPr>
          </a:p>
          <a:p>
            <a:pPr marL="113030">
              <a:lnSpc>
                <a:spcPct val="100000"/>
              </a:lnSpc>
            </a:pPr>
            <a:r>
              <a:rPr sz="3400" spc="-105" dirty="0">
                <a:latin typeface="Verdana"/>
                <a:cs typeface="Verdana"/>
              </a:rPr>
              <a:t>Drying</a:t>
            </a:r>
            <a:r>
              <a:rPr sz="3400" spc="-335" dirty="0">
                <a:latin typeface="Verdana"/>
                <a:cs typeface="Verdana"/>
              </a:rPr>
              <a:t> </a:t>
            </a:r>
            <a:r>
              <a:rPr sz="3400" spc="55" dirty="0">
                <a:latin typeface="Verdana"/>
                <a:cs typeface="Verdana"/>
              </a:rPr>
              <a:t>of</a:t>
            </a:r>
            <a:r>
              <a:rPr sz="3400" spc="-330" dirty="0">
                <a:latin typeface="Verdana"/>
                <a:cs typeface="Verdana"/>
              </a:rPr>
              <a:t> </a:t>
            </a:r>
            <a:r>
              <a:rPr sz="3400" spc="-80" dirty="0">
                <a:latin typeface="Verdana"/>
                <a:cs typeface="Verdana"/>
              </a:rPr>
              <a:t>sample</a:t>
            </a:r>
            <a:r>
              <a:rPr sz="3400" spc="-330" dirty="0">
                <a:latin typeface="Verdana"/>
                <a:cs typeface="Verdana"/>
              </a:rPr>
              <a:t> </a:t>
            </a:r>
            <a:r>
              <a:rPr sz="3400" spc="-60" dirty="0">
                <a:latin typeface="Verdana"/>
                <a:cs typeface="Verdana"/>
              </a:rPr>
              <a:t>in</a:t>
            </a:r>
            <a:r>
              <a:rPr sz="3400" spc="-330" dirty="0">
                <a:latin typeface="Verdana"/>
                <a:cs typeface="Verdana"/>
              </a:rPr>
              <a:t> </a:t>
            </a:r>
            <a:r>
              <a:rPr sz="3400" spc="-25" dirty="0">
                <a:latin typeface="Verdana"/>
                <a:cs typeface="Verdana"/>
              </a:rPr>
              <a:t>done</a:t>
            </a:r>
            <a:r>
              <a:rPr sz="3400" spc="-335" dirty="0">
                <a:latin typeface="Verdana"/>
                <a:cs typeface="Verdana"/>
              </a:rPr>
              <a:t> </a:t>
            </a:r>
            <a:r>
              <a:rPr sz="3400" spc="-40" dirty="0">
                <a:latin typeface="Verdana"/>
                <a:cs typeface="Verdana"/>
              </a:rPr>
              <a:t>without</a:t>
            </a:r>
            <a:r>
              <a:rPr sz="3400" spc="-330" dirty="0">
                <a:latin typeface="Verdana"/>
                <a:cs typeface="Verdana"/>
              </a:rPr>
              <a:t> </a:t>
            </a:r>
            <a:r>
              <a:rPr sz="3400" dirty="0">
                <a:latin typeface="Verdana"/>
                <a:cs typeface="Verdana"/>
              </a:rPr>
              <a:t>direct</a:t>
            </a:r>
            <a:r>
              <a:rPr sz="3400" spc="-330" dirty="0">
                <a:latin typeface="Verdana"/>
                <a:cs typeface="Verdana"/>
              </a:rPr>
              <a:t> </a:t>
            </a:r>
            <a:r>
              <a:rPr sz="3400" dirty="0">
                <a:latin typeface="Verdana"/>
                <a:cs typeface="Verdana"/>
              </a:rPr>
              <a:t>contact</a:t>
            </a:r>
            <a:r>
              <a:rPr sz="3400" spc="-330" dirty="0">
                <a:latin typeface="Verdana"/>
                <a:cs typeface="Verdana"/>
              </a:rPr>
              <a:t> </a:t>
            </a:r>
            <a:r>
              <a:rPr sz="3400" spc="55" dirty="0">
                <a:latin typeface="Verdana"/>
                <a:cs typeface="Verdana"/>
              </a:rPr>
              <a:t>of</a:t>
            </a:r>
            <a:r>
              <a:rPr sz="3400" spc="-330" dirty="0">
                <a:latin typeface="Verdana"/>
                <a:cs typeface="Verdana"/>
              </a:rPr>
              <a:t> </a:t>
            </a:r>
            <a:r>
              <a:rPr sz="3400" spc="-10" dirty="0">
                <a:latin typeface="Verdana"/>
                <a:cs typeface="Verdana"/>
              </a:rPr>
              <a:t>sunlight.</a:t>
            </a:r>
            <a:endParaRPr sz="3400">
              <a:latin typeface="Verdana"/>
              <a:cs typeface="Verdana"/>
            </a:endParaRPr>
          </a:p>
          <a:p>
            <a:pPr marL="113030">
              <a:lnSpc>
                <a:spcPts val="3615"/>
              </a:lnSpc>
              <a:spcBef>
                <a:spcPts val="645"/>
              </a:spcBef>
            </a:pPr>
            <a:r>
              <a:rPr sz="3400" spc="-105" dirty="0">
                <a:latin typeface="Verdana"/>
                <a:cs typeface="Verdana"/>
              </a:rPr>
              <a:t>Thus</a:t>
            </a:r>
            <a:r>
              <a:rPr sz="3400" spc="-325" dirty="0">
                <a:latin typeface="Verdana"/>
                <a:cs typeface="Verdana"/>
              </a:rPr>
              <a:t> </a:t>
            </a:r>
            <a:r>
              <a:rPr sz="3400" spc="-45" dirty="0">
                <a:latin typeface="Verdana"/>
                <a:cs typeface="Verdana"/>
              </a:rPr>
              <a:t>our</a:t>
            </a:r>
            <a:r>
              <a:rPr sz="3400" spc="-325" dirty="0">
                <a:latin typeface="Verdana"/>
                <a:cs typeface="Verdana"/>
              </a:rPr>
              <a:t> </a:t>
            </a:r>
            <a:r>
              <a:rPr sz="3400" spc="-35" dirty="0">
                <a:latin typeface="Verdana"/>
                <a:cs typeface="Verdana"/>
              </a:rPr>
              <a:t>final</a:t>
            </a:r>
            <a:r>
              <a:rPr sz="3400" spc="-325" dirty="0">
                <a:latin typeface="Verdana"/>
                <a:cs typeface="Verdana"/>
              </a:rPr>
              <a:t> </a:t>
            </a:r>
            <a:r>
              <a:rPr sz="3400" spc="-60" dirty="0">
                <a:latin typeface="Verdana"/>
                <a:cs typeface="Verdana"/>
              </a:rPr>
              <a:t>T.orientalfibre</a:t>
            </a:r>
            <a:r>
              <a:rPr sz="3400" spc="-325" dirty="0">
                <a:latin typeface="Verdana"/>
                <a:cs typeface="Verdana"/>
              </a:rPr>
              <a:t> </a:t>
            </a:r>
            <a:r>
              <a:rPr sz="3400" spc="-80" dirty="0">
                <a:latin typeface="Verdana"/>
                <a:cs typeface="Verdana"/>
              </a:rPr>
              <a:t>sample</a:t>
            </a:r>
            <a:r>
              <a:rPr sz="3400" spc="-325" dirty="0">
                <a:latin typeface="Verdana"/>
                <a:cs typeface="Verdana"/>
              </a:rPr>
              <a:t> </a:t>
            </a:r>
            <a:r>
              <a:rPr sz="3400" spc="-75" dirty="0">
                <a:latin typeface="Verdana"/>
                <a:cs typeface="Verdana"/>
              </a:rPr>
              <a:t>is</a:t>
            </a:r>
            <a:r>
              <a:rPr sz="3400" spc="-325" dirty="0">
                <a:latin typeface="Verdana"/>
                <a:cs typeface="Verdana"/>
              </a:rPr>
              <a:t> </a:t>
            </a:r>
            <a:r>
              <a:rPr sz="3400" spc="-75" dirty="0">
                <a:latin typeface="Verdana"/>
                <a:cs typeface="Verdana"/>
              </a:rPr>
              <a:t>ready</a:t>
            </a:r>
            <a:r>
              <a:rPr sz="3400" spc="-325" dirty="0">
                <a:latin typeface="Verdana"/>
                <a:cs typeface="Verdana"/>
              </a:rPr>
              <a:t> </a:t>
            </a:r>
            <a:r>
              <a:rPr sz="3400" dirty="0">
                <a:latin typeface="Verdana"/>
                <a:cs typeface="Verdana"/>
              </a:rPr>
              <a:t>for</a:t>
            </a:r>
            <a:r>
              <a:rPr sz="3400" spc="-325" dirty="0">
                <a:latin typeface="Verdana"/>
                <a:cs typeface="Verdana"/>
              </a:rPr>
              <a:t> </a:t>
            </a:r>
            <a:r>
              <a:rPr sz="3400" spc="-185" dirty="0">
                <a:latin typeface="Verdana"/>
                <a:cs typeface="Verdana"/>
              </a:rPr>
              <a:t>making</a:t>
            </a:r>
            <a:r>
              <a:rPr sz="3400" spc="-325" dirty="0">
                <a:latin typeface="Verdana"/>
                <a:cs typeface="Verdana"/>
              </a:rPr>
              <a:t> </a:t>
            </a:r>
            <a:r>
              <a:rPr sz="3400" spc="-35" dirty="0">
                <a:latin typeface="Verdana"/>
                <a:cs typeface="Verdana"/>
              </a:rPr>
              <a:t>ropes</a:t>
            </a:r>
            <a:r>
              <a:rPr sz="3400" spc="-325" dirty="0">
                <a:latin typeface="Verdana"/>
                <a:cs typeface="Verdana"/>
              </a:rPr>
              <a:t> </a:t>
            </a:r>
            <a:r>
              <a:rPr sz="3400" spc="-65" dirty="0">
                <a:latin typeface="Verdana"/>
                <a:cs typeface="Verdana"/>
              </a:rPr>
              <a:t>and</a:t>
            </a:r>
            <a:r>
              <a:rPr sz="3400" spc="-325" dirty="0">
                <a:latin typeface="Verdana"/>
                <a:cs typeface="Verdana"/>
              </a:rPr>
              <a:t> </a:t>
            </a:r>
            <a:r>
              <a:rPr sz="3400" spc="-10" dirty="0">
                <a:latin typeface="Verdana"/>
                <a:cs typeface="Verdana"/>
              </a:rPr>
              <a:t>composites.</a:t>
            </a:r>
            <a:endParaRPr sz="3400">
              <a:latin typeface="Verdana"/>
              <a:cs typeface="Verdana"/>
            </a:endParaRPr>
          </a:p>
          <a:p>
            <a:pPr marR="5080" algn="r">
              <a:lnSpc>
                <a:spcPts val="3135"/>
              </a:lnSpc>
            </a:pPr>
            <a:r>
              <a:rPr sz="3000" spc="-565" dirty="0">
                <a:latin typeface="Verdana"/>
                <a:cs typeface="Verdana"/>
              </a:rPr>
              <a:t>12</a:t>
            </a:r>
            <a:endParaRPr sz="30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6766" y="1146221"/>
            <a:ext cx="3943349" cy="3276599"/>
          </a:xfrm>
          <a:prstGeom prst="rect">
            <a:avLst/>
          </a:prstGeom>
        </p:spPr>
      </p:pic>
      <p:pic>
        <p:nvPicPr>
          <p:cNvPr id="3" name="object 3"/>
          <p:cNvPicPr/>
          <p:nvPr/>
        </p:nvPicPr>
        <p:blipFill>
          <a:blip r:embed="rId3" cstate="print"/>
          <a:stretch>
            <a:fillRect/>
          </a:stretch>
        </p:blipFill>
        <p:spPr>
          <a:xfrm>
            <a:off x="6010904" y="1176836"/>
            <a:ext cx="4552949" cy="3248024"/>
          </a:xfrm>
          <a:prstGeom prst="rect">
            <a:avLst/>
          </a:prstGeom>
        </p:spPr>
      </p:pic>
      <p:pic>
        <p:nvPicPr>
          <p:cNvPr id="4" name="object 4"/>
          <p:cNvPicPr/>
          <p:nvPr/>
        </p:nvPicPr>
        <p:blipFill>
          <a:blip r:embed="rId4" cstate="print"/>
          <a:stretch>
            <a:fillRect/>
          </a:stretch>
        </p:blipFill>
        <p:spPr>
          <a:xfrm>
            <a:off x="12430118" y="1176836"/>
            <a:ext cx="4067174" cy="3171824"/>
          </a:xfrm>
          <a:prstGeom prst="rect">
            <a:avLst/>
          </a:prstGeom>
        </p:spPr>
      </p:pic>
      <p:pic>
        <p:nvPicPr>
          <p:cNvPr id="5" name="object 5"/>
          <p:cNvPicPr/>
          <p:nvPr/>
        </p:nvPicPr>
        <p:blipFill>
          <a:blip r:embed="rId5" cstate="print"/>
          <a:stretch>
            <a:fillRect/>
          </a:stretch>
        </p:blipFill>
        <p:spPr>
          <a:xfrm>
            <a:off x="6010904" y="5502676"/>
            <a:ext cx="4552950" cy="3486149"/>
          </a:xfrm>
          <a:prstGeom prst="rect">
            <a:avLst/>
          </a:prstGeom>
        </p:spPr>
      </p:pic>
      <p:pic>
        <p:nvPicPr>
          <p:cNvPr id="6" name="object 6"/>
          <p:cNvPicPr/>
          <p:nvPr/>
        </p:nvPicPr>
        <p:blipFill>
          <a:blip r:embed="rId6" cstate="print"/>
          <a:stretch>
            <a:fillRect/>
          </a:stretch>
        </p:blipFill>
        <p:spPr>
          <a:xfrm>
            <a:off x="12430118" y="5502676"/>
            <a:ext cx="4067174" cy="3486149"/>
          </a:xfrm>
          <a:prstGeom prst="rect">
            <a:avLst/>
          </a:prstGeom>
        </p:spPr>
      </p:pic>
      <p:pic>
        <p:nvPicPr>
          <p:cNvPr id="7" name="object 7"/>
          <p:cNvPicPr/>
          <p:nvPr/>
        </p:nvPicPr>
        <p:blipFill>
          <a:blip r:embed="rId7" cstate="print"/>
          <a:stretch>
            <a:fillRect/>
          </a:stretch>
        </p:blipFill>
        <p:spPr>
          <a:xfrm>
            <a:off x="536766" y="5502676"/>
            <a:ext cx="3943349" cy="3486149"/>
          </a:xfrm>
          <a:prstGeom prst="rect">
            <a:avLst/>
          </a:prstGeom>
        </p:spPr>
      </p:pic>
      <p:pic>
        <p:nvPicPr>
          <p:cNvPr id="8" name="object 8"/>
          <p:cNvPicPr/>
          <p:nvPr/>
        </p:nvPicPr>
        <p:blipFill>
          <a:blip r:embed="rId8" cstate="print"/>
          <a:stretch>
            <a:fillRect/>
          </a:stretch>
        </p:blipFill>
        <p:spPr>
          <a:xfrm>
            <a:off x="4483393" y="2530318"/>
            <a:ext cx="1676399" cy="1028699"/>
          </a:xfrm>
          <a:prstGeom prst="rect">
            <a:avLst/>
          </a:prstGeom>
        </p:spPr>
      </p:pic>
      <p:sp>
        <p:nvSpPr>
          <p:cNvPr id="9" name="object 9"/>
          <p:cNvSpPr txBox="1"/>
          <p:nvPr/>
        </p:nvSpPr>
        <p:spPr>
          <a:xfrm>
            <a:off x="17234504" y="9207500"/>
            <a:ext cx="379095" cy="482600"/>
          </a:xfrm>
          <a:prstGeom prst="rect">
            <a:avLst/>
          </a:prstGeom>
        </p:spPr>
        <p:txBody>
          <a:bodyPr vert="horz" wrap="square" lIns="0" tIns="12700" rIns="0" bIns="0" rtlCol="0">
            <a:spAutoFit/>
          </a:bodyPr>
          <a:lstStyle/>
          <a:p>
            <a:pPr marL="12700">
              <a:lnSpc>
                <a:spcPct val="100000"/>
              </a:lnSpc>
              <a:spcBef>
                <a:spcPts val="100"/>
              </a:spcBef>
            </a:pPr>
            <a:r>
              <a:rPr sz="3000" spc="-565" dirty="0">
                <a:latin typeface="Verdana"/>
                <a:cs typeface="Verdana"/>
              </a:rPr>
              <a:t>12</a:t>
            </a:r>
            <a:endParaRPr sz="3000">
              <a:latin typeface="Verdana"/>
              <a:cs typeface="Verdana"/>
            </a:endParaRPr>
          </a:p>
        </p:txBody>
      </p:sp>
      <p:pic>
        <p:nvPicPr>
          <p:cNvPr id="10" name="object 10"/>
          <p:cNvPicPr/>
          <p:nvPr/>
        </p:nvPicPr>
        <p:blipFill>
          <a:blip r:embed="rId8" cstate="print"/>
          <a:stretch>
            <a:fillRect/>
          </a:stretch>
        </p:blipFill>
        <p:spPr>
          <a:xfrm>
            <a:off x="10757272" y="2530318"/>
            <a:ext cx="1676399" cy="1028699"/>
          </a:xfrm>
          <a:prstGeom prst="rect">
            <a:avLst/>
          </a:prstGeom>
        </p:spPr>
      </p:pic>
      <p:pic>
        <p:nvPicPr>
          <p:cNvPr id="11" name="object 11"/>
          <p:cNvPicPr/>
          <p:nvPr/>
        </p:nvPicPr>
        <p:blipFill>
          <a:blip r:embed="rId8" cstate="print"/>
          <a:stretch>
            <a:fillRect/>
          </a:stretch>
        </p:blipFill>
        <p:spPr>
          <a:xfrm>
            <a:off x="16422876" y="2530318"/>
            <a:ext cx="1676399" cy="1028699"/>
          </a:xfrm>
          <a:prstGeom prst="rect">
            <a:avLst/>
          </a:prstGeom>
        </p:spPr>
      </p:pic>
      <p:pic>
        <p:nvPicPr>
          <p:cNvPr id="12" name="object 12"/>
          <p:cNvPicPr/>
          <p:nvPr/>
        </p:nvPicPr>
        <p:blipFill>
          <a:blip r:embed="rId8" cstate="print"/>
          <a:stretch>
            <a:fillRect/>
          </a:stretch>
        </p:blipFill>
        <p:spPr>
          <a:xfrm>
            <a:off x="10658681" y="6733402"/>
            <a:ext cx="1676399" cy="1028699"/>
          </a:xfrm>
          <a:prstGeom prst="rect">
            <a:avLst/>
          </a:prstGeom>
        </p:spPr>
      </p:pic>
      <p:pic>
        <p:nvPicPr>
          <p:cNvPr id="13" name="object 13"/>
          <p:cNvPicPr/>
          <p:nvPr/>
        </p:nvPicPr>
        <p:blipFill>
          <a:blip r:embed="rId8" cstate="print"/>
          <a:stretch>
            <a:fillRect/>
          </a:stretch>
        </p:blipFill>
        <p:spPr>
          <a:xfrm>
            <a:off x="4483393" y="6733402"/>
            <a:ext cx="1676399" cy="1028699"/>
          </a:xfrm>
          <a:prstGeom prst="rect">
            <a:avLst/>
          </a:prstGeom>
        </p:spPr>
      </p:pic>
      <p:sp>
        <p:nvSpPr>
          <p:cNvPr id="14" name="object 14"/>
          <p:cNvSpPr txBox="1"/>
          <p:nvPr/>
        </p:nvSpPr>
        <p:spPr>
          <a:xfrm>
            <a:off x="837296" y="4532214"/>
            <a:ext cx="2160905" cy="817880"/>
          </a:xfrm>
          <a:prstGeom prst="rect">
            <a:avLst/>
          </a:prstGeom>
        </p:spPr>
        <p:txBody>
          <a:bodyPr vert="horz" wrap="square" lIns="0" tIns="12700" rIns="0" bIns="0" rtlCol="0">
            <a:spAutoFit/>
          </a:bodyPr>
          <a:lstStyle/>
          <a:p>
            <a:pPr marL="12700">
              <a:lnSpc>
                <a:spcPct val="100000"/>
              </a:lnSpc>
              <a:spcBef>
                <a:spcPts val="100"/>
              </a:spcBef>
            </a:pPr>
            <a:r>
              <a:rPr sz="5200" spc="-550" dirty="0">
                <a:latin typeface="Arial Black"/>
                <a:cs typeface="Arial Black"/>
              </a:rPr>
              <a:t>STEP</a:t>
            </a:r>
            <a:r>
              <a:rPr sz="5200" spc="-500" dirty="0">
                <a:latin typeface="Arial Black"/>
                <a:cs typeface="Arial Black"/>
              </a:rPr>
              <a:t> </a:t>
            </a:r>
            <a:r>
              <a:rPr sz="5200" spc="-780" dirty="0">
                <a:latin typeface="Arial Black"/>
                <a:cs typeface="Arial Black"/>
              </a:rPr>
              <a:t>1</a:t>
            </a:r>
            <a:endParaRPr sz="5200">
              <a:latin typeface="Arial Black"/>
              <a:cs typeface="Arial Black"/>
            </a:endParaRPr>
          </a:p>
        </p:txBody>
      </p:sp>
      <p:sp>
        <p:nvSpPr>
          <p:cNvPr id="15" name="object 15"/>
          <p:cNvSpPr txBox="1"/>
          <p:nvPr/>
        </p:nvSpPr>
        <p:spPr>
          <a:xfrm>
            <a:off x="5966771" y="9098698"/>
            <a:ext cx="2224405" cy="817880"/>
          </a:xfrm>
          <a:prstGeom prst="rect">
            <a:avLst/>
          </a:prstGeom>
        </p:spPr>
        <p:txBody>
          <a:bodyPr vert="horz" wrap="square" lIns="0" tIns="12700" rIns="0" bIns="0" rtlCol="0">
            <a:spAutoFit/>
          </a:bodyPr>
          <a:lstStyle/>
          <a:p>
            <a:pPr marL="12700">
              <a:lnSpc>
                <a:spcPct val="100000"/>
              </a:lnSpc>
              <a:spcBef>
                <a:spcPts val="100"/>
              </a:spcBef>
            </a:pPr>
            <a:r>
              <a:rPr sz="5200" spc="-550" dirty="0">
                <a:latin typeface="Arial Black"/>
                <a:cs typeface="Arial Black"/>
              </a:rPr>
              <a:t>STEP</a:t>
            </a:r>
            <a:r>
              <a:rPr sz="5200" spc="-500" dirty="0">
                <a:latin typeface="Arial Black"/>
                <a:cs typeface="Arial Black"/>
              </a:rPr>
              <a:t> </a:t>
            </a:r>
            <a:r>
              <a:rPr sz="5200" spc="-135" dirty="0">
                <a:latin typeface="Arial Black"/>
                <a:cs typeface="Arial Black"/>
              </a:rPr>
              <a:t>4</a:t>
            </a:r>
            <a:endParaRPr sz="5200">
              <a:latin typeface="Arial Black"/>
              <a:cs typeface="Arial Black"/>
            </a:endParaRPr>
          </a:p>
        </p:txBody>
      </p:sp>
      <p:sp>
        <p:nvSpPr>
          <p:cNvPr id="16" name="object 16"/>
          <p:cNvSpPr txBox="1"/>
          <p:nvPr/>
        </p:nvSpPr>
        <p:spPr>
          <a:xfrm>
            <a:off x="502933" y="9098698"/>
            <a:ext cx="2203450" cy="817880"/>
          </a:xfrm>
          <a:prstGeom prst="rect">
            <a:avLst/>
          </a:prstGeom>
        </p:spPr>
        <p:txBody>
          <a:bodyPr vert="horz" wrap="square" lIns="0" tIns="12700" rIns="0" bIns="0" rtlCol="0">
            <a:spAutoFit/>
          </a:bodyPr>
          <a:lstStyle/>
          <a:p>
            <a:pPr marL="12700">
              <a:lnSpc>
                <a:spcPct val="100000"/>
              </a:lnSpc>
              <a:spcBef>
                <a:spcPts val="100"/>
              </a:spcBef>
            </a:pPr>
            <a:r>
              <a:rPr sz="5200" spc="-550" dirty="0">
                <a:latin typeface="Arial Black"/>
                <a:cs typeface="Arial Black"/>
              </a:rPr>
              <a:t>STEP</a:t>
            </a:r>
            <a:r>
              <a:rPr sz="5200" spc="-500" dirty="0">
                <a:latin typeface="Arial Black"/>
                <a:cs typeface="Arial Black"/>
              </a:rPr>
              <a:t> </a:t>
            </a:r>
            <a:r>
              <a:rPr sz="5200" spc="-470" dirty="0">
                <a:latin typeface="Arial Black"/>
                <a:cs typeface="Arial Black"/>
              </a:rPr>
              <a:t>3</a:t>
            </a:r>
            <a:endParaRPr sz="5200">
              <a:latin typeface="Arial Black"/>
              <a:cs typeface="Arial Black"/>
            </a:endParaRPr>
          </a:p>
        </p:txBody>
      </p:sp>
      <p:sp>
        <p:nvSpPr>
          <p:cNvPr id="17" name="object 17"/>
          <p:cNvSpPr txBox="1"/>
          <p:nvPr/>
        </p:nvSpPr>
        <p:spPr>
          <a:xfrm>
            <a:off x="12396285" y="4441092"/>
            <a:ext cx="2203450" cy="817880"/>
          </a:xfrm>
          <a:prstGeom prst="rect">
            <a:avLst/>
          </a:prstGeom>
        </p:spPr>
        <p:txBody>
          <a:bodyPr vert="horz" wrap="square" lIns="0" tIns="12700" rIns="0" bIns="0" rtlCol="0">
            <a:spAutoFit/>
          </a:bodyPr>
          <a:lstStyle/>
          <a:p>
            <a:pPr marL="12700">
              <a:lnSpc>
                <a:spcPct val="100000"/>
              </a:lnSpc>
              <a:spcBef>
                <a:spcPts val="100"/>
              </a:spcBef>
            </a:pPr>
            <a:r>
              <a:rPr sz="5200" spc="-550" dirty="0">
                <a:latin typeface="Arial Black"/>
                <a:cs typeface="Arial Black"/>
              </a:rPr>
              <a:t>STEP</a:t>
            </a:r>
            <a:r>
              <a:rPr sz="5200" spc="-500" dirty="0">
                <a:latin typeface="Arial Black"/>
                <a:cs typeface="Arial Black"/>
              </a:rPr>
              <a:t> </a:t>
            </a:r>
            <a:r>
              <a:rPr sz="5200" spc="-470" dirty="0">
                <a:latin typeface="Arial Black"/>
                <a:cs typeface="Arial Black"/>
              </a:rPr>
              <a:t>3</a:t>
            </a:r>
            <a:endParaRPr sz="5200">
              <a:latin typeface="Arial Black"/>
              <a:cs typeface="Arial Black"/>
            </a:endParaRPr>
          </a:p>
        </p:txBody>
      </p:sp>
      <p:sp>
        <p:nvSpPr>
          <p:cNvPr id="18" name="object 18"/>
          <p:cNvSpPr txBox="1"/>
          <p:nvPr/>
        </p:nvSpPr>
        <p:spPr>
          <a:xfrm>
            <a:off x="5988202" y="4441092"/>
            <a:ext cx="2181225" cy="817880"/>
          </a:xfrm>
          <a:prstGeom prst="rect">
            <a:avLst/>
          </a:prstGeom>
        </p:spPr>
        <p:txBody>
          <a:bodyPr vert="horz" wrap="square" lIns="0" tIns="12700" rIns="0" bIns="0" rtlCol="0">
            <a:spAutoFit/>
          </a:bodyPr>
          <a:lstStyle/>
          <a:p>
            <a:pPr marL="12700">
              <a:lnSpc>
                <a:spcPct val="100000"/>
              </a:lnSpc>
              <a:spcBef>
                <a:spcPts val="100"/>
              </a:spcBef>
            </a:pPr>
            <a:r>
              <a:rPr sz="5200" spc="-550" dirty="0">
                <a:latin typeface="Arial Black"/>
                <a:cs typeface="Arial Black"/>
              </a:rPr>
              <a:t>STEP</a:t>
            </a:r>
            <a:r>
              <a:rPr sz="5200" spc="-500" dirty="0">
                <a:latin typeface="Arial Black"/>
                <a:cs typeface="Arial Black"/>
              </a:rPr>
              <a:t> </a:t>
            </a:r>
            <a:r>
              <a:rPr sz="5200" spc="-640" dirty="0">
                <a:latin typeface="Arial Black"/>
                <a:cs typeface="Arial Black"/>
              </a:rPr>
              <a:t>2</a:t>
            </a:r>
            <a:endParaRPr sz="5200">
              <a:latin typeface="Arial Black"/>
              <a:cs typeface="Arial Black"/>
            </a:endParaRPr>
          </a:p>
        </p:txBody>
      </p:sp>
      <p:sp>
        <p:nvSpPr>
          <p:cNvPr id="19" name="object 19"/>
          <p:cNvSpPr txBox="1"/>
          <p:nvPr/>
        </p:nvSpPr>
        <p:spPr>
          <a:xfrm>
            <a:off x="12417418" y="9098698"/>
            <a:ext cx="2210435" cy="817880"/>
          </a:xfrm>
          <a:prstGeom prst="rect">
            <a:avLst/>
          </a:prstGeom>
        </p:spPr>
        <p:txBody>
          <a:bodyPr vert="horz" wrap="square" lIns="0" tIns="12700" rIns="0" bIns="0" rtlCol="0">
            <a:spAutoFit/>
          </a:bodyPr>
          <a:lstStyle/>
          <a:p>
            <a:pPr marL="12700">
              <a:lnSpc>
                <a:spcPct val="100000"/>
              </a:lnSpc>
              <a:spcBef>
                <a:spcPts val="100"/>
              </a:spcBef>
            </a:pPr>
            <a:r>
              <a:rPr sz="5200" spc="-550" dirty="0">
                <a:latin typeface="Arial Black"/>
                <a:cs typeface="Arial Black"/>
              </a:rPr>
              <a:t>STEP</a:t>
            </a:r>
            <a:r>
              <a:rPr sz="5200" spc="-500" dirty="0">
                <a:latin typeface="Arial Black"/>
                <a:cs typeface="Arial Black"/>
              </a:rPr>
              <a:t> </a:t>
            </a:r>
            <a:r>
              <a:rPr sz="5200" spc="-400" dirty="0">
                <a:latin typeface="Arial Black"/>
                <a:cs typeface="Arial Black"/>
              </a:rPr>
              <a:t>5</a:t>
            </a:r>
            <a:endParaRPr sz="5200">
              <a:latin typeface="Arial Black"/>
              <a:cs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3" name="object 3"/>
          <p:cNvSpPr/>
          <p:nvPr/>
        </p:nvSpPr>
        <p:spPr>
          <a:xfrm>
            <a:off x="716181" y="9836474"/>
            <a:ext cx="16857345" cy="450850"/>
          </a:xfrm>
          <a:custGeom>
            <a:avLst/>
            <a:gdLst/>
            <a:ahLst/>
            <a:cxnLst/>
            <a:rect l="l" t="t" r="r" b="b"/>
            <a:pathLst>
              <a:path w="16857345" h="450850">
                <a:moveTo>
                  <a:pt x="16857163" y="450525"/>
                </a:moveTo>
                <a:lnTo>
                  <a:pt x="0" y="450525"/>
                </a:lnTo>
                <a:lnTo>
                  <a:pt x="0" y="0"/>
                </a:lnTo>
                <a:lnTo>
                  <a:pt x="16857163" y="0"/>
                </a:lnTo>
                <a:lnTo>
                  <a:pt x="16857163" y="450525"/>
                </a:lnTo>
                <a:close/>
              </a:path>
            </a:pathLst>
          </a:custGeom>
          <a:solidFill>
            <a:srgbClr val="00C399"/>
          </a:solidFill>
        </p:spPr>
        <p:txBody>
          <a:bodyPr wrap="square" lIns="0" tIns="0" rIns="0" bIns="0" rtlCol="0"/>
          <a:lstStyle/>
          <a:p>
            <a:endParaRPr/>
          </a:p>
        </p:txBody>
      </p:sp>
      <p:pic>
        <p:nvPicPr>
          <p:cNvPr id="4" name="object 4"/>
          <p:cNvPicPr/>
          <p:nvPr/>
        </p:nvPicPr>
        <p:blipFill>
          <a:blip r:embed="rId2" cstate="print"/>
          <a:stretch>
            <a:fillRect/>
          </a:stretch>
        </p:blipFill>
        <p:spPr>
          <a:xfrm>
            <a:off x="10377638" y="4201691"/>
            <a:ext cx="6257925" cy="3667124"/>
          </a:xfrm>
          <a:prstGeom prst="rect">
            <a:avLst/>
          </a:prstGeom>
        </p:spPr>
      </p:pic>
      <p:sp>
        <p:nvSpPr>
          <p:cNvPr id="5" name="object 5"/>
          <p:cNvSpPr/>
          <p:nvPr/>
        </p:nvSpPr>
        <p:spPr>
          <a:xfrm>
            <a:off x="2612326" y="1076958"/>
            <a:ext cx="11166475" cy="95250"/>
          </a:xfrm>
          <a:custGeom>
            <a:avLst/>
            <a:gdLst/>
            <a:ahLst/>
            <a:cxnLst/>
            <a:rect l="l" t="t" r="r" b="b"/>
            <a:pathLst>
              <a:path w="11166475" h="95250">
                <a:moveTo>
                  <a:pt x="11166424" y="95249"/>
                </a:moveTo>
                <a:lnTo>
                  <a:pt x="0" y="95249"/>
                </a:lnTo>
                <a:lnTo>
                  <a:pt x="0" y="0"/>
                </a:lnTo>
                <a:lnTo>
                  <a:pt x="11166424" y="0"/>
                </a:lnTo>
                <a:lnTo>
                  <a:pt x="11166424" y="95249"/>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2599626" y="-34259"/>
            <a:ext cx="11192510" cy="1275080"/>
          </a:xfrm>
          <a:prstGeom prst="rect">
            <a:avLst/>
          </a:prstGeom>
        </p:spPr>
        <p:txBody>
          <a:bodyPr vert="horz" wrap="square" lIns="0" tIns="12700" rIns="0" bIns="0" rtlCol="0">
            <a:spAutoFit/>
          </a:bodyPr>
          <a:lstStyle/>
          <a:p>
            <a:pPr marL="12700">
              <a:lnSpc>
                <a:spcPct val="100000"/>
              </a:lnSpc>
              <a:spcBef>
                <a:spcPts val="100"/>
              </a:spcBef>
            </a:pPr>
            <a:r>
              <a:rPr sz="8200" spc="-505" dirty="0">
                <a:solidFill>
                  <a:srgbClr val="000000"/>
                </a:solidFill>
              </a:rPr>
              <a:t>Materials</a:t>
            </a:r>
            <a:r>
              <a:rPr sz="8200" spc="-790" dirty="0">
                <a:solidFill>
                  <a:srgbClr val="000000"/>
                </a:solidFill>
              </a:rPr>
              <a:t> </a:t>
            </a:r>
            <a:r>
              <a:rPr sz="8200" spc="-459" dirty="0">
                <a:solidFill>
                  <a:srgbClr val="000000"/>
                </a:solidFill>
              </a:rPr>
              <a:t>and</a:t>
            </a:r>
            <a:r>
              <a:rPr sz="8200" spc="-790" dirty="0">
                <a:solidFill>
                  <a:srgbClr val="000000"/>
                </a:solidFill>
              </a:rPr>
              <a:t> </a:t>
            </a:r>
            <a:r>
              <a:rPr sz="8200" spc="-365" dirty="0">
                <a:solidFill>
                  <a:srgbClr val="000000"/>
                </a:solidFill>
              </a:rPr>
              <a:t>Method</a:t>
            </a:r>
            <a:endParaRPr sz="8200"/>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295" dirty="0"/>
              <a:t>Material</a:t>
            </a:r>
            <a:r>
              <a:rPr spc="-484" dirty="0"/>
              <a:t> </a:t>
            </a:r>
            <a:r>
              <a:rPr spc="-415" dirty="0"/>
              <a:t>Used</a:t>
            </a:r>
            <a:r>
              <a:rPr spc="-484" dirty="0"/>
              <a:t> </a:t>
            </a:r>
            <a:r>
              <a:rPr spc="-135" dirty="0"/>
              <a:t>for</a:t>
            </a:r>
            <a:r>
              <a:rPr spc="-480" dirty="0"/>
              <a:t> </a:t>
            </a:r>
            <a:r>
              <a:rPr spc="-345" dirty="0"/>
              <a:t>composite</a:t>
            </a:r>
          </a:p>
          <a:p>
            <a:pPr marL="730885" marR="3665854" indent="-37465">
              <a:lnSpc>
                <a:spcPct val="235300"/>
              </a:lnSpc>
              <a:spcBef>
                <a:spcPts val="3010"/>
              </a:spcBef>
            </a:pPr>
            <a:r>
              <a:rPr sz="3750" spc="-265" dirty="0">
                <a:solidFill>
                  <a:srgbClr val="000000"/>
                </a:solidFill>
              </a:rPr>
              <a:t>Epoxy</a:t>
            </a:r>
            <a:r>
              <a:rPr sz="3750" spc="-325" dirty="0">
                <a:solidFill>
                  <a:srgbClr val="000000"/>
                </a:solidFill>
              </a:rPr>
              <a:t> </a:t>
            </a:r>
            <a:r>
              <a:rPr sz="3750" spc="-220" dirty="0">
                <a:solidFill>
                  <a:srgbClr val="000000"/>
                </a:solidFill>
              </a:rPr>
              <a:t>resin</a:t>
            </a:r>
            <a:r>
              <a:rPr sz="3750" spc="-320" dirty="0">
                <a:solidFill>
                  <a:srgbClr val="000000"/>
                </a:solidFill>
              </a:rPr>
              <a:t> </a:t>
            </a:r>
            <a:r>
              <a:rPr sz="3750" spc="-200" dirty="0">
                <a:solidFill>
                  <a:srgbClr val="000000"/>
                </a:solidFill>
              </a:rPr>
              <a:t>(LY-</a:t>
            </a:r>
            <a:r>
              <a:rPr sz="3750" spc="-114" dirty="0">
                <a:solidFill>
                  <a:srgbClr val="000000"/>
                </a:solidFill>
              </a:rPr>
              <a:t>556) </a:t>
            </a:r>
            <a:r>
              <a:rPr sz="3750" spc="-180" dirty="0">
                <a:solidFill>
                  <a:srgbClr val="000000"/>
                </a:solidFill>
              </a:rPr>
              <a:t>Hardener(HY-</a:t>
            </a:r>
            <a:r>
              <a:rPr sz="3750" spc="-20" dirty="0">
                <a:solidFill>
                  <a:srgbClr val="000000"/>
                </a:solidFill>
              </a:rPr>
              <a:t>951)</a:t>
            </a:r>
            <a:endParaRPr sz="3750"/>
          </a:p>
          <a:p>
            <a:pPr marL="732155" marR="1857375" indent="-31750">
              <a:lnSpc>
                <a:spcPct val="235300"/>
              </a:lnSpc>
            </a:pPr>
            <a:r>
              <a:rPr sz="3750" spc="-200" dirty="0">
                <a:solidFill>
                  <a:srgbClr val="000000"/>
                </a:solidFill>
              </a:rPr>
              <a:t>Natural</a:t>
            </a:r>
            <a:r>
              <a:rPr sz="3750" spc="-310" dirty="0">
                <a:solidFill>
                  <a:srgbClr val="000000"/>
                </a:solidFill>
              </a:rPr>
              <a:t> </a:t>
            </a:r>
            <a:r>
              <a:rPr sz="3750" spc="-235" dirty="0">
                <a:solidFill>
                  <a:srgbClr val="000000"/>
                </a:solidFill>
              </a:rPr>
              <a:t>Fibers</a:t>
            </a:r>
            <a:r>
              <a:rPr sz="3750" spc="-305" dirty="0">
                <a:solidFill>
                  <a:srgbClr val="000000"/>
                </a:solidFill>
              </a:rPr>
              <a:t> (T.ORIENTAL) </a:t>
            </a:r>
            <a:r>
              <a:rPr sz="3750" spc="-240" dirty="0">
                <a:solidFill>
                  <a:srgbClr val="000000"/>
                </a:solidFill>
              </a:rPr>
              <a:t>NaOH</a:t>
            </a:r>
            <a:r>
              <a:rPr sz="3750" spc="-325" dirty="0">
                <a:solidFill>
                  <a:srgbClr val="000000"/>
                </a:solidFill>
              </a:rPr>
              <a:t> </a:t>
            </a:r>
            <a:r>
              <a:rPr sz="3750" spc="-35" dirty="0">
                <a:solidFill>
                  <a:srgbClr val="000000"/>
                </a:solidFill>
              </a:rPr>
              <a:t>Solution</a:t>
            </a:r>
            <a:endParaRPr sz="37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759" y="727803"/>
            <a:ext cx="7228205" cy="869315"/>
          </a:xfrm>
          <a:prstGeom prst="rect">
            <a:avLst/>
          </a:prstGeom>
        </p:spPr>
        <p:txBody>
          <a:bodyPr vert="horz" wrap="square" lIns="0" tIns="16510" rIns="0" bIns="0" rtlCol="0">
            <a:spAutoFit/>
          </a:bodyPr>
          <a:lstStyle/>
          <a:p>
            <a:pPr marL="12700">
              <a:lnSpc>
                <a:spcPct val="100000"/>
              </a:lnSpc>
              <a:spcBef>
                <a:spcPts val="130"/>
              </a:spcBef>
            </a:pPr>
            <a:r>
              <a:rPr sz="5500" spc="-455" dirty="0"/>
              <a:t>2.</a:t>
            </a:r>
            <a:r>
              <a:rPr sz="5500" spc="-515" dirty="0"/>
              <a:t> </a:t>
            </a:r>
            <a:r>
              <a:rPr sz="5500" spc="-280" dirty="0"/>
              <a:t>Hardener</a:t>
            </a:r>
            <a:r>
              <a:rPr sz="5500" spc="-509" dirty="0"/>
              <a:t> </a:t>
            </a:r>
            <a:r>
              <a:rPr sz="5500" spc="-235" dirty="0"/>
              <a:t>(HY-</a:t>
            </a:r>
            <a:r>
              <a:rPr sz="5500" spc="-385" dirty="0"/>
              <a:t>951)</a:t>
            </a:r>
            <a:endParaRPr sz="5500"/>
          </a:p>
        </p:txBody>
      </p:sp>
      <p:sp>
        <p:nvSpPr>
          <p:cNvPr id="4" name="object 4"/>
          <p:cNvSpPr txBox="1"/>
          <p:nvPr/>
        </p:nvSpPr>
        <p:spPr>
          <a:xfrm>
            <a:off x="17345828" y="9287712"/>
            <a:ext cx="267335" cy="406400"/>
          </a:xfrm>
          <a:prstGeom prst="rect">
            <a:avLst/>
          </a:prstGeom>
        </p:spPr>
        <p:txBody>
          <a:bodyPr vert="horz" wrap="square" lIns="0" tIns="0" rIns="0" bIns="0" rtlCol="0">
            <a:spAutoFit/>
          </a:bodyPr>
          <a:lstStyle/>
          <a:p>
            <a:pPr marL="12700">
              <a:lnSpc>
                <a:spcPts val="3070"/>
              </a:lnSpc>
            </a:pPr>
            <a:r>
              <a:rPr sz="3000" spc="-50" dirty="0">
                <a:solidFill>
                  <a:srgbClr val="333333"/>
                </a:solidFill>
                <a:latin typeface="Verdana"/>
                <a:cs typeface="Verdana"/>
              </a:rPr>
              <a:t>9</a:t>
            </a:r>
            <a:endParaRPr sz="3000">
              <a:latin typeface="Verdana"/>
              <a:cs typeface="Verdana"/>
            </a:endParaRPr>
          </a:p>
        </p:txBody>
      </p:sp>
      <p:sp>
        <p:nvSpPr>
          <p:cNvPr id="3" name="object 3"/>
          <p:cNvSpPr txBox="1"/>
          <p:nvPr/>
        </p:nvSpPr>
        <p:spPr>
          <a:xfrm>
            <a:off x="225698" y="1925290"/>
            <a:ext cx="17505680" cy="6731634"/>
          </a:xfrm>
          <a:prstGeom prst="rect">
            <a:avLst/>
          </a:prstGeom>
        </p:spPr>
        <p:txBody>
          <a:bodyPr vert="horz" wrap="square" lIns="0" tIns="12700" rIns="0" bIns="0" rtlCol="0">
            <a:spAutoFit/>
          </a:bodyPr>
          <a:lstStyle/>
          <a:p>
            <a:pPr marL="81915" marR="5080" indent="-635" algn="ctr">
              <a:lnSpc>
                <a:spcPct val="116399"/>
              </a:lnSpc>
              <a:spcBef>
                <a:spcPts val="100"/>
              </a:spcBef>
            </a:pPr>
            <a:r>
              <a:rPr sz="3650" spc="-65" dirty="0">
                <a:solidFill>
                  <a:srgbClr val="333333"/>
                </a:solidFill>
                <a:latin typeface="Verdana"/>
                <a:cs typeface="Verdana"/>
              </a:rPr>
              <a:t>Hardener</a:t>
            </a:r>
            <a:r>
              <a:rPr sz="3650" spc="-355" dirty="0">
                <a:solidFill>
                  <a:srgbClr val="333333"/>
                </a:solidFill>
                <a:latin typeface="Verdana"/>
                <a:cs typeface="Verdana"/>
              </a:rPr>
              <a:t> </a:t>
            </a:r>
            <a:r>
              <a:rPr sz="3650" spc="-65" dirty="0">
                <a:solidFill>
                  <a:srgbClr val="333333"/>
                </a:solidFill>
                <a:latin typeface="Verdana"/>
                <a:cs typeface="Verdana"/>
              </a:rPr>
              <a:t>is</a:t>
            </a:r>
            <a:r>
              <a:rPr sz="3650" spc="-350" dirty="0">
                <a:solidFill>
                  <a:srgbClr val="333333"/>
                </a:solidFill>
                <a:latin typeface="Verdana"/>
                <a:cs typeface="Verdana"/>
              </a:rPr>
              <a:t> </a:t>
            </a:r>
            <a:r>
              <a:rPr sz="3650" spc="-175" dirty="0">
                <a:solidFill>
                  <a:srgbClr val="333333"/>
                </a:solidFill>
                <a:latin typeface="Verdana"/>
                <a:cs typeface="Verdana"/>
              </a:rPr>
              <a:t>a</a:t>
            </a:r>
            <a:r>
              <a:rPr sz="3650" spc="-350" dirty="0">
                <a:solidFill>
                  <a:srgbClr val="333333"/>
                </a:solidFill>
                <a:latin typeface="Verdana"/>
                <a:cs typeface="Verdana"/>
              </a:rPr>
              <a:t> </a:t>
            </a:r>
            <a:r>
              <a:rPr sz="3650" spc="-80" dirty="0">
                <a:solidFill>
                  <a:srgbClr val="333333"/>
                </a:solidFill>
                <a:latin typeface="Verdana"/>
                <a:cs typeface="Verdana"/>
              </a:rPr>
              <a:t>curing</a:t>
            </a:r>
            <a:r>
              <a:rPr sz="3650" spc="-350" dirty="0">
                <a:solidFill>
                  <a:srgbClr val="333333"/>
                </a:solidFill>
                <a:latin typeface="Verdana"/>
                <a:cs typeface="Verdana"/>
              </a:rPr>
              <a:t> </a:t>
            </a:r>
            <a:r>
              <a:rPr sz="3650" spc="-120" dirty="0">
                <a:solidFill>
                  <a:srgbClr val="333333"/>
                </a:solidFill>
                <a:latin typeface="Verdana"/>
                <a:cs typeface="Verdana"/>
              </a:rPr>
              <a:t>agent</a:t>
            </a:r>
            <a:r>
              <a:rPr sz="3650" spc="-350" dirty="0">
                <a:solidFill>
                  <a:srgbClr val="333333"/>
                </a:solidFill>
                <a:latin typeface="Verdana"/>
                <a:cs typeface="Verdana"/>
              </a:rPr>
              <a:t> </a:t>
            </a:r>
            <a:r>
              <a:rPr sz="3650" dirty="0">
                <a:solidFill>
                  <a:srgbClr val="333333"/>
                </a:solidFill>
                <a:latin typeface="Verdana"/>
                <a:cs typeface="Verdana"/>
              </a:rPr>
              <a:t>for</a:t>
            </a:r>
            <a:r>
              <a:rPr sz="3650" spc="-355" dirty="0">
                <a:solidFill>
                  <a:srgbClr val="333333"/>
                </a:solidFill>
                <a:latin typeface="Verdana"/>
                <a:cs typeface="Verdana"/>
              </a:rPr>
              <a:t> </a:t>
            </a:r>
            <a:r>
              <a:rPr sz="3650" spc="-100" dirty="0">
                <a:solidFill>
                  <a:srgbClr val="333333"/>
                </a:solidFill>
                <a:latin typeface="Verdana"/>
                <a:cs typeface="Verdana"/>
              </a:rPr>
              <a:t>epoxy</a:t>
            </a:r>
            <a:r>
              <a:rPr sz="3650" spc="-350" dirty="0">
                <a:solidFill>
                  <a:srgbClr val="333333"/>
                </a:solidFill>
                <a:latin typeface="Verdana"/>
                <a:cs typeface="Verdana"/>
              </a:rPr>
              <a:t> </a:t>
            </a:r>
            <a:r>
              <a:rPr sz="3650" spc="-20" dirty="0">
                <a:solidFill>
                  <a:srgbClr val="333333"/>
                </a:solidFill>
                <a:latin typeface="Verdana"/>
                <a:cs typeface="Verdana"/>
              </a:rPr>
              <a:t>or</a:t>
            </a:r>
            <a:r>
              <a:rPr sz="3650" spc="-350" dirty="0">
                <a:solidFill>
                  <a:srgbClr val="333333"/>
                </a:solidFill>
                <a:latin typeface="Verdana"/>
                <a:cs typeface="Verdana"/>
              </a:rPr>
              <a:t> </a:t>
            </a:r>
            <a:r>
              <a:rPr sz="3650" spc="-100" dirty="0">
                <a:solidFill>
                  <a:srgbClr val="333333"/>
                </a:solidFill>
                <a:latin typeface="Verdana"/>
                <a:cs typeface="Verdana"/>
              </a:rPr>
              <a:t>fiberglass.</a:t>
            </a:r>
            <a:r>
              <a:rPr sz="3650" spc="-350" dirty="0">
                <a:solidFill>
                  <a:srgbClr val="333333"/>
                </a:solidFill>
                <a:latin typeface="Verdana"/>
                <a:cs typeface="Verdana"/>
              </a:rPr>
              <a:t> </a:t>
            </a:r>
            <a:r>
              <a:rPr sz="3650" spc="-105" dirty="0">
                <a:solidFill>
                  <a:srgbClr val="333333"/>
                </a:solidFill>
                <a:latin typeface="Verdana"/>
                <a:cs typeface="Verdana"/>
              </a:rPr>
              <a:t>Epoxy</a:t>
            </a:r>
            <a:r>
              <a:rPr sz="3650" spc="-350" dirty="0">
                <a:solidFill>
                  <a:srgbClr val="333333"/>
                </a:solidFill>
                <a:latin typeface="Verdana"/>
                <a:cs typeface="Verdana"/>
              </a:rPr>
              <a:t> </a:t>
            </a:r>
            <a:r>
              <a:rPr sz="3650" spc="-75" dirty="0">
                <a:solidFill>
                  <a:srgbClr val="333333"/>
                </a:solidFill>
                <a:latin typeface="Verdana"/>
                <a:cs typeface="Verdana"/>
              </a:rPr>
              <a:t>resin</a:t>
            </a:r>
            <a:r>
              <a:rPr sz="3650" spc="-355" dirty="0">
                <a:solidFill>
                  <a:srgbClr val="333333"/>
                </a:solidFill>
                <a:latin typeface="Verdana"/>
                <a:cs typeface="Verdana"/>
              </a:rPr>
              <a:t> </a:t>
            </a:r>
            <a:r>
              <a:rPr sz="3650" spc="-65" dirty="0">
                <a:solidFill>
                  <a:srgbClr val="333333"/>
                </a:solidFill>
                <a:latin typeface="Verdana"/>
                <a:cs typeface="Verdana"/>
              </a:rPr>
              <a:t>requires</a:t>
            </a:r>
            <a:r>
              <a:rPr sz="3650" spc="-350" dirty="0">
                <a:solidFill>
                  <a:srgbClr val="333333"/>
                </a:solidFill>
                <a:latin typeface="Verdana"/>
                <a:cs typeface="Verdana"/>
              </a:rPr>
              <a:t> </a:t>
            </a:r>
            <a:r>
              <a:rPr sz="3650" spc="-50" dirty="0">
                <a:solidFill>
                  <a:srgbClr val="333333"/>
                </a:solidFill>
                <a:latin typeface="Verdana"/>
                <a:cs typeface="Verdana"/>
              </a:rPr>
              <a:t>a </a:t>
            </a:r>
            <a:r>
              <a:rPr sz="3650" spc="-75" dirty="0">
                <a:solidFill>
                  <a:srgbClr val="333333"/>
                </a:solidFill>
                <a:latin typeface="Verdana"/>
                <a:cs typeface="Verdana"/>
              </a:rPr>
              <a:t>hardener</a:t>
            </a:r>
            <a:r>
              <a:rPr sz="3650" spc="-350" dirty="0">
                <a:solidFill>
                  <a:srgbClr val="333333"/>
                </a:solidFill>
                <a:latin typeface="Verdana"/>
                <a:cs typeface="Verdana"/>
              </a:rPr>
              <a:t> </a:t>
            </a:r>
            <a:r>
              <a:rPr sz="3650" dirty="0">
                <a:solidFill>
                  <a:srgbClr val="333333"/>
                </a:solidFill>
                <a:latin typeface="Verdana"/>
                <a:cs typeface="Verdana"/>
              </a:rPr>
              <a:t>to</a:t>
            </a:r>
            <a:r>
              <a:rPr sz="3650" spc="-345" dirty="0">
                <a:solidFill>
                  <a:srgbClr val="333333"/>
                </a:solidFill>
                <a:latin typeface="Verdana"/>
                <a:cs typeface="Verdana"/>
              </a:rPr>
              <a:t> </a:t>
            </a:r>
            <a:r>
              <a:rPr sz="3650" spc="-50" dirty="0">
                <a:solidFill>
                  <a:srgbClr val="333333"/>
                </a:solidFill>
                <a:latin typeface="Verdana"/>
                <a:cs typeface="Verdana"/>
              </a:rPr>
              <a:t>initiate</a:t>
            </a:r>
            <a:r>
              <a:rPr sz="3650" spc="-345" dirty="0">
                <a:solidFill>
                  <a:srgbClr val="333333"/>
                </a:solidFill>
                <a:latin typeface="Verdana"/>
                <a:cs typeface="Verdana"/>
              </a:rPr>
              <a:t> </a:t>
            </a:r>
            <a:r>
              <a:rPr sz="3650" spc="-170" dirty="0">
                <a:solidFill>
                  <a:srgbClr val="333333"/>
                </a:solidFill>
                <a:latin typeface="Verdana"/>
                <a:cs typeface="Verdana"/>
              </a:rPr>
              <a:t>curing;</a:t>
            </a:r>
            <a:r>
              <a:rPr sz="3650" spc="-345" dirty="0">
                <a:solidFill>
                  <a:srgbClr val="333333"/>
                </a:solidFill>
                <a:latin typeface="Verdana"/>
                <a:cs typeface="Verdana"/>
              </a:rPr>
              <a:t> </a:t>
            </a:r>
            <a:r>
              <a:rPr sz="3650" dirty="0">
                <a:solidFill>
                  <a:srgbClr val="333333"/>
                </a:solidFill>
                <a:latin typeface="Verdana"/>
                <a:cs typeface="Verdana"/>
              </a:rPr>
              <a:t>it</a:t>
            </a:r>
            <a:r>
              <a:rPr sz="3650" spc="-345" dirty="0">
                <a:solidFill>
                  <a:srgbClr val="333333"/>
                </a:solidFill>
                <a:latin typeface="Verdana"/>
                <a:cs typeface="Verdana"/>
              </a:rPr>
              <a:t> </a:t>
            </a:r>
            <a:r>
              <a:rPr sz="3650" spc="-65" dirty="0">
                <a:solidFill>
                  <a:srgbClr val="333333"/>
                </a:solidFill>
                <a:latin typeface="Verdana"/>
                <a:cs typeface="Verdana"/>
              </a:rPr>
              <a:t>is</a:t>
            </a:r>
            <a:r>
              <a:rPr sz="3650" spc="-345" dirty="0">
                <a:solidFill>
                  <a:srgbClr val="333333"/>
                </a:solidFill>
                <a:latin typeface="Verdana"/>
                <a:cs typeface="Verdana"/>
              </a:rPr>
              <a:t> </a:t>
            </a:r>
            <a:r>
              <a:rPr sz="3650" spc="-60" dirty="0">
                <a:solidFill>
                  <a:srgbClr val="333333"/>
                </a:solidFill>
                <a:latin typeface="Verdana"/>
                <a:cs typeface="Verdana"/>
              </a:rPr>
              <a:t>also</a:t>
            </a:r>
            <a:r>
              <a:rPr sz="3650" spc="-345" dirty="0">
                <a:solidFill>
                  <a:srgbClr val="333333"/>
                </a:solidFill>
                <a:latin typeface="Verdana"/>
                <a:cs typeface="Verdana"/>
              </a:rPr>
              <a:t> </a:t>
            </a:r>
            <a:r>
              <a:rPr sz="3650" dirty="0">
                <a:solidFill>
                  <a:srgbClr val="333333"/>
                </a:solidFill>
                <a:latin typeface="Verdana"/>
                <a:cs typeface="Verdana"/>
              </a:rPr>
              <a:t>called</a:t>
            </a:r>
            <a:r>
              <a:rPr sz="3650" spc="-345" dirty="0">
                <a:solidFill>
                  <a:srgbClr val="333333"/>
                </a:solidFill>
                <a:latin typeface="Verdana"/>
                <a:cs typeface="Verdana"/>
              </a:rPr>
              <a:t> </a:t>
            </a:r>
            <a:r>
              <a:rPr sz="3650" spc="-145" dirty="0">
                <a:solidFill>
                  <a:srgbClr val="333333"/>
                </a:solidFill>
                <a:latin typeface="Verdana"/>
                <a:cs typeface="Verdana"/>
              </a:rPr>
              <a:t>as</a:t>
            </a:r>
            <a:r>
              <a:rPr sz="3650" spc="-345" dirty="0">
                <a:solidFill>
                  <a:srgbClr val="333333"/>
                </a:solidFill>
                <a:latin typeface="Verdana"/>
                <a:cs typeface="Verdana"/>
              </a:rPr>
              <a:t> </a:t>
            </a:r>
            <a:r>
              <a:rPr sz="3650" spc="-85" dirty="0">
                <a:solidFill>
                  <a:srgbClr val="333333"/>
                </a:solidFill>
                <a:latin typeface="Verdana"/>
                <a:cs typeface="Verdana"/>
              </a:rPr>
              <a:t>catalyst,</a:t>
            </a:r>
            <a:r>
              <a:rPr sz="3650" spc="-345" dirty="0">
                <a:solidFill>
                  <a:srgbClr val="333333"/>
                </a:solidFill>
                <a:latin typeface="Verdana"/>
                <a:cs typeface="Verdana"/>
              </a:rPr>
              <a:t> </a:t>
            </a:r>
            <a:r>
              <a:rPr sz="3650" spc="-45" dirty="0">
                <a:solidFill>
                  <a:srgbClr val="333333"/>
                </a:solidFill>
                <a:latin typeface="Verdana"/>
                <a:cs typeface="Verdana"/>
              </a:rPr>
              <a:t>the</a:t>
            </a:r>
            <a:r>
              <a:rPr sz="3650" spc="-345" dirty="0">
                <a:solidFill>
                  <a:srgbClr val="333333"/>
                </a:solidFill>
                <a:latin typeface="Verdana"/>
                <a:cs typeface="Verdana"/>
              </a:rPr>
              <a:t> </a:t>
            </a:r>
            <a:r>
              <a:rPr sz="3650" spc="-55" dirty="0">
                <a:solidFill>
                  <a:srgbClr val="333333"/>
                </a:solidFill>
                <a:latin typeface="Verdana"/>
                <a:cs typeface="Verdana"/>
              </a:rPr>
              <a:t>substance</a:t>
            </a:r>
            <a:r>
              <a:rPr sz="3650" spc="-345" dirty="0">
                <a:solidFill>
                  <a:srgbClr val="333333"/>
                </a:solidFill>
                <a:latin typeface="Verdana"/>
                <a:cs typeface="Verdana"/>
              </a:rPr>
              <a:t> </a:t>
            </a:r>
            <a:r>
              <a:rPr sz="3650" spc="-20" dirty="0">
                <a:solidFill>
                  <a:srgbClr val="333333"/>
                </a:solidFill>
                <a:latin typeface="Verdana"/>
                <a:cs typeface="Verdana"/>
              </a:rPr>
              <a:t>that </a:t>
            </a:r>
            <a:r>
              <a:rPr sz="3650" spc="-80" dirty="0">
                <a:solidFill>
                  <a:srgbClr val="333333"/>
                </a:solidFill>
                <a:latin typeface="Verdana"/>
                <a:cs typeface="Verdana"/>
              </a:rPr>
              <a:t>hardens</a:t>
            </a:r>
            <a:r>
              <a:rPr sz="3650" spc="-350" dirty="0">
                <a:solidFill>
                  <a:srgbClr val="333333"/>
                </a:solidFill>
                <a:latin typeface="Verdana"/>
                <a:cs typeface="Verdana"/>
              </a:rPr>
              <a:t> </a:t>
            </a:r>
            <a:r>
              <a:rPr sz="3650" spc="-45" dirty="0">
                <a:solidFill>
                  <a:srgbClr val="333333"/>
                </a:solidFill>
                <a:latin typeface="Verdana"/>
                <a:cs typeface="Verdana"/>
              </a:rPr>
              <a:t>the</a:t>
            </a:r>
            <a:r>
              <a:rPr sz="3650" spc="-345" dirty="0">
                <a:solidFill>
                  <a:srgbClr val="333333"/>
                </a:solidFill>
                <a:latin typeface="Verdana"/>
                <a:cs typeface="Verdana"/>
              </a:rPr>
              <a:t> </a:t>
            </a:r>
            <a:r>
              <a:rPr sz="3650" spc="-80" dirty="0">
                <a:solidFill>
                  <a:srgbClr val="333333"/>
                </a:solidFill>
                <a:latin typeface="Verdana"/>
                <a:cs typeface="Verdana"/>
              </a:rPr>
              <a:t>adhesive</a:t>
            </a:r>
            <a:r>
              <a:rPr sz="3650" spc="-345" dirty="0">
                <a:solidFill>
                  <a:srgbClr val="333333"/>
                </a:solidFill>
                <a:latin typeface="Verdana"/>
                <a:cs typeface="Verdana"/>
              </a:rPr>
              <a:t> </a:t>
            </a:r>
            <a:r>
              <a:rPr sz="3650" spc="-105" dirty="0">
                <a:solidFill>
                  <a:srgbClr val="333333"/>
                </a:solidFill>
                <a:latin typeface="Verdana"/>
                <a:cs typeface="Verdana"/>
              </a:rPr>
              <a:t>when</a:t>
            </a:r>
            <a:r>
              <a:rPr sz="3650" spc="-345" dirty="0">
                <a:solidFill>
                  <a:srgbClr val="333333"/>
                </a:solidFill>
                <a:latin typeface="Verdana"/>
                <a:cs typeface="Verdana"/>
              </a:rPr>
              <a:t> </a:t>
            </a:r>
            <a:r>
              <a:rPr sz="3650" spc="-135" dirty="0">
                <a:solidFill>
                  <a:srgbClr val="333333"/>
                </a:solidFill>
                <a:latin typeface="Verdana"/>
                <a:cs typeface="Verdana"/>
              </a:rPr>
              <a:t>mixed</a:t>
            </a:r>
            <a:r>
              <a:rPr sz="3650" spc="-350" dirty="0">
                <a:solidFill>
                  <a:srgbClr val="333333"/>
                </a:solidFill>
                <a:latin typeface="Verdana"/>
                <a:cs typeface="Verdana"/>
              </a:rPr>
              <a:t> </a:t>
            </a:r>
            <a:r>
              <a:rPr sz="3650" spc="-60" dirty="0">
                <a:solidFill>
                  <a:srgbClr val="333333"/>
                </a:solidFill>
                <a:latin typeface="Verdana"/>
                <a:cs typeface="Verdana"/>
              </a:rPr>
              <a:t>with</a:t>
            </a:r>
            <a:r>
              <a:rPr sz="3650" spc="-345" dirty="0">
                <a:solidFill>
                  <a:srgbClr val="333333"/>
                </a:solidFill>
                <a:latin typeface="Verdana"/>
                <a:cs typeface="Verdana"/>
              </a:rPr>
              <a:t> </a:t>
            </a:r>
            <a:r>
              <a:rPr sz="3650" spc="-130" dirty="0">
                <a:solidFill>
                  <a:srgbClr val="333333"/>
                </a:solidFill>
                <a:latin typeface="Verdana"/>
                <a:cs typeface="Verdana"/>
              </a:rPr>
              <a:t>resin.</a:t>
            </a:r>
            <a:r>
              <a:rPr sz="3650" spc="-345" dirty="0">
                <a:solidFill>
                  <a:srgbClr val="333333"/>
                </a:solidFill>
                <a:latin typeface="Verdana"/>
                <a:cs typeface="Verdana"/>
              </a:rPr>
              <a:t> </a:t>
            </a:r>
            <a:r>
              <a:rPr sz="3650" spc="-204" dirty="0">
                <a:solidFill>
                  <a:srgbClr val="333333"/>
                </a:solidFill>
                <a:latin typeface="Verdana"/>
                <a:cs typeface="Verdana"/>
              </a:rPr>
              <a:t>It</a:t>
            </a:r>
            <a:r>
              <a:rPr sz="3650" spc="-345" dirty="0">
                <a:solidFill>
                  <a:srgbClr val="333333"/>
                </a:solidFill>
                <a:latin typeface="Verdana"/>
                <a:cs typeface="Verdana"/>
              </a:rPr>
              <a:t> </a:t>
            </a:r>
            <a:r>
              <a:rPr sz="3650" spc="-65" dirty="0">
                <a:solidFill>
                  <a:srgbClr val="333333"/>
                </a:solidFill>
                <a:latin typeface="Verdana"/>
                <a:cs typeface="Verdana"/>
              </a:rPr>
              <a:t>is</a:t>
            </a:r>
            <a:r>
              <a:rPr sz="3650" spc="-345" dirty="0">
                <a:solidFill>
                  <a:srgbClr val="333333"/>
                </a:solidFill>
                <a:latin typeface="Verdana"/>
                <a:cs typeface="Verdana"/>
              </a:rPr>
              <a:t> </a:t>
            </a:r>
            <a:r>
              <a:rPr sz="3650" spc="-45" dirty="0">
                <a:solidFill>
                  <a:srgbClr val="333333"/>
                </a:solidFill>
                <a:latin typeface="Verdana"/>
                <a:cs typeface="Verdana"/>
              </a:rPr>
              <a:t>the</a:t>
            </a:r>
            <a:r>
              <a:rPr sz="3650" spc="-350" dirty="0">
                <a:solidFill>
                  <a:srgbClr val="333333"/>
                </a:solidFill>
                <a:latin typeface="Verdana"/>
                <a:cs typeface="Verdana"/>
              </a:rPr>
              <a:t> </a:t>
            </a:r>
            <a:r>
              <a:rPr sz="3650" dirty="0">
                <a:solidFill>
                  <a:srgbClr val="333333"/>
                </a:solidFill>
                <a:latin typeface="Verdana"/>
                <a:cs typeface="Verdana"/>
              </a:rPr>
              <a:t>specific</a:t>
            </a:r>
            <a:r>
              <a:rPr sz="3650" spc="-345" dirty="0">
                <a:solidFill>
                  <a:srgbClr val="333333"/>
                </a:solidFill>
                <a:latin typeface="Verdana"/>
                <a:cs typeface="Verdana"/>
              </a:rPr>
              <a:t> </a:t>
            </a:r>
            <a:r>
              <a:rPr sz="3650" spc="-25" dirty="0">
                <a:solidFill>
                  <a:srgbClr val="333333"/>
                </a:solidFill>
                <a:latin typeface="Verdana"/>
                <a:cs typeface="Verdana"/>
              </a:rPr>
              <a:t>selection</a:t>
            </a:r>
            <a:r>
              <a:rPr sz="3650" spc="-345" dirty="0">
                <a:solidFill>
                  <a:srgbClr val="333333"/>
                </a:solidFill>
                <a:latin typeface="Verdana"/>
                <a:cs typeface="Verdana"/>
              </a:rPr>
              <a:t> </a:t>
            </a:r>
            <a:r>
              <a:rPr sz="3650" spc="-25" dirty="0">
                <a:solidFill>
                  <a:srgbClr val="333333"/>
                </a:solidFill>
                <a:latin typeface="Verdana"/>
                <a:cs typeface="Verdana"/>
              </a:rPr>
              <a:t>and </a:t>
            </a:r>
            <a:r>
              <a:rPr sz="3650" spc="-40" dirty="0">
                <a:solidFill>
                  <a:srgbClr val="333333"/>
                </a:solidFill>
                <a:latin typeface="Verdana"/>
                <a:cs typeface="Verdana"/>
              </a:rPr>
              <a:t>combination</a:t>
            </a:r>
            <a:r>
              <a:rPr sz="3650" spc="-350" dirty="0">
                <a:solidFill>
                  <a:srgbClr val="333333"/>
                </a:solidFill>
                <a:latin typeface="Verdana"/>
                <a:cs typeface="Verdana"/>
              </a:rPr>
              <a:t> </a:t>
            </a:r>
            <a:r>
              <a:rPr sz="3650" spc="60" dirty="0">
                <a:solidFill>
                  <a:srgbClr val="333333"/>
                </a:solidFill>
                <a:latin typeface="Verdana"/>
                <a:cs typeface="Verdana"/>
              </a:rPr>
              <a:t>of</a:t>
            </a:r>
            <a:r>
              <a:rPr sz="3650" spc="-350" dirty="0">
                <a:solidFill>
                  <a:srgbClr val="333333"/>
                </a:solidFill>
                <a:latin typeface="Verdana"/>
                <a:cs typeface="Verdana"/>
              </a:rPr>
              <a:t> </a:t>
            </a:r>
            <a:r>
              <a:rPr sz="3650" spc="-45" dirty="0">
                <a:solidFill>
                  <a:srgbClr val="333333"/>
                </a:solidFill>
                <a:latin typeface="Verdana"/>
                <a:cs typeface="Verdana"/>
              </a:rPr>
              <a:t>the</a:t>
            </a:r>
            <a:r>
              <a:rPr sz="3650" spc="-350" dirty="0">
                <a:solidFill>
                  <a:srgbClr val="333333"/>
                </a:solidFill>
                <a:latin typeface="Verdana"/>
                <a:cs typeface="Verdana"/>
              </a:rPr>
              <a:t> </a:t>
            </a:r>
            <a:r>
              <a:rPr sz="3650" spc="-100" dirty="0">
                <a:solidFill>
                  <a:srgbClr val="333333"/>
                </a:solidFill>
                <a:latin typeface="Verdana"/>
                <a:cs typeface="Verdana"/>
              </a:rPr>
              <a:t>epoxy</a:t>
            </a:r>
            <a:r>
              <a:rPr sz="3650" spc="-350" dirty="0">
                <a:solidFill>
                  <a:srgbClr val="333333"/>
                </a:solidFill>
                <a:latin typeface="Verdana"/>
                <a:cs typeface="Verdana"/>
              </a:rPr>
              <a:t> </a:t>
            </a:r>
            <a:r>
              <a:rPr sz="3650" spc="-70" dirty="0">
                <a:solidFill>
                  <a:srgbClr val="333333"/>
                </a:solidFill>
                <a:latin typeface="Verdana"/>
                <a:cs typeface="Verdana"/>
              </a:rPr>
              <a:t>and</a:t>
            </a:r>
            <a:r>
              <a:rPr sz="3650" spc="-350" dirty="0">
                <a:solidFill>
                  <a:srgbClr val="333333"/>
                </a:solidFill>
                <a:latin typeface="Verdana"/>
                <a:cs typeface="Verdana"/>
              </a:rPr>
              <a:t> </a:t>
            </a:r>
            <a:r>
              <a:rPr sz="3650" spc="-75" dirty="0">
                <a:solidFill>
                  <a:srgbClr val="333333"/>
                </a:solidFill>
                <a:latin typeface="Verdana"/>
                <a:cs typeface="Verdana"/>
              </a:rPr>
              <a:t>hardener</a:t>
            </a:r>
            <a:r>
              <a:rPr sz="3650" spc="-350" dirty="0">
                <a:solidFill>
                  <a:srgbClr val="333333"/>
                </a:solidFill>
                <a:latin typeface="Verdana"/>
                <a:cs typeface="Verdana"/>
              </a:rPr>
              <a:t> </a:t>
            </a:r>
            <a:r>
              <a:rPr sz="3650" spc="-35" dirty="0">
                <a:solidFill>
                  <a:srgbClr val="333333"/>
                </a:solidFill>
                <a:latin typeface="Verdana"/>
                <a:cs typeface="Verdana"/>
              </a:rPr>
              <a:t>components</a:t>
            </a:r>
            <a:r>
              <a:rPr sz="3650" spc="-350" dirty="0">
                <a:solidFill>
                  <a:srgbClr val="333333"/>
                </a:solidFill>
                <a:latin typeface="Verdana"/>
                <a:cs typeface="Verdana"/>
              </a:rPr>
              <a:t> </a:t>
            </a:r>
            <a:r>
              <a:rPr sz="3650" spc="-45" dirty="0">
                <a:solidFill>
                  <a:srgbClr val="333333"/>
                </a:solidFill>
                <a:latin typeface="Verdana"/>
                <a:cs typeface="Verdana"/>
              </a:rPr>
              <a:t>that</a:t>
            </a:r>
            <a:r>
              <a:rPr sz="3650" spc="-350" dirty="0">
                <a:solidFill>
                  <a:srgbClr val="333333"/>
                </a:solidFill>
                <a:latin typeface="Verdana"/>
                <a:cs typeface="Verdana"/>
              </a:rPr>
              <a:t> </a:t>
            </a:r>
            <a:r>
              <a:rPr sz="3650" spc="-70" dirty="0">
                <a:solidFill>
                  <a:srgbClr val="333333"/>
                </a:solidFill>
                <a:latin typeface="Verdana"/>
                <a:cs typeface="Verdana"/>
              </a:rPr>
              <a:t>determines</a:t>
            </a:r>
            <a:r>
              <a:rPr sz="3650" spc="-350" dirty="0">
                <a:solidFill>
                  <a:srgbClr val="333333"/>
                </a:solidFill>
                <a:latin typeface="Verdana"/>
                <a:cs typeface="Verdana"/>
              </a:rPr>
              <a:t> </a:t>
            </a:r>
            <a:r>
              <a:rPr sz="3650" spc="-45" dirty="0">
                <a:solidFill>
                  <a:srgbClr val="333333"/>
                </a:solidFill>
                <a:latin typeface="Verdana"/>
                <a:cs typeface="Verdana"/>
              </a:rPr>
              <a:t>the</a:t>
            </a:r>
            <a:r>
              <a:rPr sz="3650" spc="-350" dirty="0">
                <a:solidFill>
                  <a:srgbClr val="333333"/>
                </a:solidFill>
                <a:latin typeface="Verdana"/>
                <a:cs typeface="Verdana"/>
              </a:rPr>
              <a:t> </a:t>
            </a:r>
            <a:r>
              <a:rPr sz="3650" spc="-20" dirty="0">
                <a:solidFill>
                  <a:srgbClr val="333333"/>
                </a:solidFill>
                <a:latin typeface="Verdana"/>
                <a:cs typeface="Verdana"/>
              </a:rPr>
              <a:t>final </a:t>
            </a:r>
            <a:r>
              <a:rPr sz="3650" spc="-40" dirty="0">
                <a:solidFill>
                  <a:srgbClr val="333333"/>
                </a:solidFill>
                <a:latin typeface="Verdana"/>
                <a:cs typeface="Verdana"/>
              </a:rPr>
              <a:t>characteristics</a:t>
            </a:r>
            <a:r>
              <a:rPr sz="3650" spc="-345" dirty="0">
                <a:solidFill>
                  <a:srgbClr val="333333"/>
                </a:solidFill>
                <a:latin typeface="Verdana"/>
                <a:cs typeface="Verdana"/>
              </a:rPr>
              <a:t> </a:t>
            </a:r>
            <a:r>
              <a:rPr sz="3650" spc="-70" dirty="0">
                <a:solidFill>
                  <a:srgbClr val="333333"/>
                </a:solidFill>
                <a:latin typeface="Verdana"/>
                <a:cs typeface="Verdana"/>
              </a:rPr>
              <a:t>and</a:t>
            </a:r>
            <a:r>
              <a:rPr sz="3650" spc="-340" dirty="0">
                <a:solidFill>
                  <a:srgbClr val="333333"/>
                </a:solidFill>
                <a:latin typeface="Verdana"/>
                <a:cs typeface="Verdana"/>
              </a:rPr>
              <a:t> </a:t>
            </a:r>
            <a:r>
              <a:rPr sz="3650" spc="-40" dirty="0">
                <a:solidFill>
                  <a:srgbClr val="333333"/>
                </a:solidFill>
                <a:latin typeface="Verdana"/>
                <a:cs typeface="Verdana"/>
              </a:rPr>
              <a:t>suitability</a:t>
            </a:r>
            <a:r>
              <a:rPr sz="3650" spc="-345" dirty="0">
                <a:solidFill>
                  <a:srgbClr val="333333"/>
                </a:solidFill>
                <a:latin typeface="Verdana"/>
                <a:cs typeface="Verdana"/>
              </a:rPr>
              <a:t> </a:t>
            </a:r>
            <a:r>
              <a:rPr sz="3650" spc="60" dirty="0">
                <a:solidFill>
                  <a:srgbClr val="333333"/>
                </a:solidFill>
                <a:latin typeface="Verdana"/>
                <a:cs typeface="Verdana"/>
              </a:rPr>
              <a:t>of</a:t>
            </a:r>
            <a:r>
              <a:rPr sz="3650" spc="-340" dirty="0">
                <a:solidFill>
                  <a:srgbClr val="333333"/>
                </a:solidFill>
                <a:latin typeface="Verdana"/>
                <a:cs typeface="Verdana"/>
              </a:rPr>
              <a:t> </a:t>
            </a:r>
            <a:r>
              <a:rPr sz="3650" spc="-45" dirty="0">
                <a:solidFill>
                  <a:srgbClr val="333333"/>
                </a:solidFill>
                <a:latin typeface="Verdana"/>
                <a:cs typeface="Verdana"/>
              </a:rPr>
              <a:t>the</a:t>
            </a:r>
            <a:r>
              <a:rPr sz="3650" spc="-345" dirty="0">
                <a:solidFill>
                  <a:srgbClr val="333333"/>
                </a:solidFill>
                <a:latin typeface="Verdana"/>
                <a:cs typeface="Verdana"/>
              </a:rPr>
              <a:t> </a:t>
            </a:r>
            <a:r>
              <a:rPr sz="3650" spc="-100" dirty="0">
                <a:solidFill>
                  <a:srgbClr val="333333"/>
                </a:solidFill>
                <a:latin typeface="Verdana"/>
                <a:cs typeface="Verdana"/>
              </a:rPr>
              <a:t>epoxy</a:t>
            </a:r>
            <a:r>
              <a:rPr sz="3650" spc="-340" dirty="0">
                <a:solidFill>
                  <a:srgbClr val="333333"/>
                </a:solidFill>
                <a:latin typeface="Verdana"/>
                <a:cs typeface="Verdana"/>
              </a:rPr>
              <a:t> </a:t>
            </a:r>
            <a:r>
              <a:rPr sz="3650" spc="-60" dirty="0">
                <a:solidFill>
                  <a:srgbClr val="333333"/>
                </a:solidFill>
                <a:latin typeface="Verdana"/>
                <a:cs typeface="Verdana"/>
              </a:rPr>
              <a:t>coating</a:t>
            </a:r>
            <a:r>
              <a:rPr sz="3650" spc="-345" dirty="0">
                <a:solidFill>
                  <a:srgbClr val="333333"/>
                </a:solidFill>
                <a:latin typeface="Verdana"/>
                <a:cs typeface="Verdana"/>
              </a:rPr>
              <a:t> </a:t>
            </a:r>
            <a:r>
              <a:rPr sz="3650" dirty="0">
                <a:solidFill>
                  <a:srgbClr val="333333"/>
                </a:solidFill>
                <a:latin typeface="Verdana"/>
                <a:cs typeface="Verdana"/>
              </a:rPr>
              <a:t>for</a:t>
            </a:r>
            <a:r>
              <a:rPr sz="3650" spc="-340" dirty="0">
                <a:solidFill>
                  <a:srgbClr val="333333"/>
                </a:solidFill>
                <a:latin typeface="Verdana"/>
                <a:cs typeface="Verdana"/>
              </a:rPr>
              <a:t> </a:t>
            </a:r>
            <a:r>
              <a:rPr sz="3650" spc="-120" dirty="0">
                <a:solidFill>
                  <a:srgbClr val="333333"/>
                </a:solidFill>
                <a:latin typeface="Verdana"/>
                <a:cs typeface="Verdana"/>
              </a:rPr>
              <a:t>given</a:t>
            </a:r>
            <a:r>
              <a:rPr sz="3650" spc="-345" dirty="0">
                <a:solidFill>
                  <a:srgbClr val="333333"/>
                </a:solidFill>
                <a:latin typeface="Verdana"/>
                <a:cs typeface="Verdana"/>
              </a:rPr>
              <a:t> </a:t>
            </a:r>
            <a:r>
              <a:rPr sz="3650" spc="-10" dirty="0">
                <a:solidFill>
                  <a:srgbClr val="333333"/>
                </a:solidFill>
                <a:latin typeface="Verdana"/>
                <a:cs typeface="Verdana"/>
              </a:rPr>
              <a:t>environmentt</a:t>
            </a:r>
            <a:endParaRPr sz="3650">
              <a:latin typeface="Verdana"/>
              <a:cs typeface="Verdana"/>
            </a:endParaRPr>
          </a:p>
          <a:p>
            <a:pPr>
              <a:lnSpc>
                <a:spcPct val="100000"/>
              </a:lnSpc>
              <a:spcBef>
                <a:spcPts val="1565"/>
              </a:spcBef>
            </a:pPr>
            <a:endParaRPr sz="3650">
              <a:latin typeface="Verdana"/>
              <a:cs typeface="Verdana"/>
            </a:endParaRPr>
          </a:p>
          <a:p>
            <a:pPr marL="12700">
              <a:lnSpc>
                <a:spcPct val="100000"/>
              </a:lnSpc>
              <a:spcBef>
                <a:spcPts val="5"/>
              </a:spcBef>
            </a:pPr>
            <a:r>
              <a:rPr sz="5200" spc="-370" dirty="0">
                <a:solidFill>
                  <a:srgbClr val="333333"/>
                </a:solidFill>
                <a:latin typeface="Arial Black"/>
                <a:cs typeface="Arial Black"/>
              </a:rPr>
              <a:t>3.</a:t>
            </a:r>
            <a:r>
              <a:rPr sz="5200" spc="-500" dirty="0">
                <a:solidFill>
                  <a:srgbClr val="333333"/>
                </a:solidFill>
                <a:latin typeface="Arial Black"/>
                <a:cs typeface="Arial Black"/>
              </a:rPr>
              <a:t> </a:t>
            </a:r>
            <a:r>
              <a:rPr sz="5200" spc="-355" dirty="0">
                <a:solidFill>
                  <a:srgbClr val="333333"/>
                </a:solidFill>
                <a:latin typeface="Arial Black"/>
                <a:cs typeface="Arial Black"/>
              </a:rPr>
              <a:t>NaOH</a:t>
            </a:r>
            <a:r>
              <a:rPr sz="5200" spc="-500" dirty="0">
                <a:solidFill>
                  <a:srgbClr val="333333"/>
                </a:solidFill>
                <a:latin typeface="Arial Black"/>
                <a:cs typeface="Arial Black"/>
              </a:rPr>
              <a:t> </a:t>
            </a:r>
            <a:r>
              <a:rPr sz="5200" spc="-270" dirty="0">
                <a:solidFill>
                  <a:srgbClr val="333333"/>
                </a:solidFill>
                <a:latin typeface="Arial Black"/>
                <a:cs typeface="Arial Black"/>
              </a:rPr>
              <a:t>Solution</a:t>
            </a:r>
            <a:endParaRPr sz="5200">
              <a:latin typeface="Arial Black"/>
              <a:cs typeface="Arial Black"/>
            </a:endParaRPr>
          </a:p>
          <a:p>
            <a:pPr marL="5412740" marR="587375" indent="-5049520">
              <a:lnSpc>
                <a:spcPct val="116300"/>
              </a:lnSpc>
              <a:spcBef>
                <a:spcPts val="5010"/>
              </a:spcBef>
            </a:pPr>
            <a:r>
              <a:rPr sz="3600" spc="-95" dirty="0">
                <a:solidFill>
                  <a:srgbClr val="333333"/>
                </a:solidFill>
                <a:latin typeface="Verdana"/>
                <a:cs typeface="Verdana"/>
              </a:rPr>
              <a:t>Sodium</a:t>
            </a:r>
            <a:r>
              <a:rPr sz="3600" spc="-340" dirty="0">
                <a:solidFill>
                  <a:srgbClr val="333333"/>
                </a:solidFill>
                <a:latin typeface="Verdana"/>
                <a:cs typeface="Verdana"/>
              </a:rPr>
              <a:t> </a:t>
            </a:r>
            <a:r>
              <a:rPr sz="3600" spc="-114" dirty="0">
                <a:solidFill>
                  <a:srgbClr val="333333"/>
                </a:solidFill>
                <a:latin typeface="Verdana"/>
                <a:cs typeface="Verdana"/>
              </a:rPr>
              <a:t>Hydroxide(NaOH)</a:t>
            </a:r>
            <a:r>
              <a:rPr sz="3600" spc="-335" dirty="0">
                <a:solidFill>
                  <a:srgbClr val="333333"/>
                </a:solidFill>
                <a:latin typeface="Verdana"/>
                <a:cs typeface="Verdana"/>
              </a:rPr>
              <a:t> </a:t>
            </a:r>
            <a:r>
              <a:rPr sz="3600" spc="-70" dirty="0">
                <a:solidFill>
                  <a:srgbClr val="333333"/>
                </a:solidFill>
                <a:latin typeface="Verdana"/>
                <a:cs typeface="Verdana"/>
              </a:rPr>
              <a:t>is</a:t>
            </a:r>
            <a:r>
              <a:rPr sz="3600" spc="-335" dirty="0">
                <a:solidFill>
                  <a:srgbClr val="333333"/>
                </a:solidFill>
                <a:latin typeface="Verdana"/>
                <a:cs typeface="Verdana"/>
              </a:rPr>
              <a:t> </a:t>
            </a:r>
            <a:r>
              <a:rPr sz="3600" spc="-180" dirty="0">
                <a:solidFill>
                  <a:srgbClr val="333333"/>
                </a:solidFill>
                <a:latin typeface="Verdana"/>
                <a:cs typeface="Verdana"/>
              </a:rPr>
              <a:t>a</a:t>
            </a:r>
            <a:r>
              <a:rPr sz="3600" spc="-340" dirty="0">
                <a:solidFill>
                  <a:srgbClr val="333333"/>
                </a:solidFill>
                <a:latin typeface="Verdana"/>
                <a:cs typeface="Verdana"/>
              </a:rPr>
              <a:t> </a:t>
            </a:r>
            <a:r>
              <a:rPr sz="3600" spc="-105" dirty="0">
                <a:solidFill>
                  <a:srgbClr val="333333"/>
                </a:solidFill>
                <a:latin typeface="Verdana"/>
                <a:cs typeface="Verdana"/>
              </a:rPr>
              <a:t>alkaline</a:t>
            </a:r>
            <a:r>
              <a:rPr sz="3600" spc="-335" dirty="0">
                <a:solidFill>
                  <a:srgbClr val="333333"/>
                </a:solidFill>
                <a:latin typeface="Verdana"/>
                <a:cs typeface="Verdana"/>
              </a:rPr>
              <a:t> </a:t>
            </a:r>
            <a:r>
              <a:rPr sz="3600" spc="-25" dirty="0">
                <a:solidFill>
                  <a:srgbClr val="333333"/>
                </a:solidFill>
                <a:latin typeface="Verdana"/>
                <a:cs typeface="Verdana"/>
              </a:rPr>
              <a:t>solution</a:t>
            </a:r>
            <a:r>
              <a:rPr sz="3600" spc="-335" dirty="0">
                <a:solidFill>
                  <a:srgbClr val="333333"/>
                </a:solidFill>
                <a:latin typeface="Verdana"/>
                <a:cs typeface="Verdana"/>
              </a:rPr>
              <a:t> </a:t>
            </a:r>
            <a:r>
              <a:rPr sz="3600" spc="-60" dirty="0">
                <a:solidFill>
                  <a:srgbClr val="333333"/>
                </a:solidFill>
                <a:latin typeface="Verdana"/>
                <a:cs typeface="Verdana"/>
              </a:rPr>
              <a:t>used</a:t>
            </a:r>
            <a:r>
              <a:rPr sz="3600" spc="-340" dirty="0">
                <a:solidFill>
                  <a:srgbClr val="333333"/>
                </a:solidFill>
                <a:latin typeface="Verdana"/>
                <a:cs typeface="Verdana"/>
              </a:rPr>
              <a:t> </a:t>
            </a:r>
            <a:r>
              <a:rPr sz="3600" dirty="0">
                <a:solidFill>
                  <a:srgbClr val="333333"/>
                </a:solidFill>
                <a:latin typeface="Verdana"/>
                <a:cs typeface="Verdana"/>
              </a:rPr>
              <a:t>to</a:t>
            </a:r>
            <a:r>
              <a:rPr sz="3600" spc="-335" dirty="0">
                <a:solidFill>
                  <a:srgbClr val="333333"/>
                </a:solidFill>
                <a:latin typeface="Verdana"/>
                <a:cs typeface="Verdana"/>
              </a:rPr>
              <a:t> </a:t>
            </a:r>
            <a:r>
              <a:rPr sz="3600" spc="-65" dirty="0">
                <a:solidFill>
                  <a:srgbClr val="333333"/>
                </a:solidFill>
                <a:latin typeface="Verdana"/>
                <a:cs typeface="Verdana"/>
              </a:rPr>
              <a:t>enhance</a:t>
            </a:r>
            <a:r>
              <a:rPr sz="3600" spc="-335" dirty="0">
                <a:solidFill>
                  <a:srgbClr val="333333"/>
                </a:solidFill>
                <a:latin typeface="Verdana"/>
                <a:cs typeface="Verdana"/>
              </a:rPr>
              <a:t> </a:t>
            </a:r>
            <a:r>
              <a:rPr sz="3600" spc="-35" dirty="0">
                <a:solidFill>
                  <a:srgbClr val="333333"/>
                </a:solidFill>
                <a:latin typeface="Verdana"/>
                <a:cs typeface="Verdana"/>
              </a:rPr>
              <a:t>the</a:t>
            </a:r>
            <a:r>
              <a:rPr sz="3600" spc="-340" dirty="0">
                <a:solidFill>
                  <a:srgbClr val="333333"/>
                </a:solidFill>
                <a:latin typeface="Verdana"/>
                <a:cs typeface="Verdana"/>
              </a:rPr>
              <a:t> </a:t>
            </a:r>
            <a:r>
              <a:rPr sz="3600" spc="-10" dirty="0">
                <a:solidFill>
                  <a:srgbClr val="333333"/>
                </a:solidFill>
                <a:latin typeface="Verdana"/>
                <a:cs typeface="Verdana"/>
              </a:rPr>
              <a:t>surface </a:t>
            </a:r>
            <a:r>
              <a:rPr sz="3600" spc="-60" dirty="0">
                <a:solidFill>
                  <a:srgbClr val="333333"/>
                </a:solidFill>
                <a:latin typeface="Verdana"/>
                <a:cs typeface="Verdana"/>
              </a:rPr>
              <a:t>morphology</a:t>
            </a:r>
            <a:r>
              <a:rPr sz="3600" spc="-340" dirty="0">
                <a:solidFill>
                  <a:srgbClr val="333333"/>
                </a:solidFill>
                <a:latin typeface="Verdana"/>
                <a:cs typeface="Verdana"/>
              </a:rPr>
              <a:t> </a:t>
            </a:r>
            <a:r>
              <a:rPr sz="3600" spc="65" dirty="0">
                <a:solidFill>
                  <a:srgbClr val="333333"/>
                </a:solidFill>
                <a:latin typeface="Verdana"/>
                <a:cs typeface="Verdana"/>
              </a:rPr>
              <a:t>of</a:t>
            </a:r>
            <a:r>
              <a:rPr sz="3600" spc="-340" dirty="0">
                <a:solidFill>
                  <a:srgbClr val="333333"/>
                </a:solidFill>
                <a:latin typeface="Verdana"/>
                <a:cs typeface="Verdana"/>
              </a:rPr>
              <a:t> </a:t>
            </a:r>
            <a:r>
              <a:rPr sz="3600" spc="-70" dirty="0">
                <a:solidFill>
                  <a:srgbClr val="333333"/>
                </a:solidFill>
                <a:latin typeface="Verdana"/>
                <a:cs typeface="Verdana"/>
              </a:rPr>
              <a:t>natural</a:t>
            </a:r>
            <a:r>
              <a:rPr sz="3600" spc="-340" dirty="0">
                <a:solidFill>
                  <a:srgbClr val="333333"/>
                </a:solidFill>
                <a:latin typeface="Verdana"/>
                <a:cs typeface="Verdana"/>
              </a:rPr>
              <a:t> </a:t>
            </a:r>
            <a:r>
              <a:rPr sz="3600" spc="-10" dirty="0">
                <a:solidFill>
                  <a:srgbClr val="333333"/>
                </a:solidFill>
                <a:latin typeface="Verdana"/>
                <a:cs typeface="Verdana"/>
              </a:rPr>
              <a:t>fibers.</a:t>
            </a:r>
            <a:endParaRPr sz="36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80965" y="0"/>
            <a:ext cx="14707235" cy="10287000"/>
          </a:xfrm>
          <a:custGeom>
            <a:avLst/>
            <a:gdLst/>
            <a:ahLst/>
            <a:cxnLst/>
            <a:rect l="l" t="t" r="r" b="b"/>
            <a:pathLst>
              <a:path w="14707235" h="10287000">
                <a:moveTo>
                  <a:pt x="0" y="10286999"/>
                </a:moveTo>
                <a:lnTo>
                  <a:pt x="14707033" y="10286999"/>
                </a:lnTo>
                <a:lnTo>
                  <a:pt x="14707033" y="0"/>
                </a:lnTo>
                <a:lnTo>
                  <a:pt x="0" y="0"/>
                </a:lnTo>
                <a:lnTo>
                  <a:pt x="0" y="10286999"/>
                </a:lnTo>
                <a:close/>
              </a:path>
            </a:pathLst>
          </a:custGeom>
          <a:solidFill>
            <a:srgbClr val="F7F7F7"/>
          </a:solidFill>
        </p:spPr>
        <p:txBody>
          <a:bodyPr wrap="square" lIns="0" tIns="0" rIns="0" bIns="0" rtlCol="0"/>
          <a:lstStyle/>
          <a:p>
            <a:endParaRPr/>
          </a:p>
        </p:txBody>
      </p:sp>
      <p:sp>
        <p:nvSpPr>
          <p:cNvPr id="3" name="object 3"/>
          <p:cNvSpPr txBox="1"/>
          <p:nvPr/>
        </p:nvSpPr>
        <p:spPr>
          <a:xfrm>
            <a:off x="5419257" y="1326516"/>
            <a:ext cx="1609725" cy="482600"/>
          </a:xfrm>
          <a:prstGeom prst="rect">
            <a:avLst/>
          </a:prstGeom>
        </p:spPr>
        <p:txBody>
          <a:bodyPr vert="horz" wrap="square" lIns="0" tIns="12700" rIns="0" bIns="0" rtlCol="0">
            <a:spAutoFit/>
          </a:bodyPr>
          <a:lstStyle/>
          <a:p>
            <a:pPr marL="12700">
              <a:lnSpc>
                <a:spcPct val="100000"/>
              </a:lnSpc>
              <a:spcBef>
                <a:spcPts val="100"/>
              </a:spcBef>
            </a:pPr>
            <a:r>
              <a:rPr sz="3000" spc="-10" dirty="0">
                <a:latin typeface="Lucida Sans Unicode"/>
                <a:cs typeface="Lucida Sans Unicode"/>
              </a:rPr>
              <a:t>Abstract</a:t>
            </a:r>
            <a:endParaRPr sz="3000">
              <a:latin typeface="Lucida Sans Unicode"/>
              <a:cs typeface="Lucida Sans Unicode"/>
            </a:endParaRPr>
          </a:p>
        </p:txBody>
      </p:sp>
      <p:sp>
        <p:nvSpPr>
          <p:cNvPr id="4" name="object 4"/>
          <p:cNvSpPr txBox="1"/>
          <p:nvPr/>
        </p:nvSpPr>
        <p:spPr>
          <a:xfrm>
            <a:off x="5419257" y="3806318"/>
            <a:ext cx="429260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Lucida Sans Unicode"/>
                <a:cs typeface="Lucida Sans Unicode"/>
              </a:rPr>
              <a:t>About</a:t>
            </a:r>
            <a:r>
              <a:rPr sz="3000" spc="5" dirty="0">
                <a:latin typeface="Lucida Sans Unicode"/>
                <a:cs typeface="Lucida Sans Unicode"/>
              </a:rPr>
              <a:t> </a:t>
            </a:r>
            <a:r>
              <a:rPr sz="3000" dirty="0">
                <a:latin typeface="Lucida Sans Unicode"/>
                <a:cs typeface="Lucida Sans Unicode"/>
              </a:rPr>
              <a:t>Trema</a:t>
            </a:r>
            <a:r>
              <a:rPr sz="3000" spc="5" dirty="0">
                <a:latin typeface="Lucida Sans Unicode"/>
                <a:cs typeface="Lucida Sans Unicode"/>
              </a:rPr>
              <a:t> </a:t>
            </a:r>
            <a:r>
              <a:rPr sz="3000" spc="-30" dirty="0">
                <a:latin typeface="Lucida Sans Unicode"/>
                <a:cs typeface="Lucida Sans Unicode"/>
              </a:rPr>
              <a:t>Orientalis</a:t>
            </a:r>
            <a:endParaRPr sz="3000">
              <a:latin typeface="Lucida Sans Unicode"/>
              <a:cs typeface="Lucida Sans Unicode"/>
            </a:endParaRPr>
          </a:p>
        </p:txBody>
      </p:sp>
      <p:sp>
        <p:nvSpPr>
          <p:cNvPr id="5" name="object 5"/>
          <p:cNvSpPr txBox="1"/>
          <p:nvPr/>
        </p:nvSpPr>
        <p:spPr>
          <a:xfrm>
            <a:off x="5419257" y="6296824"/>
            <a:ext cx="4004945" cy="482600"/>
          </a:xfrm>
          <a:prstGeom prst="rect">
            <a:avLst/>
          </a:prstGeom>
        </p:spPr>
        <p:txBody>
          <a:bodyPr vert="horz" wrap="square" lIns="0" tIns="12700" rIns="0" bIns="0" rtlCol="0">
            <a:spAutoFit/>
          </a:bodyPr>
          <a:lstStyle/>
          <a:p>
            <a:pPr marL="12700">
              <a:lnSpc>
                <a:spcPct val="100000"/>
              </a:lnSpc>
              <a:spcBef>
                <a:spcPts val="100"/>
              </a:spcBef>
            </a:pPr>
            <a:r>
              <a:rPr sz="3000" spc="45" dirty="0">
                <a:latin typeface="Lucida Sans Unicode"/>
                <a:cs typeface="Lucida Sans Unicode"/>
              </a:rPr>
              <a:t>Composite</a:t>
            </a:r>
            <a:r>
              <a:rPr sz="3000" spc="-15" dirty="0">
                <a:latin typeface="Lucida Sans Unicode"/>
                <a:cs typeface="Lucida Sans Unicode"/>
              </a:rPr>
              <a:t> </a:t>
            </a:r>
            <a:r>
              <a:rPr sz="3000" spc="-10" dirty="0">
                <a:latin typeface="Lucida Sans Unicode"/>
                <a:cs typeface="Lucida Sans Unicode"/>
              </a:rPr>
              <a:t>formation</a:t>
            </a:r>
            <a:endParaRPr sz="3000">
              <a:latin typeface="Lucida Sans Unicode"/>
              <a:cs typeface="Lucida Sans Unicode"/>
            </a:endParaRPr>
          </a:p>
        </p:txBody>
      </p:sp>
      <p:sp>
        <p:nvSpPr>
          <p:cNvPr id="6" name="object 6"/>
          <p:cNvSpPr txBox="1"/>
          <p:nvPr/>
        </p:nvSpPr>
        <p:spPr>
          <a:xfrm>
            <a:off x="4736951" y="1303429"/>
            <a:ext cx="126364"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Lucida Sans Unicode"/>
                <a:cs typeface="Lucida Sans Unicode"/>
              </a:rPr>
              <a:t>I</a:t>
            </a:r>
            <a:endParaRPr sz="3000">
              <a:latin typeface="Lucida Sans Unicode"/>
              <a:cs typeface="Lucida Sans Unicode"/>
            </a:endParaRPr>
          </a:p>
        </p:txBody>
      </p:sp>
      <p:sp>
        <p:nvSpPr>
          <p:cNvPr id="7" name="object 7"/>
          <p:cNvSpPr txBox="1"/>
          <p:nvPr/>
        </p:nvSpPr>
        <p:spPr>
          <a:xfrm>
            <a:off x="4736951" y="2521818"/>
            <a:ext cx="2922270" cy="482600"/>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sz="3000" spc="-25" dirty="0">
                <a:latin typeface="Lucida Sans Unicode"/>
                <a:cs typeface="Lucida Sans Unicode"/>
              </a:rPr>
              <a:t>II</a:t>
            </a:r>
            <a:r>
              <a:rPr sz="3000" dirty="0">
                <a:latin typeface="Lucida Sans Unicode"/>
                <a:cs typeface="Lucida Sans Unicode"/>
              </a:rPr>
              <a:t>	</a:t>
            </a:r>
            <a:r>
              <a:rPr sz="3000" spc="-40" dirty="0">
                <a:latin typeface="Lucida Sans Unicode"/>
                <a:cs typeface="Lucida Sans Unicode"/>
              </a:rPr>
              <a:t>Introduction</a:t>
            </a:r>
            <a:endParaRPr sz="3000">
              <a:latin typeface="Lucida Sans Unicode"/>
              <a:cs typeface="Lucida Sans Unicode"/>
            </a:endParaRPr>
          </a:p>
        </p:txBody>
      </p:sp>
      <p:sp>
        <p:nvSpPr>
          <p:cNvPr id="8" name="object 8"/>
          <p:cNvSpPr txBox="1"/>
          <p:nvPr/>
        </p:nvSpPr>
        <p:spPr>
          <a:xfrm>
            <a:off x="4736951" y="3839374"/>
            <a:ext cx="327660" cy="482600"/>
          </a:xfrm>
          <a:prstGeom prst="rect">
            <a:avLst/>
          </a:prstGeom>
        </p:spPr>
        <p:txBody>
          <a:bodyPr vert="horz" wrap="square" lIns="0" tIns="12700" rIns="0" bIns="0" rtlCol="0">
            <a:spAutoFit/>
          </a:bodyPr>
          <a:lstStyle/>
          <a:p>
            <a:pPr marL="12700">
              <a:lnSpc>
                <a:spcPct val="100000"/>
              </a:lnSpc>
              <a:spcBef>
                <a:spcPts val="100"/>
              </a:spcBef>
            </a:pPr>
            <a:r>
              <a:rPr sz="3000" spc="-60" dirty="0">
                <a:latin typeface="Lucida Sans Unicode"/>
                <a:cs typeface="Lucida Sans Unicode"/>
              </a:rPr>
              <a:t>III</a:t>
            </a:r>
            <a:endParaRPr sz="3000">
              <a:latin typeface="Lucida Sans Unicode"/>
              <a:cs typeface="Lucida Sans Unicode"/>
            </a:endParaRPr>
          </a:p>
        </p:txBody>
      </p:sp>
      <p:sp>
        <p:nvSpPr>
          <p:cNvPr id="9" name="object 9"/>
          <p:cNvSpPr txBox="1"/>
          <p:nvPr/>
        </p:nvSpPr>
        <p:spPr>
          <a:xfrm>
            <a:off x="4736951" y="5153824"/>
            <a:ext cx="3535045" cy="482600"/>
          </a:xfrm>
          <a:prstGeom prst="rect">
            <a:avLst/>
          </a:prstGeom>
        </p:spPr>
        <p:txBody>
          <a:bodyPr vert="horz" wrap="square" lIns="0" tIns="12700" rIns="0" bIns="0" rtlCol="0">
            <a:spAutoFit/>
          </a:bodyPr>
          <a:lstStyle/>
          <a:p>
            <a:pPr marL="12700">
              <a:lnSpc>
                <a:spcPct val="100000"/>
              </a:lnSpc>
              <a:spcBef>
                <a:spcPts val="100"/>
              </a:spcBef>
              <a:tabLst>
                <a:tab pos="694690" algn="l"/>
              </a:tabLst>
            </a:pPr>
            <a:r>
              <a:rPr sz="3000" spc="-25" dirty="0">
                <a:latin typeface="Lucida Sans Unicode"/>
                <a:cs typeface="Lucida Sans Unicode"/>
              </a:rPr>
              <a:t>IV</a:t>
            </a:r>
            <a:r>
              <a:rPr sz="3000" dirty="0">
                <a:latin typeface="Lucida Sans Unicode"/>
                <a:cs typeface="Lucida Sans Unicode"/>
              </a:rPr>
              <a:t>	</a:t>
            </a:r>
            <a:r>
              <a:rPr sz="3000" spc="-50" dirty="0">
                <a:latin typeface="Lucida Sans Unicode"/>
                <a:cs typeface="Lucida Sans Unicode"/>
              </a:rPr>
              <a:t>Fibre</a:t>
            </a:r>
            <a:r>
              <a:rPr sz="3000" spc="-160" dirty="0">
                <a:latin typeface="Lucida Sans Unicode"/>
                <a:cs typeface="Lucida Sans Unicode"/>
              </a:rPr>
              <a:t> </a:t>
            </a:r>
            <a:r>
              <a:rPr sz="3000" spc="-30" dirty="0">
                <a:latin typeface="Lucida Sans Unicode"/>
                <a:cs typeface="Lucida Sans Unicode"/>
              </a:rPr>
              <a:t>extraction</a:t>
            </a:r>
            <a:endParaRPr sz="3000">
              <a:latin typeface="Lucida Sans Unicode"/>
              <a:cs typeface="Lucida Sans Unicode"/>
            </a:endParaRPr>
          </a:p>
        </p:txBody>
      </p:sp>
      <p:sp>
        <p:nvSpPr>
          <p:cNvPr id="10" name="object 10"/>
          <p:cNvSpPr txBox="1"/>
          <p:nvPr/>
        </p:nvSpPr>
        <p:spPr>
          <a:xfrm>
            <a:off x="4736951" y="6373024"/>
            <a:ext cx="290195" cy="482600"/>
          </a:xfrm>
          <a:prstGeom prst="rect">
            <a:avLst/>
          </a:prstGeom>
        </p:spPr>
        <p:txBody>
          <a:bodyPr vert="horz" wrap="square" lIns="0" tIns="12700" rIns="0" bIns="0" rtlCol="0">
            <a:spAutoFit/>
          </a:bodyPr>
          <a:lstStyle/>
          <a:p>
            <a:pPr marL="12700">
              <a:lnSpc>
                <a:spcPct val="100000"/>
              </a:lnSpc>
              <a:spcBef>
                <a:spcPts val="100"/>
              </a:spcBef>
            </a:pPr>
            <a:r>
              <a:rPr sz="3000" spc="65" dirty="0">
                <a:latin typeface="Lucida Sans Unicode"/>
                <a:cs typeface="Lucida Sans Unicode"/>
              </a:rPr>
              <a:t>V</a:t>
            </a:r>
            <a:endParaRPr sz="3000">
              <a:latin typeface="Lucida Sans Unicode"/>
              <a:cs typeface="Lucida Sans Unicode"/>
            </a:endParaRPr>
          </a:p>
        </p:txBody>
      </p:sp>
      <p:sp>
        <p:nvSpPr>
          <p:cNvPr id="11" name="object 11"/>
          <p:cNvSpPr txBox="1"/>
          <p:nvPr/>
        </p:nvSpPr>
        <p:spPr>
          <a:xfrm>
            <a:off x="16268509" y="1532029"/>
            <a:ext cx="252095" cy="482600"/>
          </a:xfrm>
          <a:prstGeom prst="rect">
            <a:avLst/>
          </a:prstGeom>
        </p:spPr>
        <p:txBody>
          <a:bodyPr vert="horz" wrap="square" lIns="0" tIns="12700" rIns="0" bIns="0" rtlCol="0">
            <a:spAutoFit/>
          </a:bodyPr>
          <a:lstStyle/>
          <a:p>
            <a:pPr marL="12700">
              <a:lnSpc>
                <a:spcPct val="100000"/>
              </a:lnSpc>
              <a:spcBef>
                <a:spcPts val="100"/>
              </a:spcBef>
            </a:pPr>
            <a:r>
              <a:rPr sz="3000" spc="-65" dirty="0">
                <a:latin typeface="Lucida Sans Unicode"/>
                <a:cs typeface="Lucida Sans Unicode"/>
              </a:rPr>
              <a:t>3</a:t>
            </a:r>
            <a:endParaRPr sz="3000">
              <a:latin typeface="Lucida Sans Unicode"/>
              <a:cs typeface="Lucida Sans Unicode"/>
            </a:endParaRPr>
          </a:p>
        </p:txBody>
      </p:sp>
      <p:sp>
        <p:nvSpPr>
          <p:cNvPr id="12" name="object 12"/>
          <p:cNvSpPr txBox="1"/>
          <p:nvPr/>
        </p:nvSpPr>
        <p:spPr>
          <a:xfrm>
            <a:off x="16184657" y="2750418"/>
            <a:ext cx="272415"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Lucida Sans Unicode"/>
                <a:cs typeface="Lucida Sans Unicode"/>
              </a:rPr>
              <a:t>4</a:t>
            </a:r>
            <a:endParaRPr sz="3000">
              <a:latin typeface="Lucida Sans Unicode"/>
              <a:cs typeface="Lucida Sans Unicode"/>
            </a:endParaRPr>
          </a:p>
        </p:txBody>
      </p:sp>
      <p:sp>
        <p:nvSpPr>
          <p:cNvPr id="13" name="object 13"/>
          <p:cNvSpPr txBox="1"/>
          <p:nvPr/>
        </p:nvSpPr>
        <p:spPr>
          <a:xfrm>
            <a:off x="15815476" y="3839374"/>
            <a:ext cx="704850" cy="482600"/>
          </a:xfrm>
          <a:prstGeom prst="rect">
            <a:avLst/>
          </a:prstGeom>
        </p:spPr>
        <p:txBody>
          <a:bodyPr vert="horz" wrap="square" lIns="0" tIns="12700" rIns="0" bIns="0" rtlCol="0">
            <a:spAutoFit/>
          </a:bodyPr>
          <a:lstStyle/>
          <a:p>
            <a:pPr marL="12700">
              <a:lnSpc>
                <a:spcPct val="100000"/>
              </a:lnSpc>
              <a:spcBef>
                <a:spcPts val="100"/>
              </a:spcBef>
            </a:pPr>
            <a:r>
              <a:rPr sz="3000" spc="-114" dirty="0">
                <a:latin typeface="Lucida Sans Unicode"/>
                <a:cs typeface="Lucida Sans Unicode"/>
              </a:rPr>
              <a:t>7-</a:t>
            </a:r>
            <a:r>
              <a:rPr sz="3000" spc="-50" dirty="0">
                <a:latin typeface="Lucida Sans Unicode"/>
                <a:cs typeface="Lucida Sans Unicode"/>
              </a:rPr>
              <a:t>8</a:t>
            </a:r>
            <a:endParaRPr sz="3000">
              <a:latin typeface="Lucida Sans Unicode"/>
              <a:cs typeface="Lucida Sans Unicode"/>
            </a:endParaRPr>
          </a:p>
        </p:txBody>
      </p:sp>
      <p:sp>
        <p:nvSpPr>
          <p:cNvPr id="14" name="object 14"/>
          <p:cNvSpPr txBox="1"/>
          <p:nvPr/>
        </p:nvSpPr>
        <p:spPr>
          <a:xfrm>
            <a:off x="15714536" y="6467566"/>
            <a:ext cx="1035050" cy="507365"/>
          </a:xfrm>
          <a:prstGeom prst="rect">
            <a:avLst/>
          </a:prstGeom>
        </p:spPr>
        <p:txBody>
          <a:bodyPr vert="horz" wrap="square" lIns="0" tIns="13970" rIns="0" bIns="0" rtlCol="0">
            <a:spAutoFit/>
          </a:bodyPr>
          <a:lstStyle/>
          <a:p>
            <a:pPr marL="12700">
              <a:lnSpc>
                <a:spcPct val="100000"/>
              </a:lnSpc>
              <a:spcBef>
                <a:spcPts val="110"/>
              </a:spcBef>
            </a:pPr>
            <a:r>
              <a:rPr sz="3150" spc="-335" dirty="0">
                <a:latin typeface="Lucida Sans Unicode"/>
                <a:cs typeface="Lucida Sans Unicode"/>
              </a:rPr>
              <a:t>13-</a:t>
            </a:r>
            <a:r>
              <a:rPr sz="3150" spc="-465" dirty="0">
                <a:latin typeface="Lucida Sans Unicode"/>
                <a:cs typeface="Lucida Sans Unicode"/>
              </a:rPr>
              <a:t>19</a:t>
            </a:r>
            <a:endParaRPr sz="3150">
              <a:latin typeface="Lucida Sans Unicode"/>
              <a:cs typeface="Lucida Sans Unicode"/>
            </a:endParaRPr>
          </a:p>
        </p:txBody>
      </p:sp>
      <p:sp>
        <p:nvSpPr>
          <p:cNvPr id="15" name="object 15"/>
          <p:cNvSpPr txBox="1"/>
          <p:nvPr/>
        </p:nvSpPr>
        <p:spPr>
          <a:xfrm>
            <a:off x="15679128" y="602616"/>
            <a:ext cx="974725" cy="482600"/>
          </a:xfrm>
          <a:prstGeom prst="rect">
            <a:avLst/>
          </a:prstGeom>
        </p:spPr>
        <p:txBody>
          <a:bodyPr vert="horz" wrap="square" lIns="0" tIns="12700" rIns="0" bIns="0" rtlCol="0">
            <a:spAutoFit/>
          </a:bodyPr>
          <a:lstStyle/>
          <a:p>
            <a:pPr marL="12700">
              <a:lnSpc>
                <a:spcPct val="100000"/>
              </a:lnSpc>
              <a:spcBef>
                <a:spcPts val="100"/>
              </a:spcBef>
            </a:pPr>
            <a:r>
              <a:rPr sz="3000" spc="120" dirty="0">
                <a:latin typeface="Lucida Sans Unicode"/>
                <a:cs typeface="Lucida Sans Unicode"/>
              </a:rPr>
              <a:t>Page</a:t>
            </a:r>
            <a:endParaRPr sz="3000">
              <a:latin typeface="Lucida Sans Unicode"/>
              <a:cs typeface="Lucida Sans Unicode"/>
            </a:endParaRPr>
          </a:p>
        </p:txBody>
      </p:sp>
      <p:sp>
        <p:nvSpPr>
          <p:cNvPr id="16" name="object 16"/>
          <p:cNvSpPr/>
          <p:nvPr/>
        </p:nvSpPr>
        <p:spPr>
          <a:xfrm>
            <a:off x="0" y="0"/>
            <a:ext cx="3581400" cy="10287000"/>
          </a:xfrm>
          <a:custGeom>
            <a:avLst/>
            <a:gdLst/>
            <a:ahLst/>
            <a:cxnLst/>
            <a:rect l="l" t="t" r="r" b="b"/>
            <a:pathLst>
              <a:path w="3581400" h="10287000">
                <a:moveTo>
                  <a:pt x="3580964" y="10286998"/>
                </a:moveTo>
                <a:lnTo>
                  <a:pt x="0" y="10286998"/>
                </a:lnTo>
                <a:lnTo>
                  <a:pt x="0" y="0"/>
                </a:lnTo>
                <a:lnTo>
                  <a:pt x="3580964" y="0"/>
                </a:lnTo>
                <a:lnTo>
                  <a:pt x="3580964" y="10286998"/>
                </a:lnTo>
                <a:close/>
              </a:path>
            </a:pathLst>
          </a:custGeom>
          <a:solidFill>
            <a:srgbClr val="00C399"/>
          </a:solidFill>
        </p:spPr>
        <p:txBody>
          <a:bodyPr wrap="square" lIns="0" tIns="0" rIns="0" bIns="0" rtlCol="0"/>
          <a:lstStyle/>
          <a:p>
            <a:endParaRPr/>
          </a:p>
        </p:txBody>
      </p:sp>
      <p:sp>
        <p:nvSpPr>
          <p:cNvPr id="17" name="object 17"/>
          <p:cNvSpPr txBox="1"/>
          <p:nvPr/>
        </p:nvSpPr>
        <p:spPr>
          <a:xfrm>
            <a:off x="482164" y="489619"/>
            <a:ext cx="1958975" cy="982980"/>
          </a:xfrm>
          <a:prstGeom prst="rect">
            <a:avLst/>
          </a:prstGeom>
        </p:spPr>
        <p:txBody>
          <a:bodyPr vert="horz" wrap="square" lIns="0" tIns="30480" rIns="0" bIns="0" rtlCol="0">
            <a:spAutoFit/>
          </a:bodyPr>
          <a:lstStyle/>
          <a:p>
            <a:pPr marL="12700" marR="5080">
              <a:lnSpc>
                <a:spcPts val="3750"/>
              </a:lnSpc>
              <a:spcBef>
                <a:spcPts val="240"/>
              </a:spcBef>
            </a:pPr>
            <a:r>
              <a:rPr sz="3150" spc="160" dirty="0">
                <a:latin typeface="Lucida Sans Unicode"/>
                <a:cs typeface="Lucida Sans Unicode"/>
              </a:rPr>
              <a:t>Table</a:t>
            </a:r>
            <a:r>
              <a:rPr sz="3150" spc="155" dirty="0">
                <a:latin typeface="Lucida Sans Unicode"/>
                <a:cs typeface="Lucida Sans Unicode"/>
              </a:rPr>
              <a:t> </a:t>
            </a:r>
            <a:r>
              <a:rPr sz="3150" spc="-25" dirty="0">
                <a:latin typeface="Lucida Sans Unicode"/>
                <a:cs typeface="Lucida Sans Unicode"/>
              </a:rPr>
              <a:t>of </a:t>
            </a:r>
            <a:r>
              <a:rPr sz="3150" spc="165" dirty="0">
                <a:latin typeface="Lucida Sans Unicode"/>
                <a:cs typeface="Lucida Sans Unicode"/>
              </a:rPr>
              <a:t>Contents</a:t>
            </a:r>
            <a:endParaRPr sz="3150">
              <a:latin typeface="Lucida Sans Unicode"/>
              <a:cs typeface="Lucida Sans Unicode"/>
            </a:endParaRPr>
          </a:p>
        </p:txBody>
      </p:sp>
      <p:sp>
        <p:nvSpPr>
          <p:cNvPr id="18" name="object 18"/>
          <p:cNvSpPr txBox="1"/>
          <p:nvPr/>
        </p:nvSpPr>
        <p:spPr>
          <a:xfrm>
            <a:off x="4736951" y="7612576"/>
            <a:ext cx="443230" cy="543560"/>
          </a:xfrm>
          <a:prstGeom prst="rect">
            <a:avLst/>
          </a:prstGeom>
        </p:spPr>
        <p:txBody>
          <a:bodyPr vert="horz" wrap="square" lIns="0" tIns="12700" rIns="0" bIns="0" rtlCol="0">
            <a:spAutoFit/>
          </a:bodyPr>
          <a:lstStyle/>
          <a:p>
            <a:pPr marL="12700">
              <a:lnSpc>
                <a:spcPct val="100000"/>
              </a:lnSpc>
              <a:spcBef>
                <a:spcPts val="100"/>
              </a:spcBef>
            </a:pPr>
            <a:r>
              <a:rPr sz="3400" spc="-204" dirty="0">
                <a:latin typeface="Verdana"/>
                <a:cs typeface="Verdana"/>
              </a:rPr>
              <a:t>VI</a:t>
            </a:r>
            <a:endParaRPr sz="3400">
              <a:latin typeface="Verdana"/>
              <a:cs typeface="Verdana"/>
            </a:endParaRPr>
          </a:p>
        </p:txBody>
      </p:sp>
      <p:sp>
        <p:nvSpPr>
          <p:cNvPr id="19" name="object 19"/>
          <p:cNvSpPr txBox="1"/>
          <p:nvPr/>
        </p:nvSpPr>
        <p:spPr>
          <a:xfrm>
            <a:off x="5419257" y="7578286"/>
            <a:ext cx="4981575" cy="497840"/>
          </a:xfrm>
          <a:prstGeom prst="rect">
            <a:avLst/>
          </a:prstGeom>
        </p:spPr>
        <p:txBody>
          <a:bodyPr vert="horz" wrap="square" lIns="0" tIns="12700" rIns="0" bIns="0" rtlCol="0">
            <a:spAutoFit/>
          </a:bodyPr>
          <a:lstStyle/>
          <a:p>
            <a:pPr marL="12700">
              <a:lnSpc>
                <a:spcPct val="100000"/>
              </a:lnSpc>
              <a:spcBef>
                <a:spcPts val="100"/>
              </a:spcBef>
            </a:pPr>
            <a:r>
              <a:rPr sz="3100" spc="-50" dirty="0">
                <a:latin typeface="Lucida Sans Unicode"/>
                <a:cs typeface="Lucida Sans Unicode"/>
              </a:rPr>
              <a:t>Testing</a:t>
            </a:r>
            <a:r>
              <a:rPr sz="3100" spc="-135" dirty="0">
                <a:latin typeface="Lucida Sans Unicode"/>
                <a:cs typeface="Lucida Sans Unicode"/>
              </a:rPr>
              <a:t> </a:t>
            </a:r>
            <a:r>
              <a:rPr sz="3100" spc="120" dirty="0">
                <a:latin typeface="Lucida Sans Unicode"/>
                <a:cs typeface="Lucida Sans Unicode"/>
              </a:rPr>
              <a:t>and</a:t>
            </a:r>
            <a:r>
              <a:rPr sz="3100" spc="-135" dirty="0">
                <a:latin typeface="Lucida Sans Unicode"/>
                <a:cs typeface="Lucida Sans Unicode"/>
              </a:rPr>
              <a:t> </a:t>
            </a:r>
            <a:r>
              <a:rPr sz="3100" spc="-20" dirty="0">
                <a:latin typeface="Lucida Sans Unicode"/>
                <a:cs typeface="Lucida Sans Unicode"/>
              </a:rPr>
              <a:t>testing</a:t>
            </a:r>
            <a:r>
              <a:rPr sz="3100" spc="-135" dirty="0">
                <a:latin typeface="Lucida Sans Unicode"/>
                <a:cs typeface="Lucida Sans Unicode"/>
              </a:rPr>
              <a:t> </a:t>
            </a:r>
            <a:r>
              <a:rPr sz="3100" spc="-35" dirty="0">
                <a:latin typeface="Lucida Sans Unicode"/>
                <a:cs typeface="Lucida Sans Unicode"/>
              </a:rPr>
              <a:t>resultt</a:t>
            </a:r>
            <a:endParaRPr sz="3100">
              <a:latin typeface="Lucida Sans Unicode"/>
              <a:cs typeface="Lucida Sans Unicode"/>
            </a:endParaRPr>
          </a:p>
        </p:txBody>
      </p:sp>
      <p:sp>
        <p:nvSpPr>
          <p:cNvPr id="20" name="object 20"/>
          <p:cNvSpPr txBox="1"/>
          <p:nvPr/>
        </p:nvSpPr>
        <p:spPr>
          <a:xfrm>
            <a:off x="4736951" y="8714136"/>
            <a:ext cx="5800725" cy="543560"/>
          </a:xfrm>
          <a:prstGeom prst="rect">
            <a:avLst/>
          </a:prstGeom>
        </p:spPr>
        <p:txBody>
          <a:bodyPr vert="horz" wrap="square" lIns="0" tIns="12700" rIns="0" bIns="0" rtlCol="0">
            <a:spAutoFit/>
          </a:bodyPr>
          <a:lstStyle/>
          <a:p>
            <a:pPr marL="12700">
              <a:lnSpc>
                <a:spcPct val="100000"/>
              </a:lnSpc>
              <a:spcBef>
                <a:spcPts val="100"/>
              </a:spcBef>
            </a:pPr>
            <a:r>
              <a:rPr sz="3400" spc="-305" dirty="0">
                <a:latin typeface="Verdana"/>
                <a:cs typeface="Verdana"/>
              </a:rPr>
              <a:t>VII</a:t>
            </a:r>
            <a:r>
              <a:rPr sz="3400" spc="-135" dirty="0">
                <a:latin typeface="Verdana"/>
                <a:cs typeface="Verdana"/>
              </a:rPr>
              <a:t> </a:t>
            </a:r>
            <a:r>
              <a:rPr sz="2800" spc="100" dirty="0">
                <a:latin typeface="Lucida Sans Unicode"/>
                <a:cs typeface="Lucida Sans Unicode"/>
              </a:rPr>
              <a:t>Scope</a:t>
            </a:r>
            <a:r>
              <a:rPr sz="2800" spc="-160" dirty="0">
                <a:latin typeface="Lucida Sans Unicode"/>
                <a:cs typeface="Lucida Sans Unicode"/>
              </a:rPr>
              <a:t> </a:t>
            </a:r>
            <a:r>
              <a:rPr sz="2800" dirty="0">
                <a:latin typeface="Lucida Sans Unicode"/>
                <a:cs typeface="Lucida Sans Unicode"/>
              </a:rPr>
              <a:t>of</a:t>
            </a:r>
            <a:r>
              <a:rPr sz="2800" spc="-100" dirty="0">
                <a:latin typeface="Lucida Sans Unicode"/>
                <a:cs typeface="Lucida Sans Unicode"/>
              </a:rPr>
              <a:t> </a:t>
            </a:r>
            <a:r>
              <a:rPr sz="2800" spc="-35" dirty="0">
                <a:latin typeface="Lucida Sans Unicode"/>
                <a:cs typeface="Lucida Sans Unicode"/>
              </a:rPr>
              <a:t>future</a:t>
            </a:r>
            <a:r>
              <a:rPr sz="2800" spc="-100" dirty="0">
                <a:latin typeface="Lucida Sans Unicode"/>
                <a:cs typeface="Lucida Sans Unicode"/>
              </a:rPr>
              <a:t> </a:t>
            </a:r>
            <a:r>
              <a:rPr sz="2800" spc="-10" dirty="0">
                <a:latin typeface="Lucida Sans Unicode"/>
                <a:cs typeface="Lucida Sans Unicode"/>
              </a:rPr>
              <a:t>improvement</a:t>
            </a:r>
            <a:endParaRPr sz="2800">
              <a:latin typeface="Lucida Sans Unicode"/>
              <a:cs typeface="Lucida Sans Unicode"/>
            </a:endParaRPr>
          </a:p>
        </p:txBody>
      </p:sp>
      <p:sp>
        <p:nvSpPr>
          <p:cNvPr id="21" name="object 21"/>
          <p:cNvSpPr txBox="1"/>
          <p:nvPr/>
        </p:nvSpPr>
        <p:spPr>
          <a:xfrm>
            <a:off x="15681233" y="7499863"/>
            <a:ext cx="1062355" cy="476884"/>
          </a:xfrm>
          <a:prstGeom prst="rect">
            <a:avLst/>
          </a:prstGeom>
        </p:spPr>
        <p:txBody>
          <a:bodyPr vert="horz" wrap="square" lIns="0" tIns="13970" rIns="0" bIns="0" rtlCol="0">
            <a:spAutoFit/>
          </a:bodyPr>
          <a:lstStyle/>
          <a:p>
            <a:pPr marL="12700">
              <a:lnSpc>
                <a:spcPct val="100000"/>
              </a:lnSpc>
              <a:spcBef>
                <a:spcPts val="110"/>
              </a:spcBef>
            </a:pPr>
            <a:r>
              <a:rPr sz="2950" spc="-35" dirty="0">
                <a:latin typeface="Arial Black"/>
                <a:cs typeface="Arial Black"/>
              </a:rPr>
              <a:t>20-</a:t>
            </a:r>
            <a:r>
              <a:rPr sz="2950" spc="-345" dirty="0">
                <a:latin typeface="Arial Black"/>
                <a:cs typeface="Arial Black"/>
              </a:rPr>
              <a:t>31</a:t>
            </a:r>
            <a:endParaRPr sz="2950">
              <a:latin typeface="Arial Black"/>
              <a:cs typeface="Arial Black"/>
            </a:endParaRPr>
          </a:p>
        </p:txBody>
      </p:sp>
      <p:sp>
        <p:nvSpPr>
          <p:cNvPr id="22" name="object 22"/>
          <p:cNvSpPr txBox="1"/>
          <p:nvPr/>
        </p:nvSpPr>
        <p:spPr>
          <a:xfrm>
            <a:off x="15811160" y="5186304"/>
            <a:ext cx="802640" cy="466725"/>
          </a:xfrm>
          <a:prstGeom prst="rect">
            <a:avLst/>
          </a:prstGeom>
        </p:spPr>
        <p:txBody>
          <a:bodyPr vert="horz" wrap="square" lIns="0" tIns="12065" rIns="0" bIns="0" rtlCol="0">
            <a:spAutoFit/>
          </a:bodyPr>
          <a:lstStyle/>
          <a:p>
            <a:pPr marL="12700">
              <a:lnSpc>
                <a:spcPct val="100000"/>
              </a:lnSpc>
              <a:spcBef>
                <a:spcPts val="95"/>
              </a:spcBef>
            </a:pPr>
            <a:r>
              <a:rPr sz="2900" dirty="0">
                <a:latin typeface="Arial Black"/>
                <a:cs typeface="Arial Black"/>
              </a:rPr>
              <a:t>9-</a:t>
            </a:r>
            <a:r>
              <a:rPr sz="2900" spc="-409" dirty="0">
                <a:latin typeface="Arial Black"/>
                <a:cs typeface="Arial Black"/>
              </a:rPr>
              <a:t>12</a:t>
            </a:r>
            <a:endParaRPr sz="2900">
              <a:latin typeface="Arial Black"/>
              <a:cs typeface="Arial Black"/>
            </a:endParaRPr>
          </a:p>
        </p:txBody>
      </p:sp>
      <p:sp>
        <p:nvSpPr>
          <p:cNvPr id="23" name="object 23"/>
          <p:cNvSpPr txBox="1"/>
          <p:nvPr/>
        </p:nvSpPr>
        <p:spPr>
          <a:xfrm>
            <a:off x="15620815" y="8768937"/>
            <a:ext cx="1091565" cy="496570"/>
          </a:xfrm>
          <a:prstGeom prst="rect">
            <a:avLst/>
          </a:prstGeom>
        </p:spPr>
        <p:txBody>
          <a:bodyPr vert="horz" wrap="square" lIns="0" tIns="11430" rIns="0" bIns="0" rtlCol="0">
            <a:spAutoFit/>
          </a:bodyPr>
          <a:lstStyle/>
          <a:p>
            <a:pPr marL="12700">
              <a:lnSpc>
                <a:spcPct val="100000"/>
              </a:lnSpc>
              <a:spcBef>
                <a:spcPts val="90"/>
              </a:spcBef>
            </a:pPr>
            <a:r>
              <a:rPr sz="3100" spc="-160" dirty="0">
                <a:latin typeface="Arial Black"/>
                <a:cs typeface="Arial Black"/>
              </a:rPr>
              <a:t>32-</a:t>
            </a:r>
            <a:r>
              <a:rPr sz="3100" spc="-195" dirty="0">
                <a:latin typeface="Arial Black"/>
                <a:cs typeface="Arial Black"/>
              </a:rPr>
              <a:t>33</a:t>
            </a:r>
            <a:endParaRPr sz="3100">
              <a:latin typeface="Arial Black"/>
              <a:cs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45828" y="9207500"/>
            <a:ext cx="267335"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333333"/>
                </a:solidFill>
                <a:latin typeface="Verdana"/>
                <a:cs typeface="Verdana"/>
              </a:rPr>
              <a:t>9</a:t>
            </a:r>
            <a:endParaRPr sz="3000">
              <a:latin typeface="Verdana"/>
              <a:cs typeface="Verdana"/>
            </a:endParaRPr>
          </a:p>
        </p:txBody>
      </p:sp>
      <p:pic>
        <p:nvPicPr>
          <p:cNvPr id="3" name="object 3"/>
          <p:cNvPicPr/>
          <p:nvPr/>
        </p:nvPicPr>
        <p:blipFill>
          <a:blip r:embed="rId2" cstate="print"/>
          <a:stretch>
            <a:fillRect/>
          </a:stretch>
        </p:blipFill>
        <p:spPr>
          <a:xfrm>
            <a:off x="988919" y="3415510"/>
            <a:ext cx="131177" cy="131177"/>
          </a:xfrm>
          <a:prstGeom prst="rect">
            <a:avLst/>
          </a:prstGeom>
        </p:spPr>
      </p:pic>
      <p:pic>
        <p:nvPicPr>
          <p:cNvPr id="4" name="object 4"/>
          <p:cNvPicPr/>
          <p:nvPr/>
        </p:nvPicPr>
        <p:blipFill>
          <a:blip r:embed="rId3" cstate="print"/>
          <a:stretch>
            <a:fillRect/>
          </a:stretch>
        </p:blipFill>
        <p:spPr>
          <a:xfrm>
            <a:off x="988919" y="4448534"/>
            <a:ext cx="131177" cy="131177"/>
          </a:xfrm>
          <a:prstGeom prst="rect">
            <a:avLst/>
          </a:prstGeom>
        </p:spPr>
      </p:pic>
      <p:pic>
        <p:nvPicPr>
          <p:cNvPr id="5" name="object 5"/>
          <p:cNvPicPr/>
          <p:nvPr/>
        </p:nvPicPr>
        <p:blipFill>
          <a:blip r:embed="rId4" cstate="print"/>
          <a:stretch>
            <a:fillRect/>
          </a:stretch>
        </p:blipFill>
        <p:spPr>
          <a:xfrm>
            <a:off x="988919" y="5481557"/>
            <a:ext cx="131177" cy="131177"/>
          </a:xfrm>
          <a:prstGeom prst="rect">
            <a:avLst/>
          </a:prstGeom>
        </p:spPr>
      </p:pic>
      <p:pic>
        <p:nvPicPr>
          <p:cNvPr id="6" name="object 6"/>
          <p:cNvPicPr/>
          <p:nvPr/>
        </p:nvPicPr>
        <p:blipFill>
          <a:blip r:embed="rId5" cstate="print"/>
          <a:stretch>
            <a:fillRect/>
          </a:stretch>
        </p:blipFill>
        <p:spPr>
          <a:xfrm>
            <a:off x="988919" y="6514581"/>
            <a:ext cx="131177" cy="131177"/>
          </a:xfrm>
          <a:prstGeom prst="rect">
            <a:avLst/>
          </a:prstGeom>
        </p:spPr>
      </p:pic>
      <p:pic>
        <p:nvPicPr>
          <p:cNvPr id="7" name="object 7"/>
          <p:cNvPicPr/>
          <p:nvPr/>
        </p:nvPicPr>
        <p:blipFill>
          <a:blip r:embed="rId5" cstate="print"/>
          <a:stretch>
            <a:fillRect/>
          </a:stretch>
        </p:blipFill>
        <p:spPr>
          <a:xfrm>
            <a:off x="988919" y="7547604"/>
            <a:ext cx="131177" cy="131177"/>
          </a:xfrm>
          <a:prstGeom prst="rect">
            <a:avLst/>
          </a:prstGeom>
        </p:spPr>
      </p:pic>
      <p:pic>
        <p:nvPicPr>
          <p:cNvPr id="8" name="object 8"/>
          <p:cNvPicPr/>
          <p:nvPr/>
        </p:nvPicPr>
        <p:blipFill>
          <a:blip r:embed="rId5" cstate="print"/>
          <a:stretch>
            <a:fillRect/>
          </a:stretch>
        </p:blipFill>
        <p:spPr>
          <a:xfrm>
            <a:off x="988919" y="8580628"/>
            <a:ext cx="131177" cy="131176"/>
          </a:xfrm>
          <a:prstGeom prst="rect">
            <a:avLst/>
          </a:prstGeom>
        </p:spPr>
      </p:pic>
      <p:pic>
        <p:nvPicPr>
          <p:cNvPr id="9" name="object 9"/>
          <p:cNvPicPr/>
          <p:nvPr/>
        </p:nvPicPr>
        <p:blipFill>
          <a:blip r:embed="rId2" cstate="print"/>
          <a:stretch>
            <a:fillRect/>
          </a:stretch>
        </p:blipFill>
        <p:spPr>
          <a:xfrm>
            <a:off x="988919" y="9613651"/>
            <a:ext cx="131177" cy="131177"/>
          </a:xfrm>
          <a:prstGeom prst="rect">
            <a:avLst/>
          </a:prstGeom>
        </p:spPr>
      </p:pic>
      <p:sp>
        <p:nvSpPr>
          <p:cNvPr id="10" name="object 10"/>
          <p:cNvSpPr txBox="1"/>
          <p:nvPr/>
        </p:nvSpPr>
        <p:spPr>
          <a:xfrm>
            <a:off x="656623" y="2062588"/>
            <a:ext cx="6195695" cy="7826375"/>
          </a:xfrm>
          <a:prstGeom prst="rect">
            <a:avLst/>
          </a:prstGeom>
        </p:spPr>
        <p:txBody>
          <a:bodyPr vert="horz" wrap="square" lIns="0" tIns="13970" rIns="0" bIns="0" rtlCol="0">
            <a:spAutoFit/>
          </a:bodyPr>
          <a:lstStyle/>
          <a:p>
            <a:pPr marL="12700">
              <a:lnSpc>
                <a:spcPct val="100000"/>
              </a:lnSpc>
              <a:spcBef>
                <a:spcPts val="110"/>
              </a:spcBef>
            </a:pPr>
            <a:r>
              <a:rPr sz="4550" spc="-335" dirty="0">
                <a:solidFill>
                  <a:srgbClr val="004AAC"/>
                </a:solidFill>
                <a:latin typeface="Arial Black"/>
                <a:cs typeface="Arial Black"/>
              </a:rPr>
              <a:t>Features</a:t>
            </a:r>
            <a:r>
              <a:rPr sz="4550" spc="-434" dirty="0">
                <a:solidFill>
                  <a:srgbClr val="004AAC"/>
                </a:solidFill>
                <a:latin typeface="Arial Black"/>
                <a:cs typeface="Arial Black"/>
              </a:rPr>
              <a:t> </a:t>
            </a:r>
            <a:r>
              <a:rPr sz="4550" spc="-110" dirty="0">
                <a:solidFill>
                  <a:srgbClr val="004AAC"/>
                </a:solidFill>
                <a:latin typeface="Arial Black"/>
                <a:cs typeface="Arial Black"/>
              </a:rPr>
              <a:t>of</a:t>
            </a:r>
            <a:r>
              <a:rPr sz="4550" spc="-430" dirty="0">
                <a:solidFill>
                  <a:srgbClr val="004AAC"/>
                </a:solidFill>
                <a:latin typeface="Arial Black"/>
                <a:cs typeface="Arial Black"/>
              </a:rPr>
              <a:t> </a:t>
            </a:r>
            <a:r>
              <a:rPr sz="4550" spc="-355" dirty="0">
                <a:solidFill>
                  <a:srgbClr val="004AAC"/>
                </a:solidFill>
                <a:latin typeface="Arial Black"/>
                <a:cs typeface="Arial Black"/>
              </a:rPr>
              <a:t>Epoxy</a:t>
            </a:r>
            <a:endParaRPr sz="4550">
              <a:latin typeface="Arial Black"/>
              <a:cs typeface="Arial Black"/>
            </a:endParaRPr>
          </a:p>
          <a:p>
            <a:pPr marL="639445">
              <a:lnSpc>
                <a:spcPct val="100000"/>
              </a:lnSpc>
              <a:spcBef>
                <a:spcPts val="3665"/>
              </a:spcBef>
            </a:pPr>
            <a:r>
              <a:rPr sz="2900" spc="-195" dirty="0">
                <a:solidFill>
                  <a:srgbClr val="333333"/>
                </a:solidFill>
                <a:latin typeface="Arial Black"/>
                <a:cs typeface="Arial Black"/>
              </a:rPr>
              <a:t>Light</a:t>
            </a:r>
            <a:r>
              <a:rPr sz="2900" spc="-250" dirty="0">
                <a:solidFill>
                  <a:srgbClr val="333333"/>
                </a:solidFill>
                <a:latin typeface="Arial Black"/>
                <a:cs typeface="Arial Black"/>
              </a:rPr>
              <a:t> </a:t>
            </a:r>
            <a:r>
              <a:rPr sz="2900" spc="-60" dirty="0">
                <a:solidFill>
                  <a:srgbClr val="333333"/>
                </a:solidFill>
                <a:latin typeface="Arial Black"/>
                <a:cs typeface="Arial Black"/>
              </a:rPr>
              <a:t>weight</a:t>
            </a:r>
            <a:endParaRPr sz="2900">
              <a:latin typeface="Arial Black"/>
              <a:cs typeface="Arial Black"/>
            </a:endParaRPr>
          </a:p>
          <a:p>
            <a:pPr marL="639445" marR="254000">
              <a:lnSpc>
                <a:spcPct val="233700"/>
              </a:lnSpc>
            </a:pPr>
            <a:r>
              <a:rPr sz="2900" spc="-260" dirty="0">
                <a:solidFill>
                  <a:srgbClr val="333333"/>
                </a:solidFill>
                <a:latin typeface="Arial Black"/>
                <a:cs typeface="Arial Black"/>
              </a:rPr>
              <a:t>Resists</a:t>
            </a:r>
            <a:r>
              <a:rPr sz="2900" spc="-254" dirty="0">
                <a:solidFill>
                  <a:srgbClr val="333333"/>
                </a:solidFill>
                <a:latin typeface="Arial Black"/>
                <a:cs typeface="Arial Black"/>
              </a:rPr>
              <a:t> </a:t>
            </a:r>
            <a:r>
              <a:rPr sz="2900" spc="-200" dirty="0">
                <a:solidFill>
                  <a:srgbClr val="333333"/>
                </a:solidFill>
                <a:latin typeface="Arial Black"/>
                <a:cs typeface="Arial Black"/>
              </a:rPr>
              <a:t>most</a:t>
            </a:r>
            <a:r>
              <a:rPr sz="2900" spc="-254" dirty="0">
                <a:solidFill>
                  <a:srgbClr val="333333"/>
                </a:solidFill>
                <a:latin typeface="Arial Black"/>
                <a:cs typeface="Arial Black"/>
              </a:rPr>
              <a:t> </a:t>
            </a:r>
            <a:r>
              <a:rPr sz="2900" spc="-235" dirty="0">
                <a:solidFill>
                  <a:srgbClr val="333333"/>
                </a:solidFill>
                <a:latin typeface="Arial Black"/>
                <a:cs typeface="Arial Black"/>
              </a:rPr>
              <a:t>alkalis</a:t>
            </a:r>
            <a:r>
              <a:rPr sz="2900" spc="-254" dirty="0">
                <a:solidFill>
                  <a:srgbClr val="333333"/>
                </a:solidFill>
                <a:latin typeface="Arial Black"/>
                <a:cs typeface="Arial Black"/>
              </a:rPr>
              <a:t> </a:t>
            </a:r>
            <a:r>
              <a:rPr sz="2900" spc="-170" dirty="0">
                <a:solidFill>
                  <a:srgbClr val="333333"/>
                </a:solidFill>
                <a:latin typeface="Arial Black"/>
                <a:cs typeface="Arial Black"/>
              </a:rPr>
              <a:t>and</a:t>
            </a:r>
            <a:r>
              <a:rPr sz="2900" spc="-250" dirty="0">
                <a:solidFill>
                  <a:srgbClr val="333333"/>
                </a:solidFill>
                <a:latin typeface="Arial Black"/>
                <a:cs typeface="Arial Black"/>
              </a:rPr>
              <a:t> </a:t>
            </a:r>
            <a:r>
              <a:rPr sz="2900" spc="-190" dirty="0">
                <a:solidFill>
                  <a:srgbClr val="333333"/>
                </a:solidFill>
                <a:latin typeface="Arial Black"/>
                <a:cs typeface="Arial Black"/>
              </a:rPr>
              <a:t>acids </a:t>
            </a:r>
            <a:r>
              <a:rPr sz="2900" spc="-260" dirty="0">
                <a:solidFill>
                  <a:srgbClr val="333333"/>
                </a:solidFill>
                <a:latin typeface="Arial Black"/>
                <a:cs typeface="Arial Black"/>
              </a:rPr>
              <a:t>Resists</a:t>
            </a:r>
            <a:r>
              <a:rPr sz="2900" spc="-265" dirty="0">
                <a:solidFill>
                  <a:srgbClr val="333333"/>
                </a:solidFill>
                <a:latin typeface="Arial Black"/>
                <a:cs typeface="Arial Black"/>
              </a:rPr>
              <a:t> </a:t>
            </a:r>
            <a:r>
              <a:rPr sz="2900" spc="-245" dirty="0">
                <a:solidFill>
                  <a:srgbClr val="333333"/>
                </a:solidFill>
                <a:latin typeface="Arial Black"/>
                <a:cs typeface="Arial Black"/>
              </a:rPr>
              <a:t>stress</a:t>
            </a:r>
            <a:r>
              <a:rPr sz="2900" spc="-260" dirty="0">
                <a:solidFill>
                  <a:srgbClr val="333333"/>
                </a:solidFill>
                <a:latin typeface="Arial Black"/>
                <a:cs typeface="Arial Black"/>
              </a:rPr>
              <a:t> </a:t>
            </a:r>
            <a:r>
              <a:rPr sz="2900" spc="-120" dirty="0">
                <a:solidFill>
                  <a:srgbClr val="333333"/>
                </a:solidFill>
                <a:latin typeface="Arial Black"/>
                <a:cs typeface="Arial Black"/>
              </a:rPr>
              <a:t>cracking</a:t>
            </a:r>
            <a:endParaRPr sz="2900">
              <a:latin typeface="Arial Black"/>
              <a:cs typeface="Arial Black"/>
            </a:endParaRPr>
          </a:p>
          <a:p>
            <a:pPr marL="639445" marR="5080">
              <a:lnSpc>
                <a:spcPct val="233700"/>
              </a:lnSpc>
              <a:spcBef>
                <a:spcPts val="5"/>
              </a:spcBef>
            </a:pPr>
            <a:r>
              <a:rPr sz="2900" spc="-229" dirty="0">
                <a:solidFill>
                  <a:srgbClr val="333333"/>
                </a:solidFill>
                <a:latin typeface="Arial Black"/>
                <a:cs typeface="Arial Black"/>
              </a:rPr>
              <a:t>Retains </a:t>
            </a:r>
            <a:r>
              <a:rPr sz="2900" spc="-190" dirty="0">
                <a:solidFill>
                  <a:srgbClr val="333333"/>
                </a:solidFill>
                <a:latin typeface="Arial Black"/>
                <a:cs typeface="Arial Black"/>
              </a:rPr>
              <a:t>stiffness</a:t>
            </a:r>
            <a:r>
              <a:rPr sz="2900" spc="-229" dirty="0">
                <a:solidFill>
                  <a:srgbClr val="333333"/>
                </a:solidFill>
                <a:latin typeface="Arial Black"/>
                <a:cs typeface="Arial Black"/>
              </a:rPr>
              <a:t> </a:t>
            </a:r>
            <a:r>
              <a:rPr sz="2900" spc="-170" dirty="0">
                <a:solidFill>
                  <a:srgbClr val="333333"/>
                </a:solidFill>
                <a:latin typeface="Arial Black"/>
                <a:cs typeface="Arial Black"/>
              </a:rPr>
              <a:t>and</a:t>
            </a:r>
            <a:r>
              <a:rPr sz="2900" spc="-225" dirty="0">
                <a:solidFill>
                  <a:srgbClr val="333333"/>
                </a:solidFill>
                <a:latin typeface="Arial Black"/>
                <a:cs typeface="Arial Black"/>
              </a:rPr>
              <a:t> </a:t>
            </a:r>
            <a:r>
              <a:rPr sz="2900" spc="-114" dirty="0">
                <a:solidFill>
                  <a:srgbClr val="333333"/>
                </a:solidFill>
                <a:latin typeface="Arial Black"/>
                <a:cs typeface="Arial Black"/>
              </a:rPr>
              <a:t>flexibility </a:t>
            </a:r>
            <a:r>
              <a:rPr sz="2900" spc="-295" dirty="0">
                <a:solidFill>
                  <a:srgbClr val="333333"/>
                </a:solidFill>
                <a:latin typeface="Arial Black"/>
                <a:cs typeface="Arial Black"/>
              </a:rPr>
              <a:t>Low</a:t>
            </a:r>
            <a:r>
              <a:rPr sz="2900" spc="-250" dirty="0">
                <a:solidFill>
                  <a:srgbClr val="333333"/>
                </a:solidFill>
                <a:latin typeface="Arial Black"/>
                <a:cs typeface="Arial Black"/>
              </a:rPr>
              <a:t> </a:t>
            </a:r>
            <a:r>
              <a:rPr sz="2900" spc="-180" dirty="0">
                <a:solidFill>
                  <a:srgbClr val="333333"/>
                </a:solidFill>
                <a:latin typeface="Arial Black"/>
                <a:cs typeface="Arial Black"/>
              </a:rPr>
              <a:t>moisture</a:t>
            </a:r>
            <a:r>
              <a:rPr sz="2900" spc="-245" dirty="0">
                <a:solidFill>
                  <a:srgbClr val="333333"/>
                </a:solidFill>
                <a:latin typeface="Arial Black"/>
                <a:cs typeface="Arial Black"/>
              </a:rPr>
              <a:t> </a:t>
            </a:r>
            <a:r>
              <a:rPr sz="2900" spc="-40" dirty="0">
                <a:solidFill>
                  <a:srgbClr val="333333"/>
                </a:solidFill>
                <a:latin typeface="Arial Black"/>
                <a:cs typeface="Arial Black"/>
              </a:rPr>
              <a:t>absorption</a:t>
            </a:r>
            <a:endParaRPr sz="2900">
              <a:latin typeface="Arial Black"/>
              <a:cs typeface="Arial Black"/>
            </a:endParaRPr>
          </a:p>
          <a:p>
            <a:pPr marL="639445" marR="2530475">
              <a:lnSpc>
                <a:spcPct val="233700"/>
              </a:lnSpc>
            </a:pPr>
            <a:r>
              <a:rPr sz="2900" spc="-75" dirty="0">
                <a:solidFill>
                  <a:srgbClr val="333333"/>
                </a:solidFill>
                <a:latin typeface="Arial Black"/>
                <a:cs typeface="Arial Black"/>
              </a:rPr>
              <a:t>Non-</a:t>
            </a:r>
            <a:r>
              <a:rPr sz="2900" spc="-70" dirty="0">
                <a:solidFill>
                  <a:srgbClr val="333333"/>
                </a:solidFill>
                <a:latin typeface="Arial Black"/>
                <a:cs typeface="Arial Black"/>
              </a:rPr>
              <a:t>staining </a:t>
            </a:r>
            <a:r>
              <a:rPr sz="2900" spc="-220" dirty="0">
                <a:solidFill>
                  <a:srgbClr val="333333"/>
                </a:solidFill>
                <a:latin typeface="Arial Black"/>
                <a:cs typeface="Arial Black"/>
              </a:rPr>
              <a:t>Easily</a:t>
            </a:r>
            <a:r>
              <a:rPr sz="2900" spc="-254" dirty="0">
                <a:solidFill>
                  <a:srgbClr val="333333"/>
                </a:solidFill>
                <a:latin typeface="Arial Black"/>
                <a:cs typeface="Arial Black"/>
              </a:rPr>
              <a:t> </a:t>
            </a:r>
            <a:r>
              <a:rPr sz="2900" spc="-155" dirty="0">
                <a:solidFill>
                  <a:srgbClr val="333333"/>
                </a:solidFill>
                <a:latin typeface="Arial Black"/>
                <a:cs typeface="Arial Black"/>
              </a:rPr>
              <a:t>fabricated</a:t>
            </a:r>
            <a:endParaRPr sz="2900">
              <a:latin typeface="Arial Black"/>
              <a:cs typeface="Arial Black"/>
            </a:endParaRPr>
          </a:p>
        </p:txBody>
      </p:sp>
      <p:sp>
        <p:nvSpPr>
          <p:cNvPr id="11" name="object 11"/>
          <p:cNvSpPr txBox="1">
            <a:spLocks noGrp="1"/>
          </p:cNvSpPr>
          <p:nvPr>
            <p:ph type="title"/>
          </p:nvPr>
        </p:nvSpPr>
        <p:spPr>
          <a:xfrm>
            <a:off x="180096" y="647200"/>
            <a:ext cx="8985885" cy="996315"/>
          </a:xfrm>
          <a:prstGeom prst="rect">
            <a:avLst/>
          </a:prstGeom>
        </p:spPr>
        <p:txBody>
          <a:bodyPr vert="horz" wrap="square" lIns="0" tIns="14604" rIns="0" bIns="0" rtlCol="0">
            <a:spAutoFit/>
          </a:bodyPr>
          <a:lstStyle/>
          <a:p>
            <a:pPr marL="12700">
              <a:lnSpc>
                <a:spcPct val="100000"/>
              </a:lnSpc>
              <a:spcBef>
                <a:spcPts val="114"/>
              </a:spcBef>
            </a:pPr>
            <a:r>
              <a:rPr sz="6350" spc="-630" dirty="0"/>
              <a:t>1.</a:t>
            </a:r>
            <a:r>
              <a:rPr sz="6350" spc="-605" dirty="0"/>
              <a:t> </a:t>
            </a:r>
            <a:r>
              <a:rPr sz="6350" spc="-470" dirty="0"/>
              <a:t>Epoxy</a:t>
            </a:r>
            <a:r>
              <a:rPr sz="6350" spc="-600" dirty="0"/>
              <a:t> </a:t>
            </a:r>
            <a:r>
              <a:rPr sz="6350" spc="-400" dirty="0"/>
              <a:t>resin</a:t>
            </a:r>
            <a:r>
              <a:rPr sz="6350" spc="-605" dirty="0"/>
              <a:t> </a:t>
            </a:r>
            <a:r>
              <a:rPr sz="6350" spc="-350" dirty="0"/>
              <a:t>(LY-</a:t>
            </a:r>
            <a:r>
              <a:rPr sz="6350" spc="-325" dirty="0"/>
              <a:t>556)</a:t>
            </a:r>
            <a:endParaRPr sz="6350"/>
          </a:p>
        </p:txBody>
      </p:sp>
      <p:pic>
        <p:nvPicPr>
          <p:cNvPr id="12" name="object 12"/>
          <p:cNvPicPr/>
          <p:nvPr/>
        </p:nvPicPr>
        <p:blipFill>
          <a:blip r:embed="rId6" cstate="print"/>
          <a:stretch>
            <a:fillRect/>
          </a:stretch>
        </p:blipFill>
        <p:spPr>
          <a:xfrm>
            <a:off x="10425206" y="3621712"/>
            <a:ext cx="141204" cy="141204"/>
          </a:xfrm>
          <a:prstGeom prst="rect">
            <a:avLst/>
          </a:prstGeom>
        </p:spPr>
      </p:pic>
      <p:pic>
        <p:nvPicPr>
          <p:cNvPr id="13" name="object 13"/>
          <p:cNvPicPr/>
          <p:nvPr/>
        </p:nvPicPr>
        <p:blipFill>
          <a:blip r:embed="rId6" cstate="print"/>
          <a:stretch>
            <a:fillRect/>
          </a:stretch>
        </p:blipFill>
        <p:spPr>
          <a:xfrm>
            <a:off x="10425206" y="4698399"/>
            <a:ext cx="141204" cy="141204"/>
          </a:xfrm>
          <a:prstGeom prst="rect">
            <a:avLst/>
          </a:prstGeom>
        </p:spPr>
      </p:pic>
      <p:pic>
        <p:nvPicPr>
          <p:cNvPr id="14" name="object 14"/>
          <p:cNvPicPr/>
          <p:nvPr/>
        </p:nvPicPr>
        <p:blipFill>
          <a:blip r:embed="rId6" cstate="print"/>
          <a:stretch>
            <a:fillRect/>
          </a:stretch>
        </p:blipFill>
        <p:spPr>
          <a:xfrm>
            <a:off x="10425206" y="5775085"/>
            <a:ext cx="141204" cy="141204"/>
          </a:xfrm>
          <a:prstGeom prst="rect">
            <a:avLst/>
          </a:prstGeom>
        </p:spPr>
      </p:pic>
      <p:sp>
        <p:nvSpPr>
          <p:cNvPr id="15" name="object 15"/>
          <p:cNvSpPr txBox="1"/>
          <p:nvPr/>
        </p:nvSpPr>
        <p:spPr>
          <a:xfrm>
            <a:off x="10535201" y="2186485"/>
            <a:ext cx="6737350" cy="3882390"/>
          </a:xfrm>
          <a:prstGeom prst="rect">
            <a:avLst/>
          </a:prstGeom>
        </p:spPr>
        <p:txBody>
          <a:bodyPr vert="horz" wrap="square" lIns="0" tIns="12700" rIns="0" bIns="0" rtlCol="0">
            <a:spAutoFit/>
          </a:bodyPr>
          <a:lstStyle/>
          <a:p>
            <a:pPr marL="12700">
              <a:lnSpc>
                <a:spcPct val="100000"/>
              </a:lnSpc>
              <a:spcBef>
                <a:spcPts val="100"/>
              </a:spcBef>
            </a:pPr>
            <a:r>
              <a:rPr sz="4200" spc="-245" dirty="0">
                <a:solidFill>
                  <a:srgbClr val="004AAC"/>
                </a:solidFill>
                <a:latin typeface="Arial Black"/>
                <a:cs typeface="Arial Black"/>
              </a:rPr>
              <a:t>Applications</a:t>
            </a:r>
            <a:r>
              <a:rPr sz="4200" spc="-375" dirty="0">
                <a:solidFill>
                  <a:srgbClr val="004AAC"/>
                </a:solidFill>
                <a:latin typeface="Arial Black"/>
                <a:cs typeface="Arial Black"/>
              </a:rPr>
              <a:t> </a:t>
            </a:r>
            <a:r>
              <a:rPr sz="4200" spc="-95" dirty="0">
                <a:solidFill>
                  <a:srgbClr val="004AAC"/>
                </a:solidFill>
                <a:latin typeface="Arial Black"/>
                <a:cs typeface="Arial Black"/>
              </a:rPr>
              <a:t>of</a:t>
            </a:r>
            <a:r>
              <a:rPr sz="4200" spc="-375" dirty="0">
                <a:solidFill>
                  <a:srgbClr val="004AAC"/>
                </a:solidFill>
                <a:latin typeface="Arial Black"/>
                <a:cs typeface="Arial Black"/>
              </a:rPr>
              <a:t> </a:t>
            </a:r>
            <a:r>
              <a:rPr sz="4200" spc="-320" dirty="0">
                <a:solidFill>
                  <a:srgbClr val="004AAC"/>
                </a:solidFill>
                <a:latin typeface="Arial Black"/>
                <a:cs typeface="Arial Black"/>
              </a:rPr>
              <a:t>Epoxy</a:t>
            </a:r>
            <a:endParaRPr sz="4200">
              <a:latin typeface="Arial Black"/>
              <a:cs typeface="Arial Black"/>
            </a:endParaRPr>
          </a:p>
          <a:p>
            <a:pPr marL="223520">
              <a:lnSpc>
                <a:spcPct val="100000"/>
              </a:lnSpc>
              <a:spcBef>
                <a:spcPts val="4709"/>
              </a:spcBef>
            </a:pPr>
            <a:r>
              <a:rPr sz="3050" spc="-175" dirty="0">
                <a:latin typeface="Arial Black"/>
                <a:cs typeface="Arial Black"/>
              </a:rPr>
              <a:t>Structural</a:t>
            </a:r>
            <a:r>
              <a:rPr sz="3050" spc="-229" dirty="0">
                <a:latin typeface="Arial Black"/>
                <a:cs typeface="Arial Black"/>
              </a:rPr>
              <a:t> </a:t>
            </a:r>
            <a:r>
              <a:rPr sz="3050" spc="-90" dirty="0">
                <a:latin typeface="Arial Black"/>
                <a:cs typeface="Arial Black"/>
              </a:rPr>
              <a:t>applications</a:t>
            </a:r>
            <a:endParaRPr sz="3050">
              <a:latin typeface="Arial Black"/>
              <a:cs typeface="Arial Black"/>
            </a:endParaRPr>
          </a:p>
          <a:p>
            <a:pPr marL="223520" marR="5080">
              <a:lnSpc>
                <a:spcPct val="231599"/>
              </a:lnSpc>
            </a:pPr>
            <a:r>
              <a:rPr sz="3050" spc="-165" dirty="0">
                <a:latin typeface="Arial Black"/>
                <a:cs typeface="Arial Black"/>
              </a:rPr>
              <a:t>Industrial</a:t>
            </a:r>
            <a:r>
              <a:rPr sz="3050" spc="-260" dirty="0">
                <a:latin typeface="Arial Black"/>
                <a:cs typeface="Arial Black"/>
              </a:rPr>
              <a:t> </a:t>
            </a:r>
            <a:r>
              <a:rPr sz="3050" spc="-155" dirty="0">
                <a:latin typeface="Arial Black"/>
                <a:cs typeface="Arial Black"/>
              </a:rPr>
              <a:t>tooling</a:t>
            </a:r>
            <a:r>
              <a:rPr sz="3050" spc="-260" dirty="0">
                <a:latin typeface="Arial Black"/>
                <a:cs typeface="Arial Black"/>
              </a:rPr>
              <a:t> </a:t>
            </a:r>
            <a:r>
              <a:rPr sz="3050" spc="-170" dirty="0">
                <a:latin typeface="Arial Black"/>
                <a:cs typeface="Arial Black"/>
              </a:rPr>
              <a:t>and</a:t>
            </a:r>
            <a:r>
              <a:rPr sz="3050" spc="-254" dirty="0">
                <a:latin typeface="Arial Black"/>
                <a:cs typeface="Arial Black"/>
              </a:rPr>
              <a:t> </a:t>
            </a:r>
            <a:r>
              <a:rPr sz="3050" spc="-85" dirty="0">
                <a:latin typeface="Arial Black"/>
                <a:cs typeface="Arial Black"/>
              </a:rPr>
              <a:t>composites </a:t>
            </a:r>
            <a:r>
              <a:rPr sz="3050" spc="-204" dirty="0">
                <a:latin typeface="Arial Black"/>
                <a:cs typeface="Arial Black"/>
              </a:rPr>
              <a:t>vElectrical</a:t>
            </a:r>
            <a:r>
              <a:rPr sz="3050" spc="-245" dirty="0">
                <a:latin typeface="Arial Black"/>
                <a:cs typeface="Arial Black"/>
              </a:rPr>
              <a:t> </a:t>
            </a:r>
            <a:r>
              <a:rPr sz="3050" spc="-229" dirty="0">
                <a:latin typeface="Arial Black"/>
                <a:cs typeface="Arial Black"/>
              </a:rPr>
              <a:t>system</a:t>
            </a:r>
            <a:r>
              <a:rPr sz="3050" spc="-240" dirty="0">
                <a:latin typeface="Arial Black"/>
                <a:cs typeface="Arial Black"/>
              </a:rPr>
              <a:t> </a:t>
            </a:r>
            <a:r>
              <a:rPr sz="3050" spc="-170" dirty="0">
                <a:latin typeface="Arial Black"/>
                <a:cs typeface="Arial Black"/>
              </a:rPr>
              <a:t>and</a:t>
            </a:r>
            <a:r>
              <a:rPr sz="3050" spc="-240" dirty="0">
                <a:latin typeface="Arial Black"/>
                <a:cs typeface="Arial Black"/>
              </a:rPr>
              <a:t> </a:t>
            </a:r>
            <a:r>
              <a:rPr sz="3050" spc="-180" dirty="0">
                <a:latin typeface="Arial Black"/>
                <a:cs typeface="Arial Black"/>
              </a:rPr>
              <a:t>electronics</a:t>
            </a:r>
            <a:endParaRPr sz="3050">
              <a:latin typeface="Arial Black"/>
              <a:cs typeface="Arial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886" y="720440"/>
            <a:ext cx="12270740" cy="580390"/>
          </a:xfrm>
          <a:prstGeom prst="rect">
            <a:avLst/>
          </a:prstGeom>
        </p:spPr>
        <p:txBody>
          <a:bodyPr vert="horz" wrap="square" lIns="0" tIns="17780" rIns="0" bIns="0" rtlCol="0">
            <a:spAutoFit/>
          </a:bodyPr>
          <a:lstStyle/>
          <a:p>
            <a:pPr marL="12700">
              <a:lnSpc>
                <a:spcPct val="100000"/>
              </a:lnSpc>
              <a:spcBef>
                <a:spcPts val="140"/>
              </a:spcBef>
            </a:pPr>
            <a:r>
              <a:rPr sz="3600" spc="-220" dirty="0"/>
              <a:t>Step</a:t>
            </a:r>
            <a:r>
              <a:rPr sz="3600" spc="-315" dirty="0"/>
              <a:t> </a:t>
            </a:r>
            <a:r>
              <a:rPr sz="3600" spc="-245" dirty="0"/>
              <a:t>3:</a:t>
            </a:r>
            <a:r>
              <a:rPr sz="3600" spc="-310" dirty="0"/>
              <a:t> </a:t>
            </a:r>
            <a:r>
              <a:rPr sz="3600" spc="-175" dirty="0"/>
              <a:t>Availability</a:t>
            </a:r>
            <a:r>
              <a:rPr sz="3600" spc="-310" dirty="0"/>
              <a:t> </a:t>
            </a:r>
            <a:r>
              <a:rPr sz="3600" spc="-75" dirty="0"/>
              <a:t>of</a:t>
            </a:r>
            <a:r>
              <a:rPr sz="3600" spc="-310" dirty="0"/>
              <a:t> </a:t>
            </a:r>
            <a:r>
              <a:rPr sz="3600" spc="-185" dirty="0"/>
              <a:t>Natural</a:t>
            </a:r>
            <a:r>
              <a:rPr sz="3600" spc="-310" dirty="0"/>
              <a:t> </a:t>
            </a:r>
            <a:r>
              <a:rPr sz="3600" spc="-125" dirty="0"/>
              <a:t>fiber</a:t>
            </a:r>
            <a:r>
              <a:rPr sz="3600" spc="-315" dirty="0"/>
              <a:t> </a:t>
            </a:r>
            <a:r>
              <a:rPr sz="3600" spc="-325" dirty="0"/>
              <a:t>TREMA</a:t>
            </a:r>
            <a:r>
              <a:rPr sz="3600" spc="-310" dirty="0"/>
              <a:t> </a:t>
            </a:r>
            <a:r>
              <a:rPr sz="3600" spc="-330" dirty="0"/>
              <a:t>ORIENTALE</a:t>
            </a:r>
            <a:endParaRPr sz="3600"/>
          </a:p>
        </p:txBody>
      </p:sp>
      <p:sp>
        <p:nvSpPr>
          <p:cNvPr id="4" name="object 4"/>
          <p:cNvSpPr txBox="1"/>
          <p:nvPr/>
        </p:nvSpPr>
        <p:spPr>
          <a:xfrm>
            <a:off x="17345828" y="9287712"/>
            <a:ext cx="267335" cy="406400"/>
          </a:xfrm>
          <a:prstGeom prst="rect">
            <a:avLst/>
          </a:prstGeom>
        </p:spPr>
        <p:txBody>
          <a:bodyPr vert="horz" wrap="square" lIns="0" tIns="0" rIns="0" bIns="0" rtlCol="0">
            <a:spAutoFit/>
          </a:bodyPr>
          <a:lstStyle/>
          <a:p>
            <a:pPr marL="12700">
              <a:lnSpc>
                <a:spcPts val="3070"/>
              </a:lnSpc>
            </a:pPr>
            <a:r>
              <a:rPr sz="3000" spc="-50" dirty="0">
                <a:solidFill>
                  <a:srgbClr val="333333"/>
                </a:solidFill>
                <a:latin typeface="Verdana"/>
                <a:cs typeface="Verdana"/>
              </a:rPr>
              <a:t>9</a:t>
            </a:r>
            <a:endParaRPr sz="3000">
              <a:latin typeface="Verdana"/>
              <a:cs typeface="Verdana"/>
            </a:endParaRPr>
          </a:p>
        </p:txBody>
      </p:sp>
      <p:sp>
        <p:nvSpPr>
          <p:cNvPr id="3" name="object 3"/>
          <p:cNvSpPr txBox="1"/>
          <p:nvPr/>
        </p:nvSpPr>
        <p:spPr>
          <a:xfrm>
            <a:off x="189265" y="1247553"/>
            <a:ext cx="17628235" cy="7094220"/>
          </a:xfrm>
          <a:prstGeom prst="rect">
            <a:avLst/>
          </a:prstGeom>
        </p:spPr>
        <p:txBody>
          <a:bodyPr vert="horz" wrap="square" lIns="0" tIns="287020" rIns="0" bIns="0" rtlCol="0">
            <a:spAutoFit/>
          </a:bodyPr>
          <a:lstStyle/>
          <a:p>
            <a:pPr marL="186055">
              <a:lnSpc>
                <a:spcPct val="100000"/>
              </a:lnSpc>
              <a:spcBef>
                <a:spcPts val="2260"/>
              </a:spcBef>
            </a:pPr>
            <a:r>
              <a:rPr sz="3400" spc="-50" dirty="0">
                <a:solidFill>
                  <a:srgbClr val="333333"/>
                </a:solidFill>
                <a:latin typeface="Verdana"/>
                <a:cs typeface="Verdana"/>
              </a:rPr>
              <a:t>in</a:t>
            </a:r>
            <a:r>
              <a:rPr sz="3400" spc="-335" dirty="0">
                <a:solidFill>
                  <a:srgbClr val="333333"/>
                </a:solidFill>
                <a:latin typeface="Verdana"/>
                <a:cs typeface="Verdana"/>
              </a:rPr>
              <a:t> </a:t>
            </a:r>
            <a:r>
              <a:rPr sz="3400" spc="-45" dirty="0">
                <a:solidFill>
                  <a:srgbClr val="333333"/>
                </a:solidFill>
                <a:latin typeface="Verdana"/>
                <a:cs typeface="Verdana"/>
              </a:rPr>
              <a:t>our</a:t>
            </a:r>
            <a:r>
              <a:rPr sz="3400" spc="-335" dirty="0">
                <a:solidFill>
                  <a:srgbClr val="333333"/>
                </a:solidFill>
                <a:latin typeface="Verdana"/>
                <a:cs typeface="Verdana"/>
              </a:rPr>
              <a:t> </a:t>
            </a:r>
            <a:r>
              <a:rPr sz="3400" spc="-180" dirty="0">
                <a:solidFill>
                  <a:srgbClr val="333333"/>
                </a:solidFill>
                <a:latin typeface="Verdana"/>
                <a:cs typeface="Verdana"/>
              </a:rPr>
              <a:t>NIT</a:t>
            </a:r>
            <a:r>
              <a:rPr sz="3400" spc="-335" dirty="0">
                <a:solidFill>
                  <a:srgbClr val="333333"/>
                </a:solidFill>
                <a:latin typeface="Verdana"/>
                <a:cs typeface="Verdana"/>
              </a:rPr>
              <a:t> </a:t>
            </a:r>
            <a:r>
              <a:rPr sz="3400" spc="-100" dirty="0">
                <a:solidFill>
                  <a:srgbClr val="333333"/>
                </a:solidFill>
                <a:latin typeface="Verdana"/>
                <a:cs typeface="Verdana"/>
              </a:rPr>
              <a:t>Agartala</a:t>
            </a:r>
            <a:r>
              <a:rPr sz="3400" spc="-335" dirty="0">
                <a:solidFill>
                  <a:srgbClr val="333333"/>
                </a:solidFill>
                <a:latin typeface="Verdana"/>
                <a:cs typeface="Verdana"/>
              </a:rPr>
              <a:t> </a:t>
            </a:r>
            <a:r>
              <a:rPr sz="3400" spc="-35" dirty="0">
                <a:solidFill>
                  <a:srgbClr val="333333"/>
                </a:solidFill>
                <a:latin typeface="Verdana"/>
                <a:cs typeface="Verdana"/>
              </a:rPr>
              <a:t>college</a:t>
            </a:r>
            <a:r>
              <a:rPr sz="3400" spc="-335" dirty="0">
                <a:solidFill>
                  <a:srgbClr val="333333"/>
                </a:solidFill>
                <a:latin typeface="Verdana"/>
                <a:cs typeface="Verdana"/>
              </a:rPr>
              <a:t> </a:t>
            </a:r>
            <a:r>
              <a:rPr sz="3400" spc="-10" dirty="0">
                <a:solidFill>
                  <a:srgbClr val="333333"/>
                </a:solidFill>
                <a:latin typeface="Verdana"/>
                <a:cs typeface="Verdana"/>
              </a:rPr>
              <a:t>campus</a:t>
            </a:r>
            <a:endParaRPr sz="3400">
              <a:latin typeface="Verdana"/>
              <a:cs typeface="Verdana"/>
            </a:endParaRPr>
          </a:p>
          <a:p>
            <a:pPr marL="45085">
              <a:lnSpc>
                <a:spcPct val="100000"/>
              </a:lnSpc>
              <a:spcBef>
                <a:spcPts val="2385"/>
              </a:spcBef>
            </a:pPr>
            <a:r>
              <a:rPr sz="3650" spc="-220" dirty="0">
                <a:solidFill>
                  <a:srgbClr val="333333"/>
                </a:solidFill>
                <a:latin typeface="Arial Black"/>
                <a:cs typeface="Arial Black"/>
              </a:rPr>
              <a:t>Step</a:t>
            </a:r>
            <a:r>
              <a:rPr sz="3650" spc="-320" dirty="0">
                <a:solidFill>
                  <a:srgbClr val="333333"/>
                </a:solidFill>
                <a:latin typeface="Arial Black"/>
                <a:cs typeface="Arial Black"/>
              </a:rPr>
              <a:t> </a:t>
            </a:r>
            <a:r>
              <a:rPr sz="3650" spc="-185" dirty="0">
                <a:solidFill>
                  <a:srgbClr val="333333"/>
                </a:solidFill>
                <a:latin typeface="Arial Black"/>
                <a:cs typeface="Arial Black"/>
              </a:rPr>
              <a:t>4:</a:t>
            </a:r>
            <a:r>
              <a:rPr sz="3650" spc="-320" dirty="0">
                <a:solidFill>
                  <a:srgbClr val="333333"/>
                </a:solidFill>
                <a:latin typeface="Arial Black"/>
                <a:cs typeface="Arial Black"/>
              </a:rPr>
              <a:t> </a:t>
            </a:r>
            <a:r>
              <a:rPr sz="3650" spc="-250" dirty="0">
                <a:solidFill>
                  <a:srgbClr val="333333"/>
                </a:solidFill>
                <a:latin typeface="Arial Black"/>
                <a:cs typeface="Arial Black"/>
              </a:rPr>
              <a:t>Surface</a:t>
            </a:r>
            <a:r>
              <a:rPr sz="3650" spc="-320" dirty="0">
                <a:solidFill>
                  <a:srgbClr val="333333"/>
                </a:solidFill>
                <a:latin typeface="Arial Black"/>
                <a:cs typeface="Arial Black"/>
              </a:rPr>
              <a:t> </a:t>
            </a:r>
            <a:r>
              <a:rPr sz="3650" spc="-190" dirty="0">
                <a:solidFill>
                  <a:srgbClr val="333333"/>
                </a:solidFill>
                <a:latin typeface="Arial Black"/>
                <a:cs typeface="Arial Black"/>
              </a:rPr>
              <a:t>treatment</a:t>
            </a:r>
            <a:r>
              <a:rPr sz="3650" spc="-320" dirty="0">
                <a:solidFill>
                  <a:srgbClr val="333333"/>
                </a:solidFill>
                <a:latin typeface="Arial Black"/>
                <a:cs typeface="Arial Black"/>
              </a:rPr>
              <a:t> </a:t>
            </a:r>
            <a:r>
              <a:rPr sz="3650" spc="-85" dirty="0">
                <a:solidFill>
                  <a:srgbClr val="333333"/>
                </a:solidFill>
                <a:latin typeface="Arial Black"/>
                <a:cs typeface="Arial Black"/>
              </a:rPr>
              <a:t>of</a:t>
            </a:r>
            <a:r>
              <a:rPr sz="3650" spc="-315" dirty="0">
                <a:solidFill>
                  <a:srgbClr val="333333"/>
                </a:solidFill>
                <a:latin typeface="Arial Black"/>
                <a:cs typeface="Arial Black"/>
              </a:rPr>
              <a:t> </a:t>
            </a:r>
            <a:r>
              <a:rPr sz="3650" spc="-10" dirty="0">
                <a:solidFill>
                  <a:srgbClr val="333333"/>
                </a:solidFill>
                <a:latin typeface="Arial Black"/>
                <a:cs typeface="Arial Black"/>
              </a:rPr>
              <a:t>fibers</a:t>
            </a:r>
            <a:endParaRPr sz="3650">
              <a:latin typeface="Arial Black"/>
              <a:cs typeface="Arial Black"/>
            </a:endParaRPr>
          </a:p>
          <a:p>
            <a:pPr marL="12700" marR="1094740" indent="88265">
              <a:lnSpc>
                <a:spcPct val="116199"/>
              </a:lnSpc>
              <a:spcBef>
                <a:spcPts val="1350"/>
              </a:spcBef>
            </a:pPr>
            <a:r>
              <a:rPr sz="2850" spc="-80" dirty="0">
                <a:solidFill>
                  <a:srgbClr val="333333"/>
                </a:solidFill>
                <a:latin typeface="Verdana"/>
                <a:cs typeface="Verdana"/>
              </a:rPr>
              <a:t>The</a:t>
            </a:r>
            <a:r>
              <a:rPr sz="2850" spc="-290" dirty="0">
                <a:solidFill>
                  <a:srgbClr val="333333"/>
                </a:solidFill>
                <a:latin typeface="Verdana"/>
                <a:cs typeface="Verdana"/>
              </a:rPr>
              <a:t> </a:t>
            </a:r>
            <a:r>
              <a:rPr sz="2850" spc="-25" dirty="0">
                <a:solidFill>
                  <a:srgbClr val="333333"/>
                </a:solidFill>
                <a:latin typeface="Verdana"/>
                <a:cs typeface="Verdana"/>
              </a:rPr>
              <a:t>fibers</a:t>
            </a:r>
            <a:r>
              <a:rPr sz="2850" spc="-275" dirty="0">
                <a:solidFill>
                  <a:srgbClr val="333333"/>
                </a:solidFill>
                <a:latin typeface="Verdana"/>
                <a:cs typeface="Verdana"/>
              </a:rPr>
              <a:t> </a:t>
            </a:r>
            <a:r>
              <a:rPr sz="2850" spc="-85" dirty="0">
                <a:solidFill>
                  <a:srgbClr val="333333"/>
                </a:solidFill>
                <a:latin typeface="Verdana"/>
                <a:cs typeface="Verdana"/>
              </a:rPr>
              <a:t>were</a:t>
            </a:r>
            <a:r>
              <a:rPr sz="2850" spc="-280" dirty="0">
                <a:solidFill>
                  <a:srgbClr val="333333"/>
                </a:solidFill>
                <a:latin typeface="Verdana"/>
                <a:cs typeface="Verdana"/>
              </a:rPr>
              <a:t> </a:t>
            </a:r>
            <a:r>
              <a:rPr sz="2850" dirty="0">
                <a:solidFill>
                  <a:srgbClr val="333333"/>
                </a:solidFill>
                <a:latin typeface="Verdana"/>
                <a:cs typeface="Verdana"/>
              </a:rPr>
              <a:t>left</a:t>
            </a:r>
            <a:r>
              <a:rPr sz="2850" spc="-275" dirty="0">
                <a:solidFill>
                  <a:srgbClr val="333333"/>
                </a:solidFill>
                <a:latin typeface="Verdana"/>
                <a:cs typeface="Verdana"/>
              </a:rPr>
              <a:t> </a:t>
            </a:r>
            <a:r>
              <a:rPr sz="2850" dirty="0">
                <a:solidFill>
                  <a:srgbClr val="333333"/>
                </a:solidFill>
                <a:latin typeface="Verdana"/>
                <a:cs typeface="Verdana"/>
              </a:rPr>
              <a:t>to</a:t>
            </a:r>
            <a:r>
              <a:rPr sz="2850" spc="-275" dirty="0">
                <a:solidFill>
                  <a:srgbClr val="333333"/>
                </a:solidFill>
                <a:latin typeface="Verdana"/>
                <a:cs typeface="Verdana"/>
              </a:rPr>
              <a:t> </a:t>
            </a:r>
            <a:r>
              <a:rPr sz="2850" spc="-45" dirty="0">
                <a:solidFill>
                  <a:srgbClr val="333333"/>
                </a:solidFill>
                <a:latin typeface="Verdana"/>
                <a:cs typeface="Verdana"/>
              </a:rPr>
              <a:t>treat</a:t>
            </a:r>
            <a:r>
              <a:rPr sz="2850" spc="-280" dirty="0">
                <a:solidFill>
                  <a:srgbClr val="333333"/>
                </a:solidFill>
                <a:latin typeface="Verdana"/>
                <a:cs typeface="Verdana"/>
              </a:rPr>
              <a:t> </a:t>
            </a:r>
            <a:r>
              <a:rPr sz="2850" spc="-50" dirty="0">
                <a:solidFill>
                  <a:srgbClr val="333333"/>
                </a:solidFill>
                <a:latin typeface="Verdana"/>
                <a:cs typeface="Verdana"/>
              </a:rPr>
              <a:t>with</a:t>
            </a:r>
            <a:r>
              <a:rPr sz="2850" spc="-275" dirty="0">
                <a:solidFill>
                  <a:srgbClr val="333333"/>
                </a:solidFill>
                <a:latin typeface="Verdana"/>
                <a:cs typeface="Verdana"/>
              </a:rPr>
              <a:t> 10%</a:t>
            </a:r>
            <a:r>
              <a:rPr sz="2850" spc="-280" dirty="0">
                <a:solidFill>
                  <a:srgbClr val="333333"/>
                </a:solidFill>
                <a:latin typeface="Verdana"/>
                <a:cs typeface="Verdana"/>
              </a:rPr>
              <a:t> </a:t>
            </a:r>
            <a:r>
              <a:rPr sz="2850" spc="-45" dirty="0">
                <a:solidFill>
                  <a:srgbClr val="333333"/>
                </a:solidFill>
                <a:latin typeface="Verdana"/>
                <a:cs typeface="Verdana"/>
              </a:rPr>
              <a:t>NaOH</a:t>
            </a:r>
            <a:r>
              <a:rPr sz="2850" spc="-275" dirty="0">
                <a:solidFill>
                  <a:srgbClr val="333333"/>
                </a:solidFill>
                <a:latin typeface="Verdana"/>
                <a:cs typeface="Verdana"/>
              </a:rPr>
              <a:t> </a:t>
            </a:r>
            <a:r>
              <a:rPr sz="2850" dirty="0">
                <a:solidFill>
                  <a:srgbClr val="333333"/>
                </a:solidFill>
                <a:latin typeface="Verdana"/>
                <a:cs typeface="Verdana"/>
              </a:rPr>
              <a:t>for</a:t>
            </a:r>
            <a:r>
              <a:rPr sz="2850" spc="-275" dirty="0">
                <a:solidFill>
                  <a:srgbClr val="333333"/>
                </a:solidFill>
                <a:latin typeface="Verdana"/>
                <a:cs typeface="Verdana"/>
              </a:rPr>
              <a:t> </a:t>
            </a:r>
            <a:r>
              <a:rPr sz="2850" spc="-210" dirty="0">
                <a:solidFill>
                  <a:srgbClr val="333333"/>
                </a:solidFill>
                <a:latin typeface="Verdana"/>
                <a:cs typeface="Verdana"/>
              </a:rPr>
              <a:t>3-</a:t>
            </a:r>
            <a:r>
              <a:rPr sz="2850" spc="-114" dirty="0">
                <a:solidFill>
                  <a:srgbClr val="333333"/>
                </a:solidFill>
                <a:latin typeface="Verdana"/>
                <a:cs typeface="Verdana"/>
              </a:rPr>
              <a:t>4</a:t>
            </a:r>
            <a:r>
              <a:rPr sz="2850" spc="-280" dirty="0">
                <a:solidFill>
                  <a:srgbClr val="333333"/>
                </a:solidFill>
                <a:latin typeface="Verdana"/>
                <a:cs typeface="Verdana"/>
              </a:rPr>
              <a:t> </a:t>
            </a:r>
            <a:r>
              <a:rPr sz="2850" spc="-120" dirty="0">
                <a:solidFill>
                  <a:srgbClr val="333333"/>
                </a:solidFill>
                <a:latin typeface="Verdana"/>
                <a:cs typeface="Verdana"/>
              </a:rPr>
              <a:t>hrs.</a:t>
            </a:r>
            <a:r>
              <a:rPr sz="2850" spc="-270" dirty="0">
                <a:solidFill>
                  <a:srgbClr val="333333"/>
                </a:solidFill>
                <a:latin typeface="Verdana"/>
                <a:cs typeface="Verdana"/>
              </a:rPr>
              <a:t> </a:t>
            </a:r>
            <a:r>
              <a:rPr sz="2850" spc="-50" dirty="0">
                <a:solidFill>
                  <a:srgbClr val="333333"/>
                </a:solidFill>
                <a:latin typeface="Verdana"/>
                <a:cs typeface="Verdana"/>
              </a:rPr>
              <a:t>Later</a:t>
            </a:r>
            <a:r>
              <a:rPr sz="2850" spc="-280" dirty="0">
                <a:solidFill>
                  <a:srgbClr val="333333"/>
                </a:solidFill>
                <a:latin typeface="Verdana"/>
                <a:cs typeface="Verdana"/>
              </a:rPr>
              <a:t> </a:t>
            </a:r>
            <a:r>
              <a:rPr sz="2850" spc="-50" dirty="0">
                <a:solidFill>
                  <a:srgbClr val="333333"/>
                </a:solidFill>
                <a:latin typeface="Verdana"/>
                <a:cs typeface="Verdana"/>
              </a:rPr>
              <a:t>they</a:t>
            </a:r>
            <a:r>
              <a:rPr sz="2850" spc="-275" dirty="0">
                <a:solidFill>
                  <a:srgbClr val="333333"/>
                </a:solidFill>
                <a:latin typeface="Verdana"/>
                <a:cs typeface="Verdana"/>
              </a:rPr>
              <a:t> </a:t>
            </a:r>
            <a:r>
              <a:rPr sz="2850" spc="-85" dirty="0">
                <a:solidFill>
                  <a:srgbClr val="333333"/>
                </a:solidFill>
                <a:latin typeface="Verdana"/>
                <a:cs typeface="Verdana"/>
              </a:rPr>
              <a:t>were</a:t>
            </a:r>
            <a:r>
              <a:rPr sz="2850" spc="-275" dirty="0">
                <a:solidFill>
                  <a:srgbClr val="333333"/>
                </a:solidFill>
                <a:latin typeface="Verdana"/>
                <a:cs typeface="Verdana"/>
              </a:rPr>
              <a:t> </a:t>
            </a:r>
            <a:r>
              <a:rPr sz="2850" spc="-65" dirty="0">
                <a:solidFill>
                  <a:srgbClr val="333333"/>
                </a:solidFill>
                <a:latin typeface="Verdana"/>
                <a:cs typeface="Verdana"/>
              </a:rPr>
              <a:t>drawn</a:t>
            </a:r>
            <a:r>
              <a:rPr sz="2850" spc="-280" dirty="0">
                <a:solidFill>
                  <a:srgbClr val="333333"/>
                </a:solidFill>
                <a:latin typeface="Verdana"/>
                <a:cs typeface="Verdana"/>
              </a:rPr>
              <a:t> </a:t>
            </a:r>
            <a:r>
              <a:rPr sz="2850" spc="-50" dirty="0">
                <a:solidFill>
                  <a:srgbClr val="333333"/>
                </a:solidFill>
                <a:latin typeface="Verdana"/>
                <a:cs typeface="Verdana"/>
              </a:rPr>
              <a:t>and</a:t>
            </a:r>
            <a:r>
              <a:rPr sz="2850" spc="-275" dirty="0">
                <a:solidFill>
                  <a:srgbClr val="333333"/>
                </a:solidFill>
                <a:latin typeface="Verdana"/>
                <a:cs typeface="Verdana"/>
              </a:rPr>
              <a:t> </a:t>
            </a:r>
            <a:r>
              <a:rPr sz="2850" spc="-10" dirty="0">
                <a:solidFill>
                  <a:srgbClr val="333333"/>
                </a:solidFill>
                <a:latin typeface="Verdana"/>
                <a:cs typeface="Verdana"/>
              </a:rPr>
              <a:t>dried</a:t>
            </a:r>
            <a:r>
              <a:rPr sz="2850" spc="-275" dirty="0">
                <a:solidFill>
                  <a:srgbClr val="333333"/>
                </a:solidFill>
                <a:latin typeface="Verdana"/>
                <a:cs typeface="Verdana"/>
              </a:rPr>
              <a:t> </a:t>
            </a:r>
            <a:r>
              <a:rPr sz="2850" spc="-20" dirty="0">
                <a:solidFill>
                  <a:srgbClr val="333333"/>
                </a:solidFill>
                <a:latin typeface="Verdana"/>
                <a:cs typeface="Verdana"/>
              </a:rPr>
              <a:t>under </a:t>
            </a:r>
            <a:r>
              <a:rPr sz="2850" spc="-60" dirty="0">
                <a:solidFill>
                  <a:srgbClr val="333333"/>
                </a:solidFill>
                <a:latin typeface="Verdana"/>
                <a:cs typeface="Verdana"/>
              </a:rPr>
              <a:t>sunlight</a:t>
            </a:r>
            <a:r>
              <a:rPr sz="2850" spc="-270" dirty="0">
                <a:solidFill>
                  <a:srgbClr val="333333"/>
                </a:solidFill>
                <a:latin typeface="Verdana"/>
                <a:cs typeface="Verdana"/>
              </a:rPr>
              <a:t> </a:t>
            </a:r>
            <a:r>
              <a:rPr sz="2850" dirty="0">
                <a:solidFill>
                  <a:srgbClr val="333333"/>
                </a:solidFill>
                <a:latin typeface="Verdana"/>
                <a:cs typeface="Verdana"/>
              </a:rPr>
              <a:t>for</a:t>
            </a:r>
            <a:r>
              <a:rPr sz="2850" spc="-270" dirty="0">
                <a:solidFill>
                  <a:srgbClr val="333333"/>
                </a:solidFill>
                <a:latin typeface="Verdana"/>
                <a:cs typeface="Verdana"/>
              </a:rPr>
              <a:t> </a:t>
            </a:r>
            <a:r>
              <a:rPr sz="2850" spc="-280" dirty="0">
                <a:solidFill>
                  <a:srgbClr val="333333"/>
                </a:solidFill>
                <a:latin typeface="Verdana"/>
                <a:cs typeface="Verdana"/>
              </a:rPr>
              <a:t>1-</a:t>
            </a:r>
            <a:r>
              <a:rPr sz="2850" spc="-254" dirty="0">
                <a:solidFill>
                  <a:srgbClr val="333333"/>
                </a:solidFill>
                <a:latin typeface="Verdana"/>
                <a:cs typeface="Verdana"/>
              </a:rPr>
              <a:t>2</a:t>
            </a:r>
            <a:r>
              <a:rPr sz="2850" spc="-265" dirty="0">
                <a:solidFill>
                  <a:srgbClr val="333333"/>
                </a:solidFill>
                <a:latin typeface="Verdana"/>
                <a:cs typeface="Verdana"/>
              </a:rPr>
              <a:t> </a:t>
            </a:r>
            <a:r>
              <a:rPr sz="2850" spc="-10" dirty="0">
                <a:solidFill>
                  <a:srgbClr val="333333"/>
                </a:solidFill>
                <a:latin typeface="Verdana"/>
                <a:cs typeface="Verdana"/>
              </a:rPr>
              <a:t>hours</a:t>
            </a:r>
            <a:endParaRPr sz="2850">
              <a:latin typeface="Verdana"/>
              <a:cs typeface="Verdana"/>
            </a:endParaRPr>
          </a:p>
          <a:p>
            <a:pPr marL="12700">
              <a:lnSpc>
                <a:spcPct val="100000"/>
              </a:lnSpc>
              <a:spcBef>
                <a:spcPts val="3304"/>
              </a:spcBef>
            </a:pPr>
            <a:r>
              <a:rPr sz="3500" spc="-229" dirty="0">
                <a:solidFill>
                  <a:srgbClr val="333333"/>
                </a:solidFill>
                <a:latin typeface="Arial Black"/>
                <a:cs typeface="Arial Black"/>
              </a:rPr>
              <a:t>Step</a:t>
            </a:r>
            <a:r>
              <a:rPr sz="3500" spc="-315" dirty="0">
                <a:solidFill>
                  <a:srgbClr val="333333"/>
                </a:solidFill>
                <a:latin typeface="Arial Black"/>
                <a:cs typeface="Arial Black"/>
              </a:rPr>
              <a:t> </a:t>
            </a:r>
            <a:r>
              <a:rPr sz="3500" spc="-225" dirty="0">
                <a:solidFill>
                  <a:srgbClr val="333333"/>
                </a:solidFill>
                <a:latin typeface="Arial Black"/>
                <a:cs typeface="Arial Black"/>
              </a:rPr>
              <a:t>5:</a:t>
            </a:r>
            <a:r>
              <a:rPr sz="3500" spc="-315" dirty="0">
                <a:solidFill>
                  <a:srgbClr val="333333"/>
                </a:solidFill>
                <a:latin typeface="Arial Black"/>
                <a:cs typeface="Arial Black"/>
              </a:rPr>
              <a:t> </a:t>
            </a:r>
            <a:r>
              <a:rPr sz="3500" spc="-225" dirty="0">
                <a:solidFill>
                  <a:srgbClr val="333333"/>
                </a:solidFill>
                <a:latin typeface="Arial Black"/>
                <a:cs typeface="Arial Black"/>
              </a:rPr>
              <a:t>Wet</a:t>
            </a:r>
            <a:r>
              <a:rPr sz="3500" spc="-315" dirty="0">
                <a:solidFill>
                  <a:srgbClr val="333333"/>
                </a:solidFill>
                <a:latin typeface="Arial Black"/>
                <a:cs typeface="Arial Black"/>
              </a:rPr>
              <a:t> </a:t>
            </a:r>
            <a:r>
              <a:rPr sz="3500" spc="-200" dirty="0">
                <a:solidFill>
                  <a:srgbClr val="333333"/>
                </a:solidFill>
                <a:latin typeface="Arial Black"/>
                <a:cs typeface="Arial Black"/>
              </a:rPr>
              <a:t>Hand</a:t>
            </a:r>
            <a:r>
              <a:rPr sz="3500" spc="-315" dirty="0">
                <a:solidFill>
                  <a:srgbClr val="333333"/>
                </a:solidFill>
                <a:latin typeface="Arial Black"/>
                <a:cs typeface="Arial Black"/>
              </a:rPr>
              <a:t> </a:t>
            </a:r>
            <a:r>
              <a:rPr sz="3500" spc="-110" dirty="0">
                <a:solidFill>
                  <a:srgbClr val="333333"/>
                </a:solidFill>
                <a:latin typeface="Arial Black"/>
                <a:cs typeface="Arial Black"/>
              </a:rPr>
              <a:t>lay-</a:t>
            </a:r>
            <a:r>
              <a:rPr sz="3500" spc="-140" dirty="0">
                <a:solidFill>
                  <a:srgbClr val="333333"/>
                </a:solidFill>
                <a:latin typeface="Arial Black"/>
                <a:cs typeface="Arial Black"/>
              </a:rPr>
              <a:t>up</a:t>
            </a:r>
            <a:r>
              <a:rPr sz="3500" spc="-315" dirty="0">
                <a:solidFill>
                  <a:srgbClr val="333333"/>
                </a:solidFill>
                <a:latin typeface="Arial Black"/>
                <a:cs typeface="Arial Black"/>
              </a:rPr>
              <a:t> </a:t>
            </a:r>
            <a:r>
              <a:rPr sz="3500" spc="-75" dirty="0">
                <a:solidFill>
                  <a:srgbClr val="333333"/>
                </a:solidFill>
                <a:latin typeface="Arial Black"/>
                <a:cs typeface="Arial Black"/>
              </a:rPr>
              <a:t>technique</a:t>
            </a:r>
            <a:endParaRPr sz="3500">
              <a:latin typeface="Arial Black"/>
              <a:cs typeface="Arial Black"/>
            </a:endParaRPr>
          </a:p>
          <a:p>
            <a:pPr marL="154305" marR="5080">
              <a:lnSpc>
                <a:spcPct val="114999"/>
              </a:lnSpc>
              <a:spcBef>
                <a:spcPts val="1695"/>
              </a:spcBef>
            </a:pPr>
            <a:r>
              <a:rPr sz="2500" spc="-30" dirty="0">
                <a:solidFill>
                  <a:srgbClr val="333333"/>
                </a:solidFill>
                <a:latin typeface="Verdana"/>
                <a:cs typeface="Verdana"/>
              </a:rPr>
              <a:t>Hand</a:t>
            </a:r>
            <a:r>
              <a:rPr sz="2500" spc="-215" dirty="0">
                <a:solidFill>
                  <a:srgbClr val="333333"/>
                </a:solidFill>
                <a:latin typeface="Verdana"/>
                <a:cs typeface="Verdana"/>
              </a:rPr>
              <a:t> </a:t>
            </a:r>
            <a:r>
              <a:rPr sz="2500" spc="-90" dirty="0">
                <a:solidFill>
                  <a:srgbClr val="333333"/>
                </a:solidFill>
                <a:latin typeface="Verdana"/>
                <a:cs typeface="Verdana"/>
              </a:rPr>
              <a:t>lay-</a:t>
            </a:r>
            <a:r>
              <a:rPr sz="2500" spc="-20" dirty="0">
                <a:solidFill>
                  <a:srgbClr val="333333"/>
                </a:solidFill>
                <a:latin typeface="Verdana"/>
                <a:cs typeface="Verdana"/>
              </a:rPr>
              <a:t>up</a:t>
            </a:r>
            <a:r>
              <a:rPr sz="2500" spc="-215" dirty="0">
                <a:solidFill>
                  <a:srgbClr val="333333"/>
                </a:solidFill>
                <a:latin typeface="Verdana"/>
                <a:cs typeface="Verdana"/>
              </a:rPr>
              <a:t> </a:t>
            </a:r>
            <a:r>
              <a:rPr sz="2500" spc="-20" dirty="0">
                <a:solidFill>
                  <a:srgbClr val="333333"/>
                </a:solidFill>
                <a:latin typeface="Verdana"/>
                <a:cs typeface="Verdana"/>
              </a:rPr>
              <a:t>technique</a:t>
            </a:r>
            <a:r>
              <a:rPr sz="2500" spc="-215" dirty="0">
                <a:solidFill>
                  <a:srgbClr val="333333"/>
                </a:solidFill>
                <a:latin typeface="Verdana"/>
                <a:cs typeface="Verdana"/>
              </a:rPr>
              <a:t> </a:t>
            </a:r>
            <a:r>
              <a:rPr sz="2500" spc="-45" dirty="0">
                <a:solidFill>
                  <a:srgbClr val="333333"/>
                </a:solidFill>
                <a:latin typeface="Verdana"/>
                <a:cs typeface="Verdana"/>
              </a:rPr>
              <a:t>is</a:t>
            </a:r>
            <a:r>
              <a:rPr sz="2500" spc="-215" dirty="0">
                <a:solidFill>
                  <a:srgbClr val="333333"/>
                </a:solidFill>
                <a:latin typeface="Verdana"/>
                <a:cs typeface="Verdana"/>
              </a:rPr>
              <a:t> </a:t>
            </a:r>
            <a:r>
              <a:rPr sz="2500" spc="-25" dirty="0">
                <a:solidFill>
                  <a:srgbClr val="333333"/>
                </a:solidFill>
                <a:latin typeface="Verdana"/>
                <a:cs typeface="Verdana"/>
              </a:rPr>
              <a:t>the</a:t>
            </a:r>
            <a:r>
              <a:rPr sz="2500" spc="-215" dirty="0">
                <a:solidFill>
                  <a:srgbClr val="333333"/>
                </a:solidFill>
                <a:latin typeface="Verdana"/>
                <a:cs typeface="Verdana"/>
              </a:rPr>
              <a:t> </a:t>
            </a:r>
            <a:r>
              <a:rPr sz="2500" spc="-35" dirty="0">
                <a:solidFill>
                  <a:srgbClr val="333333"/>
                </a:solidFill>
                <a:latin typeface="Verdana"/>
                <a:cs typeface="Verdana"/>
              </a:rPr>
              <a:t>simplest</a:t>
            </a:r>
            <a:r>
              <a:rPr sz="2500" spc="-215" dirty="0">
                <a:solidFill>
                  <a:srgbClr val="333333"/>
                </a:solidFill>
                <a:latin typeface="Verdana"/>
                <a:cs typeface="Verdana"/>
              </a:rPr>
              <a:t> </a:t>
            </a:r>
            <a:r>
              <a:rPr sz="2500" spc="-30" dirty="0">
                <a:solidFill>
                  <a:srgbClr val="333333"/>
                </a:solidFill>
                <a:latin typeface="Verdana"/>
                <a:cs typeface="Verdana"/>
              </a:rPr>
              <a:t>method</a:t>
            </a:r>
            <a:r>
              <a:rPr sz="2500" spc="-215" dirty="0">
                <a:solidFill>
                  <a:srgbClr val="333333"/>
                </a:solidFill>
                <a:latin typeface="Verdana"/>
                <a:cs typeface="Verdana"/>
              </a:rPr>
              <a:t> </a:t>
            </a:r>
            <a:r>
              <a:rPr sz="2500" spc="55" dirty="0">
                <a:solidFill>
                  <a:srgbClr val="333333"/>
                </a:solidFill>
                <a:latin typeface="Verdana"/>
                <a:cs typeface="Verdana"/>
              </a:rPr>
              <a:t>of</a:t>
            </a:r>
            <a:r>
              <a:rPr sz="2500" spc="-215" dirty="0">
                <a:solidFill>
                  <a:srgbClr val="333333"/>
                </a:solidFill>
                <a:latin typeface="Verdana"/>
                <a:cs typeface="Verdana"/>
              </a:rPr>
              <a:t> </a:t>
            </a:r>
            <a:r>
              <a:rPr sz="2500" spc="-10" dirty="0">
                <a:solidFill>
                  <a:srgbClr val="333333"/>
                </a:solidFill>
                <a:latin typeface="Verdana"/>
                <a:cs typeface="Verdana"/>
              </a:rPr>
              <a:t>composite</a:t>
            </a:r>
            <a:r>
              <a:rPr sz="2500" spc="-215" dirty="0">
                <a:solidFill>
                  <a:srgbClr val="333333"/>
                </a:solidFill>
                <a:latin typeface="Verdana"/>
                <a:cs typeface="Verdana"/>
              </a:rPr>
              <a:t> </a:t>
            </a:r>
            <a:r>
              <a:rPr sz="2500" spc="-55" dirty="0">
                <a:solidFill>
                  <a:srgbClr val="333333"/>
                </a:solidFill>
                <a:latin typeface="Verdana"/>
                <a:cs typeface="Verdana"/>
              </a:rPr>
              <a:t>processing.</a:t>
            </a:r>
            <a:r>
              <a:rPr sz="2500" spc="-215" dirty="0">
                <a:solidFill>
                  <a:srgbClr val="333333"/>
                </a:solidFill>
                <a:latin typeface="Verdana"/>
                <a:cs typeface="Verdana"/>
              </a:rPr>
              <a:t> </a:t>
            </a:r>
            <a:r>
              <a:rPr sz="2500" spc="-60" dirty="0">
                <a:solidFill>
                  <a:srgbClr val="333333"/>
                </a:solidFill>
                <a:latin typeface="Verdana"/>
                <a:cs typeface="Verdana"/>
              </a:rPr>
              <a:t>The</a:t>
            </a:r>
            <a:r>
              <a:rPr sz="2500" spc="-215" dirty="0">
                <a:solidFill>
                  <a:srgbClr val="333333"/>
                </a:solidFill>
                <a:latin typeface="Verdana"/>
                <a:cs typeface="Verdana"/>
              </a:rPr>
              <a:t> </a:t>
            </a:r>
            <a:r>
              <a:rPr sz="2500" spc="-25" dirty="0">
                <a:solidFill>
                  <a:srgbClr val="333333"/>
                </a:solidFill>
                <a:latin typeface="Verdana"/>
                <a:cs typeface="Verdana"/>
              </a:rPr>
              <a:t>infrastructural</a:t>
            </a:r>
            <a:r>
              <a:rPr sz="2500" spc="-215" dirty="0">
                <a:solidFill>
                  <a:srgbClr val="333333"/>
                </a:solidFill>
                <a:latin typeface="Verdana"/>
                <a:cs typeface="Verdana"/>
              </a:rPr>
              <a:t> </a:t>
            </a:r>
            <a:r>
              <a:rPr sz="2500" spc="-45" dirty="0">
                <a:solidFill>
                  <a:srgbClr val="333333"/>
                </a:solidFill>
                <a:latin typeface="Verdana"/>
                <a:cs typeface="Verdana"/>
              </a:rPr>
              <a:t>requirement</a:t>
            </a:r>
            <a:r>
              <a:rPr sz="2500" spc="-215" dirty="0">
                <a:solidFill>
                  <a:srgbClr val="333333"/>
                </a:solidFill>
                <a:latin typeface="Verdana"/>
                <a:cs typeface="Verdana"/>
              </a:rPr>
              <a:t> </a:t>
            </a:r>
            <a:r>
              <a:rPr sz="2500" dirty="0">
                <a:solidFill>
                  <a:srgbClr val="333333"/>
                </a:solidFill>
                <a:latin typeface="Verdana"/>
                <a:cs typeface="Verdana"/>
              </a:rPr>
              <a:t>for</a:t>
            </a:r>
            <a:r>
              <a:rPr sz="2500" spc="-215" dirty="0">
                <a:solidFill>
                  <a:srgbClr val="333333"/>
                </a:solidFill>
                <a:latin typeface="Verdana"/>
                <a:cs typeface="Verdana"/>
              </a:rPr>
              <a:t> </a:t>
            </a:r>
            <a:r>
              <a:rPr sz="2500" spc="-20" dirty="0">
                <a:solidFill>
                  <a:srgbClr val="333333"/>
                </a:solidFill>
                <a:latin typeface="Verdana"/>
                <a:cs typeface="Verdana"/>
              </a:rPr>
              <a:t>this </a:t>
            </a:r>
            <a:r>
              <a:rPr sz="2500" spc="-30" dirty="0">
                <a:solidFill>
                  <a:srgbClr val="333333"/>
                </a:solidFill>
                <a:latin typeface="Verdana"/>
                <a:cs typeface="Verdana"/>
              </a:rPr>
              <a:t>method</a:t>
            </a:r>
            <a:r>
              <a:rPr sz="2500" spc="-235" dirty="0">
                <a:solidFill>
                  <a:srgbClr val="333333"/>
                </a:solidFill>
                <a:latin typeface="Verdana"/>
                <a:cs typeface="Verdana"/>
              </a:rPr>
              <a:t> </a:t>
            </a:r>
            <a:r>
              <a:rPr sz="2500" spc="-45" dirty="0">
                <a:solidFill>
                  <a:srgbClr val="333333"/>
                </a:solidFill>
                <a:latin typeface="Verdana"/>
                <a:cs typeface="Verdana"/>
              </a:rPr>
              <a:t>is</a:t>
            </a:r>
            <a:r>
              <a:rPr sz="2500" spc="-235" dirty="0">
                <a:solidFill>
                  <a:srgbClr val="333333"/>
                </a:solidFill>
                <a:latin typeface="Verdana"/>
                <a:cs typeface="Verdana"/>
              </a:rPr>
              <a:t> </a:t>
            </a:r>
            <a:r>
              <a:rPr sz="2500" spc="-30" dirty="0">
                <a:solidFill>
                  <a:srgbClr val="333333"/>
                </a:solidFill>
                <a:latin typeface="Verdana"/>
                <a:cs typeface="Verdana"/>
              </a:rPr>
              <a:t>also</a:t>
            </a:r>
            <a:r>
              <a:rPr sz="2500" spc="-235" dirty="0">
                <a:solidFill>
                  <a:srgbClr val="333333"/>
                </a:solidFill>
                <a:latin typeface="Verdana"/>
                <a:cs typeface="Verdana"/>
              </a:rPr>
              <a:t> </a:t>
            </a:r>
            <a:r>
              <a:rPr sz="2500" spc="-95" dirty="0">
                <a:solidFill>
                  <a:srgbClr val="333333"/>
                </a:solidFill>
                <a:latin typeface="Verdana"/>
                <a:cs typeface="Verdana"/>
              </a:rPr>
              <a:t>minimal.</a:t>
            </a:r>
            <a:r>
              <a:rPr sz="2500" spc="-235" dirty="0">
                <a:solidFill>
                  <a:srgbClr val="333333"/>
                </a:solidFill>
                <a:latin typeface="Verdana"/>
                <a:cs typeface="Verdana"/>
              </a:rPr>
              <a:t> </a:t>
            </a:r>
            <a:r>
              <a:rPr sz="2500" spc="-60" dirty="0">
                <a:solidFill>
                  <a:srgbClr val="333333"/>
                </a:solidFill>
                <a:latin typeface="Verdana"/>
                <a:cs typeface="Verdana"/>
              </a:rPr>
              <a:t>The</a:t>
            </a:r>
            <a:r>
              <a:rPr sz="2500" spc="-235" dirty="0">
                <a:solidFill>
                  <a:srgbClr val="333333"/>
                </a:solidFill>
                <a:latin typeface="Verdana"/>
                <a:cs typeface="Verdana"/>
              </a:rPr>
              <a:t> </a:t>
            </a:r>
            <a:r>
              <a:rPr sz="2500" spc="-35" dirty="0">
                <a:solidFill>
                  <a:srgbClr val="333333"/>
                </a:solidFill>
                <a:latin typeface="Verdana"/>
                <a:cs typeface="Verdana"/>
              </a:rPr>
              <a:t>processing</a:t>
            </a:r>
            <a:r>
              <a:rPr sz="2500" spc="-229" dirty="0">
                <a:solidFill>
                  <a:srgbClr val="333333"/>
                </a:solidFill>
                <a:latin typeface="Verdana"/>
                <a:cs typeface="Verdana"/>
              </a:rPr>
              <a:t> </a:t>
            </a:r>
            <a:r>
              <a:rPr sz="2500" spc="-25" dirty="0">
                <a:solidFill>
                  <a:srgbClr val="333333"/>
                </a:solidFill>
                <a:latin typeface="Verdana"/>
                <a:cs typeface="Verdana"/>
              </a:rPr>
              <a:t>steps</a:t>
            </a:r>
            <a:r>
              <a:rPr sz="2500" spc="-235" dirty="0">
                <a:solidFill>
                  <a:srgbClr val="333333"/>
                </a:solidFill>
                <a:latin typeface="Verdana"/>
                <a:cs typeface="Verdana"/>
              </a:rPr>
              <a:t> </a:t>
            </a:r>
            <a:r>
              <a:rPr sz="2500" spc="-70" dirty="0">
                <a:solidFill>
                  <a:srgbClr val="333333"/>
                </a:solidFill>
                <a:latin typeface="Verdana"/>
                <a:cs typeface="Verdana"/>
              </a:rPr>
              <a:t>are</a:t>
            </a:r>
            <a:r>
              <a:rPr sz="2500" spc="-235" dirty="0">
                <a:solidFill>
                  <a:srgbClr val="333333"/>
                </a:solidFill>
                <a:latin typeface="Verdana"/>
                <a:cs typeface="Verdana"/>
              </a:rPr>
              <a:t> </a:t>
            </a:r>
            <a:r>
              <a:rPr sz="2500" spc="-20" dirty="0">
                <a:solidFill>
                  <a:srgbClr val="333333"/>
                </a:solidFill>
                <a:latin typeface="Verdana"/>
                <a:cs typeface="Verdana"/>
              </a:rPr>
              <a:t>quite</a:t>
            </a:r>
            <a:r>
              <a:rPr sz="2500" spc="-235" dirty="0">
                <a:solidFill>
                  <a:srgbClr val="333333"/>
                </a:solidFill>
                <a:latin typeface="Verdana"/>
                <a:cs typeface="Verdana"/>
              </a:rPr>
              <a:t> </a:t>
            </a:r>
            <a:r>
              <a:rPr sz="2500" spc="-70" dirty="0">
                <a:solidFill>
                  <a:srgbClr val="333333"/>
                </a:solidFill>
                <a:latin typeface="Verdana"/>
                <a:cs typeface="Verdana"/>
              </a:rPr>
              <a:t>simple.</a:t>
            </a:r>
            <a:r>
              <a:rPr sz="2500" spc="-235" dirty="0">
                <a:solidFill>
                  <a:srgbClr val="333333"/>
                </a:solidFill>
                <a:latin typeface="Verdana"/>
                <a:cs typeface="Verdana"/>
              </a:rPr>
              <a:t> </a:t>
            </a:r>
            <a:r>
              <a:rPr sz="2500" spc="-25" dirty="0">
                <a:solidFill>
                  <a:srgbClr val="333333"/>
                </a:solidFill>
                <a:latin typeface="Verdana"/>
                <a:cs typeface="Verdana"/>
              </a:rPr>
              <a:t>First</a:t>
            </a:r>
            <a:r>
              <a:rPr sz="2500" spc="-235" dirty="0">
                <a:solidFill>
                  <a:srgbClr val="333333"/>
                </a:solidFill>
                <a:latin typeface="Verdana"/>
                <a:cs typeface="Verdana"/>
              </a:rPr>
              <a:t> </a:t>
            </a:r>
            <a:r>
              <a:rPr sz="2500" spc="55" dirty="0">
                <a:solidFill>
                  <a:srgbClr val="333333"/>
                </a:solidFill>
                <a:latin typeface="Verdana"/>
                <a:cs typeface="Verdana"/>
              </a:rPr>
              <a:t>of</a:t>
            </a:r>
            <a:r>
              <a:rPr sz="2500" spc="-229" dirty="0">
                <a:solidFill>
                  <a:srgbClr val="333333"/>
                </a:solidFill>
                <a:latin typeface="Verdana"/>
                <a:cs typeface="Verdana"/>
              </a:rPr>
              <a:t> </a:t>
            </a:r>
            <a:r>
              <a:rPr sz="2500" spc="-75" dirty="0">
                <a:solidFill>
                  <a:srgbClr val="333333"/>
                </a:solidFill>
                <a:latin typeface="Verdana"/>
                <a:cs typeface="Verdana"/>
              </a:rPr>
              <a:t>all,</a:t>
            </a:r>
            <a:r>
              <a:rPr sz="2500" spc="-235" dirty="0">
                <a:solidFill>
                  <a:srgbClr val="333333"/>
                </a:solidFill>
                <a:latin typeface="Verdana"/>
                <a:cs typeface="Verdana"/>
              </a:rPr>
              <a:t> </a:t>
            </a:r>
            <a:r>
              <a:rPr sz="2500" spc="-105" dirty="0">
                <a:solidFill>
                  <a:srgbClr val="333333"/>
                </a:solidFill>
                <a:latin typeface="Verdana"/>
                <a:cs typeface="Verdana"/>
              </a:rPr>
              <a:t>a</a:t>
            </a:r>
            <a:r>
              <a:rPr sz="2500" spc="-235" dirty="0">
                <a:solidFill>
                  <a:srgbClr val="333333"/>
                </a:solidFill>
                <a:latin typeface="Verdana"/>
                <a:cs typeface="Verdana"/>
              </a:rPr>
              <a:t> </a:t>
            </a:r>
            <a:r>
              <a:rPr sz="2500" spc="-50" dirty="0">
                <a:solidFill>
                  <a:srgbClr val="333333"/>
                </a:solidFill>
                <a:latin typeface="Verdana"/>
                <a:cs typeface="Verdana"/>
              </a:rPr>
              <a:t>release</a:t>
            </a:r>
            <a:r>
              <a:rPr sz="2500" spc="-235" dirty="0">
                <a:solidFill>
                  <a:srgbClr val="333333"/>
                </a:solidFill>
                <a:latin typeface="Verdana"/>
                <a:cs typeface="Verdana"/>
              </a:rPr>
              <a:t> </a:t>
            </a:r>
            <a:r>
              <a:rPr sz="2500" spc="-70" dirty="0">
                <a:solidFill>
                  <a:srgbClr val="333333"/>
                </a:solidFill>
                <a:latin typeface="Verdana"/>
                <a:cs typeface="Verdana"/>
              </a:rPr>
              <a:t>gel</a:t>
            </a:r>
            <a:r>
              <a:rPr sz="2500" spc="-235" dirty="0">
                <a:solidFill>
                  <a:srgbClr val="333333"/>
                </a:solidFill>
                <a:latin typeface="Verdana"/>
                <a:cs typeface="Verdana"/>
              </a:rPr>
              <a:t> </a:t>
            </a:r>
            <a:r>
              <a:rPr sz="2500" spc="-45" dirty="0">
                <a:solidFill>
                  <a:srgbClr val="333333"/>
                </a:solidFill>
                <a:latin typeface="Verdana"/>
                <a:cs typeface="Verdana"/>
              </a:rPr>
              <a:t>is</a:t>
            </a:r>
            <a:r>
              <a:rPr sz="2500" spc="-235" dirty="0">
                <a:solidFill>
                  <a:srgbClr val="333333"/>
                </a:solidFill>
                <a:latin typeface="Verdana"/>
                <a:cs typeface="Verdana"/>
              </a:rPr>
              <a:t> </a:t>
            </a:r>
            <a:r>
              <a:rPr sz="2500" spc="-40" dirty="0">
                <a:solidFill>
                  <a:srgbClr val="333333"/>
                </a:solidFill>
                <a:latin typeface="Verdana"/>
                <a:cs typeface="Verdana"/>
              </a:rPr>
              <a:t>sprayed</a:t>
            </a:r>
            <a:r>
              <a:rPr sz="2500" spc="-229" dirty="0">
                <a:solidFill>
                  <a:srgbClr val="333333"/>
                </a:solidFill>
                <a:latin typeface="Verdana"/>
                <a:cs typeface="Verdana"/>
              </a:rPr>
              <a:t> </a:t>
            </a:r>
            <a:r>
              <a:rPr sz="2500" spc="-10" dirty="0">
                <a:solidFill>
                  <a:srgbClr val="333333"/>
                </a:solidFill>
                <a:latin typeface="Verdana"/>
                <a:cs typeface="Verdana"/>
              </a:rPr>
              <a:t>on</a:t>
            </a:r>
            <a:r>
              <a:rPr sz="2500" spc="-235" dirty="0">
                <a:solidFill>
                  <a:srgbClr val="333333"/>
                </a:solidFill>
                <a:latin typeface="Verdana"/>
                <a:cs typeface="Verdana"/>
              </a:rPr>
              <a:t> </a:t>
            </a:r>
            <a:r>
              <a:rPr sz="2500" spc="-25" dirty="0">
                <a:solidFill>
                  <a:srgbClr val="333333"/>
                </a:solidFill>
                <a:latin typeface="Verdana"/>
                <a:cs typeface="Verdana"/>
              </a:rPr>
              <a:t>the</a:t>
            </a:r>
            <a:r>
              <a:rPr sz="2500" spc="-235" dirty="0">
                <a:solidFill>
                  <a:srgbClr val="333333"/>
                </a:solidFill>
                <a:latin typeface="Verdana"/>
                <a:cs typeface="Verdana"/>
              </a:rPr>
              <a:t> </a:t>
            </a:r>
            <a:r>
              <a:rPr sz="2500" spc="-20" dirty="0">
                <a:solidFill>
                  <a:srgbClr val="333333"/>
                </a:solidFill>
                <a:latin typeface="Verdana"/>
                <a:cs typeface="Verdana"/>
              </a:rPr>
              <a:t>mold </a:t>
            </a:r>
            <a:r>
              <a:rPr sz="2500" spc="-25" dirty="0">
                <a:solidFill>
                  <a:srgbClr val="333333"/>
                </a:solidFill>
                <a:latin typeface="Verdana"/>
                <a:cs typeface="Verdana"/>
              </a:rPr>
              <a:t>surface</a:t>
            </a:r>
            <a:r>
              <a:rPr sz="2500" spc="-229" dirty="0">
                <a:solidFill>
                  <a:srgbClr val="333333"/>
                </a:solidFill>
                <a:latin typeface="Verdana"/>
                <a:cs typeface="Verdana"/>
              </a:rPr>
              <a:t> </a:t>
            </a:r>
            <a:r>
              <a:rPr sz="2500" dirty="0">
                <a:solidFill>
                  <a:srgbClr val="333333"/>
                </a:solidFill>
                <a:latin typeface="Verdana"/>
                <a:cs typeface="Verdana"/>
              </a:rPr>
              <a:t>to</a:t>
            </a:r>
            <a:r>
              <a:rPr sz="2500" spc="-229" dirty="0">
                <a:solidFill>
                  <a:srgbClr val="333333"/>
                </a:solidFill>
                <a:latin typeface="Verdana"/>
                <a:cs typeface="Verdana"/>
              </a:rPr>
              <a:t> </a:t>
            </a:r>
            <a:r>
              <a:rPr sz="2500" spc="-30" dirty="0">
                <a:solidFill>
                  <a:srgbClr val="333333"/>
                </a:solidFill>
                <a:latin typeface="Verdana"/>
                <a:cs typeface="Verdana"/>
              </a:rPr>
              <a:t>avoid</a:t>
            </a:r>
            <a:r>
              <a:rPr sz="2500" spc="-225" dirty="0">
                <a:solidFill>
                  <a:srgbClr val="333333"/>
                </a:solidFill>
                <a:latin typeface="Verdana"/>
                <a:cs typeface="Verdana"/>
              </a:rPr>
              <a:t> </a:t>
            </a:r>
            <a:r>
              <a:rPr sz="2500" spc="-25" dirty="0">
                <a:solidFill>
                  <a:srgbClr val="333333"/>
                </a:solidFill>
                <a:latin typeface="Verdana"/>
                <a:cs typeface="Verdana"/>
              </a:rPr>
              <a:t>the</a:t>
            </a:r>
            <a:r>
              <a:rPr sz="2500" spc="-229" dirty="0">
                <a:solidFill>
                  <a:srgbClr val="333333"/>
                </a:solidFill>
                <a:latin typeface="Verdana"/>
                <a:cs typeface="Verdana"/>
              </a:rPr>
              <a:t> </a:t>
            </a:r>
            <a:r>
              <a:rPr sz="2500" spc="-60" dirty="0">
                <a:solidFill>
                  <a:srgbClr val="333333"/>
                </a:solidFill>
                <a:latin typeface="Verdana"/>
                <a:cs typeface="Verdana"/>
              </a:rPr>
              <a:t>sticking</a:t>
            </a:r>
            <a:r>
              <a:rPr sz="2500" spc="-229" dirty="0">
                <a:solidFill>
                  <a:srgbClr val="333333"/>
                </a:solidFill>
                <a:latin typeface="Verdana"/>
                <a:cs typeface="Verdana"/>
              </a:rPr>
              <a:t> </a:t>
            </a:r>
            <a:r>
              <a:rPr sz="2500" spc="55" dirty="0">
                <a:solidFill>
                  <a:srgbClr val="333333"/>
                </a:solidFill>
                <a:latin typeface="Verdana"/>
                <a:cs typeface="Verdana"/>
              </a:rPr>
              <a:t>of</a:t>
            </a:r>
            <a:r>
              <a:rPr sz="2500" spc="-225" dirty="0">
                <a:solidFill>
                  <a:srgbClr val="333333"/>
                </a:solidFill>
                <a:latin typeface="Verdana"/>
                <a:cs typeface="Verdana"/>
              </a:rPr>
              <a:t> </a:t>
            </a:r>
            <a:r>
              <a:rPr sz="2500" spc="-35" dirty="0">
                <a:solidFill>
                  <a:srgbClr val="333333"/>
                </a:solidFill>
                <a:latin typeface="Verdana"/>
                <a:cs typeface="Verdana"/>
              </a:rPr>
              <a:t>polymer</a:t>
            </a:r>
            <a:r>
              <a:rPr sz="2500" spc="-229" dirty="0">
                <a:solidFill>
                  <a:srgbClr val="333333"/>
                </a:solidFill>
                <a:latin typeface="Verdana"/>
                <a:cs typeface="Verdana"/>
              </a:rPr>
              <a:t> </a:t>
            </a:r>
            <a:r>
              <a:rPr sz="2500" dirty="0">
                <a:solidFill>
                  <a:srgbClr val="333333"/>
                </a:solidFill>
                <a:latin typeface="Verdana"/>
                <a:cs typeface="Verdana"/>
              </a:rPr>
              <a:t>to</a:t>
            </a:r>
            <a:r>
              <a:rPr sz="2500" spc="-229" dirty="0">
                <a:solidFill>
                  <a:srgbClr val="333333"/>
                </a:solidFill>
                <a:latin typeface="Verdana"/>
                <a:cs typeface="Verdana"/>
              </a:rPr>
              <a:t> </a:t>
            </a:r>
            <a:r>
              <a:rPr sz="2500" spc="-25" dirty="0">
                <a:solidFill>
                  <a:srgbClr val="333333"/>
                </a:solidFill>
                <a:latin typeface="Verdana"/>
                <a:cs typeface="Verdana"/>
              </a:rPr>
              <a:t>the</a:t>
            </a:r>
            <a:r>
              <a:rPr sz="2500" spc="-229" dirty="0">
                <a:solidFill>
                  <a:srgbClr val="333333"/>
                </a:solidFill>
                <a:latin typeface="Verdana"/>
                <a:cs typeface="Verdana"/>
              </a:rPr>
              <a:t> </a:t>
            </a:r>
            <a:r>
              <a:rPr sz="2500" spc="-55" dirty="0">
                <a:solidFill>
                  <a:srgbClr val="333333"/>
                </a:solidFill>
                <a:latin typeface="Verdana"/>
                <a:cs typeface="Verdana"/>
              </a:rPr>
              <a:t>surface.</a:t>
            </a:r>
            <a:r>
              <a:rPr sz="2500" spc="-225" dirty="0">
                <a:solidFill>
                  <a:srgbClr val="333333"/>
                </a:solidFill>
                <a:latin typeface="Verdana"/>
                <a:cs typeface="Verdana"/>
              </a:rPr>
              <a:t> </a:t>
            </a:r>
            <a:r>
              <a:rPr sz="2500" spc="-50" dirty="0">
                <a:solidFill>
                  <a:srgbClr val="333333"/>
                </a:solidFill>
                <a:latin typeface="Verdana"/>
                <a:cs typeface="Verdana"/>
              </a:rPr>
              <a:t>Thin</a:t>
            </a:r>
            <a:r>
              <a:rPr sz="2500" spc="-229" dirty="0">
                <a:solidFill>
                  <a:srgbClr val="333333"/>
                </a:solidFill>
                <a:latin typeface="Verdana"/>
                <a:cs typeface="Verdana"/>
              </a:rPr>
              <a:t> </a:t>
            </a:r>
            <a:r>
              <a:rPr sz="2500" dirty="0">
                <a:solidFill>
                  <a:srgbClr val="333333"/>
                </a:solidFill>
                <a:latin typeface="Verdana"/>
                <a:cs typeface="Verdana"/>
              </a:rPr>
              <a:t>plastic</a:t>
            </a:r>
            <a:r>
              <a:rPr sz="2500" spc="-229" dirty="0">
                <a:solidFill>
                  <a:srgbClr val="333333"/>
                </a:solidFill>
                <a:latin typeface="Verdana"/>
                <a:cs typeface="Verdana"/>
              </a:rPr>
              <a:t> </a:t>
            </a:r>
            <a:r>
              <a:rPr sz="2500" spc="-45" dirty="0">
                <a:solidFill>
                  <a:srgbClr val="333333"/>
                </a:solidFill>
                <a:latin typeface="Verdana"/>
                <a:cs typeface="Verdana"/>
              </a:rPr>
              <a:t>sheets</a:t>
            </a:r>
            <a:r>
              <a:rPr sz="2500" spc="-225" dirty="0">
                <a:solidFill>
                  <a:srgbClr val="333333"/>
                </a:solidFill>
                <a:latin typeface="Verdana"/>
                <a:cs typeface="Verdana"/>
              </a:rPr>
              <a:t> </a:t>
            </a:r>
            <a:r>
              <a:rPr sz="2500" spc="-70" dirty="0">
                <a:solidFill>
                  <a:srgbClr val="333333"/>
                </a:solidFill>
                <a:latin typeface="Verdana"/>
                <a:cs typeface="Verdana"/>
              </a:rPr>
              <a:t>are</a:t>
            </a:r>
            <a:r>
              <a:rPr sz="2500" spc="-229" dirty="0">
                <a:solidFill>
                  <a:srgbClr val="333333"/>
                </a:solidFill>
                <a:latin typeface="Verdana"/>
                <a:cs typeface="Verdana"/>
              </a:rPr>
              <a:t> </a:t>
            </a:r>
            <a:r>
              <a:rPr sz="2500" spc="-40" dirty="0">
                <a:solidFill>
                  <a:srgbClr val="333333"/>
                </a:solidFill>
                <a:latin typeface="Verdana"/>
                <a:cs typeface="Verdana"/>
              </a:rPr>
              <a:t>used</a:t>
            </a:r>
            <a:r>
              <a:rPr sz="2500" spc="-229" dirty="0">
                <a:solidFill>
                  <a:srgbClr val="333333"/>
                </a:solidFill>
                <a:latin typeface="Verdana"/>
                <a:cs typeface="Verdana"/>
              </a:rPr>
              <a:t> </a:t>
            </a:r>
            <a:r>
              <a:rPr sz="2500" spc="-45" dirty="0">
                <a:solidFill>
                  <a:srgbClr val="333333"/>
                </a:solidFill>
                <a:latin typeface="Verdana"/>
                <a:cs typeface="Verdana"/>
              </a:rPr>
              <a:t>at</a:t>
            </a:r>
            <a:r>
              <a:rPr sz="2500" spc="-225" dirty="0">
                <a:solidFill>
                  <a:srgbClr val="333333"/>
                </a:solidFill>
                <a:latin typeface="Verdana"/>
                <a:cs typeface="Verdana"/>
              </a:rPr>
              <a:t> </a:t>
            </a:r>
            <a:r>
              <a:rPr sz="2500" spc="-25" dirty="0">
                <a:solidFill>
                  <a:srgbClr val="333333"/>
                </a:solidFill>
                <a:latin typeface="Verdana"/>
                <a:cs typeface="Verdana"/>
              </a:rPr>
              <a:t>the</a:t>
            </a:r>
            <a:r>
              <a:rPr sz="2500" spc="-229" dirty="0">
                <a:solidFill>
                  <a:srgbClr val="333333"/>
                </a:solidFill>
                <a:latin typeface="Verdana"/>
                <a:cs typeface="Verdana"/>
              </a:rPr>
              <a:t> </a:t>
            </a:r>
            <a:r>
              <a:rPr sz="2500" dirty="0">
                <a:solidFill>
                  <a:srgbClr val="333333"/>
                </a:solidFill>
                <a:latin typeface="Verdana"/>
                <a:cs typeface="Verdana"/>
              </a:rPr>
              <a:t>top</a:t>
            </a:r>
            <a:r>
              <a:rPr sz="2500" spc="-229" dirty="0">
                <a:solidFill>
                  <a:srgbClr val="333333"/>
                </a:solidFill>
                <a:latin typeface="Verdana"/>
                <a:cs typeface="Verdana"/>
              </a:rPr>
              <a:t> </a:t>
            </a:r>
            <a:r>
              <a:rPr sz="2500" spc="-40" dirty="0">
                <a:solidFill>
                  <a:srgbClr val="333333"/>
                </a:solidFill>
                <a:latin typeface="Verdana"/>
                <a:cs typeface="Verdana"/>
              </a:rPr>
              <a:t>and</a:t>
            </a:r>
            <a:r>
              <a:rPr sz="2500" spc="-225" dirty="0">
                <a:solidFill>
                  <a:srgbClr val="333333"/>
                </a:solidFill>
                <a:latin typeface="Verdana"/>
                <a:cs typeface="Verdana"/>
              </a:rPr>
              <a:t> </a:t>
            </a:r>
            <a:r>
              <a:rPr sz="2500" dirty="0">
                <a:solidFill>
                  <a:srgbClr val="333333"/>
                </a:solidFill>
                <a:latin typeface="Verdana"/>
                <a:cs typeface="Verdana"/>
              </a:rPr>
              <a:t>bottom</a:t>
            </a:r>
            <a:r>
              <a:rPr sz="2500" spc="-229" dirty="0">
                <a:solidFill>
                  <a:srgbClr val="333333"/>
                </a:solidFill>
                <a:latin typeface="Verdana"/>
                <a:cs typeface="Verdana"/>
              </a:rPr>
              <a:t> </a:t>
            </a:r>
            <a:r>
              <a:rPr sz="2500" spc="55" dirty="0">
                <a:solidFill>
                  <a:srgbClr val="333333"/>
                </a:solidFill>
                <a:latin typeface="Verdana"/>
                <a:cs typeface="Verdana"/>
              </a:rPr>
              <a:t>of</a:t>
            </a:r>
            <a:r>
              <a:rPr sz="2500" spc="-229" dirty="0">
                <a:solidFill>
                  <a:srgbClr val="333333"/>
                </a:solidFill>
                <a:latin typeface="Verdana"/>
                <a:cs typeface="Verdana"/>
              </a:rPr>
              <a:t> </a:t>
            </a:r>
            <a:r>
              <a:rPr sz="2500" spc="-25" dirty="0">
                <a:solidFill>
                  <a:srgbClr val="333333"/>
                </a:solidFill>
                <a:latin typeface="Verdana"/>
                <a:cs typeface="Verdana"/>
              </a:rPr>
              <a:t>the </a:t>
            </a:r>
            <a:r>
              <a:rPr sz="2500" spc="-10" dirty="0">
                <a:solidFill>
                  <a:srgbClr val="333333"/>
                </a:solidFill>
                <a:latin typeface="Verdana"/>
                <a:cs typeface="Verdana"/>
              </a:rPr>
              <a:t>mold</a:t>
            </a:r>
            <a:r>
              <a:rPr sz="2500" spc="-229" dirty="0">
                <a:solidFill>
                  <a:srgbClr val="333333"/>
                </a:solidFill>
                <a:latin typeface="Verdana"/>
                <a:cs typeface="Verdana"/>
              </a:rPr>
              <a:t> </a:t>
            </a:r>
            <a:r>
              <a:rPr sz="2500" spc="-10" dirty="0">
                <a:solidFill>
                  <a:srgbClr val="333333"/>
                </a:solidFill>
                <a:latin typeface="Verdana"/>
                <a:cs typeface="Verdana"/>
              </a:rPr>
              <a:t>plate</a:t>
            </a:r>
            <a:r>
              <a:rPr sz="2500" spc="-225" dirty="0">
                <a:solidFill>
                  <a:srgbClr val="333333"/>
                </a:solidFill>
                <a:latin typeface="Verdana"/>
                <a:cs typeface="Verdana"/>
              </a:rPr>
              <a:t> </a:t>
            </a:r>
            <a:r>
              <a:rPr sz="2500" dirty="0">
                <a:solidFill>
                  <a:srgbClr val="333333"/>
                </a:solidFill>
                <a:latin typeface="Verdana"/>
                <a:cs typeface="Verdana"/>
              </a:rPr>
              <a:t>to</a:t>
            </a:r>
            <a:r>
              <a:rPr sz="2500" spc="-225" dirty="0">
                <a:solidFill>
                  <a:srgbClr val="333333"/>
                </a:solidFill>
                <a:latin typeface="Verdana"/>
                <a:cs typeface="Verdana"/>
              </a:rPr>
              <a:t> </a:t>
            </a:r>
            <a:r>
              <a:rPr sz="2500" spc="-75" dirty="0">
                <a:solidFill>
                  <a:srgbClr val="333333"/>
                </a:solidFill>
                <a:latin typeface="Verdana"/>
                <a:cs typeface="Verdana"/>
              </a:rPr>
              <a:t>get</a:t>
            </a:r>
            <a:r>
              <a:rPr sz="2500" spc="-229" dirty="0">
                <a:solidFill>
                  <a:srgbClr val="333333"/>
                </a:solidFill>
                <a:latin typeface="Verdana"/>
                <a:cs typeface="Verdana"/>
              </a:rPr>
              <a:t> </a:t>
            </a:r>
            <a:r>
              <a:rPr sz="2500" spc="-30" dirty="0">
                <a:solidFill>
                  <a:srgbClr val="333333"/>
                </a:solidFill>
                <a:latin typeface="Verdana"/>
                <a:cs typeface="Verdana"/>
              </a:rPr>
              <a:t>good</a:t>
            </a:r>
            <a:r>
              <a:rPr sz="2500" spc="-225" dirty="0">
                <a:solidFill>
                  <a:srgbClr val="333333"/>
                </a:solidFill>
                <a:latin typeface="Verdana"/>
                <a:cs typeface="Verdana"/>
              </a:rPr>
              <a:t> </a:t>
            </a:r>
            <a:r>
              <a:rPr sz="2500" spc="-25" dirty="0">
                <a:solidFill>
                  <a:srgbClr val="333333"/>
                </a:solidFill>
                <a:latin typeface="Verdana"/>
                <a:cs typeface="Verdana"/>
              </a:rPr>
              <a:t>surface</a:t>
            </a:r>
            <a:r>
              <a:rPr sz="2500" spc="-225" dirty="0">
                <a:solidFill>
                  <a:srgbClr val="333333"/>
                </a:solidFill>
                <a:latin typeface="Verdana"/>
                <a:cs typeface="Verdana"/>
              </a:rPr>
              <a:t> </a:t>
            </a:r>
            <a:r>
              <a:rPr sz="2500" spc="-25" dirty="0">
                <a:solidFill>
                  <a:srgbClr val="333333"/>
                </a:solidFill>
                <a:latin typeface="Verdana"/>
                <a:cs typeface="Verdana"/>
              </a:rPr>
              <a:t>finish</a:t>
            </a:r>
            <a:r>
              <a:rPr sz="2500" spc="-229" dirty="0">
                <a:solidFill>
                  <a:srgbClr val="333333"/>
                </a:solidFill>
                <a:latin typeface="Verdana"/>
                <a:cs typeface="Verdana"/>
              </a:rPr>
              <a:t> </a:t>
            </a:r>
            <a:r>
              <a:rPr sz="2500" spc="55" dirty="0">
                <a:solidFill>
                  <a:srgbClr val="333333"/>
                </a:solidFill>
                <a:latin typeface="Verdana"/>
                <a:cs typeface="Verdana"/>
              </a:rPr>
              <a:t>of</a:t>
            </a:r>
            <a:r>
              <a:rPr sz="2500" spc="-225" dirty="0">
                <a:solidFill>
                  <a:srgbClr val="333333"/>
                </a:solidFill>
                <a:latin typeface="Verdana"/>
                <a:cs typeface="Verdana"/>
              </a:rPr>
              <a:t> </a:t>
            </a:r>
            <a:r>
              <a:rPr sz="2500" spc="-25" dirty="0">
                <a:solidFill>
                  <a:srgbClr val="333333"/>
                </a:solidFill>
                <a:latin typeface="Verdana"/>
                <a:cs typeface="Verdana"/>
              </a:rPr>
              <a:t>the</a:t>
            </a:r>
            <a:r>
              <a:rPr sz="2500" spc="-225" dirty="0">
                <a:solidFill>
                  <a:srgbClr val="333333"/>
                </a:solidFill>
                <a:latin typeface="Verdana"/>
                <a:cs typeface="Verdana"/>
              </a:rPr>
              <a:t> </a:t>
            </a:r>
            <a:r>
              <a:rPr sz="2500" spc="-25" dirty="0">
                <a:solidFill>
                  <a:srgbClr val="333333"/>
                </a:solidFill>
                <a:latin typeface="Verdana"/>
                <a:cs typeface="Verdana"/>
              </a:rPr>
              <a:t>product.</a:t>
            </a:r>
            <a:r>
              <a:rPr sz="2500" spc="-225" dirty="0">
                <a:solidFill>
                  <a:srgbClr val="333333"/>
                </a:solidFill>
                <a:latin typeface="Verdana"/>
                <a:cs typeface="Verdana"/>
              </a:rPr>
              <a:t> </a:t>
            </a:r>
            <a:r>
              <a:rPr sz="2500" spc="-30" dirty="0">
                <a:solidFill>
                  <a:srgbClr val="333333"/>
                </a:solidFill>
                <a:latin typeface="Verdana"/>
                <a:cs typeface="Verdana"/>
              </a:rPr>
              <a:t>Reinforcement</a:t>
            </a:r>
            <a:r>
              <a:rPr sz="2500" spc="-229" dirty="0">
                <a:solidFill>
                  <a:srgbClr val="333333"/>
                </a:solidFill>
                <a:latin typeface="Verdana"/>
                <a:cs typeface="Verdana"/>
              </a:rPr>
              <a:t> </a:t>
            </a:r>
            <a:r>
              <a:rPr sz="2500" spc="-35" dirty="0">
                <a:solidFill>
                  <a:srgbClr val="333333"/>
                </a:solidFill>
                <a:latin typeface="Verdana"/>
                <a:cs typeface="Verdana"/>
              </a:rPr>
              <a:t>in</a:t>
            </a:r>
            <a:r>
              <a:rPr sz="2500" spc="-225" dirty="0">
                <a:solidFill>
                  <a:srgbClr val="333333"/>
                </a:solidFill>
                <a:latin typeface="Verdana"/>
                <a:cs typeface="Verdana"/>
              </a:rPr>
              <a:t> </a:t>
            </a:r>
            <a:r>
              <a:rPr sz="2500" spc="-25" dirty="0">
                <a:solidFill>
                  <a:srgbClr val="333333"/>
                </a:solidFill>
                <a:latin typeface="Verdana"/>
                <a:cs typeface="Verdana"/>
              </a:rPr>
              <a:t>the</a:t>
            </a:r>
            <a:r>
              <a:rPr sz="2500" spc="-225" dirty="0">
                <a:solidFill>
                  <a:srgbClr val="333333"/>
                </a:solidFill>
                <a:latin typeface="Verdana"/>
                <a:cs typeface="Verdana"/>
              </a:rPr>
              <a:t> </a:t>
            </a:r>
            <a:r>
              <a:rPr sz="2500" spc="-25" dirty="0">
                <a:solidFill>
                  <a:srgbClr val="333333"/>
                </a:solidFill>
                <a:latin typeface="Verdana"/>
                <a:cs typeface="Verdana"/>
              </a:rPr>
              <a:t>form</a:t>
            </a:r>
            <a:r>
              <a:rPr sz="2500" spc="-229" dirty="0">
                <a:solidFill>
                  <a:srgbClr val="333333"/>
                </a:solidFill>
                <a:latin typeface="Verdana"/>
                <a:cs typeface="Verdana"/>
              </a:rPr>
              <a:t> </a:t>
            </a:r>
            <a:r>
              <a:rPr sz="2500" spc="55" dirty="0">
                <a:solidFill>
                  <a:srgbClr val="333333"/>
                </a:solidFill>
                <a:latin typeface="Verdana"/>
                <a:cs typeface="Verdana"/>
              </a:rPr>
              <a:t>of</a:t>
            </a:r>
            <a:r>
              <a:rPr sz="2500" spc="-225" dirty="0">
                <a:solidFill>
                  <a:srgbClr val="333333"/>
                </a:solidFill>
                <a:latin typeface="Verdana"/>
                <a:cs typeface="Verdana"/>
              </a:rPr>
              <a:t> </a:t>
            </a:r>
            <a:r>
              <a:rPr sz="2500" spc="-45" dirty="0">
                <a:solidFill>
                  <a:srgbClr val="333333"/>
                </a:solidFill>
                <a:latin typeface="Verdana"/>
                <a:cs typeface="Verdana"/>
              </a:rPr>
              <a:t>woven</a:t>
            </a:r>
            <a:r>
              <a:rPr sz="2500" spc="-225" dirty="0">
                <a:solidFill>
                  <a:srgbClr val="333333"/>
                </a:solidFill>
                <a:latin typeface="Verdana"/>
                <a:cs typeface="Verdana"/>
              </a:rPr>
              <a:t> </a:t>
            </a:r>
            <a:r>
              <a:rPr sz="2500" spc="-75" dirty="0">
                <a:solidFill>
                  <a:srgbClr val="333333"/>
                </a:solidFill>
                <a:latin typeface="Verdana"/>
                <a:cs typeface="Verdana"/>
              </a:rPr>
              <a:t>mats</a:t>
            </a:r>
            <a:r>
              <a:rPr sz="2500" spc="-229" dirty="0">
                <a:solidFill>
                  <a:srgbClr val="333333"/>
                </a:solidFill>
                <a:latin typeface="Verdana"/>
                <a:cs typeface="Verdana"/>
              </a:rPr>
              <a:t> </a:t>
            </a:r>
            <a:r>
              <a:rPr sz="2500" dirty="0">
                <a:solidFill>
                  <a:srgbClr val="333333"/>
                </a:solidFill>
                <a:latin typeface="Verdana"/>
                <a:cs typeface="Verdana"/>
              </a:rPr>
              <a:t>or</a:t>
            </a:r>
            <a:r>
              <a:rPr sz="2500" spc="-225" dirty="0">
                <a:solidFill>
                  <a:srgbClr val="333333"/>
                </a:solidFill>
                <a:latin typeface="Verdana"/>
                <a:cs typeface="Verdana"/>
              </a:rPr>
              <a:t> </a:t>
            </a:r>
            <a:r>
              <a:rPr sz="2500" dirty="0">
                <a:solidFill>
                  <a:srgbClr val="333333"/>
                </a:solidFill>
                <a:latin typeface="Verdana"/>
                <a:cs typeface="Verdana"/>
              </a:rPr>
              <a:t>chopped</a:t>
            </a:r>
            <a:r>
              <a:rPr sz="2500" spc="-225" dirty="0">
                <a:solidFill>
                  <a:srgbClr val="333333"/>
                </a:solidFill>
                <a:latin typeface="Verdana"/>
                <a:cs typeface="Verdana"/>
              </a:rPr>
              <a:t> </a:t>
            </a:r>
            <a:r>
              <a:rPr sz="2500" spc="-10" dirty="0">
                <a:solidFill>
                  <a:srgbClr val="333333"/>
                </a:solidFill>
                <a:latin typeface="Verdana"/>
                <a:cs typeface="Verdana"/>
              </a:rPr>
              <a:t>strand </a:t>
            </a:r>
            <a:r>
              <a:rPr sz="2500" spc="-75" dirty="0">
                <a:solidFill>
                  <a:srgbClr val="333333"/>
                </a:solidFill>
                <a:latin typeface="Verdana"/>
                <a:cs typeface="Verdana"/>
              </a:rPr>
              <a:t>mats</a:t>
            </a:r>
            <a:r>
              <a:rPr sz="2500" spc="-240" dirty="0">
                <a:solidFill>
                  <a:srgbClr val="333333"/>
                </a:solidFill>
                <a:latin typeface="Verdana"/>
                <a:cs typeface="Verdana"/>
              </a:rPr>
              <a:t> </a:t>
            </a:r>
            <a:r>
              <a:rPr sz="2500" spc="-70" dirty="0">
                <a:solidFill>
                  <a:srgbClr val="333333"/>
                </a:solidFill>
                <a:latin typeface="Verdana"/>
                <a:cs typeface="Verdana"/>
              </a:rPr>
              <a:t>are</a:t>
            </a:r>
            <a:r>
              <a:rPr sz="2500" spc="-240" dirty="0">
                <a:solidFill>
                  <a:srgbClr val="333333"/>
                </a:solidFill>
                <a:latin typeface="Verdana"/>
                <a:cs typeface="Verdana"/>
              </a:rPr>
              <a:t> </a:t>
            </a:r>
            <a:r>
              <a:rPr sz="2500" dirty="0">
                <a:solidFill>
                  <a:srgbClr val="333333"/>
                </a:solidFill>
                <a:latin typeface="Verdana"/>
                <a:cs typeface="Verdana"/>
              </a:rPr>
              <a:t>cut</a:t>
            </a:r>
            <a:r>
              <a:rPr sz="2500" spc="-240" dirty="0">
                <a:solidFill>
                  <a:srgbClr val="333333"/>
                </a:solidFill>
                <a:latin typeface="Verdana"/>
                <a:cs typeface="Verdana"/>
              </a:rPr>
              <a:t> </a:t>
            </a:r>
            <a:r>
              <a:rPr sz="2500" spc="-90" dirty="0">
                <a:solidFill>
                  <a:srgbClr val="333333"/>
                </a:solidFill>
                <a:latin typeface="Verdana"/>
                <a:cs typeface="Verdana"/>
              </a:rPr>
              <a:t>as</a:t>
            </a:r>
            <a:r>
              <a:rPr sz="2500" spc="-240" dirty="0">
                <a:solidFill>
                  <a:srgbClr val="333333"/>
                </a:solidFill>
                <a:latin typeface="Verdana"/>
                <a:cs typeface="Verdana"/>
              </a:rPr>
              <a:t> </a:t>
            </a:r>
            <a:r>
              <a:rPr sz="2500" spc="-10" dirty="0">
                <a:solidFill>
                  <a:srgbClr val="333333"/>
                </a:solidFill>
                <a:latin typeface="Verdana"/>
                <a:cs typeface="Verdana"/>
              </a:rPr>
              <a:t>per</a:t>
            </a:r>
            <a:r>
              <a:rPr sz="2500" spc="-240" dirty="0">
                <a:solidFill>
                  <a:srgbClr val="333333"/>
                </a:solidFill>
                <a:latin typeface="Verdana"/>
                <a:cs typeface="Verdana"/>
              </a:rPr>
              <a:t> </a:t>
            </a:r>
            <a:r>
              <a:rPr sz="2500" spc="-25" dirty="0">
                <a:solidFill>
                  <a:srgbClr val="333333"/>
                </a:solidFill>
                <a:latin typeface="Verdana"/>
                <a:cs typeface="Verdana"/>
              </a:rPr>
              <a:t>the</a:t>
            </a:r>
            <a:r>
              <a:rPr sz="2500" spc="-240" dirty="0">
                <a:solidFill>
                  <a:srgbClr val="333333"/>
                </a:solidFill>
                <a:latin typeface="Verdana"/>
                <a:cs typeface="Verdana"/>
              </a:rPr>
              <a:t> </a:t>
            </a:r>
            <a:r>
              <a:rPr sz="2500" spc="-10" dirty="0">
                <a:solidFill>
                  <a:srgbClr val="333333"/>
                </a:solidFill>
                <a:latin typeface="Verdana"/>
                <a:cs typeface="Verdana"/>
              </a:rPr>
              <a:t>mold</a:t>
            </a:r>
            <a:r>
              <a:rPr sz="2500" spc="-235" dirty="0">
                <a:solidFill>
                  <a:srgbClr val="333333"/>
                </a:solidFill>
                <a:latin typeface="Verdana"/>
                <a:cs typeface="Verdana"/>
              </a:rPr>
              <a:t> </a:t>
            </a:r>
            <a:r>
              <a:rPr sz="2500" spc="-75" dirty="0">
                <a:solidFill>
                  <a:srgbClr val="333333"/>
                </a:solidFill>
                <a:latin typeface="Verdana"/>
                <a:cs typeface="Verdana"/>
              </a:rPr>
              <a:t>size</a:t>
            </a:r>
            <a:r>
              <a:rPr sz="2500" spc="-240" dirty="0">
                <a:solidFill>
                  <a:srgbClr val="333333"/>
                </a:solidFill>
                <a:latin typeface="Verdana"/>
                <a:cs typeface="Verdana"/>
              </a:rPr>
              <a:t> </a:t>
            </a:r>
            <a:r>
              <a:rPr sz="2500" spc="-40" dirty="0">
                <a:solidFill>
                  <a:srgbClr val="333333"/>
                </a:solidFill>
                <a:latin typeface="Verdana"/>
                <a:cs typeface="Verdana"/>
              </a:rPr>
              <a:t>and</a:t>
            </a:r>
            <a:r>
              <a:rPr sz="2500" spc="-240" dirty="0">
                <a:solidFill>
                  <a:srgbClr val="333333"/>
                </a:solidFill>
                <a:latin typeface="Verdana"/>
                <a:cs typeface="Verdana"/>
              </a:rPr>
              <a:t> </a:t>
            </a:r>
            <a:r>
              <a:rPr sz="2500" dirty="0">
                <a:solidFill>
                  <a:srgbClr val="333333"/>
                </a:solidFill>
                <a:latin typeface="Verdana"/>
                <a:cs typeface="Verdana"/>
              </a:rPr>
              <a:t>placed</a:t>
            </a:r>
            <a:r>
              <a:rPr sz="2500" spc="-240" dirty="0">
                <a:solidFill>
                  <a:srgbClr val="333333"/>
                </a:solidFill>
                <a:latin typeface="Verdana"/>
                <a:cs typeface="Verdana"/>
              </a:rPr>
              <a:t> </a:t>
            </a:r>
            <a:r>
              <a:rPr sz="2500" spc="-45" dirty="0">
                <a:solidFill>
                  <a:srgbClr val="333333"/>
                </a:solidFill>
                <a:latin typeface="Verdana"/>
                <a:cs typeface="Verdana"/>
              </a:rPr>
              <a:t>at</a:t>
            </a:r>
            <a:r>
              <a:rPr sz="2500" spc="-240" dirty="0">
                <a:solidFill>
                  <a:srgbClr val="333333"/>
                </a:solidFill>
                <a:latin typeface="Verdana"/>
                <a:cs typeface="Verdana"/>
              </a:rPr>
              <a:t> </a:t>
            </a:r>
            <a:r>
              <a:rPr sz="2500" spc="-25" dirty="0">
                <a:solidFill>
                  <a:srgbClr val="333333"/>
                </a:solidFill>
                <a:latin typeface="Verdana"/>
                <a:cs typeface="Verdana"/>
              </a:rPr>
              <a:t>the</a:t>
            </a:r>
            <a:r>
              <a:rPr sz="2500" spc="-240" dirty="0">
                <a:solidFill>
                  <a:srgbClr val="333333"/>
                </a:solidFill>
                <a:latin typeface="Verdana"/>
                <a:cs typeface="Verdana"/>
              </a:rPr>
              <a:t> </a:t>
            </a:r>
            <a:r>
              <a:rPr sz="2500" spc="-25" dirty="0">
                <a:solidFill>
                  <a:srgbClr val="333333"/>
                </a:solidFill>
                <a:latin typeface="Verdana"/>
                <a:cs typeface="Verdana"/>
              </a:rPr>
              <a:t>surface</a:t>
            </a:r>
            <a:r>
              <a:rPr sz="2500" spc="-240" dirty="0">
                <a:solidFill>
                  <a:srgbClr val="333333"/>
                </a:solidFill>
                <a:latin typeface="Verdana"/>
                <a:cs typeface="Verdana"/>
              </a:rPr>
              <a:t> </a:t>
            </a:r>
            <a:r>
              <a:rPr sz="2500" spc="55" dirty="0">
                <a:solidFill>
                  <a:srgbClr val="333333"/>
                </a:solidFill>
                <a:latin typeface="Verdana"/>
                <a:cs typeface="Verdana"/>
              </a:rPr>
              <a:t>of</a:t>
            </a:r>
            <a:r>
              <a:rPr sz="2500" spc="-235" dirty="0">
                <a:solidFill>
                  <a:srgbClr val="333333"/>
                </a:solidFill>
                <a:latin typeface="Verdana"/>
                <a:cs typeface="Verdana"/>
              </a:rPr>
              <a:t> </a:t>
            </a:r>
            <a:r>
              <a:rPr sz="2500" spc="-10" dirty="0">
                <a:solidFill>
                  <a:srgbClr val="333333"/>
                </a:solidFill>
                <a:latin typeface="Verdana"/>
                <a:cs typeface="Verdana"/>
              </a:rPr>
              <a:t>mold</a:t>
            </a:r>
            <a:r>
              <a:rPr sz="2500" spc="-240" dirty="0">
                <a:solidFill>
                  <a:srgbClr val="333333"/>
                </a:solidFill>
                <a:latin typeface="Verdana"/>
                <a:cs typeface="Verdana"/>
              </a:rPr>
              <a:t> </a:t>
            </a:r>
            <a:r>
              <a:rPr sz="2500" spc="-20" dirty="0">
                <a:solidFill>
                  <a:srgbClr val="333333"/>
                </a:solidFill>
                <a:latin typeface="Verdana"/>
                <a:cs typeface="Verdana"/>
              </a:rPr>
              <a:t>after</a:t>
            </a:r>
            <a:r>
              <a:rPr sz="2500" spc="-240" dirty="0">
                <a:solidFill>
                  <a:srgbClr val="333333"/>
                </a:solidFill>
                <a:latin typeface="Verdana"/>
                <a:cs typeface="Verdana"/>
              </a:rPr>
              <a:t> </a:t>
            </a:r>
            <a:r>
              <a:rPr sz="2500" spc="-55" dirty="0">
                <a:solidFill>
                  <a:srgbClr val="333333"/>
                </a:solidFill>
                <a:latin typeface="Verdana"/>
                <a:cs typeface="Verdana"/>
              </a:rPr>
              <a:t>perspex</a:t>
            </a:r>
            <a:r>
              <a:rPr sz="2500" spc="-240" dirty="0">
                <a:solidFill>
                  <a:srgbClr val="333333"/>
                </a:solidFill>
                <a:latin typeface="Verdana"/>
                <a:cs typeface="Verdana"/>
              </a:rPr>
              <a:t> </a:t>
            </a:r>
            <a:r>
              <a:rPr sz="2500" spc="-75" dirty="0">
                <a:solidFill>
                  <a:srgbClr val="333333"/>
                </a:solidFill>
                <a:latin typeface="Verdana"/>
                <a:cs typeface="Verdana"/>
              </a:rPr>
              <a:t>sheet.</a:t>
            </a:r>
            <a:r>
              <a:rPr sz="2500" spc="-240" dirty="0">
                <a:solidFill>
                  <a:srgbClr val="333333"/>
                </a:solidFill>
                <a:latin typeface="Verdana"/>
                <a:cs typeface="Verdana"/>
              </a:rPr>
              <a:t> </a:t>
            </a:r>
            <a:r>
              <a:rPr sz="2500" spc="-50" dirty="0">
                <a:solidFill>
                  <a:srgbClr val="333333"/>
                </a:solidFill>
                <a:latin typeface="Verdana"/>
                <a:cs typeface="Verdana"/>
              </a:rPr>
              <a:t>Then</a:t>
            </a:r>
            <a:r>
              <a:rPr sz="2500" spc="-240" dirty="0">
                <a:solidFill>
                  <a:srgbClr val="333333"/>
                </a:solidFill>
                <a:latin typeface="Verdana"/>
                <a:cs typeface="Verdana"/>
              </a:rPr>
              <a:t> </a:t>
            </a:r>
            <a:r>
              <a:rPr sz="2500" spc="-10" dirty="0">
                <a:solidFill>
                  <a:srgbClr val="333333"/>
                </a:solidFill>
                <a:latin typeface="Verdana"/>
                <a:cs typeface="Verdana"/>
              </a:rPr>
              <a:t>thermosetting </a:t>
            </a:r>
            <a:r>
              <a:rPr sz="2500" spc="-35" dirty="0">
                <a:solidFill>
                  <a:srgbClr val="333333"/>
                </a:solidFill>
                <a:latin typeface="Verdana"/>
                <a:cs typeface="Verdana"/>
              </a:rPr>
              <a:t>polymer</a:t>
            </a:r>
            <a:r>
              <a:rPr sz="2500" spc="-229" dirty="0">
                <a:solidFill>
                  <a:srgbClr val="333333"/>
                </a:solidFill>
                <a:latin typeface="Verdana"/>
                <a:cs typeface="Verdana"/>
              </a:rPr>
              <a:t> </a:t>
            </a:r>
            <a:r>
              <a:rPr sz="2500" spc="-35" dirty="0">
                <a:solidFill>
                  <a:srgbClr val="333333"/>
                </a:solidFill>
                <a:latin typeface="Verdana"/>
                <a:cs typeface="Verdana"/>
              </a:rPr>
              <a:t>in</a:t>
            </a:r>
            <a:r>
              <a:rPr sz="2500" spc="-225" dirty="0">
                <a:solidFill>
                  <a:srgbClr val="333333"/>
                </a:solidFill>
                <a:latin typeface="Verdana"/>
                <a:cs typeface="Verdana"/>
              </a:rPr>
              <a:t> </a:t>
            </a:r>
            <a:r>
              <a:rPr sz="2500" dirty="0">
                <a:solidFill>
                  <a:srgbClr val="333333"/>
                </a:solidFill>
                <a:latin typeface="Verdana"/>
                <a:cs typeface="Verdana"/>
              </a:rPr>
              <a:t>liquid</a:t>
            </a:r>
            <a:r>
              <a:rPr sz="2500" spc="-225" dirty="0">
                <a:solidFill>
                  <a:srgbClr val="333333"/>
                </a:solidFill>
                <a:latin typeface="Verdana"/>
                <a:cs typeface="Verdana"/>
              </a:rPr>
              <a:t> </a:t>
            </a:r>
            <a:r>
              <a:rPr sz="2500" spc="-25" dirty="0">
                <a:solidFill>
                  <a:srgbClr val="333333"/>
                </a:solidFill>
                <a:latin typeface="Verdana"/>
                <a:cs typeface="Verdana"/>
              </a:rPr>
              <a:t>form</a:t>
            </a:r>
            <a:r>
              <a:rPr sz="2500" spc="-225" dirty="0">
                <a:solidFill>
                  <a:srgbClr val="333333"/>
                </a:solidFill>
                <a:latin typeface="Verdana"/>
                <a:cs typeface="Verdana"/>
              </a:rPr>
              <a:t> </a:t>
            </a:r>
            <a:r>
              <a:rPr sz="2500" spc="-45" dirty="0">
                <a:solidFill>
                  <a:srgbClr val="333333"/>
                </a:solidFill>
                <a:latin typeface="Verdana"/>
                <a:cs typeface="Verdana"/>
              </a:rPr>
              <a:t>is</a:t>
            </a:r>
            <a:r>
              <a:rPr sz="2500" spc="-229" dirty="0">
                <a:solidFill>
                  <a:srgbClr val="333333"/>
                </a:solidFill>
                <a:latin typeface="Verdana"/>
                <a:cs typeface="Verdana"/>
              </a:rPr>
              <a:t> </a:t>
            </a:r>
            <a:r>
              <a:rPr sz="2500" spc="-90" dirty="0">
                <a:solidFill>
                  <a:srgbClr val="333333"/>
                </a:solidFill>
                <a:latin typeface="Verdana"/>
                <a:cs typeface="Verdana"/>
              </a:rPr>
              <a:t>mixed</a:t>
            </a:r>
            <a:r>
              <a:rPr sz="2500" spc="-225" dirty="0">
                <a:solidFill>
                  <a:srgbClr val="333333"/>
                </a:solidFill>
                <a:latin typeface="Verdana"/>
                <a:cs typeface="Verdana"/>
              </a:rPr>
              <a:t> </a:t>
            </a:r>
            <a:r>
              <a:rPr sz="2500" spc="-35" dirty="0">
                <a:solidFill>
                  <a:srgbClr val="333333"/>
                </a:solidFill>
                <a:latin typeface="Verdana"/>
                <a:cs typeface="Verdana"/>
              </a:rPr>
              <a:t>thoroughly</a:t>
            </a:r>
            <a:r>
              <a:rPr sz="2500" spc="-225" dirty="0">
                <a:solidFill>
                  <a:srgbClr val="333333"/>
                </a:solidFill>
                <a:latin typeface="Verdana"/>
                <a:cs typeface="Verdana"/>
              </a:rPr>
              <a:t> </a:t>
            </a:r>
            <a:r>
              <a:rPr sz="2500" spc="-35" dirty="0">
                <a:solidFill>
                  <a:srgbClr val="333333"/>
                </a:solidFill>
                <a:latin typeface="Verdana"/>
                <a:cs typeface="Verdana"/>
              </a:rPr>
              <a:t>in</a:t>
            </a:r>
            <a:r>
              <a:rPr sz="2500" spc="-225" dirty="0">
                <a:solidFill>
                  <a:srgbClr val="333333"/>
                </a:solidFill>
                <a:latin typeface="Verdana"/>
                <a:cs typeface="Verdana"/>
              </a:rPr>
              <a:t> </a:t>
            </a:r>
            <a:r>
              <a:rPr sz="2500" spc="-30" dirty="0">
                <a:solidFill>
                  <a:srgbClr val="333333"/>
                </a:solidFill>
                <a:latin typeface="Verdana"/>
                <a:cs typeface="Verdana"/>
              </a:rPr>
              <a:t>suitable</a:t>
            </a:r>
            <a:r>
              <a:rPr sz="2500" spc="-229" dirty="0">
                <a:solidFill>
                  <a:srgbClr val="333333"/>
                </a:solidFill>
                <a:latin typeface="Verdana"/>
                <a:cs typeface="Verdana"/>
              </a:rPr>
              <a:t> </a:t>
            </a:r>
            <a:r>
              <a:rPr sz="2500" dirty="0">
                <a:solidFill>
                  <a:srgbClr val="333333"/>
                </a:solidFill>
                <a:latin typeface="Verdana"/>
                <a:cs typeface="Verdana"/>
              </a:rPr>
              <a:t>proportion</a:t>
            </a:r>
            <a:r>
              <a:rPr sz="2500" spc="-225" dirty="0">
                <a:solidFill>
                  <a:srgbClr val="333333"/>
                </a:solidFill>
                <a:latin typeface="Verdana"/>
                <a:cs typeface="Verdana"/>
              </a:rPr>
              <a:t> </a:t>
            </a:r>
            <a:r>
              <a:rPr sz="2500" spc="-35" dirty="0">
                <a:solidFill>
                  <a:srgbClr val="333333"/>
                </a:solidFill>
                <a:latin typeface="Verdana"/>
                <a:cs typeface="Verdana"/>
              </a:rPr>
              <a:t>with</a:t>
            </a:r>
            <a:r>
              <a:rPr sz="2500" spc="-225" dirty="0">
                <a:solidFill>
                  <a:srgbClr val="333333"/>
                </a:solidFill>
                <a:latin typeface="Verdana"/>
                <a:cs typeface="Verdana"/>
              </a:rPr>
              <a:t> </a:t>
            </a:r>
            <a:r>
              <a:rPr sz="2500" spc="-105" dirty="0">
                <a:solidFill>
                  <a:srgbClr val="333333"/>
                </a:solidFill>
                <a:latin typeface="Verdana"/>
                <a:cs typeface="Verdana"/>
              </a:rPr>
              <a:t>a</a:t>
            </a:r>
            <a:r>
              <a:rPr sz="2500" spc="-225" dirty="0">
                <a:solidFill>
                  <a:srgbClr val="333333"/>
                </a:solidFill>
                <a:latin typeface="Verdana"/>
                <a:cs typeface="Verdana"/>
              </a:rPr>
              <a:t> </a:t>
            </a:r>
            <a:r>
              <a:rPr sz="2500" spc="-10" dirty="0">
                <a:solidFill>
                  <a:srgbClr val="333333"/>
                </a:solidFill>
                <a:latin typeface="Verdana"/>
                <a:cs typeface="Verdana"/>
              </a:rPr>
              <a:t>prescribed</a:t>
            </a:r>
            <a:r>
              <a:rPr sz="2500" spc="-229" dirty="0">
                <a:solidFill>
                  <a:srgbClr val="333333"/>
                </a:solidFill>
                <a:latin typeface="Verdana"/>
                <a:cs typeface="Verdana"/>
              </a:rPr>
              <a:t> </a:t>
            </a:r>
            <a:r>
              <a:rPr sz="2500" spc="-40" dirty="0">
                <a:solidFill>
                  <a:srgbClr val="333333"/>
                </a:solidFill>
                <a:latin typeface="Verdana"/>
                <a:cs typeface="Verdana"/>
              </a:rPr>
              <a:t>hardner</a:t>
            </a:r>
            <a:r>
              <a:rPr sz="2500" spc="-225" dirty="0">
                <a:solidFill>
                  <a:srgbClr val="333333"/>
                </a:solidFill>
                <a:latin typeface="Verdana"/>
                <a:cs typeface="Verdana"/>
              </a:rPr>
              <a:t> </a:t>
            </a:r>
            <a:r>
              <a:rPr sz="2500" spc="-90" dirty="0">
                <a:solidFill>
                  <a:srgbClr val="333333"/>
                </a:solidFill>
                <a:latin typeface="Verdana"/>
                <a:cs typeface="Verdana"/>
              </a:rPr>
              <a:t>(curing</a:t>
            </a:r>
            <a:r>
              <a:rPr sz="2500" spc="-225" dirty="0">
                <a:solidFill>
                  <a:srgbClr val="333333"/>
                </a:solidFill>
                <a:latin typeface="Verdana"/>
                <a:cs typeface="Verdana"/>
              </a:rPr>
              <a:t> </a:t>
            </a:r>
            <a:r>
              <a:rPr sz="2500" spc="-120" dirty="0">
                <a:solidFill>
                  <a:srgbClr val="333333"/>
                </a:solidFill>
                <a:latin typeface="Verdana"/>
                <a:cs typeface="Verdana"/>
              </a:rPr>
              <a:t>agent)</a:t>
            </a:r>
            <a:r>
              <a:rPr sz="2500" spc="-225" dirty="0">
                <a:solidFill>
                  <a:srgbClr val="333333"/>
                </a:solidFill>
                <a:latin typeface="Verdana"/>
                <a:cs typeface="Verdana"/>
              </a:rPr>
              <a:t> </a:t>
            </a:r>
            <a:r>
              <a:rPr sz="2500" spc="-25" dirty="0">
                <a:solidFill>
                  <a:srgbClr val="333333"/>
                </a:solidFill>
                <a:latin typeface="Verdana"/>
                <a:cs typeface="Verdana"/>
              </a:rPr>
              <a:t>and </a:t>
            </a:r>
            <a:r>
              <a:rPr sz="2500" spc="-10" dirty="0">
                <a:solidFill>
                  <a:srgbClr val="333333"/>
                </a:solidFill>
                <a:latin typeface="Verdana"/>
                <a:cs typeface="Verdana"/>
              </a:rPr>
              <a:t>poured</a:t>
            </a:r>
            <a:r>
              <a:rPr sz="2500" spc="-235" dirty="0">
                <a:solidFill>
                  <a:srgbClr val="333333"/>
                </a:solidFill>
                <a:latin typeface="Verdana"/>
                <a:cs typeface="Verdana"/>
              </a:rPr>
              <a:t> </a:t>
            </a:r>
            <a:r>
              <a:rPr sz="2500" dirty="0">
                <a:solidFill>
                  <a:srgbClr val="333333"/>
                </a:solidFill>
                <a:latin typeface="Verdana"/>
                <a:cs typeface="Verdana"/>
              </a:rPr>
              <a:t>onto</a:t>
            </a:r>
            <a:r>
              <a:rPr sz="2500" spc="-235" dirty="0">
                <a:solidFill>
                  <a:srgbClr val="333333"/>
                </a:solidFill>
                <a:latin typeface="Verdana"/>
                <a:cs typeface="Verdana"/>
              </a:rPr>
              <a:t> </a:t>
            </a:r>
            <a:r>
              <a:rPr sz="2500" spc="-25" dirty="0">
                <a:solidFill>
                  <a:srgbClr val="333333"/>
                </a:solidFill>
                <a:latin typeface="Verdana"/>
                <a:cs typeface="Verdana"/>
              </a:rPr>
              <a:t>the</a:t>
            </a:r>
            <a:r>
              <a:rPr sz="2500" spc="-235" dirty="0">
                <a:solidFill>
                  <a:srgbClr val="333333"/>
                </a:solidFill>
                <a:latin typeface="Verdana"/>
                <a:cs typeface="Verdana"/>
              </a:rPr>
              <a:t> </a:t>
            </a:r>
            <a:r>
              <a:rPr sz="2500" spc="-25" dirty="0">
                <a:solidFill>
                  <a:srgbClr val="333333"/>
                </a:solidFill>
                <a:latin typeface="Verdana"/>
                <a:cs typeface="Verdana"/>
              </a:rPr>
              <a:t>surface</a:t>
            </a:r>
            <a:r>
              <a:rPr sz="2500" spc="-229" dirty="0">
                <a:solidFill>
                  <a:srgbClr val="333333"/>
                </a:solidFill>
                <a:latin typeface="Verdana"/>
                <a:cs typeface="Verdana"/>
              </a:rPr>
              <a:t> </a:t>
            </a:r>
            <a:r>
              <a:rPr sz="2500" spc="55" dirty="0">
                <a:solidFill>
                  <a:srgbClr val="333333"/>
                </a:solidFill>
                <a:latin typeface="Verdana"/>
                <a:cs typeface="Verdana"/>
              </a:rPr>
              <a:t>of</a:t>
            </a:r>
            <a:r>
              <a:rPr sz="2500" spc="-235" dirty="0">
                <a:solidFill>
                  <a:srgbClr val="333333"/>
                </a:solidFill>
                <a:latin typeface="Verdana"/>
                <a:cs typeface="Verdana"/>
              </a:rPr>
              <a:t> </a:t>
            </a:r>
            <a:r>
              <a:rPr sz="2500" spc="-80" dirty="0">
                <a:solidFill>
                  <a:srgbClr val="333333"/>
                </a:solidFill>
                <a:latin typeface="Verdana"/>
                <a:cs typeface="Verdana"/>
              </a:rPr>
              <a:t>mat</a:t>
            </a:r>
            <a:r>
              <a:rPr sz="2500" spc="-235" dirty="0">
                <a:solidFill>
                  <a:srgbClr val="333333"/>
                </a:solidFill>
                <a:latin typeface="Verdana"/>
                <a:cs typeface="Verdana"/>
              </a:rPr>
              <a:t> </a:t>
            </a:r>
            <a:r>
              <a:rPr sz="2500" spc="-45" dirty="0">
                <a:solidFill>
                  <a:srgbClr val="333333"/>
                </a:solidFill>
                <a:latin typeface="Verdana"/>
                <a:cs typeface="Verdana"/>
              </a:rPr>
              <a:t>already</a:t>
            </a:r>
            <a:r>
              <a:rPr sz="2500" spc="-235" dirty="0">
                <a:solidFill>
                  <a:srgbClr val="333333"/>
                </a:solidFill>
                <a:latin typeface="Verdana"/>
                <a:cs typeface="Verdana"/>
              </a:rPr>
              <a:t> </a:t>
            </a:r>
            <a:r>
              <a:rPr sz="2500" dirty="0">
                <a:solidFill>
                  <a:srgbClr val="333333"/>
                </a:solidFill>
                <a:latin typeface="Verdana"/>
                <a:cs typeface="Verdana"/>
              </a:rPr>
              <a:t>placed</a:t>
            </a:r>
            <a:r>
              <a:rPr sz="2500" spc="-229" dirty="0">
                <a:solidFill>
                  <a:srgbClr val="333333"/>
                </a:solidFill>
                <a:latin typeface="Verdana"/>
                <a:cs typeface="Verdana"/>
              </a:rPr>
              <a:t> </a:t>
            </a:r>
            <a:r>
              <a:rPr sz="2500" spc="-35" dirty="0">
                <a:solidFill>
                  <a:srgbClr val="333333"/>
                </a:solidFill>
                <a:latin typeface="Verdana"/>
                <a:cs typeface="Verdana"/>
              </a:rPr>
              <a:t>in</a:t>
            </a:r>
            <a:r>
              <a:rPr sz="2500" spc="-235" dirty="0">
                <a:solidFill>
                  <a:srgbClr val="333333"/>
                </a:solidFill>
                <a:latin typeface="Verdana"/>
                <a:cs typeface="Verdana"/>
              </a:rPr>
              <a:t> </a:t>
            </a:r>
            <a:r>
              <a:rPr sz="2500" spc="-25" dirty="0">
                <a:solidFill>
                  <a:srgbClr val="333333"/>
                </a:solidFill>
                <a:latin typeface="Verdana"/>
                <a:cs typeface="Verdana"/>
              </a:rPr>
              <a:t>the</a:t>
            </a:r>
            <a:r>
              <a:rPr sz="2500" spc="-235" dirty="0">
                <a:solidFill>
                  <a:srgbClr val="333333"/>
                </a:solidFill>
                <a:latin typeface="Verdana"/>
                <a:cs typeface="Verdana"/>
              </a:rPr>
              <a:t> </a:t>
            </a:r>
            <a:r>
              <a:rPr sz="2500" spc="-10" dirty="0">
                <a:solidFill>
                  <a:srgbClr val="333333"/>
                </a:solidFill>
                <a:latin typeface="Verdana"/>
                <a:cs typeface="Verdana"/>
              </a:rPr>
              <a:t>mold.</a:t>
            </a:r>
            <a:endParaRPr sz="250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1083" y="797769"/>
            <a:ext cx="4076699" cy="2809874"/>
          </a:xfrm>
          <a:prstGeom prst="rect">
            <a:avLst/>
          </a:prstGeom>
        </p:spPr>
      </p:pic>
      <p:pic>
        <p:nvPicPr>
          <p:cNvPr id="3" name="object 3"/>
          <p:cNvPicPr/>
          <p:nvPr/>
        </p:nvPicPr>
        <p:blipFill>
          <a:blip r:embed="rId3" cstate="print"/>
          <a:stretch>
            <a:fillRect/>
          </a:stretch>
        </p:blipFill>
        <p:spPr>
          <a:xfrm>
            <a:off x="6444531" y="772781"/>
            <a:ext cx="3981449" cy="2838449"/>
          </a:xfrm>
          <a:prstGeom prst="rect">
            <a:avLst/>
          </a:prstGeom>
        </p:spPr>
      </p:pic>
      <p:pic>
        <p:nvPicPr>
          <p:cNvPr id="4" name="object 4"/>
          <p:cNvPicPr/>
          <p:nvPr/>
        </p:nvPicPr>
        <p:blipFill>
          <a:blip r:embed="rId4" cstate="print"/>
          <a:stretch>
            <a:fillRect/>
          </a:stretch>
        </p:blipFill>
        <p:spPr>
          <a:xfrm>
            <a:off x="12512051" y="797769"/>
            <a:ext cx="3752849" cy="2809874"/>
          </a:xfrm>
          <a:prstGeom prst="rect">
            <a:avLst/>
          </a:prstGeom>
        </p:spPr>
      </p:pic>
      <p:pic>
        <p:nvPicPr>
          <p:cNvPr id="5" name="object 5"/>
          <p:cNvPicPr/>
          <p:nvPr/>
        </p:nvPicPr>
        <p:blipFill>
          <a:blip r:embed="rId5" cstate="print"/>
          <a:stretch>
            <a:fillRect/>
          </a:stretch>
        </p:blipFill>
        <p:spPr>
          <a:xfrm>
            <a:off x="641083" y="5062966"/>
            <a:ext cx="4076699" cy="3067049"/>
          </a:xfrm>
          <a:prstGeom prst="rect">
            <a:avLst/>
          </a:prstGeom>
        </p:spPr>
      </p:pic>
      <p:pic>
        <p:nvPicPr>
          <p:cNvPr id="6" name="object 6"/>
          <p:cNvPicPr/>
          <p:nvPr/>
        </p:nvPicPr>
        <p:blipFill>
          <a:blip r:embed="rId6" cstate="print"/>
          <a:stretch>
            <a:fillRect/>
          </a:stretch>
        </p:blipFill>
        <p:spPr>
          <a:xfrm>
            <a:off x="6444531" y="5143500"/>
            <a:ext cx="3981449" cy="2981324"/>
          </a:xfrm>
          <a:prstGeom prst="rect">
            <a:avLst/>
          </a:prstGeom>
        </p:spPr>
      </p:pic>
      <p:pic>
        <p:nvPicPr>
          <p:cNvPr id="7" name="object 7"/>
          <p:cNvPicPr/>
          <p:nvPr/>
        </p:nvPicPr>
        <p:blipFill>
          <a:blip r:embed="rId7" cstate="print"/>
          <a:stretch>
            <a:fillRect/>
          </a:stretch>
        </p:blipFill>
        <p:spPr>
          <a:xfrm>
            <a:off x="12612067" y="5059510"/>
            <a:ext cx="3657599" cy="3067049"/>
          </a:xfrm>
          <a:prstGeom prst="rect">
            <a:avLst/>
          </a:prstGeom>
        </p:spPr>
      </p:pic>
      <p:pic>
        <p:nvPicPr>
          <p:cNvPr id="8" name="object 8"/>
          <p:cNvPicPr/>
          <p:nvPr/>
        </p:nvPicPr>
        <p:blipFill>
          <a:blip r:embed="rId8" cstate="print"/>
          <a:stretch>
            <a:fillRect/>
          </a:stretch>
        </p:blipFill>
        <p:spPr>
          <a:xfrm>
            <a:off x="4721964" y="1721492"/>
            <a:ext cx="2187986" cy="971549"/>
          </a:xfrm>
          <a:prstGeom prst="rect">
            <a:avLst/>
          </a:prstGeom>
        </p:spPr>
      </p:pic>
      <p:sp>
        <p:nvSpPr>
          <p:cNvPr id="9" name="object 9"/>
          <p:cNvSpPr txBox="1"/>
          <p:nvPr/>
        </p:nvSpPr>
        <p:spPr>
          <a:xfrm>
            <a:off x="17374403" y="9207500"/>
            <a:ext cx="238760" cy="482600"/>
          </a:xfrm>
          <a:prstGeom prst="rect">
            <a:avLst/>
          </a:prstGeom>
        </p:spPr>
        <p:txBody>
          <a:bodyPr vert="horz" wrap="square" lIns="0" tIns="12700" rIns="0" bIns="0" rtlCol="0">
            <a:spAutoFit/>
          </a:bodyPr>
          <a:lstStyle/>
          <a:p>
            <a:pPr marL="12700">
              <a:lnSpc>
                <a:spcPct val="100000"/>
              </a:lnSpc>
              <a:spcBef>
                <a:spcPts val="100"/>
              </a:spcBef>
            </a:pPr>
            <a:r>
              <a:rPr sz="3000" spc="-190" dirty="0">
                <a:solidFill>
                  <a:srgbClr val="333333"/>
                </a:solidFill>
                <a:latin typeface="Verdana"/>
                <a:cs typeface="Verdana"/>
              </a:rPr>
              <a:t>7</a:t>
            </a:r>
            <a:endParaRPr sz="3000">
              <a:latin typeface="Verdana"/>
              <a:cs typeface="Verdana"/>
            </a:endParaRPr>
          </a:p>
        </p:txBody>
      </p:sp>
      <p:pic>
        <p:nvPicPr>
          <p:cNvPr id="10" name="object 10"/>
          <p:cNvPicPr/>
          <p:nvPr/>
        </p:nvPicPr>
        <p:blipFill>
          <a:blip r:embed="rId8" cstate="print"/>
          <a:stretch>
            <a:fillRect/>
          </a:stretch>
        </p:blipFill>
        <p:spPr>
          <a:xfrm>
            <a:off x="10575036" y="6153019"/>
            <a:ext cx="2187986" cy="971549"/>
          </a:xfrm>
          <a:prstGeom prst="rect">
            <a:avLst/>
          </a:prstGeom>
        </p:spPr>
      </p:pic>
      <p:pic>
        <p:nvPicPr>
          <p:cNvPr id="11" name="object 11"/>
          <p:cNvPicPr/>
          <p:nvPr/>
        </p:nvPicPr>
        <p:blipFill>
          <a:blip r:embed="rId8" cstate="print"/>
          <a:stretch>
            <a:fillRect/>
          </a:stretch>
        </p:blipFill>
        <p:spPr>
          <a:xfrm>
            <a:off x="4721964" y="6153019"/>
            <a:ext cx="2187986" cy="971549"/>
          </a:xfrm>
          <a:prstGeom prst="rect">
            <a:avLst/>
          </a:prstGeom>
        </p:spPr>
      </p:pic>
      <p:pic>
        <p:nvPicPr>
          <p:cNvPr id="12" name="object 12"/>
          <p:cNvPicPr/>
          <p:nvPr/>
        </p:nvPicPr>
        <p:blipFill>
          <a:blip r:embed="rId8" cstate="print"/>
          <a:stretch>
            <a:fillRect/>
          </a:stretch>
        </p:blipFill>
        <p:spPr>
          <a:xfrm>
            <a:off x="10575036" y="1721492"/>
            <a:ext cx="2187986" cy="971549"/>
          </a:xfrm>
          <a:prstGeom prst="rect">
            <a:avLst/>
          </a:prstGeom>
        </p:spPr>
      </p:pic>
      <p:pic>
        <p:nvPicPr>
          <p:cNvPr id="13" name="object 13"/>
          <p:cNvPicPr/>
          <p:nvPr/>
        </p:nvPicPr>
        <p:blipFill>
          <a:blip r:embed="rId9" cstate="print"/>
          <a:stretch>
            <a:fillRect/>
          </a:stretch>
        </p:blipFill>
        <p:spPr>
          <a:xfrm>
            <a:off x="16420300" y="1708999"/>
            <a:ext cx="1867699" cy="971549"/>
          </a:xfrm>
          <a:prstGeom prst="rect">
            <a:avLst/>
          </a:prstGeom>
        </p:spPr>
      </p:pic>
      <p:sp>
        <p:nvSpPr>
          <p:cNvPr id="14" name="object 14"/>
          <p:cNvSpPr txBox="1"/>
          <p:nvPr/>
        </p:nvSpPr>
        <p:spPr>
          <a:xfrm>
            <a:off x="628383" y="3925737"/>
            <a:ext cx="1679575" cy="639445"/>
          </a:xfrm>
          <a:prstGeom prst="rect">
            <a:avLst/>
          </a:prstGeom>
        </p:spPr>
        <p:txBody>
          <a:bodyPr vert="horz" wrap="square" lIns="0" tIns="15875" rIns="0" bIns="0" rtlCol="0">
            <a:spAutoFit/>
          </a:bodyPr>
          <a:lstStyle/>
          <a:p>
            <a:pPr marL="12700">
              <a:lnSpc>
                <a:spcPct val="100000"/>
              </a:lnSpc>
              <a:spcBef>
                <a:spcPts val="125"/>
              </a:spcBef>
            </a:pPr>
            <a:r>
              <a:rPr sz="4000" spc="-425" dirty="0">
                <a:solidFill>
                  <a:srgbClr val="333333"/>
                </a:solidFill>
                <a:latin typeface="Arial Black"/>
                <a:cs typeface="Arial Black"/>
              </a:rPr>
              <a:t>STEP</a:t>
            </a:r>
            <a:r>
              <a:rPr sz="4000" spc="-375" dirty="0">
                <a:solidFill>
                  <a:srgbClr val="333333"/>
                </a:solidFill>
                <a:latin typeface="Arial Black"/>
                <a:cs typeface="Arial Black"/>
              </a:rPr>
              <a:t> </a:t>
            </a:r>
            <a:r>
              <a:rPr sz="4000" spc="-620" dirty="0">
                <a:solidFill>
                  <a:srgbClr val="333333"/>
                </a:solidFill>
                <a:latin typeface="Arial Black"/>
                <a:cs typeface="Arial Black"/>
              </a:rPr>
              <a:t>1</a:t>
            </a:r>
            <a:endParaRPr sz="4000">
              <a:latin typeface="Arial Black"/>
              <a:cs typeface="Arial Black"/>
            </a:endParaRPr>
          </a:p>
        </p:txBody>
      </p:sp>
      <p:sp>
        <p:nvSpPr>
          <p:cNvPr id="15" name="object 15"/>
          <p:cNvSpPr txBox="1"/>
          <p:nvPr/>
        </p:nvSpPr>
        <p:spPr>
          <a:xfrm>
            <a:off x="6412699" y="8443064"/>
            <a:ext cx="1717675" cy="639445"/>
          </a:xfrm>
          <a:prstGeom prst="rect">
            <a:avLst/>
          </a:prstGeom>
        </p:spPr>
        <p:txBody>
          <a:bodyPr vert="horz" wrap="square" lIns="0" tIns="15875" rIns="0" bIns="0" rtlCol="0">
            <a:spAutoFit/>
          </a:bodyPr>
          <a:lstStyle/>
          <a:p>
            <a:pPr marL="12700">
              <a:lnSpc>
                <a:spcPct val="100000"/>
              </a:lnSpc>
              <a:spcBef>
                <a:spcPts val="125"/>
              </a:spcBef>
            </a:pPr>
            <a:r>
              <a:rPr sz="4000" spc="-425" dirty="0">
                <a:solidFill>
                  <a:srgbClr val="333333"/>
                </a:solidFill>
                <a:latin typeface="Arial Black"/>
                <a:cs typeface="Arial Black"/>
              </a:rPr>
              <a:t>STEP</a:t>
            </a:r>
            <a:r>
              <a:rPr sz="4000" spc="-375" dirty="0">
                <a:solidFill>
                  <a:srgbClr val="333333"/>
                </a:solidFill>
                <a:latin typeface="Arial Black"/>
                <a:cs typeface="Arial Black"/>
              </a:rPr>
              <a:t> </a:t>
            </a:r>
            <a:r>
              <a:rPr sz="4000" spc="-320" dirty="0">
                <a:solidFill>
                  <a:srgbClr val="333333"/>
                </a:solidFill>
                <a:latin typeface="Arial Black"/>
                <a:cs typeface="Arial Black"/>
              </a:rPr>
              <a:t>5</a:t>
            </a:r>
            <a:endParaRPr sz="4000">
              <a:latin typeface="Arial Black"/>
              <a:cs typeface="Arial Black"/>
            </a:endParaRPr>
          </a:p>
        </p:txBody>
      </p:sp>
      <p:sp>
        <p:nvSpPr>
          <p:cNvPr id="16" name="object 16"/>
          <p:cNvSpPr txBox="1"/>
          <p:nvPr/>
        </p:nvSpPr>
        <p:spPr>
          <a:xfrm>
            <a:off x="604041" y="8443064"/>
            <a:ext cx="1728470" cy="639445"/>
          </a:xfrm>
          <a:prstGeom prst="rect">
            <a:avLst/>
          </a:prstGeom>
        </p:spPr>
        <p:txBody>
          <a:bodyPr vert="horz" wrap="square" lIns="0" tIns="15875" rIns="0" bIns="0" rtlCol="0">
            <a:spAutoFit/>
          </a:bodyPr>
          <a:lstStyle/>
          <a:p>
            <a:pPr marL="12700">
              <a:lnSpc>
                <a:spcPct val="100000"/>
              </a:lnSpc>
              <a:spcBef>
                <a:spcPts val="125"/>
              </a:spcBef>
            </a:pPr>
            <a:r>
              <a:rPr sz="4000" spc="-425" dirty="0">
                <a:solidFill>
                  <a:srgbClr val="333333"/>
                </a:solidFill>
                <a:latin typeface="Arial Black"/>
                <a:cs typeface="Arial Black"/>
              </a:rPr>
              <a:t>STEP</a:t>
            </a:r>
            <a:r>
              <a:rPr sz="4000" spc="-375" dirty="0">
                <a:solidFill>
                  <a:srgbClr val="333333"/>
                </a:solidFill>
                <a:latin typeface="Arial Black"/>
                <a:cs typeface="Arial Black"/>
              </a:rPr>
              <a:t> </a:t>
            </a:r>
            <a:r>
              <a:rPr sz="4000" spc="-50" dirty="0">
                <a:solidFill>
                  <a:srgbClr val="333333"/>
                </a:solidFill>
                <a:latin typeface="Arial Black"/>
                <a:cs typeface="Arial Black"/>
              </a:rPr>
              <a:t>4</a:t>
            </a:r>
            <a:endParaRPr sz="4000">
              <a:latin typeface="Arial Black"/>
              <a:cs typeface="Arial Black"/>
            </a:endParaRPr>
          </a:p>
        </p:txBody>
      </p:sp>
      <p:sp>
        <p:nvSpPr>
          <p:cNvPr id="17" name="object 17"/>
          <p:cNvSpPr txBox="1"/>
          <p:nvPr/>
        </p:nvSpPr>
        <p:spPr>
          <a:xfrm>
            <a:off x="12543287" y="3906687"/>
            <a:ext cx="1591310" cy="639445"/>
          </a:xfrm>
          <a:prstGeom prst="rect">
            <a:avLst/>
          </a:prstGeom>
        </p:spPr>
        <p:txBody>
          <a:bodyPr vert="horz" wrap="square" lIns="0" tIns="15875" rIns="0" bIns="0" rtlCol="0">
            <a:spAutoFit/>
          </a:bodyPr>
          <a:lstStyle/>
          <a:p>
            <a:pPr marL="12700">
              <a:lnSpc>
                <a:spcPct val="100000"/>
              </a:lnSpc>
              <a:spcBef>
                <a:spcPts val="125"/>
              </a:spcBef>
            </a:pPr>
            <a:r>
              <a:rPr sz="4000" spc="-409" dirty="0">
                <a:solidFill>
                  <a:srgbClr val="333333"/>
                </a:solidFill>
                <a:latin typeface="Arial Black"/>
                <a:cs typeface="Arial Black"/>
              </a:rPr>
              <a:t>STEP3</a:t>
            </a:r>
            <a:endParaRPr sz="4000">
              <a:latin typeface="Arial Black"/>
              <a:cs typeface="Arial Black"/>
            </a:endParaRPr>
          </a:p>
        </p:txBody>
      </p:sp>
      <p:sp>
        <p:nvSpPr>
          <p:cNvPr id="18" name="object 18"/>
          <p:cNvSpPr txBox="1">
            <a:spLocks noGrp="1"/>
          </p:cNvSpPr>
          <p:nvPr>
            <p:ph type="title"/>
          </p:nvPr>
        </p:nvSpPr>
        <p:spPr>
          <a:xfrm>
            <a:off x="6424086" y="3906687"/>
            <a:ext cx="1694814" cy="639445"/>
          </a:xfrm>
          <a:prstGeom prst="rect">
            <a:avLst/>
          </a:prstGeom>
        </p:spPr>
        <p:txBody>
          <a:bodyPr vert="horz" wrap="square" lIns="0" tIns="15875" rIns="0" bIns="0" rtlCol="0">
            <a:spAutoFit/>
          </a:bodyPr>
          <a:lstStyle/>
          <a:p>
            <a:pPr marL="12700">
              <a:lnSpc>
                <a:spcPct val="100000"/>
              </a:lnSpc>
              <a:spcBef>
                <a:spcPts val="125"/>
              </a:spcBef>
            </a:pPr>
            <a:r>
              <a:rPr sz="4000" spc="-425" dirty="0"/>
              <a:t>STEP</a:t>
            </a:r>
            <a:r>
              <a:rPr sz="4000" spc="-375" dirty="0"/>
              <a:t> </a:t>
            </a:r>
            <a:r>
              <a:rPr sz="4000" spc="-480" dirty="0"/>
              <a:t>2</a:t>
            </a:r>
            <a:endParaRPr sz="4000"/>
          </a:p>
        </p:txBody>
      </p:sp>
      <p:sp>
        <p:nvSpPr>
          <p:cNvPr id="19" name="object 19"/>
          <p:cNvSpPr txBox="1"/>
          <p:nvPr/>
        </p:nvSpPr>
        <p:spPr>
          <a:xfrm>
            <a:off x="12599366" y="8512082"/>
            <a:ext cx="3286125" cy="508634"/>
          </a:xfrm>
          <a:prstGeom prst="rect">
            <a:avLst/>
          </a:prstGeom>
        </p:spPr>
        <p:txBody>
          <a:bodyPr vert="horz" wrap="square" lIns="0" tIns="14604" rIns="0" bIns="0" rtlCol="0">
            <a:spAutoFit/>
          </a:bodyPr>
          <a:lstStyle/>
          <a:p>
            <a:pPr marL="12700">
              <a:lnSpc>
                <a:spcPct val="100000"/>
              </a:lnSpc>
              <a:spcBef>
                <a:spcPts val="114"/>
              </a:spcBef>
            </a:pPr>
            <a:r>
              <a:rPr sz="3150" spc="-245" dirty="0">
                <a:solidFill>
                  <a:srgbClr val="333333"/>
                </a:solidFill>
                <a:latin typeface="Arial Black"/>
                <a:cs typeface="Arial Black"/>
              </a:rPr>
              <a:t>FINAL</a:t>
            </a:r>
            <a:r>
              <a:rPr sz="3150" spc="-260" dirty="0">
                <a:solidFill>
                  <a:srgbClr val="333333"/>
                </a:solidFill>
                <a:latin typeface="Arial Black"/>
                <a:cs typeface="Arial Black"/>
              </a:rPr>
              <a:t> </a:t>
            </a:r>
            <a:r>
              <a:rPr sz="3150" spc="-220" dirty="0">
                <a:solidFill>
                  <a:srgbClr val="333333"/>
                </a:solidFill>
                <a:latin typeface="Arial Black"/>
                <a:cs typeface="Arial Black"/>
              </a:rPr>
              <a:t>PRODUCT</a:t>
            </a:r>
            <a:endParaRPr sz="3150">
              <a:latin typeface="Arial Black"/>
              <a:cs typeface="Arial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6343" y="4256091"/>
            <a:ext cx="8058149" cy="5686424"/>
          </a:xfrm>
          <a:prstGeom prst="rect">
            <a:avLst/>
          </a:prstGeom>
        </p:spPr>
      </p:pic>
      <p:pic>
        <p:nvPicPr>
          <p:cNvPr id="3" name="object 3"/>
          <p:cNvPicPr/>
          <p:nvPr/>
        </p:nvPicPr>
        <p:blipFill>
          <a:blip r:embed="rId3" cstate="print"/>
          <a:stretch>
            <a:fillRect/>
          </a:stretch>
        </p:blipFill>
        <p:spPr>
          <a:xfrm>
            <a:off x="8451490" y="6219101"/>
            <a:ext cx="1133474" cy="1171574"/>
          </a:xfrm>
          <a:prstGeom prst="rect">
            <a:avLst/>
          </a:prstGeom>
        </p:spPr>
      </p:pic>
      <p:pic>
        <p:nvPicPr>
          <p:cNvPr id="4" name="object 4"/>
          <p:cNvPicPr/>
          <p:nvPr/>
        </p:nvPicPr>
        <p:blipFill>
          <a:blip r:embed="rId4" cstate="print"/>
          <a:stretch>
            <a:fillRect/>
          </a:stretch>
        </p:blipFill>
        <p:spPr>
          <a:xfrm>
            <a:off x="12413768" y="4364090"/>
            <a:ext cx="771524" cy="4352924"/>
          </a:xfrm>
          <a:prstGeom prst="rect">
            <a:avLst/>
          </a:prstGeom>
        </p:spPr>
      </p:pic>
      <p:pic>
        <p:nvPicPr>
          <p:cNvPr id="5" name="object 5"/>
          <p:cNvPicPr/>
          <p:nvPr/>
        </p:nvPicPr>
        <p:blipFill>
          <a:blip r:embed="rId5" cstate="print"/>
          <a:stretch>
            <a:fillRect/>
          </a:stretch>
        </p:blipFill>
        <p:spPr>
          <a:xfrm>
            <a:off x="14729592" y="4350415"/>
            <a:ext cx="752474" cy="4381499"/>
          </a:xfrm>
          <a:prstGeom prst="rect">
            <a:avLst/>
          </a:prstGeom>
        </p:spPr>
      </p:pic>
      <p:pic>
        <p:nvPicPr>
          <p:cNvPr id="6" name="object 6"/>
          <p:cNvPicPr/>
          <p:nvPr/>
        </p:nvPicPr>
        <p:blipFill>
          <a:blip r:embed="rId6" cstate="print"/>
          <a:stretch>
            <a:fillRect/>
          </a:stretch>
        </p:blipFill>
        <p:spPr>
          <a:xfrm>
            <a:off x="16868624" y="4094562"/>
            <a:ext cx="600074" cy="4629149"/>
          </a:xfrm>
          <a:prstGeom prst="rect">
            <a:avLst/>
          </a:prstGeom>
        </p:spPr>
      </p:pic>
      <p:sp>
        <p:nvSpPr>
          <p:cNvPr id="7" name="object 7"/>
          <p:cNvSpPr txBox="1"/>
          <p:nvPr/>
        </p:nvSpPr>
        <p:spPr>
          <a:xfrm>
            <a:off x="17374403" y="9207502"/>
            <a:ext cx="238760" cy="482600"/>
          </a:xfrm>
          <a:prstGeom prst="rect">
            <a:avLst/>
          </a:prstGeom>
        </p:spPr>
        <p:txBody>
          <a:bodyPr vert="horz" wrap="square" lIns="0" tIns="12700" rIns="0" bIns="0" rtlCol="0">
            <a:spAutoFit/>
          </a:bodyPr>
          <a:lstStyle/>
          <a:p>
            <a:pPr marL="12700">
              <a:lnSpc>
                <a:spcPct val="100000"/>
              </a:lnSpc>
              <a:spcBef>
                <a:spcPts val="100"/>
              </a:spcBef>
            </a:pPr>
            <a:r>
              <a:rPr sz="3000" spc="-190" dirty="0">
                <a:solidFill>
                  <a:srgbClr val="333333"/>
                </a:solidFill>
                <a:latin typeface="Verdana"/>
                <a:cs typeface="Verdana"/>
              </a:rPr>
              <a:t>7</a:t>
            </a:r>
            <a:endParaRPr sz="3000">
              <a:latin typeface="Verdana"/>
              <a:cs typeface="Verdana"/>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6306185">
              <a:lnSpc>
                <a:spcPct val="100000"/>
              </a:lnSpc>
              <a:spcBef>
                <a:spcPts val="100"/>
              </a:spcBef>
            </a:pPr>
            <a:r>
              <a:rPr sz="9200" spc="-755" dirty="0"/>
              <a:t>Testing</a:t>
            </a:r>
            <a:endParaRPr sz="9200"/>
          </a:p>
        </p:txBody>
      </p:sp>
      <p:sp>
        <p:nvSpPr>
          <p:cNvPr id="9" name="object 9"/>
          <p:cNvSpPr txBox="1"/>
          <p:nvPr/>
        </p:nvSpPr>
        <p:spPr>
          <a:xfrm>
            <a:off x="495000" y="2218921"/>
            <a:ext cx="17072610" cy="1445895"/>
          </a:xfrm>
          <a:prstGeom prst="rect">
            <a:avLst/>
          </a:prstGeom>
        </p:spPr>
        <p:txBody>
          <a:bodyPr vert="horz" wrap="square" lIns="0" tIns="15240" rIns="0" bIns="0" rtlCol="0">
            <a:spAutoFit/>
          </a:bodyPr>
          <a:lstStyle/>
          <a:p>
            <a:pPr marL="13970">
              <a:lnSpc>
                <a:spcPct val="100000"/>
              </a:lnSpc>
              <a:spcBef>
                <a:spcPts val="120"/>
              </a:spcBef>
            </a:pPr>
            <a:r>
              <a:rPr sz="3850" spc="-270" dirty="0">
                <a:solidFill>
                  <a:srgbClr val="004AAC"/>
                </a:solidFill>
                <a:latin typeface="Arial Black"/>
                <a:cs typeface="Arial Black"/>
              </a:rPr>
              <a:t>Specimen</a:t>
            </a:r>
            <a:r>
              <a:rPr sz="3850" spc="-355" dirty="0">
                <a:solidFill>
                  <a:srgbClr val="004AAC"/>
                </a:solidFill>
                <a:latin typeface="Arial Black"/>
                <a:cs typeface="Arial Black"/>
              </a:rPr>
              <a:t> </a:t>
            </a:r>
            <a:r>
              <a:rPr sz="3850" spc="-190" dirty="0">
                <a:solidFill>
                  <a:srgbClr val="004AAC"/>
                </a:solidFill>
                <a:latin typeface="Arial Black"/>
                <a:cs typeface="Arial Black"/>
              </a:rPr>
              <a:t>preparation</a:t>
            </a:r>
            <a:r>
              <a:rPr sz="3850" spc="-350" dirty="0">
                <a:solidFill>
                  <a:srgbClr val="004AAC"/>
                </a:solidFill>
                <a:latin typeface="Arial Black"/>
                <a:cs typeface="Arial Black"/>
              </a:rPr>
              <a:t> </a:t>
            </a:r>
            <a:r>
              <a:rPr sz="3850" spc="-420" dirty="0">
                <a:solidFill>
                  <a:srgbClr val="004AAC"/>
                </a:solidFill>
                <a:latin typeface="Arial Black"/>
                <a:cs typeface="Arial Black"/>
              </a:rPr>
              <a:t>as</a:t>
            </a:r>
            <a:r>
              <a:rPr sz="3850" spc="-355" dirty="0">
                <a:solidFill>
                  <a:srgbClr val="004AAC"/>
                </a:solidFill>
                <a:latin typeface="Arial Black"/>
                <a:cs typeface="Arial Black"/>
              </a:rPr>
              <a:t> </a:t>
            </a:r>
            <a:r>
              <a:rPr sz="3850" spc="-160" dirty="0">
                <a:solidFill>
                  <a:srgbClr val="004AAC"/>
                </a:solidFill>
                <a:latin typeface="Arial Black"/>
                <a:cs typeface="Arial Black"/>
              </a:rPr>
              <a:t>per</a:t>
            </a:r>
            <a:r>
              <a:rPr sz="3850" spc="-350" dirty="0">
                <a:solidFill>
                  <a:srgbClr val="004AAC"/>
                </a:solidFill>
                <a:latin typeface="Arial Black"/>
                <a:cs typeface="Arial Black"/>
              </a:rPr>
              <a:t> </a:t>
            </a:r>
            <a:r>
              <a:rPr sz="3850" spc="-335" dirty="0">
                <a:solidFill>
                  <a:srgbClr val="004AAC"/>
                </a:solidFill>
                <a:latin typeface="Arial Black"/>
                <a:cs typeface="Arial Black"/>
              </a:rPr>
              <a:t>ASTM</a:t>
            </a:r>
            <a:r>
              <a:rPr sz="3850" spc="-355" dirty="0">
                <a:solidFill>
                  <a:srgbClr val="004AAC"/>
                </a:solidFill>
                <a:latin typeface="Arial Black"/>
                <a:cs typeface="Arial Black"/>
              </a:rPr>
              <a:t> </a:t>
            </a:r>
            <a:r>
              <a:rPr sz="3850" spc="-90" dirty="0">
                <a:solidFill>
                  <a:srgbClr val="004AAC"/>
                </a:solidFill>
                <a:latin typeface="Arial Black"/>
                <a:cs typeface="Arial Black"/>
              </a:rPr>
              <a:t>standards</a:t>
            </a:r>
            <a:endParaRPr sz="3850">
              <a:latin typeface="Arial Black"/>
              <a:cs typeface="Arial Black"/>
            </a:endParaRPr>
          </a:p>
          <a:p>
            <a:pPr marL="12700">
              <a:lnSpc>
                <a:spcPct val="100000"/>
              </a:lnSpc>
              <a:spcBef>
                <a:spcPts val="2940"/>
              </a:spcBef>
            </a:pPr>
            <a:r>
              <a:rPr sz="3000" spc="-254" dirty="0">
                <a:solidFill>
                  <a:srgbClr val="333333"/>
                </a:solidFill>
                <a:latin typeface="Arial Black"/>
                <a:cs typeface="Arial Black"/>
              </a:rPr>
              <a:t>The</a:t>
            </a:r>
            <a:r>
              <a:rPr sz="3000" spc="-265" dirty="0">
                <a:solidFill>
                  <a:srgbClr val="333333"/>
                </a:solidFill>
                <a:latin typeface="Arial Black"/>
                <a:cs typeface="Arial Black"/>
              </a:rPr>
              <a:t> </a:t>
            </a:r>
            <a:r>
              <a:rPr sz="3000" spc="-240" dirty="0">
                <a:solidFill>
                  <a:srgbClr val="333333"/>
                </a:solidFill>
                <a:latin typeface="Arial Black"/>
                <a:cs typeface="Arial Black"/>
              </a:rPr>
              <a:t>samples</a:t>
            </a:r>
            <a:r>
              <a:rPr sz="3000" spc="-265" dirty="0">
                <a:solidFill>
                  <a:srgbClr val="333333"/>
                </a:solidFill>
                <a:latin typeface="Arial Black"/>
                <a:cs typeface="Arial Black"/>
              </a:rPr>
              <a:t> </a:t>
            </a:r>
            <a:r>
              <a:rPr sz="3000" spc="-220" dirty="0">
                <a:solidFill>
                  <a:srgbClr val="333333"/>
                </a:solidFill>
                <a:latin typeface="Arial Black"/>
                <a:cs typeface="Arial Black"/>
              </a:rPr>
              <a:t>are</a:t>
            </a:r>
            <a:r>
              <a:rPr sz="3000" spc="-260" dirty="0">
                <a:solidFill>
                  <a:srgbClr val="333333"/>
                </a:solidFill>
                <a:latin typeface="Arial Black"/>
                <a:cs typeface="Arial Black"/>
              </a:rPr>
              <a:t> </a:t>
            </a:r>
            <a:r>
              <a:rPr sz="3000" spc="-204" dirty="0">
                <a:solidFill>
                  <a:srgbClr val="333333"/>
                </a:solidFill>
                <a:latin typeface="Arial Black"/>
                <a:cs typeface="Arial Black"/>
              </a:rPr>
              <a:t>cut</a:t>
            </a:r>
            <a:r>
              <a:rPr sz="3000" spc="-265" dirty="0">
                <a:solidFill>
                  <a:srgbClr val="333333"/>
                </a:solidFill>
                <a:latin typeface="Arial Black"/>
                <a:cs typeface="Arial Black"/>
              </a:rPr>
              <a:t> </a:t>
            </a:r>
            <a:r>
              <a:rPr sz="3000" spc="-125" dirty="0">
                <a:solidFill>
                  <a:srgbClr val="333333"/>
                </a:solidFill>
                <a:latin typeface="Arial Black"/>
                <a:cs typeface="Arial Black"/>
              </a:rPr>
              <a:t>to</a:t>
            </a:r>
            <a:r>
              <a:rPr sz="3000" spc="-260" dirty="0">
                <a:solidFill>
                  <a:srgbClr val="333333"/>
                </a:solidFill>
                <a:latin typeface="Arial Black"/>
                <a:cs typeface="Arial Black"/>
              </a:rPr>
              <a:t> </a:t>
            </a:r>
            <a:r>
              <a:rPr sz="3000" spc="-170" dirty="0">
                <a:solidFill>
                  <a:srgbClr val="333333"/>
                </a:solidFill>
                <a:latin typeface="Arial Black"/>
                <a:cs typeface="Arial Black"/>
              </a:rPr>
              <a:t>the</a:t>
            </a:r>
            <a:r>
              <a:rPr sz="3000" spc="-265" dirty="0">
                <a:solidFill>
                  <a:srgbClr val="333333"/>
                </a:solidFill>
                <a:latin typeface="Arial Black"/>
                <a:cs typeface="Arial Black"/>
              </a:rPr>
              <a:t> </a:t>
            </a:r>
            <a:r>
              <a:rPr sz="3000" spc="-175" dirty="0">
                <a:solidFill>
                  <a:srgbClr val="333333"/>
                </a:solidFill>
                <a:latin typeface="Arial Black"/>
                <a:cs typeface="Arial Black"/>
              </a:rPr>
              <a:t>following</a:t>
            </a:r>
            <a:r>
              <a:rPr sz="3000" spc="-260" dirty="0">
                <a:solidFill>
                  <a:srgbClr val="333333"/>
                </a:solidFill>
                <a:latin typeface="Arial Black"/>
                <a:cs typeface="Arial Black"/>
              </a:rPr>
              <a:t> </a:t>
            </a:r>
            <a:r>
              <a:rPr sz="3000" spc="-195" dirty="0">
                <a:solidFill>
                  <a:srgbClr val="333333"/>
                </a:solidFill>
                <a:latin typeface="Arial Black"/>
                <a:cs typeface="Arial Black"/>
              </a:rPr>
              <a:t>dimensions</a:t>
            </a:r>
            <a:r>
              <a:rPr sz="3000" spc="-265" dirty="0">
                <a:solidFill>
                  <a:srgbClr val="333333"/>
                </a:solidFill>
                <a:latin typeface="Arial Black"/>
                <a:cs typeface="Arial Black"/>
              </a:rPr>
              <a:t> </a:t>
            </a:r>
            <a:r>
              <a:rPr sz="3000" spc="-330" dirty="0">
                <a:solidFill>
                  <a:srgbClr val="333333"/>
                </a:solidFill>
                <a:latin typeface="Arial Black"/>
                <a:cs typeface="Arial Black"/>
              </a:rPr>
              <a:t>as</a:t>
            </a:r>
            <a:r>
              <a:rPr sz="3000" spc="-260" dirty="0">
                <a:solidFill>
                  <a:srgbClr val="333333"/>
                </a:solidFill>
                <a:latin typeface="Arial Black"/>
                <a:cs typeface="Arial Black"/>
              </a:rPr>
              <a:t> </a:t>
            </a:r>
            <a:r>
              <a:rPr sz="3000" spc="-150" dirty="0">
                <a:solidFill>
                  <a:srgbClr val="333333"/>
                </a:solidFill>
                <a:latin typeface="Arial Black"/>
                <a:cs typeface="Arial Black"/>
              </a:rPr>
              <a:t>per</a:t>
            </a:r>
            <a:r>
              <a:rPr sz="3000" spc="-265" dirty="0">
                <a:solidFill>
                  <a:srgbClr val="333333"/>
                </a:solidFill>
                <a:latin typeface="Arial Black"/>
                <a:cs typeface="Arial Black"/>
              </a:rPr>
              <a:t> ASTM</a:t>
            </a:r>
            <a:r>
              <a:rPr sz="3000" spc="-260" dirty="0">
                <a:solidFill>
                  <a:srgbClr val="333333"/>
                </a:solidFill>
                <a:latin typeface="Arial Black"/>
                <a:cs typeface="Arial Black"/>
              </a:rPr>
              <a:t> </a:t>
            </a:r>
            <a:r>
              <a:rPr sz="3000" spc="-204" dirty="0">
                <a:solidFill>
                  <a:srgbClr val="333333"/>
                </a:solidFill>
                <a:latin typeface="Arial Black"/>
                <a:cs typeface="Arial Black"/>
              </a:rPr>
              <a:t>standards</a:t>
            </a:r>
            <a:r>
              <a:rPr sz="3000" spc="-265" dirty="0">
                <a:solidFill>
                  <a:srgbClr val="333333"/>
                </a:solidFill>
                <a:latin typeface="Arial Black"/>
                <a:cs typeface="Arial Black"/>
              </a:rPr>
              <a:t> </a:t>
            </a:r>
            <a:r>
              <a:rPr sz="3000" spc="-75" dirty="0">
                <a:solidFill>
                  <a:srgbClr val="333333"/>
                </a:solidFill>
                <a:latin typeface="Arial Black"/>
                <a:cs typeface="Arial Black"/>
              </a:rPr>
              <a:t>for</a:t>
            </a:r>
            <a:r>
              <a:rPr sz="3000" spc="-260" dirty="0">
                <a:solidFill>
                  <a:srgbClr val="333333"/>
                </a:solidFill>
                <a:latin typeface="Arial Black"/>
                <a:cs typeface="Arial Black"/>
              </a:rPr>
              <a:t> </a:t>
            </a:r>
            <a:r>
              <a:rPr sz="3000" spc="-204" dirty="0">
                <a:solidFill>
                  <a:srgbClr val="333333"/>
                </a:solidFill>
                <a:latin typeface="Arial Black"/>
                <a:cs typeface="Arial Black"/>
              </a:rPr>
              <a:t>testing</a:t>
            </a:r>
            <a:r>
              <a:rPr sz="3000" spc="-265" dirty="0">
                <a:solidFill>
                  <a:srgbClr val="333333"/>
                </a:solidFill>
                <a:latin typeface="Arial Black"/>
                <a:cs typeface="Arial Black"/>
              </a:rPr>
              <a:t> </a:t>
            </a:r>
            <a:r>
              <a:rPr sz="3000" spc="-240" dirty="0">
                <a:solidFill>
                  <a:srgbClr val="333333"/>
                </a:solidFill>
                <a:latin typeface="Arial Black"/>
                <a:cs typeface="Arial Black"/>
              </a:rPr>
              <a:t>shown</a:t>
            </a:r>
            <a:r>
              <a:rPr sz="3000" spc="-260" dirty="0">
                <a:solidFill>
                  <a:srgbClr val="333333"/>
                </a:solidFill>
                <a:latin typeface="Arial Black"/>
                <a:cs typeface="Arial Black"/>
              </a:rPr>
              <a:t> </a:t>
            </a:r>
            <a:r>
              <a:rPr sz="3000" spc="-25" dirty="0">
                <a:solidFill>
                  <a:srgbClr val="333333"/>
                </a:solidFill>
                <a:latin typeface="Arial Black"/>
                <a:cs typeface="Arial Black"/>
              </a:rPr>
              <a:t>in</a:t>
            </a:r>
            <a:endParaRPr sz="3000">
              <a:latin typeface="Arial Black"/>
              <a:cs typeface="Arial Black"/>
            </a:endParaRPr>
          </a:p>
        </p:txBody>
      </p:sp>
      <p:pic>
        <p:nvPicPr>
          <p:cNvPr id="10" name="object 10"/>
          <p:cNvPicPr/>
          <p:nvPr/>
        </p:nvPicPr>
        <p:blipFill>
          <a:blip r:embed="rId6" cstate="print"/>
          <a:stretch>
            <a:fillRect/>
          </a:stretch>
        </p:blipFill>
        <p:spPr>
          <a:xfrm>
            <a:off x="15875641" y="4056489"/>
            <a:ext cx="600074" cy="4676774"/>
          </a:xfrm>
          <a:prstGeom prst="rect">
            <a:avLst/>
          </a:prstGeom>
        </p:spPr>
      </p:pic>
      <p:pic>
        <p:nvPicPr>
          <p:cNvPr id="11" name="object 11"/>
          <p:cNvPicPr/>
          <p:nvPr/>
        </p:nvPicPr>
        <p:blipFill>
          <a:blip r:embed="rId5" cstate="print"/>
          <a:stretch>
            <a:fillRect/>
          </a:stretch>
        </p:blipFill>
        <p:spPr>
          <a:xfrm>
            <a:off x="13583544" y="4332511"/>
            <a:ext cx="752474" cy="4381499"/>
          </a:xfrm>
          <a:prstGeom prst="rect">
            <a:avLst/>
          </a:prstGeom>
        </p:spPr>
      </p:pic>
      <p:pic>
        <p:nvPicPr>
          <p:cNvPr id="12" name="object 12"/>
          <p:cNvPicPr/>
          <p:nvPr/>
        </p:nvPicPr>
        <p:blipFill>
          <a:blip r:embed="rId4" cstate="print"/>
          <a:stretch>
            <a:fillRect/>
          </a:stretch>
        </p:blipFill>
        <p:spPr>
          <a:xfrm>
            <a:off x="11386867" y="4332511"/>
            <a:ext cx="771524" cy="4352924"/>
          </a:xfrm>
          <a:prstGeom prst="rect">
            <a:avLst/>
          </a:prstGeom>
        </p:spPr>
      </p:pic>
      <p:pic>
        <p:nvPicPr>
          <p:cNvPr id="13" name="object 13"/>
          <p:cNvPicPr/>
          <p:nvPr/>
        </p:nvPicPr>
        <p:blipFill>
          <a:blip r:embed="rId3" cstate="print"/>
          <a:stretch>
            <a:fillRect/>
          </a:stretch>
        </p:blipFill>
        <p:spPr>
          <a:xfrm>
            <a:off x="9859116" y="6219101"/>
            <a:ext cx="1133474" cy="1171574"/>
          </a:xfrm>
          <a:prstGeom prst="rect">
            <a:avLst/>
          </a:prstGeom>
        </p:spPr>
      </p:pic>
      <p:sp>
        <p:nvSpPr>
          <p:cNvPr id="14" name="object 14"/>
          <p:cNvSpPr txBox="1"/>
          <p:nvPr/>
        </p:nvSpPr>
        <p:spPr>
          <a:xfrm>
            <a:off x="8946977" y="9106274"/>
            <a:ext cx="7288530" cy="594360"/>
          </a:xfrm>
          <a:prstGeom prst="rect">
            <a:avLst/>
          </a:prstGeom>
        </p:spPr>
        <p:txBody>
          <a:bodyPr vert="horz" wrap="square" lIns="0" tIns="16510" rIns="0" bIns="0" rtlCol="0">
            <a:spAutoFit/>
          </a:bodyPr>
          <a:lstStyle/>
          <a:p>
            <a:pPr marL="12700">
              <a:lnSpc>
                <a:spcPct val="100000"/>
              </a:lnSpc>
              <a:spcBef>
                <a:spcPts val="130"/>
              </a:spcBef>
            </a:pPr>
            <a:r>
              <a:rPr sz="3700" spc="-270" dirty="0">
                <a:latin typeface="Arial Black"/>
                <a:cs typeface="Arial Black"/>
              </a:rPr>
              <a:t>Samples</a:t>
            </a:r>
            <a:r>
              <a:rPr sz="3700" spc="-340" dirty="0">
                <a:latin typeface="Arial Black"/>
                <a:cs typeface="Arial Black"/>
              </a:rPr>
              <a:t> </a:t>
            </a:r>
            <a:r>
              <a:rPr sz="3700" spc="-80" dirty="0">
                <a:latin typeface="Arial Black"/>
                <a:cs typeface="Arial Black"/>
              </a:rPr>
              <a:t>for</a:t>
            </a:r>
            <a:r>
              <a:rPr sz="3700" spc="-335" dirty="0">
                <a:latin typeface="Arial Black"/>
                <a:cs typeface="Arial Black"/>
              </a:rPr>
              <a:t> </a:t>
            </a:r>
            <a:r>
              <a:rPr sz="3700" spc="-254" dirty="0">
                <a:latin typeface="Arial Black"/>
                <a:cs typeface="Arial Black"/>
              </a:rPr>
              <a:t>mechanical</a:t>
            </a:r>
            <a:r>
              <a:rPr sz="3700" spc="-340" dirty="0">
                <a:latin typeface="Arial Black"/>
                <a:cs typeface="Arial Black"/>
              </a:rPr>
              <a:t> </a:t>
            </a:r>
            <a:r>
              <a:rPr sz="3700" spc="-175" dirty="0">
                <a:latin typeface="Arial Black"/>
                <a:cs typeface="Arial Black"/>
              </a:rPr>
              <a:t>testing</a:t>
            </a:r>
            <a:endParaRPr sz="3700">
              <a:latin typeface="Arial Black"/>
              <a:cs typeface="Arial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965418"/>
            <a:ext cx="7431855" cy="1371599"/>
          </a:xfrm>
          <a:prstGeom prst="rect">
            <a:avLst/>
          </a:prstGeom>
        </p:spPr>
      </p:pic>
      <p:pic>
        <p:nvPicPr>
          <p:cNvPr id="3" name="object 3"/>
          <p:cNvPicPr/>
          <p:nvPr/>
        </p:nvPicPr>
        <p:blipFill>
          <a:blip r:embed="rId3" cstate="print"/>
          <a:stretch>
            <a:fillRect/>
          </a:stretch>
        </p:blipFill>
        <p:spPr>
          <a:xfrm>
            <a:off x="12898631" y="4518148"/>
            <a:ext cx="4705349" cy="3743323"/>
          </a:xfrm>
          <a:prstGeom prst="rect">
            <a:avLst/>
          </a:prstGeom>
        </p:spPr>
      </p:pic>
      <p:pic>
        <p:nvPicPr>
          <p:cNvPr id="4" name="object 4"/>
          <p:cNvPicPr/>
          <p:nvPr/>
        </p:nvPicPr>
        <p:blipFill>
          <a:blip r:embed="rId4" cstate="print"/>
          <a:stretch>
            <a:fillRect/>
          </a:stretch>
        </p:blipFill>
        <p:spPr>
          <a:xfrm>
            <a:off x="7815473" y="3289422"/>
            <a:ext cx="4067174" cy="4972049"/>
          </a:xfrm>
          <a:prstGeom prst="rect">
            <a:avLst/>
          </a:prstGeom>
        </p:spPr>
      </p:pic>
      <p:sp>
        <p:nvSpPr>
          <p:cNvPr id="5" name="object 5"/>
          <p:cNvSpPr txBox="1"/>
          <p:nvPr/>
        </p:nvSpPr>
        <p:spPr>
          <a:xfrm>
            <a:off x="17374403" y="9207500"/>
            <a:ext cx="238760" cy="482600"/>
          </a:xfrm>
          <a:prstGeom prst="rect">
            <a:avLst/>
          </a:prstGeom>
        </p:spPr>
        <p:txBody>
          <a:bodyPr vert="horz" wrap="square" lIns="0" tIns="12700" rIns="0" bIns="0" rtlCol="0">
            <a:spAutoFit/>
          </a:bodyPr>
          <a:lstStyle/>
          <a:p>
            <a:pPr marL="12700">
              <a:lnSpc>
                <a:spcPct val="100000"/>
              </a:lnSpc>
              <a:spcBef>
                <a:spcPts val="100"/>
              </a:spcBef>
            </a:pPr>
            <a:r>
              <a:rPr sz="3000" spc="-190" dirty="0">
                <a:solidFill>
                  <a:srgbClr val="333333"/>
                </a:solidFill>
                <a:latin typeface="Verdana"/>
                <a:cs typeface="Verdana"/>
              </a:rPr>
              <a:t>7</a:t>
            </a:r>
            <a:endParaRPr sz="3000">
              <a:latin typeface="Verdana"/>
              <a:cs typeface="Verdana"/>
            </a:endParaRPr>
          </a:p>
        </p:txBody>
      </p:sp>
      <p:sp>
        <p:nvSpPr>
          <p:cNvPr id="6" name="object 6"/>
          <p:cNvSpPr/>
          <p:nvPr/>
        </p:nvSpPr>
        <p:spPr>
          <a:xfrm>
            <a:off x="2319523" y="1451969"/>
            <a:ext cx="6019800" cy="76200"/>
          </a:xfrm>
          <a:custGeom>
            <a:avLst/>
            <a:gdLst/>
            <a:ahLst/>
            <a:cxnLst/>
            <a:rect l="l" t="t" r="r" b="b"/>
            <a:pathLst>
              <a:path w="6019800" h="76200">
                <a:moveTo>
                  <a:pt x="6019727" y="76199"/>
                </a:moveTo>
                <a:lnTo>
                  <a:pt x="0" y="76199"/>
                </a:lnTo>
                <a:lnTo>
                  <a:pt x="0" y="0"/>
                </a:lnTo>
                <a:lnTo>
                  <a:pt x="6019727" y="0"/>
                </a:lnTo>
                <a:lnTo>
                  <a:pt x="6019727" y="76199"/>
                </a:lnTo>
                <a:close/>
              </a:path>
            </a:pathLst>
          </a:custGeom>
          <a:solidFill>
            <a:srgbClr val="333333"/>
          </a:solidFill>
        </p:spPr>
        <p:txBody>
          <a:bodyPr wrap="square" lIns="0" tIns="0" rIns="0" bIns="0" rtlCol="0"/>
          <a:lstStyle/>
          <a:p>
            <a:endParaRPr/>
          </a:p>
        </p:txBody>
      </p:sp>
      <p:sp>
        <p:nvSpPr>
          <p:cNvPr id="7" name="object 7"/>
          <p:cNvSpPr/>
          <p:nvPr/>
        </p:nvSpPr>
        <p:spPr>
          <a:xfrm>
            <a:off x="8957577" y="1451977"/>
            <a:ext cx="6134735" cy="76200"/>
          </a:xfrm>
          <a:custGeom>
            <a:avLst/>
            <a:gdLst/>
            <a:ahLst/>
            <a:cxnLst/>
            <a:rect l="l" t="t" r="r" b="b"/>
            <a:pathLst>
              <a:path w="6134734" h="76200">
                <a:moveTo>
                  <a:pt x="6134214" y="0"/>
                </a:moveTo>
                <a:lnTo>
                  <a:pt x="3375520" y="0"/>
                </a:lnTo>
                <a:lnTo>
                  <a:pt x="0" y="0"/>
                </a:lnTo>
                <a:lnTo>
                  <a:pt x="0" y="76200"/>
                </a:lnTo>
                <a:lnTo>
                  <a:pt x="3375520" y="76200"/>
                </a:lnTo>
                <a:lnTo>
                  <a:pt x="6134214" y="76200"/>
                </a:lnTo>
                <a:lnTo>
                  <a:pt x="6134214" y="0"/>
                </a:lnTo>
                <a:close/>
              </a:path>
            </a:pathLst>
          </a:custGeom>
          <a:solidFill>
            <a:srgbClr val="333333"/>
          </a:solidFill>
        </p:spPr>
        <p:txBody>
          <a:bodyPr wrap="square" lIns="0" tIns="0" rIns="0" bIns="0" rtlCol="0"/>
          <a:lstStyle/>
          <a:p>
            <a:endParaRPr/>
          </a:p>
        </p:txBody>
      </p:sp>
      <p:sp>
        <p:nvSpPr>
          <p:cNvPr id="8" name="object 8"/>
          <p:cNvSpPr txBox="1">
            <a:spLocks noGrp="1"/>
          </p:cNvSpPr>
          <p:nvPr>
            <p:ph type="title"/>
          </p:nvPr>
        </p:nvSpPr>
        <p:spPr>
          <a:xfrm>
            <a:off x="2306823" y="541538"/>
            <a:ext cx="12797790" cy="1045844"/>
          </a:xfrm>
          <a:prstGeom prst="rect">
            <a:avLst/>
          </a:prstGeom>
        </p:spPr>
        <p:txBody>
          <a:bodyPr vert="horz" wrap="square" lIns="0" tIns="11430" rIns="0" bIns="0" rtlCol="0">
            <a:spAutoFit/>
          </a:bodyPr>
          <a:lstStyle/>
          <a:p>
            <a:pPr marL="12700">
              <a:lnSpc>
                <a:spcPct val="100000"/>
              </a:lnSpc>
              <a:spcBef>
                <a:spcPts val="90"/>
              </a:spcBef>
            </a:pPr>
            <a:r>
              <a:rPr sz="6700" spc="-484" dirty="0"/>
              <a:t>Flexural</a:t>
            </a:r>
            <a:r>
              <a:rPr sz="6700" spc="-645" dirty="0"/>
              <a:t> </a:t>
            </a:r>
            <a:r>
              <a:rPr sz="6700" spc="-555" dirty="0"/>
              <a:t>Testing</a:t>
            </a:r>
            <a:r>
              <a:rPr sz="6700" spc="-645" dirty="0"/>
              <a:t> </a:t>
            </a:r>
            <a:r>
              <a:rPr sz="6700" spc="-185" dirty="0"/>
              <a:t>of</a:t>
            </a:r>
            <a:r>
              <a:rPr sz="6700" spc="-645" dirty="0"/>
              <a:t> </a:t>
            </a:r>
            <a:r>
              <a:rPr sz="6700" spc="-445" dirty="0"/>
              <a:t>Composites</a:t>
            </a:r>
            <a:endParaRPr sz="6700"/>
          </a:p>
        </p:txBody>
      </p:sp>
      <p:sp>
        <p:nvSpPr>
          <p:cNvPr id="9" name="object 9"/>
          <p:cNvSpPr txBox="1"/>
          <p:nvPr/>
        </p:nvSpPr>
        <p:spPr>
          <a:xfrm>
            <a:off x="12701859" y="8501869"/>
            <a:ext cx="4413250" cy="989965"/>
          </a:xfrm>
          <a:prstGeom prst="rect">
            <a:avLst/>
          </a:prstGeom>
        </p:spPr>
        <p:txBody>
          <a:bodyPr vert="horz" wrap="square" lIns="0" tIns="12065" rIns="0" bIns="0" rtlCol="0">
            <a:spAutoFit/>
          </a:bodyPr>
          <a:lstStyle/>
          <a:p>
            <a:pPr marL="1062355" marR="5080" indent="-1050290">
              <a:lnSpc>
                <a:spcPct val="117200"/>
              </a:lnSpc>
              <a:spcBef>
                <a:spcPts val="95"/>
              </a:spcBef>
            </a:pPr>
            <a:r>
              <a:rPr sz="2700" spc="-250" dirty="0">
                <a:solidFill>
                  <a:srgbClr val="004AAC"/>
                </a:solidFill>
                <a:latin typeface="Arial Black"/>
                <a:cs typeface="Arial Black"/>
              </a:rPr>
              <a:t>Test</a:t>
            </a:r>
            <a:r>
              <a:rPr sz="2700" spc="-245" dirty="0">
                <a:solidFill>
                  <a:srgbClr val="004AAC"/>
                </a:solidFill>
                <a:latin typeface="Arial Black"/>
                <a:cs typeface="Arial Black"/>
              </a:rPr>
              <a:t> </a:t>
            </a:r>
            <a:r>
              <a:rPr sz="2700" spc="-210" dirty="0">
                <a:solidFill>
                  <a:srgbClr val="004AAC"/>
                </a:solidFill>
                <a:latin typeface="Arial Black"/>
                <a:cs typeface="Arial Black"/>
              </a:rPr>
              <a:t>set</a:t>
            </a:r>
            <a:r>
              <a:rPr sz="2700" spc="-245" dirty="0">
                <a:solidFill>
                  <a:srgbClr val="004AAC"/>
                </a:solidFill>
                <a:latin typeface="Arial Black"/>
                <a:cs typeface="Arial Black"/>
              </a:rPr>
              <a:t> </a:t>
            </a:r>
            <a:r>
              <a:rPr sz="2700" spc="-100" dirty="0">
                <a:solidFill>
                  <a:srgbClr val="004AAC"/>
                </a:solidFill>
                <a:latin typeface="Arial Black"/>
                <a:cs typeface="Arial Black"/>
              </a:rPr>
              <a:t>up</a:t>
            </a:r>
            <a:r>
              <a:rPr sz="2700" spc="-240" dirty="0">
                <a:solidFill>
                  <a:srgbClr val="004AAC"/>
                </a:solidFill>
                <a:latin typeface="Arial Black"/>
                <a:cs typeface="Arial Black"/>
              </a:rPr>
              <a:t> </a:t>
            </a:r>
            <a:r>
              <a:rPr sz="2700" spc="-65" dirty="0">
                <a:solidFill>
                  <a:srgbClr val="004AAC"/>
                </a:solidFill>
                <a:latin typeface="Arial Black"/>
                <a:cs typeface="Arial Black"/>
              </a:rPr>
              <a:t>for</a:t>
            </a:r>
            <a:r>
              <a:rPr sz="2700" spc="-245" dirty="0">
                <a:solidFill>
                  <a:srgbClr val="004AAC"/>
                </a:solidFill>
                <a:latin typeface="Arial Black"/>
                <a:cs typeface="Arial Black"/>
              </a:rPr>
              <a:t> </a:t>
            </a:r>
            <a:r>
              <a:rPr sz="2700" spc="-140" dirty="0">
                <a:solidFill>
                  <a:srgbClr val="004AAC"/>
                </a:solidFill>
                <a:latin typeface="Arial Black"/>
                <a:cs typeface="Arial Black"/>
              </a:rPr>
              <a:t>three</a:t>
            </a:r>
            <a:r>
              <a:rPr sz="2700" spc="-245" dirty="0">
                <a:solidFill>
                  <a:srgbClr val="004AAC"/>
                </a:solidFill>
                <a:latin typeface="Arial Black"/>
                <a:cs typeface="Arial Black"/>
              </a:rPr>
              <a:t> </a:t>
            </a:r>
            <a:r>
              <a:rPr sz="2700" spc="-55" dirty="0">
                <a:solidFill>
                  <a:srgbClr val="004AAC"/>
                </a:solidFill>
                <a:latin typeface="Arial Black"/>
                <a:cs typeface="Arial Black"/>
              </a:rPr>
              <a:t>point </a:t>
            </a:r>
            <a:r>
              <a:rPr sz="2700" spc="-140" dirty="0">
                <a:solidFill>
                  <a:srgbClr val="004AAC"/>
                </a:solidFill>
                <a:latin typeface="Arial Black"/>
                <a:cs typeface="Arial Black"/>
              </a:rPr>
              <a:t>bending</a:t>
            </a:r>
            <a:r>
              <a:rPr sz="2700" spc="-225" dirty="0">
                <a:solidFill>
                  <a:srgbClr val="004AAC"/>
                </a:solidFill>
                <a:latin typeface="Arial Black"/>
                <a:cs typeface="Arial Black"/>
              </a:rPr>
              <a:t> </a:t>
            </a:r>
            <a:r>
              <a:rPr sz="2700" spc="-20" dirty="0">
                <a:solidFill>
                  <a:srgbClr val="004AAC"/>
                </a:solidFill>
                <a:latin typeface="Arial Black"/>
                <a:cs typeface="Arial Black"/>
              </a:rPr>
              <a:t>tests</a:t>
            </a:r>
            <a:endParaRPr sz="2700">
              <a:latin typeface="Arial Black"/>
              <a:cs typeface="Arial Black"/>
            </a:endParaRPr>
          </a:p>
        </p:txBody>
      </p:sp>
      <p:sp>
        <p:nvSpPr>
          <p:cNvPr id="10" name="object 10"/>
          <p:cNvSpPr txBox="1"/>
          <p:nvPr/>
        </p:nvSpPr>
        <p:spPr>
          <a:xfrm>
            <a:off x="7635521" y="8469379"/>
            <a:ext cx="4324350" cy="1043940"/>
          </a:xfrm>
          <a:prstGeom prst="rect">
            <a:avLst/>
          </a:prstGeom>
        </p:spPr>
        <p:txBody>
          <a:bodyPr vert="horz" wrap="square" lIns="0" tIns="11430" rIns="0" bIns="0" rtlCol="0">
            <a:spAutoFit/>
          </a:bodyPr>
          <a:lstStyle/>
          <a:p>
            <a:pPr marL="1408430" marR="5080" indent="-1396365">
              <a:lnSpc>
                <a:spcPct val="117200"/>
              </a:lnSpc>
              <a:spcBef>
                <a:spcPts val="90"/>
              </a:spcBef>
            </a:pPr>
            <a:r>
              <a:rPr sz="2850" spc="-60" dirty="0">
                <a:solidFill>
                  <a:srgbClr val="014BAF"/>
                </a:solidFill>
                <a:latin typeface="Verdana"/>
                <a:cs typeface="Verdana"/>
              </a:rPr>
              <a:t>Flexural</a:t>
            </a:r>
            <a:r>
              <a:rPr sz="2850" spc="-240" dirty="0">
                <a:solidFill>
                  <a:srgbClr val="014BAF"/>
                </a:solidFill>
                <a:latin typeface="Verdana"/>
                <a:cs typeface="Verdana"/>
              </a:rPr>
              <a:t> </a:t>
            </a:r>
            <a:r>
              <a:rPr sz="2850" spc="-40" dirty="0">
                <a:solidFill>
                  <a:srgbClr val="014BAF"/>
                </a:solidFill>
                <a:latin typeface="Verdana"/>
                <a:cs typeface="Verdana"/>
              </a:rPr>
              <a:t>strength</a:t>
            </a:r>
            <a:r>
              <a:rPr sz="2850" spc="-240" dirty="0">
                <a:solidFill>
                  <a:srgbClr val="014BAF"/>
                </a:solidFill>
                <a:latin typeface="Verdana"/>
                <a:cs typeface="Verdana"/>
              </a:rPr>
              <a:t> </a:t>
            </a:r>
            <a:r>
              <a:rPr sz="2850" spc="-10" dirty="0">
                <a:solidFill>
                  <a:srgbClr val="014BAF"/>
                </a:solidFill>
                <a:latin typeface="Verdana"/>
                <a:cs typeface="Verdana"/>
              </a:rPr>
              <a:t>testing machine</a:t>
            </a:r>
            <a:endParaRPr sz="2850">
              <a:latin typeface="Verdana"/>
              <a:cs typeface="Verdana"/>
            </a:endParaRPr>
          </a:p>
        </p:txBody>
      </p:sp>
      <p:sp>
        <p:nvSpPr>
          <p:cNvPr id="11" name="object 11"/>
          <p:cNvSpPr txBox="1"/>
          <p:nvPr/>
        </p:nvSpPr>
        <p:spPr>
          <a:xfrm>
            <a:off x="1559966" y="6627833"/>
            <a:ext cx="4705350" cy="543560"/>
          </a:xfrm>
          <a:prstGeom prst="rect">
            <a:avLst/>
          </a:prstGeom>
        </p:spPr>
        <p:txBody>
          <a:bodyPr vert="horz" wrap="square" lIns="0" tIns="12700" rIns="0" bIns="0" rtlCol="0">
            <a:spAutoFit/>
          </a:bodyPr>
          <a:lstStyle/>
          <a:p>
            <a:pPr marL="12700">
              <a:lnSpc>
                <a:spcPct val="100000"/>
              </a:lnSpc>
              <a:spcBef>
                <a:spcPts val="100"/>
              </a:spcBef>
            </a:pPr>
            <a:r>
              <a:rPr sz="3400" spc="-75" dirty="0">
                <a:solidFill>
                  <a:srgbClr val="014BAF"/>
                </a:solidFill>
                <a:latin typeface="Verdana"/>
                <a:cs typeface="Verdana"/>
              </a:rPr>
              <a:t>Flexutal</a:t>
            </a:r>
            <a:r>
              <a:rPr sz="3400" spc="-335" dirty="0">
                <a:solidFill>
                  <a:srgbClr val="014BAF"/>
                </a:solidFill>
                <a:latin typeface="Verdana"/>
                <a:cs typeface="Verdana"/>
              </a:rPr>
              <a:t> </a:t>
            </a:r>
            <a:r>
              <a:rPr sz="3400" spc="-25" dirty="0">
                <a:solidFill>
                  <a:srgbClr val="014BAF"/>
                </a:solidFill>
                <a:latin typeface="Verdana"/>
                <a:cs typeface="Verdana"/>
              </a:rPr>
              <a:t>test</a:t>
            </a:r>
            <a:r>
              <a:rPr sz="3400" spc="-330" dirty="0">
                <a:solidFill>
                  <a:srgbClr val="014BAF"/>
                </a:solidFill>
                <a:latin typeface="Verdana"/>
                <a:cs typeface="Verdana"/>
              </a:rPr>
              <a:t> </a:t>
            </a:r>
            <a:r>
              <a:rPr sz="3400" spc="-20" dirty="0">
                <a:solidFill>
                  <a:srgbClr val="014BAF"/>
                </a:solidFill>
                <a:latin typeface="Verdana"/>
                <a:cs typeface="Verdana"/>
              </a:rPr>
              <a:t>specimen</a:t>
            </a:r>
            <a:endParaRPr sz="3400">
              <a:latin typeface="Verdana"/>
              <a:cs typeface="Verdana"/>
            </a:endParaRPr>
          </a:p>
        </p:txBody>
      </p:sp>
      <p:sp>
        <p:nvSpPr>
          <p:cNvPr id="12" name="object 12"/>
          <p:cNvSpPr txBox="1"/>
          <p:nvPr/>
        </p:nvSpPr>
        <p:spPr>
          <a:xfrm>
            <a:off x="649079" y="1720014"/>
            <a:ext cx="16579850" cy="1225550"/>
          </a:xfrm>
          <a:prstGeom prst="rect">
            <a:avLst/>
          </a:prstGeom>
        </p:spPr>
        <p:txBody>
          <a:bodyPr vert="horz" wrap="square" lIns="0" tIns="12700" rIns="0" bIns="0" rtlCol="0">
            <a:spAutoFit/>
          </a:bodyPr>
          <a:lstStyle/>
          <a:p>
            <a:pPr marL="12700" marR="5080">
              <a:lnSpc>
                <a:spcPct val="115799"/>
              </a:lnSpc>
              <a:spcBef>
                <a:spcPts val="100"/>
              </a:spcBef>
            </a:pPr>
            <a:r>
              <a:rPr sz="3400" spc="-95" dirty="0">
                <a:latin typeface="Verdana"/>
                <a:cs typeface="Verdana"/>
              </a:rPr>
              <a:t>The</a:t>
            </a:r>
            <a:r>
              <a:rPr sz="3400" spc="-315" dirty="0">
                <a:latin typeface="Verdana"/>
                <a:cs typeface="Verdana"/>
              </a:rPr>
              <a:t> </a:t>
            </a:r>
            <a:r>
              <a:rPr sz="3400" spc="-35" dirty="0">
                <a:latin typeface="Verdana"/>
                <a:cs typeface="Verdana"/>
              </a:rPr>
              <a:t>ability</a:t>
            </a:r>
            <a:r>
              <a:rPr sz="3400" spc="-315" dirty="0">
                <a:latin typeface="Verdana"/>
                <a:cs typeface="Verdana"/>
              </a:rPr>
              <a:t> </a:t>
            </a:r>
            <a:r>
              <a:rPr sz="3400" spc="55" dirty="0">
                <a:latin typeface="Verdana"/>
                <a:cs typeface="Verdana"/>
              </a:rPr>
              <a:t>of</a:t>
            </a:r>
            <a:r>
              <a:rPr sz="3400" spc="-315" dirty="0">
                <a:latin typeface="Verdana"/>
                <a:cs typeface="Verdana"/>
              </a:rPr>
              <a:t> </a:t>
            </a:r>
            <a:r>
              <a:rPr sz="3400" spc="-35" dirty="0">
                <a:latin typeface="Verdana"/>
                <a:cs typeface="Verdana"/>
              </a:rPr>
              <a:t>the</a:t>
            </a:r>
            <a:r>
              <a:rPr sz="3400" spc="-310" dirty="0">
                <a:latin typeface="Verdana"/>
                <a:cs typeface="Verdana"/>
              </a:rPr>
              <a:t> </a:t>
            </a:r>
            <a:r>
              <a:rPr sz="3400" spc="-85" dirty="0">
                <a:latin typeface="Verdana"/>
                <a:cs typeface="Verdana"/>
              </a:rPr>
              <a:t>material</a:t>
            </a:r>
            <a:r>
              <a:rPr sz="3400" spc="-315" dirty="0">
                <a:latin typeface="Verdana"/>
                <a:cs typeface="Verdana"/>
              </a:rPr>
              <a:t> </a:t>
            </a:r>
            <a:r>
              <a:rPr sz="3400" dirty="0">
                <a:latin typeface="Verdana"/>
                <a:cs typeface="Verdana"/>
              </a:rPr>
              <a:t>to</a:t>
            </a:r>
            <a:r>
              <a:rPr sz="3400" spc="-315" dirty="0">
                <a:latin typeface="Verdana"/>
                <a:cs typeface="Verdana"/>
              </a:rPr>
              <a:t> </a:t>
            </a:r>
            <a:r>
              <a:rPr sz="3400" spc="-50" dirty="0">
                <a:latin typeface="Verdana"/>
                <a:cs typeface="Verdana"/>
              </a:rPr>
              <a:t>withstand</a:t>
            </a:r>
            <a:r>
              <a:rPr sz="3400" spc="-310" dirty="0">
                <a:latin typeface="Verdana"/>
                <a:cs typeface="Verdana"/>
              </a:rPr>
              <a:t> </a:t>
            </a:r>
            <a:r>
              <a:rPr sz="3400" spc="-60" dirty="0">
                <a:latin typeface="Verdana"/>
                <a:cs typeface="Verdana"/>
              </a:rPr>
              <a:t>bending</a:t>
            </a:r>
            <a:r>
              <a:rPr sz="3400" spc="-315" dirty="0">
                <a:latin typeface="Verdana"/>
                <a:cs typeface="Verdana"/>
              </a:rPr>
              <a:t> </a:t>
            </a:r>
            <a:r>
              <a:rPr sz="3400" spc="-10" dirty="0">
                <a:latin typeface="Verdana"/>
                <a:cs typeface="Verdana"/>
              </a:rPr>
              <a:t>forces</a:t>
            </a:r>
            <a:r>
              <a:rPr sz="3400" spc="-315" dirty="0">
                <a:latin typeface="Verdana"/>
                <a:cs typeface="Verdana"/>
              </a:rPr>
              <a:t> </a:t>
            </a:r>
            <a:r>
              <a:rPr sz="3400" spc="-10" dirty="0">
                <a:latin typeface="Verdana"/>
                <a:cs typeface="Verdana"/>
              </a:rPr>
              <a:t>applied</a:t>
            </a:r>
            <a:r>
              <a:rPr sz="3400" spc="-315" dirty="0">
                <a:latin typeface="Verdana"/>
                <a:cs typeface="Verdana"/>
              </a:rPr>
              <a:t> </a:t>
            </a:r>
            <a:r>
              <a:rPr sz="3400" spc="-30" dirty="0">
                <a:latin typeface="Verdana"/>
                <a:cs typeface="Verdana"/>
              </a:rPr>
              <a:t>perpendicular</a:t>
            </a:r>
            <a:r>
              <a:rPr sz="3400" spc="-310" dirty="0">
                <a:latin typeface="Verdana"/>
                <a:cs typeface="Verdana"/>
              </a:rPr>
              <a:t> </a:t>
            </a:r>
            <a:r>
              <a:rPr sz="3400" spc="-25" dirty="0">
                <a:latin typeface="Verdana"/>
                <a:cs typeface="Verdana"/>
              </a:rPr>
              <a:t>to </a:t>
            </a:r>
            <a:r>
              <a:rPr sz="3400" spc="-35" dirty="0">
                <a:latin typeface="Verdana"/>
                <a:cs typeface="Verdana"/>
              </a:rPr>
              <a:t>its</a:t>
            </a:r>
            <a:r>
              <a:rPr sz="3400" spc="-310" dirty="0">
                <a:latin typeface="Verdana"/>
                <a:cs typeface="Verdana"/>
              </a:rPr>
              <a:t> </a:t>
            </a:r>
            <a:r>
              <a:rPr sz="3400" spc="-45" dirty="0">
                <a:latin typeface="Verdana"/>
                <a:cs typeface="Verdana"/>
              </a:rPr>
              <a:t>longitudinal</a:t>
            </a:r>
            <a:r>
              <a:rPr sz="3400" spc="-310" dirty="0">
                <a:latin typeface="Verdana"/>
                <a:cs typeface="Verdana"/>
              </a:rPr>
              <a:t> </a:t>
            </a:r>
            <a:r>
              <a:rPr sz="3400" spc="-10" dirty="0">
                <a:latin typeface="Verdana"/>
                <a:cs typeface="Verdana"/>
              </a:rPr>
              <a:t>axis.</a:t>
            </a:r>
            <a:endParaRPr sz="340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6013" y="4090846"/>
            <a:ext cx="5486399" cy="4638674"/>
          </a:xfrm>
          <a:prstGeom prst="rect">
            <a:avLst/>
          </a:prstGeom>
        </p:spPr>
      </p:pic>
      <p:pic>
        <p:nvPicPr>
          <p:cNvPr id="3" name="object 3"/>
          <p:cNvPicPr/>
          <p:nvPr/>
        </p:nvPicPr>
        <p:blipFill>
          <a:blip r:embed="rId3" cstate="print"/>
          <a:stretch>
            <a:fillRect/>
          </a:stretch>
        </p:blipFill>
        <p:spPr>
          <a:xfrm>
            <a:off x="12766808" y="4043168"/>
            <a:ext cx="4495799" cy="4686299"/>
          </a:xfrm>
          <a:prstGeom prst="rect">
            <a:avLst/>
          </a:prstGeom>
        </p:spPr>
      </p:pic>
      <p:pic>
        <p:nvPicPr>
          <p:cNvPr id="4" name="object 4"/>
          <p:cNvPicPr/>
          <p:nvPr/>
        </p:nvPicPr>
        <p:blipFill>
          <a:blip r:embed="rId4" cstate="print"/>
          <a:stretch>
            <a:fillRect/>
          </a:stretch>
        </p:blipFill>
        <p:spPr>
          <a:xfrm>
            <a:off x="7101491" y="4043168"/>
            <a:ext cx="4667249" cy="4686299"/>
          </a:xfrm>
          <a:prstGeom prst="rect">
            <a:avLst/>
          </a:prstGeom>
        </p:spPr>
      </p:pic>
      <p:sp>
        <p:nvSpPr>
          <p:cNvPr id="5" name="object 5"/>
          <p:cNvSpPr txBox="1"/>
          <p:nvPr/>
        </p:nvSpPr>
        <p:spPr>
          <a:xfrm>
            <a:off x="17374403" y="9207500"/>
            <a:ext cx="238760" cy="482600"/>
          </a:xfrm>
          <a:prstGeom prst="rect">
            <a:avLst/>
          </a:prstGeom>
        </p:spPr>
        <p:txBody>
          <a:bodyPr vert="horz" wrap="square" lIns="0" tIns="12700" rIns="0" bIns="0" rtlCol="0">
            <a:spAutoFit/>
          </a:bodyPr>
          <a:lstStyle/>
          <a:p>
            <a:pPr marL="12700">
              <a:lnSpc>
                <a:spcPct val="100000"/>
              </a:lnSpc>
              <a:spcBef>
                <a:spcPts val="100"/>
              </a:spcBef>
            </a:pPr>
            <a:r>
              <a:rPr sz="3000" spc="-190" dirty="0">
                <a:solidFill>
                  <a:srgbClr val="333333"/>
                </a:solidFill>
                <a:latin typeface="Verdana"/>
                <a:cs typeface="Verdana"/>
              </a:rPr>
              <a:t>7</a:t>
            </a:r>
            <a:endParaRPr sz="3000">
              <a:latin typeface="Verdana"/>
              <a:cs typeface="Verdana"/>
            </a:endParaRPr>
          </a:p>
        </p:txBody>
      </p:sp>
      <p:sp>
        <p:nvSpPr>
          <p:cNvPr id="6" name="object 6"/>
          <p:cNvSpPr/>
          <p:nvPr/>
        </p:nvSpPr>
        <p:spPr>
          <a:xfrm>
            <a:off x="3786975" y="1419706"/>
            <a:ext cx="11061700" cy="57150"/>
          </a:xfrm>
          <a:custGeom>
            <a:avLst/>
            <a:gdLst/>
            <a:ahLst/>
            <a:cxnLst/>
            <a:rect l="l" t="t" r="r" b="b"/>
            <a:pathLst>
              <a:path w="11061700" h="57150">
                <a:moveTo>
                  <a:pt x="11061535" y="0"/>
                </a:moveTo>
                <a:lnTo>
                  <a:pt x="9010434" y="0"/>
                </a:lnTo>
                <a:lnTo>
                  <a:pt x="6500685" y="0"/>
                </a:lnTo>
                <a:lnTo>
                  <a:pt x="3429825" y="0"/>
                </a:lnTo>
                <a:lnTo>
                  <a:pt x="0" y="0"/>
                </a:lnTo>
                <a:lnTo>
                  <a:pt x="0" y="57150"/>
                </a:lnTo>
                <a:lnTo>
                  <a:pt x="3429825" y="57150"/>
                </a:lnTo>
                <a:lnTo>
                  <a:pt x="6500685" y="57150"/>
                </a:lnTo>
                <a:lnTo>
                  <a:pt x="9010434" y="57150"/>
                </a:lnTo>
                <a:lnTo>
                  <a:pt x="11061535" y="57150"/>
                </a:lnTo>
                <a:lnTo>
                  <a:pt x="11061535" y="0"/>
                </a:lnTo>
                <a:close/>
              </a:path>
            </a:pathLst>
          </a:custGeom>
          <a:solidFill>
            <a:srgbClr val="333333"/>
          </a:solidFill>
        </p:spPr>
        <p:txBody>
          <a:bodyPr wrap="square" lIns="0" tIns="0" rIns="0" bIns="0" rtlCol="0"/>
          <a:lstStyle/>
          <a:p>
            <a:endParaRPr/>
          </a:p>
        </p:txBody>
      </p:sp>
      <p:sp>
        <p:nvSpPr>
          <p:cNvPr id="7" name="object 7"/>
          <p:cNvSpPr txBox="1">
            <a:spLocks noGrp="1"/>
          </p:cNvSpPr>
          <p:nvPr>
            <p:ph type="title"/>
          </p:nvPr>
        </p:nvSpPr>
        <p:spPr>
          <a:xfrm>
            <a:off x="2780886" y="736729"/>
            <a:ext cx="12080875" cy="784225"/>
          </a:xfrm>
          <a:prstGeom prst="rect">
            <a:avLst/>
          </a:prstGeom>
        </p:spPr>
        <p:txBody>
          <a:bodyPr vert="horz" wrap="square" lIns="0" tIns="15875" rIns="0" bIns="0" rtlCol="0">
            <a:spAutoFit/>
          </a:bodyPr>
          <a:lstStyle/>
          <a:p>
            <a:pPr marL="12700">
              <a:lnSpc>
                <a:spcPct val="100000"/>
              </a:lnSpc>
              <a:spcBef>
                <a:spcPts val="125"/>
              </a:spcBef>
            </a:pPr>
            <a:r>
              <a:rPr sz="4950" spc="-330" dirty="0"/>
              <a:t>I</a:t>
            </a:r>
            <a:r>
              <a:rPr sz="4950" u="heavy" spc="-330" dirty="0">
                <a:uFill>
                  <a:solidFill>
                    <a:srgbClr val="333333"/>
                  </a:solidFill>
                </a:uFill>
              </a:rPr>
              <a:t>m</a:t>
            </a:r>
            <a:r>
              <a:rPr sz="4950" spc="-330" dirty="0"/>
              <a:t>pact</a:t>
            </a:r>
            <a:r>
              <a:rPr sz="4950" spc="-470" dirty="0"/>
              <a:t> </a:t>
            </a:r>
            <a:r>
              <a:rPr sz="4950" spc="-275" dirty="0"/>
              <a:t>Strength</a:t>
            </a:r>
            <a:r>
              <a:rPr sz="4950" spc="-470" dirty="0"/>
              <a:t> </a:t>
            </a:r>
            <a:r>
              <a:rPr sz="4950" spc="-385" dirty="0"/>
              <a:t>Testing</a:t>
            </a:r>
            <a:r>
              <a:rPr sz="4950" spc="-470" dirty="0"/>
              <a:t> </a:t>
            </a:r>
            <a:r>
              <a:rPr sz="4950" spc="-110" dirty="0"/>
              <a:t>of</a:t>
            </a:r>
            <a:r>
              <a:rPr sz="4950" spc="-470" dirty="0"/>
              <a:t> </a:t>
            </a:r>
            <a:r>
              <a:rPr sz="4950" spc="-330" dirty="0"/>
              <a:t>Composites</a:t>
            </a:r>
            <a:endParaRPr sz="4950"/>
          </a:p>
        </p:txBody>
      </p:sp>
      <p:sp>
        <p:nvSpPr>
          <p:cNvPr id="8" name="object 8"/>
          <p:cNvSpPr txBox="1"/>
          <p:nvPr/>
        </p:nvSpPr>
        <p:spPr>
          <a:xfrm>
            <a:off x="6938591" y="9422875"/>
            <a:ext cx="4410710" cy="554355"/>
          </a:xfrm>
          <a:prstGeom prst="rect">
            <a:avLst/>
          </a:prstGeom>
        </p:spPr>
        <p:txBody>
          <a:bodyPr vert="horz" wrap="square" lIns="0" tIns="14604" rIns="0" bIns="0" rtlCol="0">
            <a:spAutoFit/>
          </a:bodyPr>
          <a:lstStyle/>
          <a:p>
            <a:pPr marL="12700">
              <a:lnSpc>
                <a:spcPct val="100000"/>
              </a:lnSpc>
              <a:spcBef>
                <a:spcPts val="114"/>
              </a:spcBef>
            </a:pPr>
            <a:r>
              <a:rPr sz="3450" dirty="0">
                <a:solidFill>
                  <a:srgbClr val="004AAC"/>
                </a:solidFill>
                <a:latin typeface="Verdana"/>
                <a:cs typeface="Verdana"/>
              </a:rPr>
              <a:t>Plastic</a:t>
            </a:r>
            <a:r>
              <a:rPr sz="3450" spc="-295" dirty="0">
                <a:solidFill>
                  <a:srgbClr val="004AAC"/>
                </a:solidFill>
                <a:latin typeface="Verdana"/>
                <a:cs typeface="Verdana"/>
              </a:rPr>
              <a:t> </a:t>
            </a:r>
            <a:r>
              <a:rPr sz="3450" spc="-25" dirty="0">
                <a:solidFill>
                  <a:srgbClr val="004AAC"/>
                </a:solidFill>
                <a:latin typeface="Verdana"/>
                <a:cs typeface="Verdana"/>
              </a:rPr>
              <a:t>impact</a:t>
            </a:r>
            <a:r>
              <a:rPr sz="3450" spc="-295" dirty="0">
                <a:solidFill>
                  <a:srgbClr val="004AAC"/>
                </a:solidFill>
                <a:latin typeface="Verdana"/>
                <a:cs typeface="Verdana"/>
              </a:rPr>
              <a:t> </a:t>
            </a:r>
            <a:r>
              <a:rPr sz="3450" spc="-10" dirty="0">
                <a:solidFill>
                  <a:srgbClr val="004AAC"/>
                </a:solidFill>
                <a:latin typeface="Verdana"/>
                <a:cs typeface="Verdana"/>
              </a:rPr>
              <a:t>tester</a:t>
            </a:r>
            <a:endParaRPr sz="3450">
              <a:latin typeface="Verdana"/>
              <a:cs typeface="Verdana"/>
            </a:endParaRPr>
          </a:p>
        </p:txBody>
      </p:sp>
      <p:sp>
        <p:nvSpPr>
          <p:cNvPr id="9" name="object 9"/>
          <p:cNvSpPr txBox="1"/>
          <p:nvPr/>
        </p:nvSpPr>
        <p:spPr>
          <a:xfrm>
            <a:off x="908991" y="1474077"/>
            <a:ext cx="16221710" cy="2282825"/>
          </a:xfrm>
          <a:prstGeom prst="rect">
            <a:avLst/>
          </a:prstGeom>
        </p:spPr>
        <p:txBody>
          <a:bodyPr vert="horz" wrap="square" lIns="0" tIns="319405" rIns="0" bIns="0" rtlCol="0">
            <a:spAutoFit/>
          </a:bodyPr>
          <a:lstStyle/>
          <a:p>
            <a:pPr marL="41275">
              <a:lnSpc>
                <a:spcPct val="100000"/>
              </a:lnSpc>
              <a:spcBef>
                <a:spcPts val="2515"/>
              </a:spcBef>
            </a:pPr>
            <a:r>
              <a:rPr sz="3600" spc="-310" dirty="0">
                <a:solidFill>
                  <a:srgbClr val="333333"/>
                </a:solidFill>
                <a:latin typeface="Arial Black"/>
                <a:cs typeface="Arial Black"/>
              </a:rPr>
              <a:t>CHARPY</a:t>
            </a:r>
            <a:r>
              <a:rPr sz="3600" spc="-320" dirty="0">
                <a:solidFill>
                  <a:srgbClr val="333333"/>
                </a:solidFill>
                <a:latin typeface="Arial Black"/>
                <a:cs typeface="Arial Black"/>
              </a:rPr>
              <a:t> </a:t>
            </a:r>
            <a:r>
              <a:rPr sz="3600" spc="-80" dirty="0">
                <a:solidFill>
                  <a:srgbClr val="333333"/>
                </a:solidFill>
                <a:latin typeface="Arial Black"/>
                <a:cs typeface="Arial Black"/>
              </a:rPr>
              <a:t>V-</a:t>
            </a:r>
            <a:r>
              <a:rPr sz="3600" spc="-260" dirty="0">
                <a:solidFill>
                  <a:srgbClr val="333333"/>
                </a:solidFill>
                <a:latin typeface="Arial Black"/>
                <a:cs typeface="Arial Black"/>
              </a:rPr>
              <a:t>NOTCH</a:t>
            </a:r>
            <a:r>
              <a:rPr sz="3600" spc="-315" dirty="0">
                <a:solidFill>
                  <a:srgbClr val="333333"/>
                </a:solidFill>
                <a:latin typeface="Arial Black"/>
                <a:cs typeface="Arial Black"/>
              </a:rPr>
              <a:t> </a:t>
            </a:r>
            <a:r>
              <a:rPr sz="3600" spc="-455" dirty="0">
                <a:solidFill>
                  <a:srgbClr val="333333"/>
                </a:solidFill>
                <a:latin typeface="Arial Black"/>
                <a:cs typeface="Arial Black"/>
              </a:rPr>
              <a:t>TEST</a:t>
            </a:r>
            <a:endParaRPr sz="3600">
              <a:latin typeface="Arial Black"/>
              <a:cs typeface="Arial Black"/>
            </a:endParaRPr>
          </a:p>
          <a:p>
            <a:pPr marL="12700" marR="5080">
              <a:lnSpc>
                <a:spcPct val="115799"/>
              </a:lnSpc>
              <a:spcBef>
                <a:spcPts val="1590"/>
              </a:spcBef>
            </a:pPr>
            <a:r>
              <a:rPr sz="3400" spc="-95" dirty="0">
                <a:solidFill>
                  <a:srgbClr val="333333"/>
                </a:solidFill>
                <a:latin typeface="Verdana"/>
                <a:cs typeface="Verdana"/>
              </a:rPr>
              <a:t>The</a:t>
            </a:r>
            <a:r>
              <a:rPr sz="3400" spc="-330" dirty="0">
                <a:solidFill>
                  <a:srgbClr val="333333"/>
                </a:solidFill>
                <a:latin typeface="Verdana"/>
                <a:cs typeface="Verdana"/>
              </a:rPr>
              <a:t> </a:t>
            </a:r>
            <a:r>
              <a:rPr sz="3400" spc="-40" dirty="0">
                <a:solidFill>
                  <a:srgbClr val="333333"/>
                </a:solidFill>
                <a:latin typeface="Verdana"/>
                <a:cs typeface="Verdana"/>
              </a:rPr>
              <a:t>impact</a:t>
            </a:r>
            <a:r>
              <a:rPr sz="3400" spc="-330" dirty="0">
                <a:solidFill>
                  <a:srgbClr val="333333"/>
                </a:solidFill>
                <a:latin typeface="Verdana"/>
                <a:cs typeface="Verdana"/>
              </a:rPr>
              <a:t> </a:t>
            </a:r>
            <a:r>
              <a:rPr sz="3400" spc="-70" dirty="0">
                <a:solidFill>
                  <a:srgbClr val="333333"/>
                </a:solidFill>
                <a:latin typeface="Verdana"/>
                <a:cs typeface="Verdana"/>
              </a:rPr>
              <a:t>strength</a:t>
            </a:r>
            <a:r>
              <a:rPr sz="3400" spc="-330" dirty="0">
                <a:solidFill>
                  <a:srgbClr val="333333"/>
                </a:solidFill>
                <a:latin typeface="Verdana"/>
                <a:cs typeface="Verdana"/>
              </a:rPr>
              <a:t> </a:t>
            </a:r>
            <a:r>
              <a:rPr sz="3400" spc="55" dirty="0">
                <a:solidFill>
                  <a:srgbClr val="333333"/>
                </a:solidFill>
                <a:latin typeface="Verdana"/>
                <a:cs typeface="Verdana"/>
              </a:rPr>
              <a:t>of</a:t>
            </a:r>
            <a:r>
              <a:rPr sz="3400" spc="-330" dirty="0">
                <a:solidFill>
                  <a:srgbClr val="333333"/>
                </a:solidFill>
                <a:latin typeface="Verdana"/>
                <a:cs typeface="Verdana"/>
              </a:rPr>
              <a:t> </a:t>
            </a:r>
            <a:r>
              <a:rPr sz="3400" spc="-170" dirty="0">
                <a:solidFill>
                  <a:srgbClr val="333333"/>
                </a:solidFill>
                <a:latin typeface="Verdana"/>
                <a:cs typeface="Verdana"/>
              </a:rPr>
              <a:t>a</a:t>
            </a:r>
            <a:r>
              <a:rPr sz="3400" spc="-330" dirty="0">
                <a:solidFill>
                  <a:srgbClr val="333333"/>
                </a:solidFill>
                <a:latin typeface="Verdana"/>
                <a:cs typeface="Verdana"/>
              </a:rPr>
              <a:t> </a:t>
            </a:r>
            <a:r>
              <a:rPr sz="3400" spc="-85" dirty="0">
                <a:solidFill>
                  <a:srgbClr val="333333"/>
                </a:solidFill>
                <a:latin typeface="Verdana"/>
                <a:cs typeface="Verdana"/>
              </a:rPr>
              <a:t>material</a:t>
            </a:r>
            <a:r>
              <a:rPr sz="3400" spc="-330" dirty="0">
                <a:solidFill>
                  <a:srgbClr val="333333"/>
                </a:solidFill>
                <a:latin typeface="Verdana"/>
                <a:cs typeface="Verdana"/>
              </a:rPr>
              <a:t> </a:t>
            </a:r>
            <a:r>
              <a:rPr sz="3400" spc="-70" dirty="0">
                <a:solidFill>
                  <a:srgbClr val="333333"/>
                </a:solidFill>
                <a:latin typeface="Verdana"/>
                <a:cs typeface="Verdana"/>
              </a:rPr>
              <a:t>is</a:t>
            </a:r>
            <a:r>
              <a:rPr sz="3400" spc="-325" dirty="0">
                <a:solidFill>
                  <a:srgbClr val="333333"/>
                </a:solidFill>
                <a:latin typeface="Verdana"/>
                <a:cs typeface="Verdana"/>
              </a:rPr>
              <a:t> </a:t>
            </a:r>
            <a:r>
              <a:rPr sz="3400" spc="-10" dirty="0">
                <a:solidFill>
                  <a:srgbClr val="333333"/>
                </a:solidFill>
                <a:latin typeface="Verdana"/>
                <a:cs typeface="Verdana"/>
              </a:rPr>
              <a:t>defined</a:t>
            </a:r>
            <a:r>
              <a:rPr sz="3400" spc="-330" dirty="0">
                <a:solidFill>
                  <a:srgbClr val="333333"/>
                </a:solidFill>
                <a:latin typeface="Verdana"/>
                <a:cs typeface="Verdana"/>
              </a:rPr>
              <a:t> </a:t>
            </a:r>
            <a:r>
              <a:rPr sz="3400" spc="-135" dirty="0">
                <a:solidFill>
                  <a:srgbClr val="333333"/>
                </a:solidFill>
                <a:latin typeface="Verdana"/>
                <a:cs typeface="Verdana"/>
              </a:rPr>
              <a:t>as</a:t>
            </a:r>
            <a:r>
              <a:rPr sz="3400" spc="-330" dirty="0">
                <a:solidFill>
                  <a:srgbClr val="333333"/>
                </a:solidFill>
                <a:latin typeface="Verdana"/>
                <a:cs typeface="Verdana"/>
              </a:rPr>
              <a:t> </a:t>
            </a:r>
            <a:r>
              <a:rPr sz="3400" spc="-35" dirty="0">
                <a:solidFill>
                  <a:srgbClr val="333333"/>
                </a:solidFill>
                <a:latin typeface="Verdana"/>
                <a:cs typeface="Verdana"/>
              </a:rPr>
              <a:t>its</a:t>
            </a:r>
            <a:r>
              <a:rPr sz="3400" spc="-330" dirty="0">
                <a:solidFill>
                  <a:srgbClr val="333333"/>
                </a:solidFill>
                <a:latin typeface="Verdana"/>
                <a:cs typeface="Verdana"/>
              </a:rPr>
              <a:t> </a:t>
            </a:r>
            <a:r>
              <a:rPr sz="3400" spc="-25" dirty="0">
                <a:solidFill>
                  <a:srgbClr val="333333"/>
                </a:solidFill>
                <a:latin typeface="Verdana"/>
                <a:cs typeface="Verdana"/>
              </a:rPr>
              <a:t>capability</a:t>
            </a:r>
            <a:r>
              <a:rPr sz="3400" spc="-330" dirty="0">
                <a:solidFill>
                  <a:srgbClr val="333333"/>
                </a:solidFill>
                <a:latin typeface="Verdana"/>
                <a:cs typeface="Verdana"/>
              </a:rPr>
              <a:t> </a:t>
            </a:r>
            <a:r>
              <a:rPr sz="3400" dirty="0">
                <a:solidFill>
                  <a:srgbClr val="333333"/>
                </a:solidFill>
                <a:latin typeface="Verdana"/>
                <a:cs typeface="Verdana"/>
              </a:rPr>
              <a:t>to</a:t>
            </a:r>
            <a:r>
              <a:rPr sz="3400" spc="-330" dirty="0">
                <a:solidFill>
                  <a:srgbClr val="333333"/>
                </a:solidFill>
                <a:latin typeface="Verdana"/>
                <a:cs typeface="Verdana"/>
              </a:rPr>
              <a:t> </a:t>
            </a:r>
            <a:r>
              <a:rPr sz="3400" spc="-60" dirty="0">
                <a:solidFill>
                  <a:srgbClr val="333333"/>
                </a:solidFill>
                <a:latin typeface="Verdana"/>
                <a:cs typeface="Verdana"/>
              </a:rPr>
              <a:t>resist</a:t>
            </a:r>
            <a:r>
              <a:rPr sz="3400" spc="-325" dirty="0">
                <a:solidFill>
                  <a:srgbClr val="333333"/>
                </a:solidFill>
                <a:latin typeface="Verdana"/>
                <a:cs typeface="Verdana"/>
              </a:rPr>
              <a:t> </a:t>
            </a:r>
            <a:r>
              <a:rPr sz="3400" spc="-170" dirty="0">
                <a:solidFill>
                  <a:srgbClr val="333333"/>
                </a:solidFill>
                <a:latin typeface="Verdana"/>
                <a:cs typeface="Verdana"/>
              </a:rPr>
              <a:t>a</a:t>
            </a:r>
            <a:r>
              <a:rPr sz="3400" spc="-330" dirty="0">
                <a:solidFill>
                  <a:srgbClr val="333333"/>
                </a:solidFill>
                <a:latin typeface="Verdana"/>
                <a:cs typeface="Verdana"/>
              </a:rPr>
              <a:t> </a:t>
            </a:r>
            <a:r>
              <a:rPr sz="3400" spc="-10" dirty="0">
                <a:solidFill>
                  <a:srgbClr val="333333"/>
                </a:solidFill>
                <a:latin typeface="Verdana"/>
                <a:cs typeface="Verdana"/>
              </a:rPr>
              <a:t>sudden applied</a:t>
            </a:r>
            <a:r>
              <a:rPr sz="3400" spc="-355" dirty="0">
                <a:solidFill>
                  <a:srgbClr val="333333"/>
                </a:solidFill>
                <a:latin typeface="Verdana"/>
                <a:cs typeface="Verdana"/>
              </a:rPr>
              <a:t> </a:t>
            </a:r>
            <a:r>
              <a:rPr sz="3400" spc="-10" dirty="0">
                <a:solidFill>
                  <a:srgbClr val="333333"/>
                </a:solidFill>
                <a:latin typeface="Verdana"/>
                <a:cs typeface="Verdana"/>
              </a:rPr>
              <a:t>load</a:t>
            </a:r>
            <a:r>
              <a:rPr sz="3400" spc="-355" dirty="0">
                <a:solidFill>
                  <a:srgbClr val="333333"/>
                </a:solidFill>
                <a:latin typeface="Verdana"/>
                <a:cs typeface="Verdana"/>
              </a:rPr>
              <a:t> </a:t>
            </a:r>
            <a:r>
              <a:rPr sz="3400" spc="-20" dirty="0">
                <a:solidFill>
                  <a:srgbClr val="333333"/>
                </a:solidFill>
                <a:latin typeface="Verdana"/>
                <a:cs typeface="Verdana"/>
              </a:rPr>
              <a:t>or</a:t>
            </a:r>
            <a:r>
              <a:rPr sz="3400" spc="-355" dirty="0">
                <a:solidFill>
                  <a:srgbClr val="333333"/>
                </a:solidFill>
                <a:latin typeface="Verdana"/>
                <a:cs typeface="Verdana"/>
              </a:rPr>
              <a:t> </a:t>
            </a:r>
            <a:r>
              <a:rPr sz="3400" spc="-10" dirty="0">
                <a:solidFill>
                  <a:srgbClr val="333333"/>
                </a:solidFill>
                <a:latin typeface="Verdana"/>
                <a:cs typeface="Verdana"/>
              </a:rPr>
              <a:t>force.</a:t>
            </a:r>
            <a:endParaRPr sz="340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98558" y="4075601"/>
            <a:ext cx="6048374" cy="4676774"/>
          </a:xfrm>
          <a:prstGeom prst="rect">
            <a:avLst/>
          </a:prstGeom>
        </p:spPr>
      </p:pic>
      <p:sp>
        <p:nvSpPr>
          <p:cNvPr id="3" name="object 3"/>
          <p:cNvSpPr txBox="1"/>
          <p:nvPr/>
        </p:nvSpPr>
        <p:spPr>
          <a:xfrm>
            <a:off x="17374403" y="9207501"/>
            <a:ext cx="238760" cy="482600"/>
          </a:xfrm>
          <a:prstGeom prst="rect">
            <a:avLst/>
          </a:prstGeom>
        </p:spPr>
        <p:txBody>
          <a:bodyPr vert="horz" wrap="square" lIns="0" tIns="12700" rIns="0" bIns="0" rtlCol="0">
            <a:spAutoFit/>
          </a:bodyPr>
          <a:lstStyle/>
          <a:p>
            <a:pPr marL="12700">
              <a:lnSpc>
                <a:spcPct val="100000"/>
              </a:lnSpc>
              <a:spcBef>
                <a:spcPts val="100"/>
              </a:spcBef>
            </a:pPr>
            <a:r>
              <a:rPr sz="3000" spc="-190" dirty="0">
                <a:solidFill>
                  <a:srgbClr val="333333"/>
                </a:solidFill>
                <a:latin typeface="Verdana"/>
                <a:cs typeface="Verdana"/>
              </a:rPr>
              <a:t>7</a:t>
            </a:r>
            <a:endParaRPr sz="3000">
              <a:latin typeface="Verdana"/>
              <a:cs typeface="Verdana"/>
            </a:endParaRPr>
          </a:p>
        </p:txBody>
      </p:sp>
      <p:sp>
        <p:nvSpPr>
          <p:cNvPr id="4" name="object 4"/>
          <p:cNvSpPr/>
          <p:nvPr/>
        </p:nvSpPr>
        <p:spPr>
          <a:xfrm>
            <a:off x="7021931" y="1469122"/>
            <a:ext cx="8155940" cy="57150"/>
          </a:xfrm>
          <a:custGeom>
            <a:avLst/>
            <a:gdLst/>
            <a:ahLst/>
            <a:cxnLst/>
            <a:rect l="l" t="t" r="r" b="b"/>
            <a:pathLst>
              <a:path w="8155940" h="57150">
                <a:moveTo>
                  <a:pt x="8155318" y="0"/>
                </a:moveTo>
                <a:lnTo>
                  <a:pt x="5830303" y="0"/>
                </a:lnTo>
                <a:lnTo>
                  <a:pt x="3208248" y="0"/>
                </a:lnTo>
                <a:lnTo>
                  <a:pt x="0" y="0"/>
                </a:lnTo>
                <a:lnTo>
                  <a:pt x="0" y="57150"/>
                </a:lnTo>
                <a:lnTo>
                  <a:pt x="3208248" y="57150"/>
                </a:lnTo>
                <a:lnTo>
                  <a:pt x="5830303" y="57150"/>
                </a:lnTo>
                <a:lnTo>
                  <a:pt x="8155318" y="57150"/>
                </a:lnTo>
                <a:lnTo>
                  <a:pt x="8155318" y="0"/>
                </a:lnTo>
                <a:close/>
              </a:path>
            </a:pathLst>
          </a:custGeom>
          <a:solidFill>
            <a:srgbClr val="333333"/>
          </a:solid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167642" rIns="0" bIns="0" rtlCol="0">
            <a:spAutoFit/>
          </a:bodyPr>
          <a:lstStyle/>
          <a:p>
            <a:pPr marL="1862455">
              <a:lnSpc>
                <a:spcPct val="100000"/>
              </a:lnSpc>
              <a:spcBef>
                <a:spcPts val="100"/>
              </a:spcBef>
            </a:pPr>
            <a:r>
              <a:rPr sz="5200" u="heavy" spc="-400" dirty="0">
                <a:uFill>
                  <a:solidFill>
                    <a:srgbClr val="333333"/>
                  </a:solidFill>
                </a:uFill>
              </a:rPr>
              <a:t>Tensile</a:t>
            </a:r>
            <a:r>
              <a:rPr sz="5200" u="heavy" spc="-500" dirty="0">
                <a:uFill>
                  <a:solidFill>
                    <a:srgbClr val="333333"/>
                  </a:solidFill>
                </a:uFill>
              </a:rPr>
              <a:t> </a:t>
            </a:r>
            <a:r>
              <a:rPr sz="5200" u="heavy" spc="-305" dirty="0">
                <a:uFill>
                  <a:solidFill>
                    <a:srgbClr val="333333"/>
                  </a:solidFill>
                </a:uFill>
              </a:rPr>
              <a:t>Stren</a:t>
            </a:r>
            <a:r>
              <a:rPr sz="5200" spc="-305" dirty="0"/>
              <a:t>gth</a:t>
            </a:r>
            <a:r>
              <a:rPr sz="5200" spc="-500" dirty="0"/>
              <a:t> </a:t>
            </a:r>
            <a:r>
              <a:rPr sz="5200" spc="-415" dirty="0"/>
              <a:t>Testing</a:t>
            </a:r>
            <a:r>
              <a:rPr sz="5200" spc="-500" dirty="0"/>
              <a:t> </a:t>
            </a:r>
            <a:r>
              <a:rPr sz="5200" spc="-125" dirty="0"/>
              <a:t>of</a:t>
            </a:r>
            <a:r>
              <a:rPr sz="5200" spc="-500" dirty="0"/>
              <a:t> </a:t>
            </a:r>
            <a:r>
              <a:rPr sz="5200" spc="-355" dirty="0"/>
              <a:t>Composites:</a:t>
            </a:r>
            <a:endParaRPr sz="5200"/>
          </a:p>
        </p:txBody>
      </p:sp>
      <p:sp>
        <p:nvSpPr>
          <p:cNvPr id="6" name="object 6"/>
          <p:cNvSpPr txBox="1"/>
          <p:nvPr/>
        </p:nvSpPr>
        <p:spPr>
          <a:xfrm>
            <a:off x="434013" y="2540741"/>
            <a:ext cx="16313150" cy="1225550"/>
          </a:xfrm>
          <a:prstGeom prst="rect">
            <a:avLst/>
          </a:prstGeom>
        </p:spPr>
        <p:txBody>
          <a:bodyPr vert="horz" wrap="square" lIns="0" tIns="12700" rIns="0" bIns="0" rtlCol="0">
            <a:spAutoFit/>
          </a:bodyPr>
          <a:lstStyle/>
          <a:p>
            <a:pPr marL="12700" marR="5080">
              <a:lnSpc>
                <a:spcPct val="115799"/>
              </a:lnSpc>
              <a:spcBef>
                <a:spcPts val="100"/>
              </a:spcBef>
            </a:pPr>
            <a:r>
              <a:rPr sz="3400" spc="-70" dirty="0">
                <a:solidFill>
                  <a:srgbClr val="333333"/>
                </a:solidFill>
                <a:latin typeface="Verdana"/>
                <a:cs typeface="Verdana"/>
              </a:rPr>
              <a:t>Tensile</a:t>
            </a:r>
            <a:r>
              <a:rPr sz="3400" spc="-325" dirty="0">
                <a:solidFill>
                  <a:srgbClr val="333333"/>
                </a:solidFill>
                <a:latin typeface="Verdana"/>
                <a:cs typeface="Verdana"/>
              </a:rPr>
              <a:t> </a:t>
            </a:r>
            <a:r>
              <a:rPr sz="3400" spc="-70" dirty="0">
                <a:solidFill>
                  <a:srgbClr val="333333"/>
                </a:solidFill>
                <a:latin typeface="Verdana"/>
                <a:cs typeface="Verdana"/>
              </a:rPr>
              <a:t>strength</a:t>
            </a:r>
            <a:r>
              <a:rPr sz="3400" spc="-325" dirty="0">
                <a:solidFill>
                  <a:srgbClr val="333333"/>
                </a:solidFill>
                <a:latin typeface="Verdana"/>
                <a:cs typeface="Verdana"/>
              </a:rPr>
              <a:t> </a:t>
            </a:r>
            <a:r>
              <a:rPr sz="3400" spc="-70" dirty="0">
                <a:solidFill>
                  <a:srgbClr val="333333"/>
                </a:solidFill>
                <a:latin typeface="Verdana"/>
                <a:cs typeface="Verdana"/>
              </a:rPr>
              <a:t>is</a:t>
            </a:r>
            <a:r>
              <a:rPr sz="3400" spc="-320" dirty="0">
                <a:solidFill>
                  <a:srgbClr val="333333"/>
                </a:solidFill>
                <a:latin typeface="Verdana"/>
                <a:cs typeface="Verdana"/>
              </a:rPr>
              <a:t> </a:t>
            </a:r>
            <a:r>
              <a:rPr sz="3400" spc="-10" dirty="0">
                <a:solidFill>
                  <a:srgbClr val="333333"/>
                </a:solidFill>
                <a:latin typeface="Verdana"/>
                <a:cs typeface="Verdana"/>
              </a:rPr>
              <a:t>defined</a:t>
            </a:r>
            <a:r>
              <a:rPr sz="3400" spc="-325" dirty="0">
                <a:solidFill>
                  <a:srgbClr val="333333"/>
                </a:solidFill>
                <a:latin typeface="Verdana"/>
                <a:cs typeface="Verdana"/>
              </a:rPr>
              <a:t> </a:t>
            </a:r>
            <a:r>
              <a:rPr sz="3400" spc="-135" dirty="0">
                <a:solidFill>
                  <a:srgbClr val="333333"/>
                </a:solidFill>
                <a:latin typeface="Verdana"/>
                <a:cs typeface="Verdana"/>
              </a:rPr>
              <a:t>as</a:t>
            </a:r>
            <a:r>
              <a:rPr sz="3400" spc="-320" dirty="0">
                <a:solidFill>
                  <a:srgbClr val="333333"/>
                </a:solidFill>
                <a:latin typeface="Verdana"/>
                <a:cs typeface="Verdana"/>
              </a:rPr>
              <a:t> </a:t>
            </a:r>
            <a:r>
              <a:rPr sz="3400" spc="-35" dirty="0">
                <a:solidFill>
                  <a:srgbClr val="333333"/>
                </a:solidFill>
                <a:latin typeface="Verdana"/>
                <a:cs typeface="Verdana"/>
              </a:rPr>
              <a:t>the</a:t>
            </a:r>
            <a:r>
              <a:rPr sz="3400" spc="-325" dirty="0">
                <a:solidFill>
                  <a:srgbClr val="333333"/>
                </a:solidFill>
                <a:latin typeface="Verdana"/>
                <a:cs typeface="Verdana"/>
              </a:rPr>
              <a:t> </a:t>
            </a:r>
            <a:r>
              <a:rPr sz="3400" spc="-35" dirty="0">
                <a:solidFill>
                  <a:srgbClr val="333333"/>
                </a:solidFill>
                <a:latin typeface="Verdana"/>
                <a:cs typeface="Verdana"/>
              </a:rPr>
              <a:t>ability</a:t>
            </a:r>
            <a:r>
              <a:rPr sz="3400" spc="-325" dirty="0">
                <a:solidFill>
                  <a:srgbClr val="333333"/>
                </a:solidFill>
                <a:latin typeface="Verdana"/>
                <a:cs typeface="Verdana"/>
              </a:rPr>
              <a:t> </a:t>
            </a:r>
            <a:r>
              <a:rPr sz="3400" spc="55" dirty="0">
                <a:solidFill>
                  <a:srgbClr val="333333"/>
                </a:solidFill>
                <a:latin typeface="Verdana"/>
                <a:cs typeface="Verdana"/>
              </a:rPr>
              <a:t>of</a:t>
            </a:r>
            <a:r>
              <a:rPr sz="3400" spc="-320" dirty="0">
                <a:solidFill>
                  <a:srgbClr val="333333"/>
                </a:solidFill>
                <a:latin typeface="Verdana"/>
                <a:cs typeface="Verdana"/>
              </a:rPr>
              <a:t> </a:t>
            </a:r>
            <a:r>
              <a:rPr sz="3400" spc="-35" dirty="0">
                <a:solidFill>
                  <a:srgbClr val="333333"/>
                </a:solidFill>
                <a:latin typeface="Verdana"/>
                <a:cs typeface="Verdana"/>
              </a:rPr>
              <a:t>the</a:t>
            </a:r>
            <a:r>
              <a:rPr sz="3400" spc="-325" dirty="0">
                <a:solidFill>
                  <a:srgbClr val="333333"/>
                </a:solidFill>
                <a:latin typeface="Verdana"/>
                <a:cs typeface="Verdana"/>
              </a:rPr>
              <a:t> </a:t>
            </a:r>
            <a:r>
              <a:rPr sz="3400" spc="-85" dirty="0">
                <a:solidFill>
                  <a:srgbClr val="333333"/>
                </a:solidFill>
                <a:latin typeface="Verdana"/>
                <a:cs typeface="Verdana"/>
              </a:rPr>
              <a:t>material</a:t>
            </a:r>
            <a:r>
              <a:rPr sz="3400" spc="-325" dirty="0">
                <a:solidFill>
                  <a:srgbClr val="333333"/>
                </a:solidFill>
                <a:latin typeface="Verdana"/>
                <a:cs typeface="Verdana"/>
              </a:rPr>
              <a:t> </a:t>
            </a:r>
            <a:r>
              <a:rPr sz="3400" dirty="0">
                <a:solidFill>
                  <a:srgbClr val="333333"/>
                </a:solidFill>
                <a:latin typeface="Verdana"/>
                <a:cs typeface="Verdana"/>
              </a:rPr>
              <a:t>to</a:t>
            </a:r>
            <a:r>
              <a:rPr sz="3400" spc="-320" dirty="0">
                <a:solidFill>
                  <a:srgbClr val="333333"/>
                </a:solidFill>
                <a:latin typeface="Verdana"/>
                <a:cs typeface="Verdana"/>
              </a:rPr>
              <a:t> </a:t>
            </a:r>
            <a:r>
              <a:rPr sz="3400" spc="-20" dirty="0">
                <a:solidFill>
                  <a:srgbClr val="333333"/>
                </a:solidFill>
                <a:latin typeface="Verdana"/>
                <a:cs typeface="Verdana"/>
              </a:rPr>
              <a:t>be</a:t>
            </a:r>
            <a:r>
              <a:rPr sz="3400" spc="-325" dirty="0">
                <a:solidFill>
                  <a:srgbClr val="333333"/>
                </a:solidFill>
                <a:latin typeface="Verdana"/>
                <a:cs typeface="Verdana"/>
              </a:rPr>
              <a:t> </a:t>
            </a:r>
            <a:r>
              <a:rPr sz="3400" spc="-50" dirty="0">
                <a:solidFill>
                  <a:srgbClr val="333333"/>
                </a:solidFill>
                <a:latin typeface="Verdana"/>
                <a:cs typeface="Verdana"/>
              </a:rPr>
              <a:t>withstand</a:t>
            </a:r>
            <a:r>
              <a:rPr sz="3400" spc="-320" dirty="0">
                <a:solidFill>
                  <a:srgbClr val="333333"/>
                </a:solidFill>
                <a:latin typeface="Verdana"/>
                <a:cs typeface="Verdana"/>
              </a:rPr>
              <a:t> </a:t>
            </a:r>
            <a:r>
              <a:rPr sz="3400" spc="-10" dirty="0">
                <a:solidFill>
                  <a:srgbClr val="333333"/>
                </a:solidFill>
                <a:latin typeface="Verdana"/>
                <a:cs typeface="Verdana"/>
              </a:rPr>
              <a:t>tensile </a:t>
            </a:r>
            <a:r>
              <a:rPr sz="3400" dirty="0">
                <a:solidFill>
                  <a:srgbClr val="333333"/>
                </a:solidFill>
                <a:latin typeface="Verdana"/>
                <a:cs typeface="Verdana"/>
              </a:rPr>
              <a:t>force</a:t>
            </a:r>
            <a:r>
              <a:rPr sz="3400" spc="-325" dirty="0">
                <a:solidFill>
                  <a:srgbClr val="333333"/>
                </a:solidFill>
                <a:latin typeface="Verdana"/>
                <a:cs typeface="Verdana"/>
              </a:rPr>
              <a:t> </a:t>
            </a:r>
            <a:r>
              <a:rPr sz="3400" spc="-90" dirty="0">
                <a:solidFill>
                  <a:srgbClr val="333333"/>
                </a:solidFill>
                <a:latin typeface="Verdana"/>
                <a:cs typeface="Verdana"/>
              </a:rPr>
              <a:t>when</a:t>
            </a:r>
            <a:r>
              <a:rPr sz="3400" spc="-330" dirty="0">
                <a:solidFill>
                  <a:srgbClr val="333333"/>
                </a:solidFill>
                <a:latin typeface="Verdana"/>
                <a:cs typeface="Verdana"/>
              </a:rPr>
              <a:t> </a:t>
            </a:r>
            <a:r>
              <a:rPr sz="3400" dirty="0">
                <a:solidFill>
                  <a:srgbClr val="333333"/>
                </a:solidFill>
                <a:latin typeface="Verdana"/>
                <a:cs typeface="Verdana"/>
              </a:rPr>
              <a:t>pulled</a:t>
            </a:r>
            <a:r>
              <a:rPr sz="3400" spc="-325" dirty="0">
                <a:solidFill>
                  <a:srgbClr val="333333"/>
                </a:solidFill>
                <a:latin typeface="Verdana"/>
                <a:cs typeface="Verdana"/>
              </a:rPr>
              <a:t> </a:t>
            </a:r>
            <a:r>
              <a:rPr sz="3400" spc="-110" dirty="0">
                <a:solidFill>
                  <a:srgbClr val="333333"/>
                </a:solidFill>
                <a:latin typeface="Verdana"/>
                <a:cs typeface="Verdana"/>
              </a:rPr>
              <a:t>apart.</a:t>
            </a:r>
            <a:r>
              <a:rPr sz="3400" spc="-325" dirty="0">
                <a:solidFill>
                  <a:srgbClr val="333333"/>
                </a:solidFill>
                <a:latin typeface="Verdana"/>
                <a:cs typeface="Verdana"/>
              </a:rPr>
              <a:t> </a:t>
            </a:r>
            <a:r>
              <a:rPr sz="3400" spc="-185" dirty="0">
                <a:solidFill>
                  <a:srgbClr val="333333"/>
                </a:solidFill>
                <a:latin typeface="Verdana"/>
                <a:cs typeface="Verdana"/>
              </a:rPr>
              <a:t>It</a:t>
            </a:r>
            <a:r>
              <a:rPr sz="3400" spc="-325" dirty="0">
                <a:solidFill>
                  <a:srgbClr val="333333"/>
                </a:solidFill>
                <a:latin typeface="Verdana"/>
                <a:cs typeface="Verdana"/>
              </a:rPr>
              <a:t> </a:t>
            </a:r>
            <a:r>
              <a:rPr sz="3400" spc="-70" dirty="0">
                <a:solidFill>
                  <a:srgbClr val="333333"/>
                </a:solidFill>
                <a:latin typeface="Verdana"/>
                <a:cs typeface="Verdana"/>
              </a:rPr>
              <a:t>is</a:t>
            </a:r>
            <a:r>
              <a:rPr sz="3400" spc="-325" dirty="0">
                <a:solidFill>
                  <a:srgbClr val="333333"/>
                </a:solidFill>
                <a:latin typeface="Verdana"/>
                <a:cs typeface="Verdana"/>
              </a:rPr>
              <a:t> </a:t>
            </a:r>
            <a:r>
              <a:rPr sz="3400" spc="-85" dirty="0">
                <a:solidFill>
                  <a:srgbClr val="333333"/>
                </a:solidFill>
                <a:latin typeface="Verdana"/>
                <a:cs typeface="Verdana"/>
              </a:rPr>
              <a:t>expressed</a:t>
            </a:r>
            <a:r>
              <a:rPr sz="3400" spc="-325" dirty="0">
                <a:solidFill>
                  <a:srgbClr val="333333"/>
                </a:solidFill>
                <a:latin typeface="Verdana"/>
                <a:cs typeface="Verdana"/>
              </a:rPr>
              <a:t> </a:t>
            </a:r>
            <a:r>
              <a:rPr sz="3400" spc="-50" dirty="0">
                <a:solidFill>
                  <a:srgbClr val="333333"/>
                </a:solidFill>
                <a:latin typeface="Verdana"/>
                <a:cs typeface="Verdana"/>
              </a:rPr>
              <a:t>in</a:t>
            </a:r>
            <a:r>
              <a:rPr sz="3400" spc="-325" dirty="0">
                <a:solidFill>
                  <a:srgbClr val="333333"/>
                </a:solidFill>
                <a:latin typeface="Verdana"/>
                <a:cs typeface="Verdana"/>
              </a:rPr>
              <a:t> </a:t>
            </a:r>
            <a:r>
              <a:rPr sz="3400" spc="-45" dirty="0">
                <a:solidFill>
                  <a:srgbClr val="333333"/>
                </a:solidFill>
                <a:latin typeface="Verdana"/>
                <a:cs typeface="Verdana"/>
              </a:rPr>
              <a:t>kg/cm2.</a:t>
            </a:r>
            <a:endParaRPr sz="3400">
              <a:latin typeface="Verdana"/>
              <a:cs typeface="Verdana"/>
            </a:endParaRPr>
          </a:p>
        </p:txBody>
      </p:sp>
      <p:sp>
        <p:nvSpPr>
          <p:cNvPr id="7" name="object 7"/>
          <p:cNvSpPr txBox="1"/>
          <p:nvPr/>
        </p:nvSpPr>
        <p:spPr>
          <a:xfrm>
            <a:off x="5383814" y="9128155"/>
            <a:ext cx="5476240" cy="543560"/>
          </a:xfrm>
          <a:prstGeom prst="rect">
            <a:avLst/>
          </a:prstGeom>
        </p:spPr>
        <p:txBody>
          <a:bodyPr vert="horz" wrap="square" lIns="0" tIns="12700" rIns="0" bIns="0" rtlCol="0">
            <a:spAutoFit/>
          </a:bodyPr>
          <a:lstStyle/>
          <a:p>
            <a:pPr marL="12700">
              <a:lnSpc>
                <a:spcPct val="100000"/>
              </a:lnSpc>
              <a:spcBef>
                <a:spcPts val="100"/>
              </a:spcBef>
            </a:pPr>
            <a:r>
              <a:rPr sz="3400" spc="-65" dirty="0">
                <a:solidFill>
                  <a:srgbClr val="004AAC"/>
                </a:solidFill>
                <a:latin typeface="Verdana"/>
                <a:cs typeface="Verdana"/>
              </a:rPr>
              <a:t>Universal</a:t>
            </a:r>
            <a:r>
              <a:rPr sz="3400" spc="-300" dirty="0">
                <a:solidFill>
                  <a:srgbClr val="004AAC"/>
                </a:solidFill>
                <a:latin typeface="Verdana"/>
                <a:cs typeface="Verdana"/>
              </a:rPr>
              <a:t> </a:t>
            </a:r>
            <a:r>
              <a:rPr sz="3400" spc="-95" dirty="0">
                <a:solidFill>
                  <a:srgbClr val="004AAC"/>
                </a:solidFill>
                <a:latin typeface="Verdana"/>
                <a:cs typeface="Verdana"/>
              </a:rPr>
              <a:t>Testing</a:t>
            </a:r>
            <a:r>
              <a:rPr sz="3400" spc="-300" dirty="0">
                <a:solidFill>
                  <a:srgbClr val="004AAC"/>
                </a:solidFill>
                <a:latin typeface="Verdana"/>
                <a:cs typeface="Verdana"/>
              </a:rPr>
              <a:t> </a:t>
            </a:r>
            <a:r>
              <a:rPr sz="3400" spc="-10" dirty="0">
                <a:solidFill>
                  <a:srgbClr val="004AAC"/>
                </a:solidFill>
                <a:latin typeface="Verdana"/>
                <a:cs typeface="Verdana"/>
              </a:rPr>
              <a:t>Machine</a:t>
            </a:r>
            <a:endParaRPr sz="3400">
              <a:latin typeface="Verdana"/>
              <a:cs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41643" y="4647777"/>
            <a:ext cx="6457949" cy="4838699"/>
          </a:xfrm>
          <a:prstGeom prst="rect">
            <a:avLst/>
          </a:prstGeom>
        </p:spPr>
      </p:pic>
      <p:sp>
        <p:nvSpPr>
          <p:cNvPr id="3" name="object 3"/>
          <p:cNvSpPr txBox="1">
            <a:spLocks noGrp="1"/>
          </p:cNvSpPr>
          <p:nvPr>
            <p:ph type="title"/>
          </p:nvPr>
        </p:nvSpPr>
        <p:spPr>
          <a:xfrm>
            <a:off x="117746" y="749192"/>
            <a:ext cx="17779365" cy="903605"/>
          </a:xfrm>
          <a:prstGeom prst="rect">
            <a:avLst/>
          </a:prstGeom>
        </p:spPr>
        <p:txBody>
          <a:bodyPr vert="horz" wrap="square" lIns="0" tIns="13970" rIns="0" bIns="0" rtlCol="0">
            <a:spAutoFit/>
          </a:bodyPr>
          <a:lstStyle/>
          <a:p>
            <a:pPr marL="12700">
              <a:lnSpc>
                <a:spcPct val="100000"/>
              </a:lnSpc>
              <a:spcBef>
                <a:spcPts val="110"/>
              </a:spcBef>
            </a:pPr>
            <a:r>
              <a:rPr sz="5750" spc="-385" dirty="0"/>
              <a:t>Heat</a:t>
            </a:r>
            <a:r>
              <a:rPr sz="5750" spc="-540" dirty="0"/>
              <a:t> </a:t>
            </a:r>
            <a:r>
              <a:rPr sz="5750" spc="-285" dirty="0"/>
              <a:t>Deflection</a:t>
            </a:r>
            <a:r>
              <a:rPr sz="5750" spc="-540" dirty="0"/>
              <a:t> </a:t>
            </a:r>
            <a:r>
              <a:rPr sz="5750" spc="-375" dirty="0"/>
              <a:t>Temperature</a:t>
            </a:r>
            <a:r>
              <a:rPr sz="5750" spc="-535" dirty="0"/>
              <a:t> </a:t>
            </a:r>
            <a:r>
              <a:rPr sz="5750" spc="-525" dirty="0"/>
              <a:t>Test</a:t>
            </a:r>
            <a:r>
              <a:rPr sz="5750" spc="-540" dirty="0"/>
              <a:t> </a:t>
            </a:r>
            <a:r>
              <a:rPr sz="5750" spc="-145" dirty="0"/>
              <a:t>for</a:t>
            </a:r>
            <a:r>
              <a:rPr sz="5750" spc="-535" dirty="0"/>
              <a:t> </a:t>
            </a:r>
            <a:r>
              <a:rPr sz="5750" spc="-415" dirty="0"/>
              <a:t>composites</a:t>
            </a:r>
            <a:endParaRPr sz="5750"/>
          </a:p>
        </p:txBody>
      </p:sp>
      <p:sp>
        <p:nvSpPr>
          <p:cNvPr id="5" name="object 5"/>
          <p:cNvSpPr txBox="1"/>
          <p:nvPr/>
        </p:nvSpPr>
        <p:spPr>
          <a:xfrm>
            <a:off x="17374403" y="9287709"/>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
        <p:nvSpPr>
          <p:cNvPr id="4" name="object 4"/>
          <p:cNvSpPr txBox="1"/>
          <p:nvPr/>
        </p:nvSpPr>
        <p:spPr>
          <a:xfrm>
            <a:off x="121943" y="1874913"/>
            <a:ext cx="17604740" cy="2082800"/>
          </a:xfrm>
          <a:prstGeom prst="rect">
            <a:avLst/>
          </a:prstGeom>
        </p:spPr>
        <p:txBody>
          <a:bodyPr vert="horz" wrap="square" lIns="0" tIns="12065" rIns="0" bIns="0" rtlCol="0">
            <a:spAutoFit/>
          </a:bodyPr>
          <a:lstStyle/>
          <a:p>
            <a:pPr marL="12700" marR="5080" indent="90170" algn="just">
              <a:lnSpc>
                <a:spcPct val="116399"/>
              </a:lnSpc>
              <a:spcBef>
                <a:spcPts val="95"/>
              </a:spcBef>
            </a:pPr>
            <a:r>
              <a:rPr sz="2900" spc="-55" dirty="0">
                <a:solidFill>
                  <a:srgbClr val="333333"/>
                </a:solidFill>
                <a:latin typeface="Verdana"/>
                <a:cs typeface="Verdana"/>
              </a:rPr>
              <a:t>HDT</a:t>
            </a:r>
            <a:r>
              <a:rPr sz="2900" spc="-310" dirty="0">
                <a:solidFill>
                  <a:srgbClr val="333333"/>
                </a:solidFill>
                <a:latin typeface="Verdana"/>
                <a:cs typeface="Verdana"/>
              </a:rPr>
              <a:t> </a:t>
            </a:r>
            <a:r>
              <a:rPr sz="2900" spc="-55" dirty="0">
                <a:solidFill>
                  <a:srgbClr val="333333"/>
                </a:solidFill>
                <a:latin typeface="Verdana"/>
                <a:cs typeface="Verdana"/>
              </a:rPr>
              <a:t>is</a:t>
            </a:r>
            <a:r>
              <a:rPr sz="2900" spc="-310" dirty="0">
                <a:solidFill>
                  <a:srgbClr val="333333"/>
                </a:solidFill>
                <a:latin typeface="Verdana"/>
                <a:cs typeface="Verdana"/>
              </a:rPr>
              <a:t> </a:t>
            </a:r>
            <a:r>
              <a:rPr sz="2900" spc="-10" dirty="0">
                <a:solidFill>
                  <a:srgbClr val="333333"/>
                </a:solidFill>
                <a:latin typeface="Verdana"/>
                <a:cs typeface="Verdana"/>
              </a:rPr>
              <a:t>defined</a:t>
            </a:r>
            <a:r>
              <a:rPr sz="2900" spc="-310" dirty="0">
                <a:solidFill>
                  <a:srgbClr val="333333"/>
                </a:solidFill>
                <a:latin typeface="Verdana"/>
                <a:cs typeface="Verdana"/>
              </a:rPr>
              <a:t> </a:t>
            </a:r>
            <a:r>
              <a:rPr sz="2900" spc="-105" dirty="0">
                <a:solidFill>
                  <a:srgbClr val="333333"/>
                </a:solidFill>
                <a:latin typeface="Verdana"/>
                <a:cs typeface="Verdana"/>
              </a:rPr>
              <a:t>as</a:t>
            </a:r>
            <a:r>
              <a:rPr sz="2900" spc="-310" dirty="0">
                <a:solidFill>
                  <a:srgbClr val="333333"/>
                </a:solidFill>
                <a:latin typeface="Verdana"/>
                <a:cs typeface="Verdana"/>
              </a:rPr>
              <a:t> </a:t>
            </a:r>
            <a:r>
              <a:rPr sz="2900" spc="-25" dirty="0">
                <a:solidFill>
                  <a:srgbClr val="333333"/>
                </a:solidFill>
                <a:latin typeface="Verdana"/>
                <a:cs typeface="Verdana"/>
              </a:rPr>
              <a:t>the</a:t>
            </a:r>
            <a:r>
              <a:rPr sz="2900" spc="-310" dirty="0">
                <a:solidFill>
                  <a:srgbClr val="333333"/>
                </a:solidFill>
                <a:latin typeface="Verdana"/>
                <a:cs typeface="Verdana"/>
              </a:rPr>
              <a:t> </a:t>
            </a:r>
            <a:r>
              <a:rPr sz="2900" spc="-50" dirty="0">
                <a:solidFill>
                  <a:srgbClr val="333333"/>
                </a:solidFill>
                <a:latin typeface="Verdana"/>
                <a:cs typeface="Verdana"/>
              </a:rPr>
              <a:t>temperature</a:t>
            </a:r>
            <a:r>
              <a:rPr sz="2900" spc="-310" dirty="0">
                <a:solidFill>
                  <a:srgbClr val="333333"/>
                </a:solidFill>
                <a:latin typeface="Verdana"/>
                <a:cs typeface="Verdana"/>
              </a:rPr>
              <a:t> </a:t>
            </a:r>
            <a:r>
              <a:rPr sz="2900" spc="-45" dirty="0">
                <a:solidFill>
                  <a:srgbClr val="333333"/>
                </a:solidFill>
                <a:latin typeface="Verdana"/>
                <a:cs typeface="Verdana"/>
              </a:rPr>
              <a:t>at</a:t>
            </a:r>
            <a:r>
              <a:rPr sz="2900" spc="-310" dirty="0">
                <a:solidFill>
                  <a:srgbClr val="333333"/>
                </a:solidFill>
                <a:latin typeface="Verdana"/>
                <a:cs typeface="Verdana"/>
              </a:rPr>
              <a:t> </a:t>
            </a:r>
            <a:r>
              <a:rPr sz="2900" spc="-25" dirty="0">
                <a:solidFill>
                  <a:srgbClr val="333333"/>
                </a:solidFill>
                <a:latin typeface="Verdana"/>
                <a:cs typeface="Verdana"/>
              </a:rPr>
              <a:t>which</a:t>
            </a:r>
            <a:r>
              <a:rPr sz="2900" spc="-310" dirty="0">
                <a:solidFill>
                  <a:srgbClr val="333333"/>
                </a:solidFill>
                <a:latin typeface="Verdana"/>
                <a:cs typeface="Verdana"/>
              </a:rPr>
              <a:t> </a:t>
            </a:r>
            <a:r>
              <a:rPr sz="2900" spc="-125" dirty="0">
                <a:solidFill>
                  <a:srgbClr val="333333"/>
                </a:solidFill>
                <a:latin typeface="Verdana"/>
                <a:cs typeface="Verdana"/>
              </a:rPr>
              <a:t>a</a:t>
            </a:r>
            <a:r>
              <a:rPr sz="2900" spc="-310" dirty="0">
                <a:solidFill>
                  <a:srgbClr val="333333"/>
                </a:solidFill>
                <a:latin typeface="Verdana"/>
                <a:cs typeface="Verdana"/>
              </a:rPr>
              <a:t> </a:t>
            </a:r>
            <a:r>
              <a:rPr sz="2900" spc="-35" dirty="0">
                <a:solidFill>
                  <a:srgbClr val="333333"/>
                </a:solidFill>
                <a:latin typeface="Verdana"/>
                <a:cs typeface="Verdana"/>
              </a:rPr>
              <a:t>standard</a:t>
            </a:r>
            <a:r>
              <a:rPr sz="2900" spc="-310" dirty="0">
                <a:solidFill>
                  <a:srgbClr val="333333"/>
                </a:solidFill>
                <a:latin typeface="Verdana"/>
                <a:cs typeface="Verdana"/>
              </a:rPr>
              <a:t> </a:t>
            </a:r>
            <a:r>
              <a:rPr sz="2900" spc="-20" dirty="0">
                <a:solidFill>
                  <a:srgbClr val="333333"/>
                </a:solidFill>
                <a:latin typeface="Verdana"/>
                <a:cs typeface="Verdana"/>
              </a:rPr>
              <a:t>test</a:t>
            </a:r>
            <a:r>
              <a:rPr sz="2900" spc="-310" dirty="0">
                <a:solidFill>
                  <a:srgbClr val="333333"/>
                </a:solidFill>
                <a:latin typeface="Verdana"/>
                <a:cs typeface="Verdana"/>
              </a:rPr>
              <a:t> </a:t>
            </a:r>
            <a:r>
              <a:rPr sz="2900" spc="-40" dirty="0">
                <a:solidFill>
                  <a:srgbClr val="333333"/>
                </a:solidFill>
                <a:latin typeface="Verdana"/>
                <a:cs typeface="Verdana"/>
              </a:rPr>
              <a:t>bar</a:t>
            </a:r>
            <a:r>
              <a:rPr sz="2900" spc="-310" dirty="0">
                <a:solidFill>
                  <a:srgbClr val="333333"/>
                </a:solidFill>
                <a:latin typeface="Verdana"/>
                <a:cs typeface="Verdana"/>
              </a:rPr>
              <a:t> </a:t>
            </a:r>
            <a:r>
              <a:rPr sz="2900" spc="5" dirty="0">
                <a:solidFill>
                  <a:srgbClr val="333333"/>
                </a:solidFill>
                <a:latin typeface="Verdana"/>
                <a:cs typeface="Verdana"/>
              </a:rPr>
              <a:t>deflects</a:t>
            </a:r>
            <a:r>
              <a:rPr sz="2900" spc="-310" dirty="0">
                <a:solidFill>
                  <a:srgbClr val="333333"/>
                </a:solidFill>
                <a:latin typeface="Verdana"/>
                <a:cs typeface="Verdana"/>
              </a:rPr>
              <a:t> </a:t>
            </a:r>
            <a:r>
              <a:rPr sz="2900" spc="-125" dirty="0">
                <a:solidFill>
                  <a:srgbClr val="333333"/>
                </a:solidFill>
                <a:latin typeface="Verdana"/>
                <a:cs typeface="Verdana"/>
              </a:rPr>
              <a:t>a</a:t>
            </a:r>
            <a:r>
              <a:rPr sz="2900" spc="-310" dirty="0">
                <a:solidFill>
                  <a:srgbClr val="333333"/>
                </a:solidFill>
                <a:latin typeface="Verdana"/>
                <a:cs typeface="Verdana"/>
              </a:rPr>
              <a:t> </a:t>
            </a:r>
            <a:r>
              <a:rPr sz="2900" spc="-5" dirty="0">
                <a:solidFill>
                  <a:srgbClr val="333333"/>
                </a:solidFill>
                <a:latin typeface="Verdana"/>
                <a:cs typeface="Verdana"/>
              </a:rPr>
              <a:t>specified</a:t>
            </a:r>
            <a:r>
              <a:rPr sz="2900" spc="-310" dirty="0">
                <a:solidFill>
                  <a:srgbClr val="333333"/>
                </a:solidFill>
                <a:latin typeface="Verdana"/>
                <a:cs typeface="Verdana"/>
              </a:rPr>
              <a:t> </a:t>
            </a:r>
            <a:r>
              <a:rPr sz="2900" spc="-25" dirty="0">
                <a:solidFill>
                  <a:srgbClr val="333333"/>
                </a:solidFill>
                <a:latin typeface="Verdana"/>
                <a:cs typeface="Verdana"/>
              </a:rPr>
              <a:t>distance</a:t>
            </a:r>
            <a:r>
              <a:rPr sz="2900" spc="-310" dirty="0">
                <a:solidFill>
                  <a:srgbClr val="333333"/>
                </a:solidFill>
                <a:latin typeface="Verdana"/>
                <a:cs typeface="Verdana"/>
              </a:rPr>
              <a:t> </a:t>
            </a:r>
            <a:r>
              <a:rPr sz="2900" spc="-40" dirty="0">
                <a:solidFill>
                  <a:srgbClr val="333333"/>
                </a:solidFill>
                <a:latin typeface="Verdana"/>
                <a:cs typeface="Verdana"/>
              </a:rPr>
              <a:t>under</a:t>
            </a:r>
            <a:r>
              <a:rPr sz="2900" spc="-35" dirty="0">
                <a:solidFill>
                  <a:srgbClr val="333333"/>
                </a:solidFill>
                <a:latin typeface="Verdana"/>
                <a:cs typeface="Verdana"/>
              </a:rPr>
              <a:t> </a:t>
            </a:r>
            <a:r>
              <a:rPr sz="2900" spc="-125" dirty="0">
                <a:solidFill>
                  <a:srgbClr val="333333"/>
                </a:solidFill>
                <a:latin typeface="Verdana"/>
                <a:cs typeface="Verdana"/>
              </a:rPr>
              <a:t>a</a:t>
            </a:r>
            <a:r>
              <a:rPr sz="2900" spc="-310" dirty="0">
                <a:solidFill>
                  <a:srgbClr val="333333"/>
                </a:solidFill>
                <a:latin typeface="Verdana"/>
                <a:cs typeface="Verdana"/>
              </a:rPr>
              <a:t> </a:t>
            </a:r>
            <a:r>
              <a:rPr sz="2900" spc="-65" dirty="0">
                <a:solidFill>
                  <a:srgbClr val="333333"/>
                </a:solidFill>
                <a:latin typeface="Verdana"/>
                <a:cs typeface="Verdana"/>
              </a:rPr>
              <a:t>load.</a:t>
            </a:r>
            <a:r>
              <a:rPr sz="2900" spc="-310" dirty="0">
                <a:solidFill>
                  <a:srgbClr val="333333"/>
                </a:solidFill>
                <a:latin typeface="Verdana"/>
                <a:cs typeface="Verdana"/>
              </a:rPr>
              <a:t> </a:t>
            </a:r>
            <a:r>
              <a:rPr sz="2900" spc="-65" dirty="0">
                <a:solidFill>
                  <a:srgbClr val="333333"/>
                </a:solidFill>
                <a:latin typeface="Verdana"/>
                <a:cs typeface="Verdana"/>
              </a:rPr>
              <a:t>This</a:t>
            </a:r>
            <a:r>
              <a:rPr sz="2900" spc="-310" dirty="0">
                <a:solidFill>
                  <a:srgbClr val="333333"/>
                </a:solidFill>
                <a:latin typeface="Verdana"/>
                <a:cs typeface="Verdana"/>
              </a:rPr>
              <a:t> </a:t>
            </a:r>
            <a:r>
              <a:rPr sz="2900" spc="-20" dirty="0">
                <a:solidFill>
                  <a:srgbClr val="333333"/>
                </a:solidFill>
                <a:latin typeface="Verdana"/>
                <a:cs typeface="Verdana"/>
              </a:rPr>
              <a:t>test</a:t>
            </a:r>
            <a:r>
              <a:rPr sz="2900" spc="-310" dirty="0">
                <a:solidFill>
                  <a:srgbClr val="333333"/>
                </a:solidFill>
                <a:latin typeface="Verdana"/>
                <a:cs typeface="Verdana"/>
              </a:rPr>
              <a:t> </a:t>
            </a:r>
            <a:r>
              <a:rPr sz="2900" spc="-55" dirty="0">
                <a:solidFill>
                  <a:srgbClr val="333333"/>
                </a:solidFill>
                <a:latin typeface="Verdana"/>
                <a:cs typeface="Verdana"/>
              </a:rPr>
              <a:t>is</a:t>
            </a:r>
            <a:r>
              <a:rPr sz="2900" spc="-310" dirty="0">
                <a:solidFill>
                  <a:srgbClr val="333333"/>
                </a:solidFill>
                <a:latin typeface="Verdana"/>
                <a:cs typeface="Verdana"/>
              </a:rPr>
              <a:t> </a:t>
            </a:r>
            <a:r>
              <a:rPr sz="2900" spc="-45" dirty="0">
                <a:solidFill>
                  <a:srgbClr val="333333"/>
                </a:solidFill>
                <a:latin typeface="Verdana"/>
                <a:cs typeface="Verdana"/>
              </a:rPr>
              <a:t>used</a:t>
            </a:r>
            <a:r>
              <a:rPr sz="2900" spc="-310" dirty="0">
                <a:solidFill>
                  <a:srgbClr val="333333"/>
                </a:solidFill>
                <a:latin typeface="Verdana"/>
                <a:cs typeface="Verdana"/>
              </a:rPr>
              <a:t> </a:t>
            </a:r>
            <a:r>
              <a:rPr sz="2900" spc="25" dirty="0">
                <a:solidFill>
                  <a:srgbClr val="333333"/>
                </a:solidFill>
                <a:latin typeface="Verdana"/>
                <a:cs typeface="Verdana"/>
              </a:rPr>
              <a:t>to</a:t>
            </a:r>
            <a:r>
              <a:rPr sz="2900" spc="-310" dirty="0">
                <a:solidFill>
                  <a:srgbClr val="333333"/>
                </a:solidFill>
                <a:latin typeface="Verdana"/>
                <a:cs typeface="Verdana"/>
              </a:rPr>
              <a:t> </a:t>
            </a:r>
            <a:r>
              <a:rPr sz="2900" spc="-50" dirty="0">
                <a:solidFill>
                  <a:srgbClr val="333333"/>
                </a:solidFill>
                <a:latin typeface="Verdana"/>
                <a:cs typeface="Verdana"/>
              </a:rPr>
              <a:t>determine</a:t>
            </a:r>
            <a:r>
              <a:rPr sz="2900" spc="-310" dirty="0">
                <a:solidFill>
                  <a:srgbClr val="333333"/>
                </a:solidFill>
                <a:latin typeface="Verdana"/>
                <a:cs typeface="Verdana"/>
              </a:rPr>
              <a:t> </a:t>
            </a:r>
            <a:r>
              <a:rPr sz="2900" spc="-125" dirty="0">
                <a:solidFill>
                  <a:srgbClr val="333333"/>
                </a:solidFill>
                <a:latin typeface="Verdana"/>
                <a:cs typeface="Verdana"/>
              </a:rPr>
              <a:t>a</a:t>
            </a:r>
            <a:r>
              <a:rPr sz="2900" spc="-310" dirty="0">
                <a:solidFill>
                  <a:srgbClr val="333333"/>
                </a:solidFill>
                <a:latin typeface="Verdana"/>
                <a:cs typeface="Verdana"/>
              </a:rPr>
              <a:t> </a:t>
            </a:r>
            <a:r>
              <a:rPr sz="2900" spc="-65" dirty="0">
                <a:solidFill>
                  <a:srgbClr val="333333"/>
                </a:solidFill>
                <a:latin typeface="Verdana"/>
                <a:cs typeface="Verdana"/>
              </a:rPr>
              <a:t>material's</a:t>
            </a:r>
            <a:r>
              <a:rPr sz="2900" spc="-310" dirty="0">
                <a:solidFill>
                  <a:srgbClr val="333333"/>
                </a:solidFill>
                <a:latin typeface="Verdana"/>
                <a:cs typeface="Verdana"/>
              </a:rPr>
              <a:t> </a:t>
            </a:r>
            <a:r>
              <a:rPr sz="2900" spc="-60" dirty="0">
                <a:solidFill>
                  <a:srgbClr val="333333"/>
                </a:solidFill>
                <a:latin typeface="Verdana"/>
                <a:cs typeface="Verdana"/>
              </a:rPr>
              <a:t>short-</a:t>
            </a:r>
            <a:r>
              <a:rPr sz="2900" spc="-65" dirty="0">
                <a:solidFill>
                  <a:srgbClr val="333333"/>
                </a:solidFill>
                <a:latin typeface="Verdana"/>
                <a:cs typeface="Verdana"/>
              </a:rPr>
              <a:t>term</a:t>
            </a:r>
            <a:r>
              <a:rPr sz="2900" spc="-310" dirty="0">
                <a:solidFill>
                  <a:srgbClr val="333333"/>
                </a:solidFill>
                <a:latin typeface="Verdana"/>
                <a:cs typeface="Verdana"/>
              </a:rPr>
              <a:t> </a:t>
            </a:r>
            <a:r>
              <a:rPr sz="2900" spc="-50" dirty="0">
                <a:solidFill>
                  <a:srgbClr val="333333"/>
                </a:solidFill>
                <a:latin typeface="Verdana"/>
                <a:cs typeface="Verdana"/>
              </a:rPr>
              <a:t>heat</a:t>
            </a:r>
            <a:r>
              <a:rPr sz="2900" spc="-310" dirty="0">
                <a:solidFill>
                  <a:srgbClr val="333333"/>
                </a:solidFill>
                <a:latin typeface="Verdana"/>
                <a:cs typeface="Verdana"/>
              </a:rPr>
              <a:t> </a:t>
            </a:r>
            <a:r>
              <a:rPr sz="2900" spc="-65" dirty="0">
                <a:solidFill>
                  <a:srgbClr val="333333"/>
                </a:solidFill>
                <a:latin typeface="Verdana"/>
                <a:cs typeface="Verdana"/>
              </a:rPr>
              <a:t>resistance,</a:t>
            </a:r>
            <a:r>
              <a:rPr sz="2900" spc="-310" dirty="0">
                <a:solidFill>
                  <a:srgbClr val="333333"/>
                </a:solidFill>
                <a:latin typeface="Verdana"/>
                <a:cs typeface="Verdana"/>
              </a:rPr>
              <a:t> </a:t>
            </a:r>
            <a:r>
              <a:rPr sz="2900" spc="-45" dirty="0">
                <a:solidFill>
                  <a:srgbClr val="333333"/>
                </a:solidFill>
                <a:latin typeface="Verdana"/>
                <a:cs typeface="Verdana"/>
              </a:rPr>
              <a:t>helping</a:t>
            </a:r>
            <a:r>
              <a:rPr sz="2900" spc="-310" dirty="0">
                <a:solidFill>
                  <a:srgbClr val="333333"/>
                </a:solidFill>
                <a:latin typeface="Verdana"/>
                <a:cs typeface="Verdana"/>
              </a:rPr>
              <a:t> </a:t>
            </a:r>
            <a:r>
              <a:rPr sz="2900" spc="25" dirty="0">
                <a:solidFill>
                  <a:srgbClr val="333333"/>
                </a:solidFill>
                <a:latin typeface="Verdana"/>
                <a:cs typeface="Verdana"/>
              </a:rPr>
              <a:t>to</a:t>
            </a:r>
            <a:r>
              <a:rPr sz="2900" spc="-310" dirty="0">
                <a:solidFill>
                  <a:srgbClr val="333333"/>
                </a:solidFill>
                <a:latin typeface="Verdana"/>
                <a:cs typeface="Verdana"/>
              </a:rPr>
              <a:t> </a:t>
            </a:r>
            <a:r>
              <a:rPr sz="2900" spc="-50" dirty="0">
                <a:solidFill>
                  <a:srgbClr val="333333"/>
                </a:solidFill>
                <a:latin typeface="Verdana"/>
                <a:cs typeface="Verdana"/>
              </a:rPr>
              <a:t>distinguish</a:t>
            </a:r>
            <a:r>
              <a:rPr sz="2900" spc="-25" dirty="0">
                <a:solidFill>
                  <a:srgbClr val="333333"/>
                </a:solidFill>
                <a:latin typeface="Verdana"/>
                <a:cs typeface="Verdana"/>
              </a:rPr>
              <a:t> </a:t>
            </a:r>
            <a:r>
              <a:rPr sz="2900" spc="-40" dirty="0">
                <a:solidFill>
                  <a:srgbClr val="333333"/>
                </a:solidFill>
                <a:latin typeface="Verdana"/>
                <a:cs typeface="Verdana"/>
              </a:rPr>
              <a:t>between</a:t>
            </a:r>
            <a:r>
              <a:rPr sz="2900" spc="-310" dirty="0">
                <a:solidFill>
                  <a:srgbClr val="333333"/>
                </a:solidFill>
                <a:latin typeface="Verdana"/>
                <a:cs typeface="Verdana"/>
              </a:rPr>
              <a:t> </a:t>
            </a:r>
            <a:r>
              <a:rPr sz="2900" spc="-30" dirty="0">
                <a:solidFill>
                  <a:srgbClr val="333333"/>
                </a:solidFill>
                <a:latin typeface="Verdana"/>
                <a:cs typeface="Verdana"/>
              </a:rPr>
              <a:t>those</a:t>
            </a:r>
            <a:r>
              <a:rPr sz="2900" spc="-310" dirty="0">
                <a:solidFill>
                  <a:srgbClr val="333333"/>
                </a:solidFill>
                <a:latin typeface="Verdana"/>
                <a:cs typeface="Verdana"/>
              </a:rPr>
              <a:t> </a:t>
            </a:r>
            <a:r>
              <a:rPr sz="2900" spc="-25" dirty="0">
                <a:solidFill>
                  <a:srgbClr val="333333"/>
                </a:solidFill>
                <a:latin typeface="Verdana"/>
                <a:cs typeface="Verdana"/>
              </a:rPr>
              <a:t>that</a:t>
            </a:r>
            <a:r>
              <a:rPr sz="2900" spc="-310" dirty="0">
                <a:solidFill>
                  <a:srgbClr val="333333"/>
                </a:solidFill>
                <a:latin typeface="Verdana"/>
                <a:cs typeface="Verdana"/>
              </a:rPr>
              <a:t> </a:t>
            </a:r>
            <a:r>
              <a:rPr sz="2900" spc="-30" dirty="0">
                <a:solidFill>
                  <a:srgbClr val="333333"/>
                </a:solidFill>
                <a:latin typeface="Verdana"/>
                <a:cs typeface="Verdana"/>
              </a:rPr>
              <a:t>can</a:t>
            </a:r>
            <a:r>
              <a:rPr sz="2900" spc="-310" dirty="0">
                <a:solidFill>
                  <a:srgbClr val="333333"/>
                </a:solidFill>
                <a:latin typeface="Verdana"/>
                <a:cs typeface="Verdana"/>
              </a:rPr>
              <a:t> </a:t>
            </a:r>
            <a:r>
              <a:rPr sz="2900" spc="-60" dirty="0">
                <a:solidFill>
                  <a:srgbClr val="333333"/>
                </a:solidFill>
                <a:latin typeface="Verdana"/>
                <a:cs typeface="Verdana"/>
              </a:rPr>
              <a:t>sustain</a:t>
            </a:r>
            <a:r>
              <a:rPr sz="2900" spc="-310" dirty="0">
                <a:solidFill>
                  <a:srgbClr val="333333"/>
                </a:solidFill>
                <a:latin typeface="Verdana"/>
                <a:cs typeface="Verdana"/>
              </a:rPr>
              <a:t> </a:t>
            </a:r>
            <a:r>
              <a:rPr sz="2900" spc="-45" dirty="0">
                <a:solidFill>
                  <a:srgbClr val="333333"/>
                </a:solidFill>
                <a:latin typeface="Verdana"/>
                <a:cs typeface="Verdana"/>
              </a:rPr>
              <a:t>light</a:t>
            </a:r>
            <a:r>
              <a:rPr sz="2900" spc="-310" dirty="0">
                <a:solidFill>
                  <a:srgbClr val="333333"/>
                </a:solidFill>
                <a:latin typeface="Verdana"/>
                <a:cs typeface="Verdana"/>
              </a:rPr>
              <a:t> </a:t>
            </a:r>
            <a:r>
              <a:rPr sz="2900" spc="-20" dirty="0">
                <a:solidFill>
                  <a:srgbClr val="333333"/>
                </a:solidFill>
                <a:latin typeface="Verdana"/>
                <a:cs typeface="Verdana"/>
              </a:rPr>
              <a:t>loads</a:t>
            </a:r>
            <a:r>
              <a:rPr sz="2900" spc="-310" dirty="0">
                <a:solidFill>
                  <a:srgbClr val="333333"/>
                </a:solidFill>
                <a:latin typeface="Verdana"/>
                <a:cs typeface="Verdana"/>
              </a:rPr>
              <a:t> </a:t>
            </a:r>
            <a:r>
              <a:rPr sz="2900" spc="-45" dirty="0">
                <a:solidFill>
                  <a:srgbClr val="333333"/>
                </a:solidFill>
                <a:latin typeface="Verdana"/>
                <a:cs typeface="Verdana"/>
              </a:rPr>
              <a:t>at</a:t>
            </a:r>
            <a:r>
              <a:rPr sz="2900" spc="-310" dirty="0">
                <a:solidFill>
                  <a:srgbClr val="333333"/>
                </a:solidFill>
                <a:latin typeface="Verdana"/>
                <a:cs typeface="Verdana"/>
              </a:rPr>
              <a:t> </a:t>
            </a:r>
            <a:r>
              <a:rPr sz="2900" spc="-85" dirty="0">
                <a:solidFill>
                  <a:srgbClr val="333333"/>
                </a:solidFill>
                <a:latin typeface="Verdana"/>
                <a:cs typeface="Verdana"/>
              </a:rPr>
              <a:t>high</a:t>
            </a:r>
            <a:r>
              <a:rPr sz="2900" spc="-310" dirty="0">
                <a:solidFill>
                  <a:srgbClr val="333333"/>
                </a:solidFill>
                <a:latin typeface="Verdana"/>
                <a:cs typeface="Verdana"/>
              </a:rPr>
              <a:t> </a:t>
            </a:r>
            <a:r>
              <a:rPr sz="2900" spc="-55" dirty="0">
                <a:solidFill>
                  <a:srgbClr val="333333"/>
                </a:solidFill>
                <a:latin typeface="Verdana"/>
                <a:cs typeface="Verdana"/>
              </a:rPr>
              <a:t>temperatures</a:t>
            </a:r>
            <a:r>
              <a:rPr sz="2900" spc="-310" dirty="0">
                <a:solidFill>
                  <a:srgbClr val="333333"/>
                </a:solidFill>
                <a:latin typeface="Verdana"/>
                <a:cs typeface="Verdana"/>
              </a:rPr>
              <a:t> </a:t>
            </a:r>
            <a:r>
              <a:rPr sz="2900" spc="-40" dirty="0">
                <a:solidFill>
                  <a:srgbClr val="333333"/>
                </a:solidFill>
                <a:latin typeface="Verdana"/>
                <a:cs typeface="Verdana"/>
              </a:rPr>
              <a:t>and</a:t>
            </a:r>
            <a:r>
              <a:rPr sz="2900" spc="-310" dirty="0">
                <a:solidFill>
                  <a:srgbClr val="333333"/>
                </a:solidFill>
                <a:latin typeface="Verdana"/>
                <a:cs typeface="Verdana"/>
              </a:rPr>
              <a:t> </a:t>
            </a:r>
            <a:r>
              <a:rPr sz="2900" spc="-30" dirty="0">
                <a:solidFill>
                  <a:srgbClr val="333333"/>
                </a:solidFill>
                <a:latin typeface="Verdana"/>
                <a:cs typeface="Verdana"/>
              </a:rPr>
              <a:t>those</a:t>
            </a:r>
            <a:r>
              <a:rPr sz="2900" spc="-310" dirty="0">
                <a:solidFill>
                  <a:srgbClr val="333333"/>
                </a:solidFill>
                <a:latin typeface="Verdana"/>
                <a:cs typeface="Verdana"/>
              </a:rPr>
              <a:t> </a:t>
            </a:r>
            <a:r>
              <a:rPr sz="2900" spc="-25" dirty="0">
                <a:solidFill>
                  <a:srgbClr val="333333"/>
                </a:solidFill>
                <a:latin typeface="Verdana"/>
                <a:cs typeface="Verdana"/>
              </a:rPr>
              <a:t>that</a:t>
            </a:r>
            <a:r>
              <a:rPr sz="2900" spc="-310" dirty="0">
                <a:solidFill>
                  <a:srgbClr val="333333"/>
                </a:solidFill>
                <a:latin typeface="Verdana"/>
                <a:cs typeface="Verdana"/>
              </a:rPr>
              <a:t> </a:t>
            </a:r>
            <a:r>
              <a:rPr sz="2900" spc="-40" dirty="0">
                <a:solidFill>
                  <a:srgbClr val="333333"/>
                </a:solidFill>
                <a:latin typeface="Verdana"/>
                <a:cs typeface="Verdana"/>
              </a:rPr>
              <a:t>quickly</a:t>
            </a:r>
            <a:r>
              <a:rPr sz="2900" spc="-310" dirty="0">
                <a:solidFill>
                  <a:srgbClr val="333333"/>
                </a:solidFill>
                <a:latin typeface="Verdana"/>
                <a:cs typeface="Verdana"/>
              </a:rPr>
              <a:t> </a:t>
            </a:r>
            <a:r>
              <a:rPr sz="2900" spc="-25" dirty="0">
                <a:solidFill>
                  <a:srgbClr val="333333"/>
                </a:solidFill>
                <a:latin typeface="Verdana"/>
                <a:cs typeface="Verdana"/>
              </a:rPr>
              <a:t>lose</a:t>
            </a:r>
            <a:r>
              <a:rPr sz="2900" spc="-310" dirty="0">
                <a:solidFill>
                  <a:srgbClr val="333333"/>
                </a:solidFill>
                <a:latin typeface="Verdana"/>
                <a:cs typeface="Verdana"/>
              </a:rPr>
              <a:t> </a:t>
            </a:r>
            <a:r>
              <a:rPr sz="2900" spc="-45" dirty="0">
                <a:solidFill>
                  <a:srgbClr val="333333"/>
                </a:solidFill>
                <a:latin typeface="Verdana"/>
                <a:cs typeface="Verdana"/>
              </a:rPr>
              <a:t>rigidity over</a:t>
            </a:r>
            <a:r>
              <a:rPr sz="2900" spc="-310" dirty="0">
                <a:solidFill>
                  <a:srgbClr val="333333"/>
                </a:solidFill>
                <a:latin typeface="Verdana"/>
                <a:cs typeface="Verdana"/>
              </a:rPr>
              <a:t> </a:t>
            </a:r>
            <a:r>
              <a:rPr sz="2900" spc="-125" dirty="0">
                <a:solidFill>
                  <a:srgbClr val="333333"/>
                </a:solidFill>
                <a:latin typeface="Verdana"/>
                <a:cs typeface="Verdana"/>
              </a:rPr>
              <a:t>a</a:t>
            </a:r>
            <a:r>
              <a:rPr sz="2900" spc="-310" dirty="0">
                <a:solidFill>
                  <a:srgbClr val="333333"/>
                </a:solidFill>
                <a:latin typeface="Verdana"/>
                <a:cs typeface="Verdana"/>
              </a:rPr>
              <a:t> </a:t>
            </a:r>
            <a:r>
              <a:rPr sz="2900" spc="-60" dirty="0">
                <a:solidFill>
                  <a:srgbClr val="333333"/>
                </a:solidFill>
                <a:latin typeface="Verdana"/>
                <a:cs typeface="Verdana"/>
              </a:rPr>
              <a:t>narrow</a:t>
            </a:r>
            <a:r>
              <a:rPr sz="2900" spc="-310" dirty="0">
                <a:solidFill>
                  <a:srgbClr val="333333"/>
                </a:solidFill>
                <a:latin typeface="Verdana"/>
                <a:cs typeface="Verdana"/>
              </a:rPr>
              <a:t> </a:t>
            </a:r>
            <a:r>
              <a:rPr sz="2900" spc="-50" dirty="0">
                <a:solidFill>
                  <a:srgbClr val="333333"/>
                </a:solidFill>
                <a:latin typeface="Verdana"/>
                <a:cs typeface="Verdana"/>
              </a:rPr>
              <a:t>temperature</a:t>
            </a:r>
            <a:r>
              <a:rPr sz="2900" spc="-310" dirty="0">
                <a:solidFill>
                  <a:srgbClr val="333333"/>
                </a:solidFill>
                <a:latin typeface="Verdana"/>
                <a:cs typeface="Verdana"/>
              </a:rPr>
              <a:t> </a:t>
            </a:r>
            <a:r>
              <a:rPr sz="2900" spc="-135" dirty="0">
                <a:solidFill>
                  <a:srgbClr val="333333"/>
                </a:solidFill>
                <a:latin typeface="Verdana"/>
                <a:cs typeface="Verdana"/>
              </a:rPr>
              <a:t>range.</a:t>
            </a:r>
            <a:endParaRPr sz="290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659" rIns="0" bIns="0" rtlCol="0">
            <a:spAutoFit/>
          </a:bodyPr>
          <a:lstStyle/>
          <a:p>
            <a:pPr marL="572770">
              <a:lnSpc>
                <a:spcPct val="100000"/>
              </a:lnSpc>
              <a:spcBef>
                <a:spcPts val="135"/>
              </a:spcBef>
            </a:pPr>
            <a:r>
              <a:rPr sz="7500" spc="-509" dirty="0"/>
              <a:t>Flexural</a:t>
            </a:r>
            <a:r>
              <a:rPr sz="7500" spc="-705" dirty="0"/>
              <a:t> </a:t>
            </a:r>
            <a:r>
              <a:rPr sz="7500" spc="-670" dirty="0"/>
              <a:t>Test</a:t>
            </a:r>
            <a:r>
              <a:rPr sz="7500" spc="-700" dirty="0"/>
              <a:t> </a:t>
            </a:r>
            <a:r>
              <a:rPr sz="7500" spc="-570" dirty="0"/>
              <a:t>Results</a:t>
            </a:r>
            <a:endParaRPr sz="7500"/>
          </a:p>
        </p:txBody>
      </p:sp>
      <p:sp>
        <p:nvSpPr>
          <p:cNvPr id="3" name="object 3"/>
          <p:cNvSpPr txBox="1"/>
          <p:nvPr/>
        </p:nvSpPr>
        <p:spPr>
          <a:xfrm>
            <a:off x="1016000" y="2182447"/>
            <a:ext cx="14553565" cy="1104265"/>
          </a:xfrm>
          <a:prstGeom prst="rect">
            <a:avLst/>
          </a:prstGeom>
        </p:spPr>
        <p:txBody>
          <a:bodyPr vert="horz" wrap="square" lIns="0" tIns="12700" rIns="0" bIns="0" rtlCol="0">
            <a:spAutoFit/>
          </a:bodyPr>
          <a:lstStyle/>
          <a:p>
            <a:pPr marL="12700" marR="5080">
              <a:lnSpc>
                <a:spcPct val="115999"/>
              </a:lnSpc>
              <a:spcBef>
                <a:spcPts val="100"/>
              </a:spcBef>
            </a:pPr>
            <a:r>
              <a:rPr sz="3050" spc="-265" dirty="0">
                <a:solidFill>
                  <a:srgbClr val="004AAC"/>
                </a:solidFill>
                <a:latin typeface="Arial Black"/>
                <a:cs typeface="Arial Black"/>
              </a:rPr>
              <a:t>The </a:t>
            </a:r>
            <a:r>
              <a:rPr sz="3050" spc="-175" dirty="0">
                <a:solidFill>
                  <a:srgbClr val="004AAC"/>
                </a:solidFill>
                <a:latin typeface="Arial Black"/>
                <a:cs typeface="Arial Black"/>
              </a:rPr>
              <a:t>following</a:t>
            </a:r>
            <a:r>
              <a:rPr sz="3050" spc="-265" dirty="0">
                <a:solidFill>
                  <a:srgbClr val="004AAC"/>
                </a:solidFill>
                <a:latin typeface="Arial Black"/>
                <a:cs typeface="Arial Black"/>
              </a:rPr>
              <a:t> </a:t>
            </a:r>
            <a:r>
              <a:rPr sz="3050" spc="-204" dirty="0">
                <a:solidFill>
                  <a:srgbClr val="004AAC"/>
                </a:solidFill>
                <a:latin typeface="Arial Black"/>
                <a:cs typeface="Arial Black"/>
              </a:rPr>
              <a:t>tables</a:t>
            </a:r>
            <a:r>
              <a:rPr sz="3050" spc="-260" dirty="0">
                <a:solidFill>
                  <a:srgbClr val="004AAC"/>
                </a:solidFill>
                <a:latin typeface="Arial Black"/>
                <a:cs typeface="Arial Black"/>
              </a:rPr>
              <a:t> </a:t>
            </a:r>
            <a:r>
              <a:rPr sz="3050" spc="-165" dirty="0">
                <a:solidFill>
                  <a:srgbClr val="004AAC"/>
                </a:solidFill>
                <a:latin typeface="Arial Black"/>
                <a:cs typeface="Arial Black"/>
              </a:rPr>
              <a:t>provides</a:t>
            </a:r>
            <a:r>
              <a:rPr sz="3050" spc="-265" dirty="0">
                <a:solidFill>
                  <a:srgbClr val="004AAC"/>
                </a:solidFill>
                <a:latin typeface="Arial Black"/>
                <a:cs typeface="Arial Black"/>
              </a:rPr>
              <a:t> </a:t>
            </a:r>
            <a:r>
              <a:rPr sz="3050" spc="-165" dirty="0">
                <a:solidFill>
                  <a:srgbClr val="004AAC"/>
                </a:solidFill>
                <a:latin typeface="Arial Black"/>
                <a:cs typeface="Arial Black"/>
              </a:rPr>
              <a:t>the</a:t>
            </a:r>
            <a:r>
              <a:rPr sz="3050" spc="-260" dirty="0">
                <a:solidFill>
                  <a:srgbClr val="004AAC"/>
                </a:solidFill>
                <a:latin typeface="Arial Black"/>
                <a:cs typeface="Arial Black"/>
              </a:rPr>
              <a:t> </a:t>
            </a:r>
            <a:r>
              <a:rPr sz="3050" spc="-195" dirty="0">
                <a:solidFill>
                  <a:srgbClr val="004AAC"/>
                </a:solidFill>
                <a:latin typeface="Arial Black"/>
                <a:cs typeface="Arial Black"/>
              </a:rPr>
              <a:t>details</a:t>
            </a:r>
            <a:r>
              <a:rPr sz="3050" spc="-265" dirty="0">
                <a:solidFill>
                  <a:srgbClr val="004AAC"/>
                </a:solidFill>
                <a:latin typeface="Arial Black"/>
                <a:cs typeface="Arial Black"/>
              </a:rPr>
              <a:t> </a:t>
            </a:r>
            <a:r>
              <a:rPr sz="3050" spc="-80" dirty="0">
                <a:solidFill>
                  <a:srgbClr val="004AAC"/>
                </a:solidFill>
                <a:latin typeface="Arial Black"/>
                <a:cs typeface="Arial Black"/>
              </a:rPr>
              <a:t>of</a:t>
            </a:r>
            <a:r>
              <a:rPr sz="3050" spc="-265" dirty="0">
                <a:solidFill>
                  <a:srgbClr val="004AAC"/>
                </a:solidFill>
                <a:latin typeface="Arial Black"/>
                <a:cs typeface="Arial Black"/>
              </a:rPr>
              <a:t> </a:t>
            </a:r>
            <a:r>
              <a:rPr sz="3050" spc="-165" dirty="0">
                <a:solidFill>
                  <a:srgbClr val="004AAC"/>
                </a:solidFill>
                <a:latin typeface="Arial Black"/>
                <a:cs typeface="Arial Black"/>
              </a:rPr>
              <a:t>the</a:t>
            </a:r>
            <a:r>
              <a:rPr sz="3050" spc="-260" dirty="0">
                <a:solidFill>
                  <a:srgbClr val="004AAC"/>
                </a:solidFill>
                <a:latin typeface="Arial Black"/>
                <a:cs typeface="Arial Black"/>
              </a:rPr>
              <a:t> </a:t>
            </a:r>
            <a:r>
              <a:rPr sz="3050" spc="-220" dirty="0">
                <a:solidFill>
                  <a:srgbClr val="004AAC"/>
                </a:solidFill>
                <a:latin typeface="Arial Black"/>
                <a:cs typeface="Arial Black"/>
              </a:rPr>
              <a:t>Flexural</a:t>
            </a:r>
            <a:r>
              <a:rPr sz="3050" spc="-265" dirty="0">
                <a:solidFill>
                  <a:srgbClr val="004AAC"/>
                </a:solidFill>
                <a:latin typeface="Arial Black"/>
                <a:cs typeface="Arial Black"/>
              </a:rPr>
              <a:t> </a:t>
            </a:r>
            <a:r>
              <a:rPr sz="3050" spc="-204" dirty="0">
                <a:solidFill>
                  <a:srgbClr val="004AAC"/>
                </a:solidFill>
                <a:latin typeface="Arial Black"/>
                <a:cs typeface="Arial Black"/>
              </a:rPr>
              <a:t>test</a:t>
            </a:r>
            <a:r>
              <a:rPr sz="3050" spc="-260" dirty="0">
                <a:solidFill>
                  <a:srgbClr val="004AAC"/>
                </a:solidFill>
                <a:latin typeface="Arial Black"/>
                <a:cs typeface="Arial Black"/>
              </a:rPr>
              <a:t> </a:t>
            </a:r>
            <a:r>
              <a:rPr sz="3050" spc="-200" dirty="0">
                <a:solidFill>
                  <a:srgbClr val="004AAC"/>
                </a:solidFill>
                <a:latin typeface="Arial Black"/>
                <a:cs typeface="Arial Black"/>
              </a:rPr>
              <a:t>results</a:t>
            </a:r>
            <a:r>
              <a:rPr sz="3050" spc="-265" dirty="0">
                <a:solidFill>
                  <a:srgbClr val="004AAC"/>
                </a:solidFill>
                <a:latin typeface="Arial Black"/>
                <a:cs typeface="Arial Black"/>
              </a:rPr>
              <a:t> </a:t>
            </a:r>
            <a:r>
              <a:rPr sz="3050" spc="-40" dirty="0">
                <a:solidFill>
                  <a:srgbClr val="004AAC"/>
                </a:solidFill>
                <a:latin typeface="Arial Black"/>
                <a:cs typeface="Arial Black"/>
              </a:rPr>
              <a:t>obtained </a:t>
            </a:r>
            <a:r>
              <a:rPr sz="3050" spc="-80" dirty="0">
                <a:solidFill>
                  <a:srgbClr val="004AAC"/>
                </a:solidFill>
                <a:latin typeface="Arial Black"/>
                <a:cs typeface="Arial Black"/>
              </a:rPr>
              <a:t>for</a:t>
            </a:r>
            <a:r>
              <a:rPr sz="3050" spc="-270" dirty="0">
                <a:solidFill>
                  <a:srgbClr val="004AAC"/>
                </a:solidFill>
                <a:latin typeface="Arial Black"/>
                <a:cs typeface="Arial Black"/>
              </a:rPr>
              <a:t> </a:t>
            </a:r>
            <a:r>
              <a:rPr sz="3050" spc="-190" dirty="0">
                <a:solidFill>
                  <a:srgbClr val="004AAC"/>
                </a:solidFill>
                <a:latin typeface="Arial Black"/>
                <a:cs typeface="Arial Black"/>
              </a:rPr>
              <a:t>various</a:t>
            </a:r>
            <a:r>
              <a:rPr sz="3050" spc="-270" dirty="0">
                <a:solidFill>
                  <a:srgbClr val="004AAC"/>
                </a:solidFill>
                <a:latin typeface="Arial Black"/>
                <a:cs typeface="Arial Black"/>
              </a:rPr>
              <a:t> </a:t>
            </a:r>
            <a:r>
              <a:rPr sz="3050" spc="-185" dirty="0">
                <a:solidFill>
                  <a:srgbClr val="004AAC"/>
                </a:solidFill>
                <a:latin typeface="Arial Black"/>
                <a:cs typeface="Arial Black"/>
              </a:rPr>
              <a:t>combinations</a:t>
            </a:r>
            <a:r>
              <a:rPr sz="3050" spc="-270" dirty="0">
                <a:solidFill>
                  <a:srgbClr val="004AAC"/>
                </a:solidFill>
                <a:latin typeface="Arial Black"/>
                <a:cs typeface="Arial Black"/>
              </a:rPr>
              <a:t> </a:t>
            </a:r>
            <a:r>
              <a:rPr sz="3050" spc="-80" dirty="0">
                <a:solidFill>
                  <a:srgbClr val="004AAC"/>
                </a:solidFill>
                <a:latin typeface="Arial Black"/>
                <a:cs typeface="Arial Black"/>
              </a:rPr>
              <a:t>of</a:t>
            </a:r>
            <a:r>
              <a:rPr sz="3050" spc="-270" dirty="0">
                <a:solidFill>
                  <a:srgbClr val="004AAC"/>
                </a:solidFill>
                <a:latin typeface="Arial Black"/>
                <a:cs typeface="Arial Black"/>
              </a:rPr>
              <a:t> </a:t>
            </a:r>
            <a:r>
              <a:rPr sz="3050" spc="-225" dirty="0">
                <a:solidFill>
                  <a:srgbClr val="004AAC"/>
                </a:solidFill>
                <a:latin typeface="Arial Black"/>
                <a:cs typeface="Arial Black"/>
              </a:rPr>
              <a:t>epoxy</a:t>
            </a:r>
            <a:r>
              <a:rPr sz="3050" spc="-270" dirty="0">
                <a:solidFill>
                  <a:srgbClr val="004AAC"/>
                </a:solidFill>
                <a:latin typeface="Arial Black"/>
                <a:cs typeface="Arial Black"/>
              </a:rPr>
              <a:t> </a:t>
            </a:r>
            <a:r>
              <a:rPr sz="3050" spc="-200" dirty="0">
                <a:solidFill>
                  <a:srgbClr val="004AAC"/>
                </a:solidFill>
                <a:latin typeface="Arial Black"/>
                <a:cs typeface="Arial Black"/>
              </a:rPr>
              <a:t>resin</a:t>
            </a:r>
            <a:r>
              <a:rPr sz="3050" spc="-270" dirty="0">
                <a:solidFill>
                  <a:srgbClr val="004AAC"/>
                </a:solidFill>
                <a:latin typeface="Arial Black"/>
                <a:cs typeface="Arial Black"/>
              </a:rPr>
              <a:t> </a:t>
            </a:r>
            <a:r>
              <a:rPr sz="3050" spc="-240" dirty="0">
                <a:solidFill>
                  <a:srgbClr val="004AAC"/>
                </a:solidFill>
                <a:latin typeface="Arial Black"/>
                <a:cs typeface="Arial Black"/>
              </a:rPr>
              <a:t>system</a:t>
            </a:r>
            <a:r>
              <a:rPr sz="3050" spc="-270" dirty="0">
                <a:solidFill>
                  <a:srgbClr val="004AAC"/>
                </a:solidFill>
                <a:latin typeface="Arial Black"/>
                <a:cs typeface="Arial Black"/>
              </a:rPr>
              <a:t> </a:t>
            </a:r>
            <a:r>
              <a:rPr sz="3050" spc="-405" dirty="0">
                <a:solidFill>
                  <a:srgbClr val="004AAC"/>
                </a:solidFill>
                <a:latin typeface="Arial Black"/>
                <a:cs typeface="Arial Black"/>
              </a:rPr>
              <a:t>+</a:t>
            </a:r>
            <a:r>
              <a:rPr sz="3050" spc="-270" dirty="0">
                <a:solidFill>
                  <a:srgbClr val="004AAC"/>
                </a:solidFill>
                <a:latin typeface="Arial Black"/>
                <a:cs typeface="Arial Black"/>
              </a:rPr>
              <a:t> </a:t>
            </a:r>
            <a:r>
              <a:rPr sz="3050" spc="-200" dirty="0">
                <a:solidFill>
                  <a:srgbClr val="004AAC"/>
                </a:solidFill>
                <a:latin typeface="Arial Black"/>
                <a:cs typeface="Arial Black"/>
              </a:rPr>
              <a:t>trema</a:t>
            </a:r>
            <a:r>
              <a:rPr sz="3050" spc="-270" dirty="0">
                <a:solidFill>
                  <a:srgbClr val="004AAC"/>
                </a:solidFill>
                <a:latin typeface="Arial Black"/>
                <a:cs typeface="Arial Black"/>
              </a:rPr>
              <a:t> </a:t>
            </a:r>
            <a:r>
              <a:rPr sz="3050" spc="-25" dirty="0">
                <a:solidFill>
                  <a:srgbClr val="004AAC"/>
                </a:solidFill>
                <a:latin typeface="Arial Black"/>
                <a:cs typeface="Arial Black"/>
              </a:rPr>
              <a:t>orientalis</a:t>
            </a:r>
            <a:endParaRPr sz="3050">
              <a:latin typeface="Arial Black"/>
              <a:cs typeface="Arial Black"/>
            </a:endParaRPr>
          </a:p>
        </p:txBody>
      </p:sp>
      <p:pic>
        <p:nvPicPr>
          <p:cNvPr id="4" name="object 4"/>
          <p:cNvPicPr/>
          <p:nvPr/>
        </p:nvPicPr>
        <p:blipFill>
          <a:blip r:embed="rId2" cstate="print"/>
          <a:stretch>
            <a:fillRect/>
          </a:stretch>
        </p:blipFill>
        <p:spPr>
          <a:xfrm>
            <a:off x="1028700" y="3825317"/>
            <a:ext cx="15887699" cy="5505449"/>
          </a:xfrm>
          <a:prstGeom prst="rect">
            <a:avLst/>
          </a:prstGeom>
        </p:spPr>
      </p:pic>
      <p:sp>
        <p:nvSpPr>
          <p:cNvPr id="5" name="object 5"/>
          <p:cNvSpPr txBox="1"/>
          <p:nvPr/>
        </p:nvSpPr>
        <p:spPr>
          <a:xfrm>
            <a:off x="17374403" y="9287709"/>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0525"/>
            <a:ext cx="17903190" cy="7620000"/>
            <a:chOff x="0" y="450525"/>
            <a:chExt cx="17903190" cy="7620000"/>
          </a:xfrm>
        </p:grpSpPr>
        <p:pic>
          <p:nvPicPr>
            <p:cNvPr id="3" name="object 3"/>
            <p:cNvPicPr/>
            <p:nvPr/>
          </p:nvPicPr>
          <p:blipFill>
            <a:blip r:embed="rId2" cstate="print"/>
            <a:stretch>
              <a:fillRect/>
            </a:stretch>
          </p:blipFill>
          <p:spPr>
            <a:xfrm>
              <a:off x="0" y="450525"/>
              <a:ext cx="8443499" cy="7619999"/>
            </a:xfrm>
            <a:prstGeom prst="rect">
              <a:avLst/>
            </a:prstGeom>
          </p:spPr>
        </p:pic>
        <p:pic>
          <p:nvPicPr>
            <p:cNvPr id="4" name="object 4"/>
            <p:cNvPicPr/>
            <p:nvPr/>
          </p:nvPicPr>
          <p:blipFill>
            <a:blip r:embed="rId3" cstate="print"/>
            <a:stretch>
              <a:fillRect/>
            </a:stretch>
          </p:blipFill>
          <p:spPr>
            <a:xfrm>
              <a:off x="8444718" y="1028700"/>
              <a:ext cx="9458324" cy="6591299"/>
            </a:xfrm>
            <a:prstGeom prst="rect">
              <a:avLst/>
            </a:prstGeom>
          </p:spPr>
        </p:pic>
      </p:grpSp>
      <p:sp>
        <p:nvSpPr>
          <p:cNvPr id="5" name="object 5"/>
          <p:cNvSpPr txBox="1"/>
          <p:nvPr/>
        </p:nvSpPr>
        <p:spPr>
          <a:xfrm>
            <a:off x="17374403" y="9287709"/>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877" y="1679258"/>
            <a:ext cx="16370935" cy="7598299"/>
          </a:xfrm>
          <a:prstGeom prst="rect">
            <a:avLst/>
          </a:prstGeom>
        </p:spPr>
        <p:txBody>
          <a:bodyPr vert="horz" wrap="square" lIns="0" tIns="12700" rIns="0" bIns="0" rtlCol="0">
            <a:spAutoFit/>
          </a:bodyPr>
          <a:lstStyle/>
          <a:p>
            <a:pPr marL="12700" marR="5080">
              <a:lnSpc>
                <a:spcPct val="148100"/>
              </a:lnSpc>
              <a:spcBef>
                <a:spcPts val="100"/>
              </a:spcBef>
              <a:tabLst>
                <a:tab pos="4822190" algn="l"/>
                <a:tab pos="8572500" algn="l"/>
                <a:tab pos="8704580" algn="l"/>
              </a:tabLst>
            </a:pPr>
            <a:r>
              <a:rPr lang="en-US" sz="2800" dirty="0"/>
              <a:t>Clay, along with humanity’s existence has been used as the most primitive material in making all kinds of goods to meet daily needs. One of these daily use objects is the toy that carries great importance as tool of entertainment, communications and development. The human instinct to explore and play has been shaped in various ways with the clay in different civilizations. Terracotta has become the basic material of the different toys as the main tool of act of playing. Ceramic whistles, widely seen from Prehistoric times to the present day from Europe to Asia, America, pre-Columbian cultures, also appeared in various civilizations as a type of whistling instrument as the ritual objects used in ceremonies. In this sense, ceramic whistles began to lose attention, especially in Turkey started to disappear with missing values due to diversity, changes and the development of toys within the industrial revolution. They are being produced as nostalgic toys, souvenir objects with limited edition. In this study, reference to the history of ceramic whistles, the arrival of the present day is being explained, as handicraft production, particularly by means of traditional aspect.</a:t>
            </a:r>
            <a:endParaRPr sz="27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3015"/>
              </a:lnSpc>
            </a:pPr>
            <a:fld id="{81D60167-4931-47E6-BA6A-407CBD079E47}" type="slidenum">
              <a:rPr spc="-50" dirty="0">
                <a:solidFill>
                  <a:srgbClr val="2D4162"/>
                </a:solidFill>
                <a:latin typeface="Lucida Sans Unicode"/>
                <a:cs typeface="Lucida Sans Unicode"/>
              </a:rPr>
              <a:t>3</a:t>
            </a:fld>
            <a:endParaRPr spc="-50" dirty="0">
              <a:solidFill>
                <a:srgbClr val="2D4162"/>
              </a:solidFill>
              <a:latin typeface="Lucida Sans Unicode"/>
              <a:cs typeface="Lucida Sans Unicode"/>
            </a:endParaRPr>
          </a:p>
        </p:txBody>
      </p:sp>
      <p:sp>
        <p:nvSpPr>
          <p:cNvPr id="3" name="object 3"/>
          <p:cNvSpPr txBox="1">
            <a:spLocks noGrp="1"/>
          </p:cNvSpPr>
          <p:nvPr>
            <p:ph type="title"/>
          </p:nvPr>
        </p:nvSpPr>
        <p:spPr>
          <a:xfrm>
            <a:off x="817243" y="332167"/>
            <a:ext cx="16626205" cy="1572260"/>
          </a:xfrm>
          <a:prstGeom prst="rect">
            <a:avLst/>
          </a:prstGeom>
        </p:spPr>
        <p:txBody>
          <a:bodyPr vert="horz" wrap="square" lIns="0" tIns="124006" rIns="0" bIns="0" rtlCol="0">
            <a:spAutoFit/>
          </a:bodyPr>
          <a:lstStyle/>
          <a:p>
            <a:pPr marL="5739130">
              <a:lnSpc>
                <a:spcPct val="100000"/>
              </a:lnSpc>
              <a:spcBef>
                <a:spcPts val="100"/>
              </a:spcBef>
            </a:pPr>
            <a:r>
              <a:rPr sz="9200" spc="-610" dirty="0">
                <a:solidFill>
                  <a:srgbClr val="000000"/>
                </a:solidFill>
              </a:rPr>
              <a:t>Abstract</a:t>
            </a:r>
            <a:endParaRPr sz="9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326" y="3580500"/>
            <a:ext cx="18135599" cy="6324599"/>
          </a:xfrm>
          <a:prstGeom prst="rect">
            <a:avLst/>
          </a:prstGeom>
        </p:spPr>
      </p:pic>
      <p:sp>
        <p:nvSpPr>
          <p:cNvPr id="3" name="object 3"/>
          <p:cNvSpPr txBox="1">
            <a:spLocks noGrp="1"/>
          </p:cNvSpPr>
          <p:nvPr>
            <p:ph type="title"/>
          </p:nvPr>
        </p:nvSpPr>
        <p:spPr>
          <a:xfrm>
            <a:off x="409002" y="110797"/>
            <a:ext cx="16490950" cy="3138805"/>
          </a:xfrm>
          <a:prstGeom prst="rect">
            <a:avLst/>
          </a:prstGeom>
        </p:spPr>
        <p:txBody>
          <a:bodyPr vert="horz" wrap="square" lIns="0" tIns="603885" rIns="0" bIns="0" rtlCol="0">
            <a:spAutoFit/>
          </a:bodyPr>
          <a:lstStyle/>
          <a:p>
            <a:pPr marL="452755">
              <a:lnSpc>
                <a:spcPct val="100000"/>
              </a:lnSpc>
              <a:spcBef>
                <a:spcPts val="4755"/>
              </a:spcBef>
            </a:pPr>
            <a:r>
              <a:rPr sz="7450" spc="-509" dirty="0"/>
              <a:t>Impact</a:t>
            </a:r>
            <a:r>
              <a:rPr sz="7450" spc="-690" dirty="0"/>
              <a:t> </a:t>
            </a:r>
            <a:r>
              <a:rPr sz="7450" spc="-665" dirty="0"/>
              <a:t>Test</a:t>
            </a:r>
            <a:r>
              <a:rPr sz="7450" spc="-685" dirty="0"/>
              <a:t> </a:t>
            </a:r>
            <a:r>
              <a:rPr sz="7450" spc="-570" dirty="0"/>
              <a:t>Results</a:t>
            </a:r>
            <a:endParaRPr sz="7450"/>
          </a:p>
          <a:p>
            <a:pPr marL="1855470" marR="5080" indent="-1843405">
              <a:lnSpc>
                <a:spcPct val="115799"/>
              </a:lnSpc>
              <a:spcBef>
                <a:spcPts val="1465"/>
              </a:spcBef>
            </a:pPr>
            <a:r>
              <a:rPr sz="3400" spc="-95" dirty="0">
                <a:latin typeface="Verdana"/>
                <a:cs typeface="Verdana"/>
              </a:rPr>
              <a:t>The</a:t>
            </a:r>
            <a:r>
              <a:rPr sz="3400" spc="-330" dirty="0">
                <a:latin typeface="Verdana"/>
                <a:cs typeface="Verdana"/>
              </a:rPr>
              <a:t> </a:t>
            </a:r>
            <a:r>
              <a:rPr sz="3400" spc="-35" dirty="0">
                <a:latin typeface="Verdana"/>
                <a:cs typeface="Verdana"/>
              </a:rPr>
              <a:t>following</a:t>
            </a:r>
            <a:r>
              <a:rPr sz="3400" spc="-325" dirty="0">
                <a:latin typeface="Verdana"/>
                <a:cs typeface="Verdana"/>
              </a:rPr>
              <a:t> </a:t>
            </a:r>
            <a:r>
              <a:rPr sz="3400" spc="-35" dirty="0">
                <a:latin typeface="Verdana"/>
                <a:cs typeface="Verdana"/>
              </a:rPr>
              <a:t>tables</a:t>
            </a:r>
            <a:r>
              <a:rPr sz="3400" spc="-325" dirty="0">
                <a:latin typeface="Verdana"/>
                <a:cs typeface="Verdana"/>
              </a:rPr>
              <a:t> </a:t>
            </a:r>
            <a:r>
              <a:rPr sz="3400" spc="-35" dirty="0">
                <a:latin typeface="Verdana"/>
                <a:cs typeface="Verdana"/>
              </a:rPr>
              <a:t>provides</a:t>
            </a:r>
            <a:r>
              <a:rPr sz="3400" spc="-325" dirty="0">
                <a:latin typeface="Verdana"/>
                <a:cs typeface="Verdana"/>
              </a:rPr>
              <a:t> </a:t>
            </a:r>
            <a:r>
              <a:rPr sz="3400" spc="-35" dirty="0">
                <a:latin typeface="Verdana"/>
                <a:cs typeface="Verdana"/>
              </a:rPr>
              <a:t>the</a:t>
            </a:r>
            <a:r>
              <a:rPr sz="3400" spc="-325" dirty="0">
                <a:latin typeface="Verdana"/>
                <a:cs typeface="Verdana"/>
              </a:rPr>
              <a:t> </a:t>
            </a:r>
            <a:r>
              <a:rPr sz="3400" spc="-40" dirty="0">
                <a:latin typeface="Verdana"/>
                <a:cs typeface="Verdana"/>
              </a:rPr>
              <a:t>details</a:t>
            </a:r>
            <a:r>
              <a:rPr sz="3400" spc="-325" dirty="0">
                <a:latin typeface="Verdana"/>
                <a:cs typeface="Verdana"/>
              </a:rPr>
              <a:t> </a:t>
            </a:r>
            <a:r>
              <a:rPr sz="3400" spc="55" dirty="0">
                <a:latin typeface="Verdana"/>
                <a:cs typeface="Verdana"/>
              </a:rPr>
              <a:t>of</a:t>
            </a:r>
            <a:r>
              <a:rPr sz="3400" spc="-325" dirty="0">
                <a:latin typeface="Verdana"/>
                <a:cs typeface="Verdana"/>
              </a:rPr>
              <a:t> </a:t>
            </a:r>
            <a:r>
              <a:rPr sz="3400" spc="-35" dirty="0">
                <a:latin typeface="Verdana"/>
                <a:cs typeface="Verdana"/>
              </a:rPr>
              <a:t>the</a:t>
            </a:r>
            <a:r>
              <a:rPr sz="3400" spc="-325" dirty="0">
                <a:latin typeface="Verdana"/>
                <a:cs typeface="Verdana"/>
              </a:rPr>
              <a:t> </a:t>
            </a:r>
            <a:r>
              <a:rPr sz="3400" spc="-105" dirty="0">
                <a:latin typeface="Verdana"/>
                <a:cs typeface="Verdana"/>
              </a:rPr>
              <a:t>Impact</a:t>
            </a:r>
            <a:r>
              <a:rPr sz="3400" spc="-325" dirty="0">
                <a:latin typeface="Verdana"/>
                <a:cs typeface="Verdana"/>
              </a:rPr>
              <a:t> </a:t>
            </a:r>
            <a:r>
              <a:rPr sz="3400" spc="-25" dirty="0">
                <a:latin typeface="Verdana"/>
                <a:cs typeface="Verdana"/>
              </a:rPr>
              <a:t>test</a:t>
            </a:r>
            <a:r>
              <a:rPr sz="3400" spc="-325" dirty="0">
                <a:latin typeface="Verdana"/>
                <a:cs typeface="Verdana"/>
              </a:rPr>
              <a:t> </a:t>
            </a:r>
            <a:r>
              <a:rPr sz="3400" spc="-50" dirty="0">
                <a:latin typeface="Verdana"/>
                <a:cs typeface="Verdana"/>
              </a:rPr>
              <a:t>results</a:t>
            </a:r>
            <a:r>
              <a:rPr sz="3400" spc="-325" dirty="0">
                <a:latin typeface="Verdana"/>
                <a:cs typeface="Verdana"/>
              </a:rPr>
              <a:t> </a:t>
            </a:r>
            <a:r>
              <a:rPr sz="3400" spc="-25" dirty="0">
                <a:latin typeface="Verdana"/>
                <a:cs typeface="Verdana"/>
              </a:rPr>
              <a:t>obtained</a:t>
            </a:r>
            <a:r>
              <a:rPr sz="3400" spc="-325" dirty="0">
                <a:latin typeface="Verdana"/>
                <a:cs typeface="Verdana"/>
              </a:rPr>
              <a:t> </a:t>
            </a:r>
            <a:r>
              <a:rPr sz="3400" spc="-25" dirty="0">
                <a:latin typeface="Verdana"/>
                <a:cs typeface="Verdana"/>
              </a:rPr>
              <a:t>for </a:t>
            </a:r>
            <a:r>
              <a:rPr sz="3400" spc="-80" dirty="0">
                <a:latin typeface="Verdana"/>
                <a:cs typeface="Verdana"/>
              </a:rPr>
              <a:t>various</a:t>
            </a:r>
            <a:r>
              <a:rPr sz="3400" spc="-330" dirty="0">
                <a:latin typeface="Verdana"/>
                <a:cs typeface="Verdana"/>
              </a:rPr>
              <a:t> </a:t>
            </a:r>
            <a:r>
              <a:rPr sz="3400" spc="-40" dirty="0">
                <a:latin typeface="Verdana"/>
                <a:cs typeface="Verdana"/>
              </a:rPr>
              <a:t>combinations</a:t>
            </a:r>
            <a:r>
              <a:rPr sz="3400" spc="-325" dirty="0">
                <a:latin typeface="Verdana"/>
                <a:cs typeface="Verdana"/>
              </a:rPr>
              <a:t> </a:t>
            </a:r>
            <a:r>
              <a:rPr sz="3400" spc="55" dirty="0">
                <a:latin typeface="Verdana"/>
                <a:cs typeface="Verdana"/>
              </a:rPr>
              <a:t>of</a:t>
            </a:r>
            <a:r>
              <a:rPr sz="3400" spc="-325" dirty="0">
                <a:latin typeface="Verdana"/>
                <a:cs typeface="Verdana"/>
              </a:rPr>
              <a:t> </a:t>
            </a:r>
            <a:r>
              <a:rPr sz="3400" spc="-95" dirty="0">
                <a:latin typeface="Verdana"/>
                <a:cs typeface="Verdana"/>
              </a:rPr>
              <a:t>epoxy</a:t>
            </a:r>
            <a:r>
              <a:rPr sz="3400" spc="-330" dirty="0">
                <a:latin typeface="Verdana"/>
                <a:cs typeface="Verdana"/>
              </a:rPr>
              <a:t> </a:t>
            </a:r>
            <a:r>
              <a:rPr sz="3400" spc="-70" dirty="0">
                <a:latin typeface="Verdana"/>
                <a:cs typeface="Verdana"/>
              </a:rPr>
              <a:t>resin</a:t>
            </a:r>
            <a:r>
              <a:rPr sz="3400" spc="-325" dirty="0">
                <a:latin typeface="Verdana"/>
                <a:cs typeface="Verdana"/>
              </a:rPr>
              <a:t> </a:t>
            </a:r>
            <a:r>
              <a:rPr sz="3400" spc="-95" dirty="0">
                <a:latin typeface="Verdana"/>
                <a:cs typeface="Verdana"/>
              </a:rPr>
              <a:t>sytem</a:t>
            </a:r>
            <a:r>
              <a:rPr sz="3400" spc="-325" dirty="0">
                <a:latin typeface="Verdana"/>
                <a:cs typeface="Verdana"/>
              </a:rPr>
              <a:t> </a:t>
            </a:r>
            <a:r>
              <a:rPr sz="3400" spc="-1035" dirty="0">
                <a:latin typeface="Verdana"/>
                <a:cs typeface="Verdana"/>
              </a:rPr>
              <a:t>+</a:t>
            </a:r>
            <a:r>
              <a:rPr sz="3400" spc="-330" dirty="0">
                <a:latin typeface="Verdana"/>
                <a:cs typeface="Verdana"/>
              </a:rPr>
              <a:t> </a:t>
            </a:r>
            <a:r>
              <a:rPr sz="3400" spc="-135" dirty="0">
                <a:latin typeface="Verdana"/>
                <a:cs typeface="Verdana"/>
              </a:rPr>
              <a:t>Trema</a:t>
            </a:r>
            <a:r>
              <a:rPr sz="3400" spc="-325" dirty="0">
                <a:latin typeface="Verdana"/>
                <a:cs typeface="Verdana"/>
              </a:rPr>
              <a:t> </a:t>
            </a:r>
            <a:r>
              <a:rPr sz="3400" spc="-10" dirty="0">
                <a:latin typeface="Verdana"/>
                <a:cs typeface="Verdana"/>
              </a:rPr>
              <a:t>Orientalis</a:t>
            </a:r>
            <a:endParaRPr sz="3400">
              <a:latin typeface="Verdana"/>
              <a:cs typeface="Verdana"/>
            </a:endParaRPr>
          </a:p>
        </p:txBody>
      </p:sp>
      <p:sp>
        <p:nvSpPr>
          <p:cNvPr id="4" name="object 4"/>
          <p:cNvSpPr txBox="1"/>
          <p:nvPr/>
        </p:nvSpPr>
        <p:spPr>
          <a:xfrm>
            <a:off x="17374403" y="9287709"/>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372482"/>
            <a:ext cx="18287999" cy="5438774"/>
          </a:xfrm>
          <a:prstGeom prst="rect">
            <a:avLst/>
          </a:prstGeom>
        </p:spPr>
      </p:pic>
      <p:sp>
        <p:nvSpPr>
          <p:cNvPr id="3" name="object 3"/>
          <p:cNvSpPr txBox="1">
            <a:spLocks noGrp="1"/>
          </p:cNvSpPr>
          <p:nvPr>
            <p:ph type="ctrTitle"/>
          </p:nvPr>
        </p:nvSpPr>
        <p:spPr>
          <a:prstGeom prst="rect">
            <a:avLst/>
          </a:prstGeom>
        </p:spPr>
        <p:txBody>
          <a:bodyPr vert="horz" wrap="square" lIns="0" tIns="11430" rIns="0" bIns="0" rtlCol="0">
            <a:spAutoFit/>
          </a:bodyPr>
          <a:lstStyle/>
          <a:p>
            <a:pPr marL="12700">
              <a:lnSpc>
                <a:spcPct val="100000"/>
              </a:lnSpc>
              <a:spcBef>
                <a:spcPts val="90"/>
              </a:spcBef>
            </a:pPr>
            <a:r>
              <a:rPr sz="7200" spc="-560" dirty="0">
                <a:solidFill>
                  <a:srgbClr val="000000"/>
                </a:solidFill>
              </a:rPr>
              <a:t>Tensile</a:t>
            </a:r>
            <a:r>
              <a:rPr sz="7200" spc="-710" dirty="0">
                <a:solidFill>
                  <a:srgbClr val="000000"/>
                </a:solidFill>
              </a:rPr>
              <a:t> </a:t>
            </a:r>
            <a:r>
              <a:rPr sz="7200" spc="-665" dirty="0">
                <a:solidFill>
                  <a:srgbClr val="000000"/>
                </a:solidFill>
              </a:rPr>
              <a:t>Test</a:t>
            </a:r>
            <a:r>
              <a:rPr sz="7200" spc="-705" dirty="0">
                <a:solidFill>
                  <a:srgbClr val="000000"/>
                </a:solidFill>
              </a:rPr>
              <a:t> </a:t>
            </a:r>
            <a:r>
              <a:rPr sz="7200" spc="-570" dirty="0">
                <a:solidFill>
                  <a:srgbClr val="000000"/>
                </a:solidFill>
              </a:rPr>
              <a:t>Results</a:t>
            </a:r>
            <a:endParaRPr sz="7200"/>
          </a:p>
        </p:txBody>
      </p:sp>
      <p:sp>
        <p:nvSpPr>
          <p:cNvPr id="4" name="object 4"/>
          <p:cNvSpPr txBox="1"/>
          <p:nvPr/>
        </p:nvSpPr>
        <p:spPr>
          <a:xfrm>
            <a:off x="1122187" y="2077203"/>
            <a:ext cx="16427450" cy="1225550"/>
          </a:xfrm>
          <a:prstGeom prst="rect">
            <a:avLst/>
          </a:prstGeom>
        </p:spPr>
        <p:txBody>
          <a:bodyPr vert="horz" wrap="square" lIns="0" tIns="12700" rIns="0" bIns="0" rtlCol="0">
            <a:spAutoFit/>
          </a:bodyPr>
          <a:lstStyle/>
          <a:p>
            <a:pPr marL="1823720" marR="5080" indent="-1811655">
              <a:lnSpc>
                <a:spcPct val="115799"/>
              </a:lnSpc>
              <a:spcBef>
                <a:spcPts val="100"/>
              </a:spcBef>
            </a:pPr>
            <a:r>
              <a:rPr sz="3400" spc="-95" dirty="0">
                <a:latin typeface="Verdana"/>
                <a:cs typeface="Verdana"/>
              </a:rPr>
              <a:t>The</a:t>
            </a:r>
            <a:r>
              <a:rPr sz="3400" spc="-330" dirty="0">
                <a:latin typeface="Verdana"/>
                <a:cs typeface="Verdana"/>
              </a:rPr>
              <a:t> </a:t>
            </a:r>
            <a:r>
              <a:rPr sz="3400" spc="-35" dirty="0">
                <a:latin typeface="Verdana"/>
                <a:cs typeface="Verdana"/>
              </a:rPr>
              <a:t>following</a:t>
            </a:r>
            <a:r>
              <a:rPr sz="3400" spc="-325" dirty="0">
                <a:latin typeface="Verdana"/>
                <a:cs typeface="Verdana"/>
              </a:rPr>
              <a:t> </a:t>
            </a:r>
            <a:r>
              <a:rPr sz="3400" spc="-35" dirty="0">
                <a:latin typeface="Verdana"/>
                <a:cs typeface="Verdana"/>
              </a:rPr>
              <a:t>tables</a:t>
            </a:r>
            <a:r>
              <a:rPr sz="3400" spc="-330" dirty="0">
                <a:latin typeface="Verdana"/>
                <a:cs typeface="Verdana"/>
              </a:rPr>
              <a:t> </a:t>
            </a:r>
            <a:r>
              <a:rPr sz="3400" spc="-35" dirty="0">
                <a:latin typeface="Verdana"/>
                <a:cs typeface="Verdana"/>
              </a:rPr>
              <a:t>provides</a:t>
            </a:r>
            <a:r>
              <a:rPr sz="3400" spc="-325" dirty="0">
                <a:latin typeface="Verdana"/>
                <a:cs typeface="Verdana"/>
              </a:rPr>
              <a:t> </a:t>
            </a:r>
            <a:r>
              <a:rPr sz="3400" spc="-35" dirty="0">
                <a:latin typeface="Verdana"/>
                <a:cs typeface="Verdana"/>
              </a:rPr>
              <a:t>the</a:t>
            </a:r>
            <a:r>
              <a:rPr sz="3400" spc="-330" dirty="0">
                <a:latin typeface="Verdana"/>
                <a:cs typeface="Verdana"/>
              </a:rPr>
              <a:t> </a:t>
            </a:r>
            <a:r>
              <a:rPr sz="3400" spc="-40" dirty="0">
                <a:latin typeface="Verdana"/>
                <a:cs typeface="Verdana"/>
              </a:rPr>
              <a:t>details</a:t>
            </a:r>
            <a:r>
              <a:rPr sz="3400" spc="-325" dirty="0">
                <a:latin typeface="Verdana"/>
                <a:cs typeface="Verdana"/>
              </a:rPr>
              <a:t> </a:t>
            </a:r>
            <a:r>
              <a:rPr sz="3400" spc="55" dirty="0">
                <a:latin typeface="Verdana"/>
                <a:cs typeface="Verdana"/>
              </a:rPr>
              <a:t>of</a:t>
            </a:r>
            <a:r>
              <a:rPr sz="3400" spc="-325" dirty="0">
                <a:latin typeface="Verdana"/>
                <a:cs typeface="Verdana"/>
              </a:rPr>
              <a:t> </a:t>
            </a:r>
            <a:r>
              <a:rPr sz="3400" spc="-35" dirty="0">
                <a:latin typeface="Verdana"/>
                <a:cs typeface="Verdana"/>
              </a:rPr>
              <a:t>the</a:t>
            </a:r>
            <a:r>
              <a:rPr sz="3400" spc="-330" dirty="0">
                <a:latin typeface="Verdana"/>
                <a:cs typeface="Verdana"/>
              </a:rPr>
              <a:t> </a:t>
            </a:r>
            <a:r>
              <a:rPr sz="3400" spc="-40" dirty="0">
                <a:latin typeface="Verdana"/>
                <a:cs typeface="Verdana"/>
              </a:rPr>
              <a:t>tensile</a:t>
            </a:r>
            <a:r>
              <a:rPr sz="3400" spc="-325" dirty="0">
                <a:latin typeface="Verdana"/>
                <a:cs typeface="Verdana"/>
              </a:rPr>
              <a:t> </a:t>
            </a:r>
            <a:r>
              <a:rPr sz="3400" spc="-25" dirty="0">
                <a:latin typeface="Verdana"/>
                <a:cs typeface="Verdana"/>
              </a:rPr>
              <a:t>test</a:t>
            </a:r>
            <a:r>
              <a:rPr sz="3400" spc="-330" dirty="0">
                <a:latin typeface="Verdana"/>
                <a:cs typeface="Verdana"/>
              </a:rPr>
              <a:t> </a:t>
            </a:r>
            <a:r>
              <a:rPr sz="3400" spc="-50" dirty="0">
                <a:latin typeface="Verdana"/>
                <a:cs typeface="Verdana"/>
              </a:rPr>
              <a:t>results</a:t>
            </a:r>
            <a:r>
              <a:rPr sz="3400" spc="-325" dirty="0">
                <a:latin typeface="Verdana"/>
                <a:cs typeface="Verdana"/>
              </a:rPr>
              <a:t> </a:t>
            </a:r>
            <a:r>
              <a:rPr sz="3400" spc="-25" dirty="0">
                <a:latin typeface="Verdana"/>
                <a:cs typeface="Verdana"/>
              </a:rPr>
              <a:t>obtained</a:t>
            </a:r>
            <a:r>
              <a:rPr sz="3400" spc="-325" dirty="0">
                <a:latin typeface="Verdana"/>
                <a:cs typeface="Verdana"/>
              </a:rPr>
              <a:t> </a:t>
            </a:r>
            <a:r>
              <a:rPr sz="3400" spc="-25" dirty="0">
                <a:latin typeface="Verdana"/>
                <a:cs typeface="Verdana"/>
              </a:rPr>
              <a:t>for </a:t>
            </a:r>
            <a:r>
              <a:rPr sz="3400" spc="-80" dirty="0">
                <a:latin typeface="Verdana"/>
                <a:cs typeface="Verdana"/>
              </a:rPr>
              <a:t>various</a:t>
            </a:r>
            <a:r>
              <a:rPr sz="3400" spc="-330" dirty="0">
                <a:latin typeface="Verdana"/>
                <a:cs typeface="Verdana"/>
              </a:rPr>
              <a:t> </a:t>
            </a:r>
            <a:r>
              <a:rPr sz="3400" spc="-40" dirty="0">
                <a:latin typeface="Verdana"/>
                <a:cs typeface="Verdana"/>
              </a:rPr>
              <a:t>combinations</a:t>
            </a:r>
            <a:r>
              <a:rPr sz="3400" spc="-325" dirty="0">
                <a:latin typeface="Verdana"/>
                <a:cs typeface="Verdana"/>
              </a:rPr>
              <a:t> </a:t>
            </a:r>
            <a:r>
              <a:rPr sz="3400" spc="55" dirty="0">
                <a:latin typeface="Verdana"/>
                <a:cs typeface="Verdana"/>
              </a:rPr>
              <a:t>of</a:t>
            </a:r>
            <a:r>
              <a:rPr sz="3400" spc="-325" dirty="0">
                <a:latin typeface="Verdana"/>
                <a:cs typeface="Verdana"/>
              </a:rPr>
              <a:t> </a:t>
            </a:r>
            <a:r>
              <a:rPr sz="3400" spc="-95" dirty="0">
                <a:latin typeface="Verdana"/>
                <a:cs typeface="Verdana"/>
              </a:rPr>
              <a:t>epoxy</a:t>
            </a:r>
            <a:r>
              <a:rPr sz="3400" spc="-330" dirty="0">
                <a:latin typeface="Verdana"/>
                <a:cs typeface="Verdana"/>
              </a:rPr>
              <a:t> </a:t>
            </a:r>
            <a:r>
              <a:rPr sz="3400" spc="-70" dirty="0">
                <a:latin typeface="Verdana"/>
                <a:cs typeface="Verdana"/>
              </a:rPr>
              <a:t>resin</a:t>
            </a:r>
            <a:r>
              <a:rPr sz="3400" spc="-325" dirty="0">
                <a:latin typeface="Verdana"/>
                <a:cs typeface="Verdana"/>
              </a:rPr>
              <a:t> </a:t>
            </a:r>
            <a:r>
              <a:rPr sz="3400" spc="-95" dirty="0">
                <a:latin typeface="Verdana"/>
                <a:cs typeface="Verdana"/>
              </a:rPr>
              <a:t>sytem</a:t>
            </a:r>
            <a:r>
              <a:rPr sz="3400" spc="-325" dirty="0">
                <a:latin typeface="Verdana"/>
                <a:cs typeface="Verdana"/>
              </a:rPr>
              <a:t> </a:t>
            </a:r>
            <a:r>
              <a:rPr sz="3400" spc="-1035" dirty="0">
                <a:latin typeface="Verdana"/>
                <a:cs typeface="Verdana"/>
              </a:rPr>
              <a:t>+</a:t>
            </a:r>
            <a:r>
              <a:rPr sz="3400" spc="-330" dirty="0">
                <a:latin typeface="Verdana"/>
                <a:cs typeface="Verdana"/>
              </a:rPr>
              <a:t> </a:t>
            </a:r>
            <a:r>
              <a:rPr sz="3400" spc="-135" dirty="0">
                <a:latin typeface="Verdana"/>
                <a:cs typeface="Verdana"/>
              </a:rPr>
              <a:t>Trema</a:t>
            </a:r>
            <a:r>
              <a:rPr sz="3400" spc="-325" dirty="0">
                <a:latin typeface="Verdana"/>
                <a:cs typeface="Verdana"/>
              </a:rPr>
              <a:t> </a:t>
            </a:r>
            <a:r>
              <a:rPr sz="3400" spc="-10" dirty="0">
                <a:latin typeface="Verdana"/>
                <a:cs typeface="Verdana"/>
              </a:rPr>
              <a:t>Orientalis</a:t>
            </a:r>
            <a:endParaRPr sz="340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685" y="2080789"/>
            <a:ext cx="7972424" cy="6305549"/>
          </a:xfrm>
          <a:prstGeom prst="rect">
            <a:avLst/>
          </a:prstGeom>
        </p:spPr>
      </p:pic>
      <p:pic>
        <p:nvPicPr>
          <p:cNvPr id="3" name="object 3"/>
          <p:cNvPicPr/>
          <p:nvPr/>
        </p:nvPicPr>
        <p:blipFill>
          <a:blip r:embed="rId3" cstate="print"/>
          <a:stretch>
            <a:fillRect/>
          </a:stretch>
        </p:blipFill>
        <p:spPr>
          <a:xfrm>
            <a:off x="8798109" y="2299522"/>
            <a:ext cx="9124949" cy="5905499"/>
          </a:xfrm>
          <a:prstGeom prst="rect">
            <a:avLst/>
          </a:prstGeom>
        </p:spPr>
      </p:pic>
      <p:sp>
        <p:nvSpPr>
          <p:cNvPr id="4" name="object 4"/>
          <p:cNvSpPr txBox="1"/>
          <p:nvPr/>
        </p:nvSpPr>
        <p:spPr>
          <a:xfrm>
            <a:off x="17374403" y="9287709"/>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7752" y="2590701"/>
            <a:ext cx="9324974" cy="6667499"/>
          </a:xfrm>
          <a:prstGeom prst="rect">
            <a:avLst/>
          </a:prstGeom>
        </p:spPr>
      </p:pic>
      <p:pic>
        <p:nvPicPr>
          <p:cNvPr id="3" name="object 3"/>
          <p:cNvPicPr/>
          <p:nvPr/>
        </p:nvPicPr>
        <p:blipFill>
          <a:blip r:embed="rId3" cstate="print"/>
          <a:stretch>
            <a:fillRect/>
          </a:stretch>
        </p:blipFill>
        <p:spPr>
          <a:xfrm>
            <a:off x="10251730" y="3480339"/>
            <a:ext cx="7534275" cy="5038724"/>
          </a:xfrm>
          <a:prstGeom prst="rect">
            <a:avLst/>
          </a:prstGeom>
        </p:spPr>
      </p:pic>
      <p:sp>
        <p:nvSpPr>
          <p:cNvPr id="4" name="object 4"/>
          <p:cNvSpPr txBox="1">
            <a:spLocks noGrp="1"/>
          </p:cNvSpPr>
          <p:nvPr>
            <p:ph type="title"/>
          </p:nvPr>
        </p:nvSpPr>
        <p:spPr>
          <a:xfrm>
            <a:off x="342669" y="419437"/>
            <a:ext cx="14919325" cy="897890"/>
          </a:xfrm>
          <a:prstGeom prst="rect">
            <a:avLst/>
          </a:prstGeom>
        </p:spPr>
        <p:txBody>
          <a:bodyPr vert="horz" wrap="square" lIns="0" tIns="15240" rIns="0" bIns="0" rtlCol="0">
            <a:spAutoFit/>
          </a:bodyPr>
          <a:lstStyle/>
          <a:p>
            <a:pPr marL="12700">
              <a:lnSpc>
                <a:spcPct val="100000"/>
              </a:lnSpc>
              <a:spcBef>
                <a:spcPts val="120"/>
              </a:spcBef>
            </a:pPr>
            <a:r>
              <a:rPr sz="5700" spc="-370" dirty="0"/>
              <a:t>Heat</a:t>
            </a:r>
            <a:r>
              <a:rPr sz="5700" spc="-520" dirty="0"/>
              <a:t> </a:t>
            </a:r>
            <a:r>
              <a:rPr sz="5700" spc="-250" dirty="0"/>
              <a:t>Deflecftion</a:t>
            </a:r>
            <a:r>
              <a:rPr sz="5700" spc="-515" dirty="0"/>
              <a:t> </a:t>
            </a:r>
            <a:r>
              <a:rPr sz="5700" spc="-305" dirty="0"/>
              <a:t>temperature</a:t>
            </a:r>
            <a:r>
              <a:rPr sz="5700" spc="-515" dirty="0"/>
              <a:t> </a:t>
            </a:r>
            <a:r>
              <a:rPr sz="5700" spc="-509" dirty="0"/>
              <a:t>Test</a:t>
            </a:r>
            <a:r>
              <a:rPr sz="5700" spc="-520" dirty="0"/>
              <a:t> </a:t>
            </a:r>
            <a:r>
              <a:rPr sz="5700" spc="-370" dirty="0"/>
              <a:t>results</a:t>
            </a:r>
            <a:endParaRPr sz="5700"/>
          </a:p>
        </p:txBody>
      </p:sp>
      <p:sp>
        <p:nvSpPr>
          <p:cNvPr id="5" name="object 5"/>
          <p:cNvSpPr txBox="1"/>
          <p:nvPr/>
        </p:nvSpPr>
        <p:spPr>
          <a:xfrm>
            <a:off x="17374403" y="9287709"/>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03595" y="2424649"/>
            <a:ext cx="13030197" cy="7381874"/>
          </a:xfrm>
          <a:prstGeom prst="rect">
            <a:avLst/>
          </a:prstGeom>
        </p:spPr>
      </p:pic>
      <p:sp>
        <p:nvSpPr>
          <p:cNvPr id="3" name="object 3"/>
          <p:cNvSpPr txBox="1">
            <a:spLocks noGrp="1"/>
          </p:cNvSpPr>
          <p:nvPr>
            <p:ph type="title"/>
          </p:nvPr>
        </p:nvSpPr>
        <p:spPr>
          <a:prstGeom prst="rect">
            <a:avLst/>
          </a:prstGeom>
        </p:spPr>
        <p:txBody>
          <a:bodyPr vert="horz" wrap="square" lIns="0" tIns="12065" rIns="0" bIns="0" rtlCol="0">
            <a:spAutoFit/>
          </a:bodyPr>
          <a:lstStyle/>
          <a:p>
            <a:pPr marL="5617210" marR="5080" indent="-5605145">
              <a:lnSpc>
                <a:spcPct val="116700"/>
              </a:lnSpc>
              <a:spcBef>
                <a:spcPts val="95"/>
              </a:spcBef>
            </a:pPr>
            <a:r>
              <a:rPr spc="-265" dirty="0"/>
              <a:t>Comparison</a:t>
            </a:r>
            <a:r>
              <a:rPr spc="-405" dirty="0"/>
              <a:t> </a:t>
            </a:r>
            <a:r>
              <a:rPr spc="-325" dirty="0"/>
              <a:t>between</a:t>
            </a:r>
            <a:r>
              <a:rPr spc="-400" dirty="0"/>
              <a:t> </a:t>
            </a:r>
            <a:r>
              <a:rPr spc="-280" dirty="0"/>
              <a:t>Jute</a:t>
            </a:r>
            <a:r>
              <a:rPr spc="-400" dirty="0"/>
              <a:t> </a:t>
            </a:r>
            <a:r>
              <a:rPr spc="-180" dirty="0"/>
              <a:t>fibre,</a:t>
            </a:r>
            <a:r>
              <a:rPr spc="-400" dirty="0"/>
              <a:t> </a:t>
            </a:r>
            <a:r>
              <a:rPr spc="-270" dirty="0"/>
              <a:t>Core</a:t>
            </a:r>
            <a:r>
              <a:rPr spc="-400" dirty="0"/>
              <a:t> </a:t>
            </a:r>
            <a:r>
              <a:rPr spc="-250" dirty="0"/>
              <a:t>Fibre,</a:t>
            </a:r>
            <a:r>
              <a:rPr spc="-400" dirty="0"/>
              <a:t> </a:t>
            </a:r>
            <a:r>
              <a:rPr spc="-345" dirty="0"/>
              <a:t>Banana</a:t>
            </a:r>
            <a:r>
              <a:rPr spc="-400" dirty="0"/>
              <a:t> </a:t>
            </a:r>
            <a:r>
              <a:rPr spc="-245" dirty="0"/>
              <a:t>Fibre</a:t>
            </a:r>
            <a:r>
              <a:rPr spc="-400" dirty="0"/>
              <a:t> </a:t>
            </a:r>
            <a:r>
              <a:rPr spc="-25" dirty="0"/>
              <a:t>and </a:t>
            </a:r>
            <a:r>
              <a:rPr spc="-360" dirty="0"/>
              <a:t>Trema</a:t>
            </a:r>
            <a:r>
              <a:rPr spc="-390" dirty="0"/>
              <a:t> </a:t>
            </a:r>
            <a:r>
              <a:rPr spc="-225" dirty="0"/>
              <a:t>oriental</a:t>
            </a:r>
            <a:r>
              <a:rPr spc="-385" dirty="0"/>
              <a:t> </a:t>
            </a:r>
            <a:r>
              <a:rPr spc="-10" dirty="0"/>
              <a:t>fibre</a:t>
            </a:r>
          </a:p>
        </p:txBody>
      </p:sp>
      <p:sp>
        <p:nvSpPr>
          <p:cNvPr id="4" name="object 4"/>
          <p:cNvSpPr txBox="1"/>
          <p:nvPr/>
        </p:nvSpPr>
        <p:spPr>
          <a:xfrm>
            <a:off x="17374403" y="9287709"/>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74403" y="9207500"/>
            <a:ext cx="238760" cy="482600"/>
          </a:xfrm>
          <a:prstGeom prst="rect">
            <a:avLst/>
          </a:prstGeom>
        </p:spPr>
        <p:txBody>
          <a:bodyPr vert="horz" wrap="square" lIns="0" tIns="12700" rIns="0" bIns="0" rtlCol="0">
            <a:spAutoFit/>
          </a:bodyPr>
          <a:lstStyle/>
          <a:p>
            <a:pPr marL="12700">
              <a:lnSpc>
                <a:spcPct val="100000"/>
              </a:lnSpc>
              <a:spcBef>
                <a:spcPts val="100"/>
              </a:spcBef>
            </a:pPr>
            <a:r>
              <a:rPr sz="3000" spc="-190" dirty="0">
                <a:solidFill>
                  <a:srgbClr val="333333"/>
                </a:solidFill>
                <a:latin typeface="Verdana"/>
                <a:cs typeface="Verdana"/>
              </a:rPr>
              <a:t>7</a:t>
            </a:r>
            <a:endParaRPr sz="3000">
              <a:latin typeface="Verdana"/>
              <a:cs typeface="Verdana"/>
            </a:endParaRPr>
          </a:p>
        </p:txBody>
      </p:sp>
      <p:sp>
        <p:nvSpPr>
          <p:cNvPr id="3" name="object 3"/>
          <p:cNvSpPr txBox="1">
            <a:spLocks noGrp="1"/>
          </p:cNvSpPr>
          <p:nvPr>
            <p:ph type="title"/>
          </p:nvPr>
        </p:nvSpPr>
        <p:spPr>
          <a:xfrm>
            <a:off x="2351230" y="425657"/>
            <a:ext cx="11398885" cy="955675"/>
          </a:xfrm>
          <a:prstGeom prst="rect">
            <a:avLst/>
          </a:prstGeom>
        </p:spPr>
        <p:txBody>
          <a:bodyPr vert="horz" wrap="square" lIns="0" tIns="12700" rIns="0" bIns="0" rtlCol="0">
            <a:spAutoFit/>
          </a:bodyPr>
          <a:lstStyle/>
          <a:p>
            <a:pPr marL="12700">
              <a:lnSpc>
                <a:spcPct val="100000"/>
              </a:lnSpc>
              <a:spcBef>
                <a:spcPts val="100"/>
              </a:spcBef>
            </a:pPr>
            <a:r>
              <a:rPr sz="6100" spc="-470" dirty="0"/>
              <a:t>Scope</a:t>
            </a:r>
            <a:r>
              <a:rPr sz="6100" spc="-585" dirty="0"/>
              <a:t> </a:t>
            </a:r>
            <a:r>
              <a:rPr sz="6100" spc="-165" dirty="0"/>
              <a:t>of</a:t>
            </a:r>
            <a:r>
              <a:rPr sz="6100" spc="-585" dirty="0"/>
              <a:t> </a:t>
            </a:r>
            <a:r>
              <a:rPr sz="6100" spc="-340" dirty="0"/>
              <a:t>Future</a:t>
            </a:r>
            <a:r>
              <a:rPr sz="6100" spc="-585" dirty="0"/>
              <a:t> </a:t>
            </a:r>
            <a:r>
              <a:rPr sz="6100" spc="-340" dirty="0"/>
              <a:t>Improvement</a:t>
            </a:r>
            <a:endParaRPr sz="6100"/>
          </a:p>
        </p:txBody>
      </p:sp>
      <p:sp>
        <p:nvSpPr>
          <p:cNvPr id="4" name="object 4"/>
          <p:cNvSpPr txBox="1"/>
          <p:nvPr/>
        </p:nvSpPr>
        <p:spPr>
          <a:xfrm>
            <a:off x="259442" y="1517009"/>
            <a:ext cx="17177385" cy="4570095"/>
          </a:xfrm>
          <a:prstGeom prst="rect">
            <a:avLst/>
          </a:prstGeom>
        </p:spPr>
        <p:txBody>
          <a:bodyPr vert="horz" wrap="square" lIns="0" tIns="12700" rIns="0" bIns="0" rtlCol="0">
            <a:spAutoFit/>
          </a:bodyPr>
          <a:lstStyle/>
          <a:p>
            <a:pPr marL="12700" marR="5080">
              <a:lnSpc>
                <a:spcPct val="115799"/>
              </a:lnSpc>
              <a:spcBef>
                <a:spcPts val="100"/>
              </a:spcBef>
            </a:pPr>
            <a:r>
              <a:rPr sz="3400" spc="-195" dirty="0">
                <a:latin typeface="Arial Black"/>
                <a:cs typeface="Arial Black"/>
              </a:rPr>
              <a:t>Marine</a:t>
            </a:r>
            <a:r>
              <a:rPr sz="3400" spc="-280" dirty="0">
                <a:latin typeface="Arial Black"/>
                <a:cs typeface="Arial Black"/>
              </a:rPr>
              <a:t> </a:t>
            </a:r>
            <a:r>
              <a:rPr sz="3400" spc="-235" dirty="0">
                <a:latin typeface="Arial Black"/>
                <a:cs typeface="Arial Black"/>
              </a:rPr>
              <a:t>application</a:t>
            </a:r>
            <a:r>
              <a:rPr sz="3400" spc="-235" dirty="0">
                <a:latin typeface="Lucida Sans Unicode"/>
                <a:cs typeface="Lucida Sans Unicode"/>
              </a:rPr>
              <a:t>:-</a:t>
            </a:r>
            <a:r>
              <a:rPr sz="3400" spc="-65" dirty="0">
                <a:latin typeface="Lucida Sans Unicode"/>
                <a:cs typeface="Lucida Sans Unicode"/>
              </a:rPr>
              <a:t>The</a:t>
            </a:r>
            <a:r>
              <a:rPr sz="3400" spc="-190" dirty="0">
                <a:latin typeface="Lucida Sans Unicode"/>
                <a:cs typeface="Lucida Sans Unicode"/>
              </a:rPr>
              <a:t> </a:t>
            </a:r>
            <a:r>
              <a:rPr sz="3400" dirty="0">
                <a:latin typeface="Lucida Sans Unicode"/>
                <a:cs typeface="Lucida Sans Unicode"/>
              </a:rPr>
              <a:t>first</a:t>
            </a:r>
            <a:r>
              <a:rPr sz="3400" spc="-185" dirty="0">
                <a:latin typeface="Lucida Sans Unicode"/>
                <a:cs typeface="Lucida Sans Unicode"/>
              </a:rPr>
              <a:t> </a:t>
            </a:r>
            <a:r>
              <a:rPr sz="3400" spc="-25" dirty="0">
                <a:latin typeface="Lucida Sans Unicode"/>
                <a:cs typeface="Lucida Sans Unicode"/>
              </a:rPr>
              <a:t>marine</a:t>
            </a:r>
            <a:r>
              <a:rPr sz="3400" spc="-190" dirty="0">
                <a:latin typeface="Lucida Sans Unicode"/>
                <a:cs typeface="Lucida Sans Unicode"/>
              </a:rPr>
              <a:t> </a:t>
            </a:r>
            <a:r>
              <a:rPr sz="3400" dirty="0">
                <a:latin typeface="Lucida Sans Unicode"/>
                <a:cs typeface="Lucida Sans Unicode"/>
              </a:rPr>
              <a:t>application</a:t>
            </a:r>
            <a:r>
              <a:rPr sz="3400" spc="-185" dirty="0">
                <a:latin typeface="Lucida Sans Unicode"/>
                <a:cs typeface="Lucida Sans Unicode"/>
              </a:rPr>
              <a:t> </a:t>
            </a:r>
            <a:r>
              <a:rPr sz="3400" dirty="0">
                <a:latin typeface="Lucida Sans Unicode"/>
                <a:cs typeface="Lucida Sans Unicode"/>
              </a:rPr>
              <a:t>of</a:t>
            </a:r>
            <a:r>
              <a:rPr sz="3400" spc="-190" dirty="0">
                <a:latin typeface="Lucida Sans Unicode"/>
                <a:cs typeface="Lucida Sans Unicode"/>
              </a:rPr>
              <a:t> </a:t>
            </a:r>
            <a:r>
              <a:rPr sz="3400" dirty="0">
                <a:latin typeface="Lucida Sans Unicode"/>
                <a:cs typeface="Lucida Sans Unicode"/>
              </a:rPr>
              <a:t>composite</a:t>
            </a:r>
            <a:r>
              <a:rPr sz="3400" spc="-185" dirty="0">
                <a:latin typeface="Lucida Sans Unicode"/>
                <a:cs typeface="Lucida Sans Unicode"/>
              </a:rPr>
              <a:t> </a:t>
            </a:r>
            <a:r>
              <a:rPr sz="3400" dirty="0">
                <a:latin typeface="Lucida Sans Unicode"/>
                <a:cs typeface="Lucida Sans Unicode"/>
              </a:rPr>
              <a:t>material</a:t>
            </a:r>
            <a:r>
              <a:rPr sz="3400" spc="-190" dirty="0">
                <a:latin typeface="Lucida Sans Unicode"/>
                <a:cs typeface="Lucida Sans Unicode"/>
              </a:rPr>
              <a:t> </a:t>
            </a:r>
            <a:r>
              <a:rPr sz="3400" spc="50" dirty="0">
                <a:latin typeface="Lucida Sans Unicode"/>
                <a:cs typeface="Lucida Sans Unicode"/>
              </a:rPr>
              <a:t>that</a:t>
            </a:r>
            <a:r>
              <a:rPr sz="3400" spc="-185" dirty="0">
                <a:latin typeface="Lucida Sans Unicode"/>
                <a:cs typeface="Lucida Sans Unicode"/>
              </a:rPr>
              <a:t> </a:t>
            </a:r>
            <a:r>
              <a:rPr sz="3400" spc="-80" dirty="0">
                <a:latin typeface="Lucida Sans Unicode"/>
                <a:cs typeface="Lucida Sans Unicode"/>
              </a:rPr>
              <a:t>is</a:t>
            </a:r>
            <a:r>
              <a:rPr sz="3400" spc="-190" dirty="0">
                <a:latin typeface="Lucida Sans Unicode"/>
                <a:cs typeface="Lucida Sans Unicode"/>
              </a:rPr>
              <a:t> </a:t>
            </a:r>
            <a:r>
              <a:rPr sz="3400" spc="-20" dirty="0">
                <a:latin typeface="Lucida Sans Unicode"/>
                <a:cs typeface="Lucida Sans Unicode"/>
              </a:rPr>
              <a:t>fiber </a:t>
            </a:r>
            <a:r>
              <a:rPr sz="3400" dirty="0">
                <a:latin typeface="Lucida Sans Unicode"/>
                <a:cs typeface="Lucida Sans Unicode"/>
              </a:rPr>
              <a:t>reinforced</a:t>
            </a:r>
            <a:r>
              <a:rPr sz="3400" spc="-140" dirty="0">
                <a:latin typeface="Lucida Sans Unicode"/>
                <a:cs typeface="Lucida Sans Unicode"/>
              </a:rPr>
              <a:t> </a:t>
            </a:r>
            <a:r>
              <a:rPr sz="3400" dirty="0">
                <a:latin typeface="Lucida Sans Unicode"/>
                <a:cs typeface="Lucida Sans Unicode"/>
              </a:rPr>
              <a:t>polymer</a:t>
            </a:r>
            <a:r>
              <a:rPr sz="3400" spc="-135" dirty="0">
                <a:latin typeface="Lucida Sans Unicode"/>
                <a:cs typeface="Lucida Sans Unicode"/>
              </a:rPr>
              <a:t> </a:t>
            </a:r>
            <a:r>
              <a:rPr sz="3400" spc="100" dirty="0">
                <a:latin typeface="Lucida Sans Unicode"/>
                <a:cs typeface="Lucida Sans Unicode"/>
              </a:rPr>
              <a:t>(FRP)</a:t>
            </a:r>
            <a:r>
              <a:rPr sz="3400" spc="-135" dirty="0">
                <a:latin typeface="Lucida Sans Unicode"/>
                <a:cs typeface="Lucida Sans Unicode"/>
              </a:rPr>
              <a:t> </a:t>
            </a:r>
            <a:r>
              <a:rPr sz="3400" spc="-55" dirty="0">
                <a:latin typeface="Lucida Sans Unicode"/>
                <a:cs typeface="Lucida Sans Unicode"/>
              </a:rPr>
              <a:t>in</a:t>
            </a:r>
            <a:r>
              <a:rPr sz="3400" spc="-135" dirty="0">
                <a:latin typeface="Lucida Sans Unicode"/>
                <a:cs typeface="Lucida Sans Unicode"/>
              </a:rPr>
              <a:t> </a:t>
            </a:r>
            <a:r>
              <a:rPr sz="3400" dirty="0">
                <a:latin typeface="Lucida Sans Unicode"/>
                <a:cs typeface="Lucida Sans Unicode"/>
              </a:rPr>
              <a:t>construction</a:t>
            </a:r>
            <a:r>
              <a:rPr sz="3400" spc="-140" dirty="0">
                <a:latin typeface="Lucida Sans Unicode"/>
                <a:cs typeface="Lucida Sans Unicode"/>
              </a:rPr>
              <a:t> </a:t>
            </a:r>
            <a:r>
              <a:rPr sz="3400" dirty="0">
                <a:latin typeface="Lucida Sans Unicode"/>
                <a:cs typeface="Lucida Sans Unicode"/>
              </a:rPr>
              <a:t>of</a:t>
            </a:r>
            <a:r>
              <a:rPr sz="3400" spc="-135" dirty="0">
                <a:latin typeface="Lucida Sans Unicode"/>
                <a:cs typeface="Lucida Sans Unicode"/>
              </a:rPr>
              <a:t> </a:t>
            </a:r>
            <a:r>
              <a:rPr sz="3400" dirty="0">
                <a:latin typeface="Lucida Sans Unicode"/>
                <a:cs typeface="Lucida Sans Unicode"/>
              </a:rPr>
              <a:t>boat</a:t>
            </a:r>
            <a:r>
              <a:rPr sz="3400" spc="-135" dirty="0">
                <a:latin typeface="Lucida Sans Unicode"/>
                <a:cs typeface="Lucida Sans Unicode"/>
              </a:rPr>
              <a:t> </a:t>
            </a:r>
            <a:r>
              <a:rPr sz="3400" dirty="0">
                <a:latin typeface="Lucida Sans Unicode"/>
                <a:cs typeface="Lucida Sans Unicode"/>
              </a:rPr>
              <a:t>nearly</a:t>
            </a:r>
            <a:r>
              <a:rPr sz="3400" spc="-135" dirty="0">
                <a:latin typeface="Lucida Sans Unicode"/>
                <a:cs typeface="Lucida Sans Unicode"/>
              </a:rPr>
              <a:t> </a:t>
            </a:r>
            <a:r>
              <a:rPr sz="3400" dirty="0">
                <a:latin typeface="Lucida Sans Unicode"/>
                <a:cs typeface="Lucida Sans Unicode"/>
              </a:rPr>
              <a:t>after</a:t>
            </a:r>
            <a:r>
              <a:rPr sz="3400" spc="-140" dirty="0">
                <a:latin typeface="Lucida Sans Unicode"/>
                <a:cs typeface="Lucida Sans Unicode"/>
              </a:rPr>
              <a:t> </a:t>
            </a:r>
            <a:r>
              <a:rPr sz="3400" spc="50" dirty="0">
                <a:latin typeface="Lucida Sans Unicode"/>
                <a:cs typeface="Lucida Sans Unicode"/>
              </a:rPr>
              <a:t>World</a:t>
            </a:r>
            <a:r>
              <a:rPr sz="3400" spc="-135" dirty="0">
                <a:latin typeface="Lucida Sans Unicode"/>
                <a:cs typeface="Lucida Sans Unicode"/>
              </a:rPr>
              <a:t> </a:t>
            </a:r>
            <a:r>
              <a:rPr sz="3400" spc="85" dirty="0">
                <a:latin typeface="Lucida Sans Unicode"/>
                <a:cs typeface="Lucida Sans Unicode"/>
              </a:rPr>
              <a:t>War</a:t>
            </a:r>
            <a:r>
              <a:rPr sz="3400" spc="-135" dirty="0">
                <a:latin typeface="Lucida Sans Unicode"/>
                <a:cs typeface="Lucida Sans Unicode"/>
              </a:rPr>
              <a:t> </a:t>
            </a:r>
            <a:r>
              <a:rPr sz="3400" spc="-25" dirty="0">
                <a:latin typeface="Lucida Sans Unicode"/>
                <a:cs typeface="Lucida Sans Unicode"/>
              </a:rPr>
              <a:t>II.</a:t>
            </a:r>
            <a:endParaRPr sz="3400">
              <a:latin typeface="Lucida Sans Unicode"/>
              <a:cs typeface="Lucida Sans Unicode"/>
            </a:endParaRPr>
          </a:p>
          <a:p>
            <a:pPr marL="81280" marR="1371600">
              <a:lnSpc>
                <a:spcPct val="115799"/>
              </a:lnSpc>
              <a:spcBef>
                <a:spcPts val="2705"/>
              </a:spcBef>
            </a:pPr>
            <a:r>
              <a:rPr sz="3400" spc="-265" dirty="0">
                <a:latin typeface="Arial Black"/>
                <a:cs typeface="Arial Black"/>
              </a:rPr>
              <a:t>Aerospace</a:t>
            </a:r>
            <a:r>
              <a:rPr sz="3400" spc="-280" dirty="0">
                <a:latin typeface="Arial Black"/>
                <a:cs typeface="Arial Black"/>
              </a:rPr>
              <a:t> </a:t>
            </a:r>
            <a:r>
              <a:rPr sz="3400" spc="-235" dirty="0">
                <a:latin typeface="Arial Black"/>
                <a:cs typeface="Arial Black"/>
              </a:rPr>
              <a:t>application</a:t>
            </a:r>
            <a:r>
              <a:rPr sz="3400" spc="-235" dirty="0">
                <a:latin typeface="Lucida Sans Unicode"/>
                <a:cs typeface="Lucida Sans Unicode"/>
              </a:rPr>
              <a:t>:-</a:t>
            </a:r>
            <a:r>
              <a:rPr sz="3400" spc="-10" dirty="0">
                <a:latin typeface="Lucida Sans Unicode"/>
                <a:cs typeface="Lucida Sans Unicode"/>
              </a:rPr>
              <a:t>Replacing</a:t>
            </a:r>
            <a:r>
              <a:rPr sz="3400" spc="-180" dirty="0">
                <a:latin typeface="Lucida Sans Unicode"/>
                <a:cs typeface="Lucida Sans Unicode"/>
              </a:rPr>
              <a:t> </a:t>
            </a:r>
            <a:r>
              <a:rPr sz="3400" dirty="0">
                <a:latin typeface="Lucida Sans Unicode"/>
                <a:cs typeface="Lucida Sans Unicode"/>
              </a:rPr>
              <a:t>heavier</a:t>
            </a:r>
            <a:r>
              <a:rPr sz="3400" spc="-185" dirty="0">
                <a:latin typeface="Lucida Sans Unicode"/>
                <a:cs typeface="Lucida Sans Unicode"/>
              </a:rPr>
              <a:t> </a:t>
            </a:r>
            <a:r>
              <a:rPr sz="3400" dirty="0">
                <a:latin typeface="Lucida Sans Unicode"/>
                <a:cs typeface="Lucida Sans Unicode"/>
              </a:rPr>
              <a:t>material</a:t>
            </a:r>
            <a:r>
              <a:rPr sz="3400" spc="-180" dirty="0">
                <a:latin typeface="Lucida Sans Unicode"/>
                <a:cs typeface="Lucida Sans Unicode"/>
              </a:rPr>
              <a:t> </a:t>
            </a:r>
            <a:r>
              <a:rPr sz="3400" dirty="0">
                <a:latin typeface="Lucida Sans Unicode"/>
                <a:cs typeface="Lucida Sans Unicode"/>
              </a:rPr>
              <a:t>with</a:t>
            </a:r>
            <a:r>
              <a:rPr sz="3400" spc="-185" dirty="0">
                <a:latin typeface="Lucida Sans Unicode"/>
                <a:cs typeface="Lucida Sans Unicode"/>
              </a:rPr>
              <a:t> </a:t>
            </a:r>
            <a:r>
              <a:rPr sz="3400" spc="55" dirty="0">
                <a:latin typeface="Lucida Sans Unicode"/>
                <a:cs typeface="Lucida Sans Unicode"/>
              </a:rPr>
              <a:t>better</a:t>
            </a:r>
            <a:r>
              <a:rPr sz="3400" spc="-185" dirty="0">
                <a:latin typeface="Lucida Sans Unicode"/>
                <a:cs typeface="Lucida Sans Unicode"/>
              </a:rPr>
              <a:t> </a:t>
            </a:r>
            <a:r>
              <a:rPr sz="3400" spc="-20" dirty="0">
                <a:latin typeface="Lucida Sans Unicode"/>
                <a:cs typeface="Lucida Sans Unicode"/>
              </a:rPr>
              <a:t>strength</a:t>
            </a:r>
            <a:r>
              <a:rPr sz="3400" spc="-180" dirty="0">
                <a:latin typeface="Lucida Sans Unicode"/>
                <a:cs typeface="Lucida Sans Unicode"/>
              </a:rPr>
              <a:t> </a:t>
            </a:r>
            <a:r>
              <a:rPr sz="3400" spc="-25" dirty="0">
                <a:latin typeface="Lucida Sans Unicode"/>
                <a:cs typeface="Lucida Sans Unicode"/>
              </a:rPr>
              <a:t>and </a:t>
            </a:r>
            <a:r>
              <a:rPr sz="3400" spc="-50" dirty="0">
                <a:latin typeface="Lucida Sans Unicode"/>
                <a:cs typeface="Lucida Sans Unicode"/>
              </a:rPr>
              <a:t>resisting</a:t>
            </a:r>
            <a:r>
              <a:rPr sz="3400" spc="-220" dirty="0">
                <a:latin typeface="Lucida Sans Unicode"/>
                <a:cs typeface="Lucida Sans Unicode"/>
              </a:rPr>
              <a:t> </a:t>
            </a:r>
            <a:r>
              <a:rPr sz="3400" spc="-10" dirty="0">
                <a:latin typeface="Lucida Sans Unicode"/>
                <a:cs typeface="Lucida Sans Unicode"/>
              </a:rPr>
              <a:t>power.</a:t>
            </a:r>
            <a:endParaRPr sz="3400">
              <a:latin typeface="Lucida Sans Unicode"/>
              <a:cs typeface="Lucida Sans Unicode"/>
            </a:endParaRPr>
          </a:p>
          <a:p>
            <a:pPr marL="81280">
              <a:lnSpc>
                <a:spcPct val="100000"/>
              </a:lnSpc>
              <a:spcBef>
                <a:spcPts val="645"/>
              </a:spcBef>
            </a:pPr>
            <a:r>
              <a:rPr sz="3400" dirty="0">
                <a:latin typeface="Lucida Sans Unicode"/>
                <a:cs typeface="Lucida Sans Unicode"/>
              </a:rPr>
              <a:t>Reduces</a:t>
            </a:r>
            <a:r>
              <a:rPr sz="3400" spc="-120" dirty="0">
                <a:latin typeface="Lucida Sans Unicode"/>
                <a:cs typeface="Lucida Sans Unicode"/>
              </a:rPr>
              <a:t> </a:t>
            </a:r>
            <a:r>
              <a:rPr sz="3400" dirty="0">
                <a:latin typeface="Lucida Sans Unicode"/>
                <a:cs typeface="Lucida Sans Unicode"/>
              </a:rPr>
              <a:t>fuel</a:t>
            </a:r>
            <a:r>
              <a:rPr sz="3400" spc="-120" dirty="0">
                <a:latin typeface="Lucida Sans Unicode"/>
                <a:cs typeface="Lucida Sans Unicode"/>
              </a:rPr>
              <a:t> </a:t>
            </a:r>
            <a:r>
              <a:rPr sz="3400" spc="-10" dirty="0">
                <a:latin typeface="Lucida Sans Unicode"/>
                <a:cs typeface="Lucida Sans Unicode"/>
              </a:rPr>
              <a:t>consumption.</a:t>
            </a:r>
            <a:endParaRPr sz="3400">
              <a:latin typeface="Lucida Sans Unicode"/>
              <a:cs typeface="Lucida Sans Unicode"/>
            </a:endParaRPr>
          </a:p>
          <a:p>
            <a:pPr marL="81280" marR="295910">
              <a:lnSpc>
                <a:spcPct val="115799"/>
              </a:lnSpc>
            </a:pPr>
            <a:r>
              <a:rPr sz="3400" dirty="0">
                <a:latin typeface="Lucida Sans Unicode"/>
                <a:cs typeface="Lucida Sans Unicode"/>
              </a:rPr>
              <a:t>Interior</a:t>
            </a:r>
            <a:r>
              <a:rPr sz="3400" spc="-180" dirty="0">
                <a:latin typeface="Lucida Sans Unicode"/>
                <a:cs typeface="Lucida Sans Unicode"/>
              </a:rPr>
              <a:t> </a:t>
            </a:r>
            <a:r>
              <a:rPr sz="3400" dirty="0">
                <a:latin typeface="Lucida Sans Unicode"/>
                <a:cs typeface="Lucida Sans Unicode"/>
              </a:rPr>
              <a:t>of</a:t>
            </a:r>
            <a:r>
              <a:rPr sz="3400" spc="-180" dirty="0">
                <a:latin typeface="Lucida Sans Unicode"/>
                <a:cs typeface="Lucida Sans Unicode"/>
              </a:rPr>
              <a:t> </a:t>
            </a:r>
            <a:r>
              <a:rPr sz="3400" dirty="0">
                <a:latin typeface="Lucida Sans Unicode"/>
                <a:cs typeface="Lucida Sans Unicode"/>
              </a:rPr>
              <a:t>aerospace</a:t>
            </a:r>
            <a:r>
              <a:rPr sz="3400" spc="-175" dirty="0">
                <a:latin typeface="Lucida Sans Unicode"/>
                <a:cs typeface="Lucida Sans Unicode"/>
              </a:rPr>
              <a:t> </a:t>
            </a:r>
            <a:r>
              <a:rPr sz="3400" dirty="0">
                <a:latin typeface="Lucida Sans Unicode"/>
                <a:cs typeface="Lucida Sans Unicode"/>
              </a:rPr>
              <a:t>are</a:t>
            </a:r>
            <a:r>
              <a:rPr sz="3400" spc="-180" dirty="0">
                <a:latin typeface="Lucida Sans Unicode"/>
                <a:cs typeface="Lucida Sans Unicode"/>
              </a:rPr>
              <a:t> </a:t>
            </a:r>
            <a:r>
              <a:rPr sz="3400" dirty="0">
                <a:latin typeface="Lucida Sans Unicode"/>
                <a:cs typeface="Lucida Sans Unicode"/>
              </a:rPr>
              <a:t>made</a:t>
            </a:r>
            <a:r>
              <a:rPr sz="3400" spc="-180" dirty="0">
                <a:latin typeface="Lucida Sans Unicode"/>
                <a:cs typeface="Lucida Sans Unicode"/>
              </a:rPr>
              <a:t> </a:t>
            </a:r>
            <a:r>
              <a:rPr sz="3400" dirty="0">
                <a:latin typeface="Lucida Sans Unicode"/>
                <a:cs typeface="Lucida Sans Unicode"/>
              </a:rPr>
              <a:t>of</a:t>
            </a:r>
            <a:r>
              <a:rPr sz="3400" spc="-175" dirty="0">
                <a:latin typeface="Lucida Sans Unicode"/>
                <a:cs typeface="Lucida Sans Unicode"/>
              </a:rPr>
              <a:t> </a:t>
            </a:r>
            <a:r>
              <a:rPr sz="3400" dirty="0">
                <a:latin typeface="Lucida Sans Unicode"/>
                <a:cs typeface="Lucida Sans Unicode"/>
              </a:rPr>
              <a:t>compositr</a:t>
            </a:r>
            <a:r>
              <a:rPr sz="3400" spc="-180" dirty="0">
                <a:latin typeface="Lucida Sans Unicode"/>
                <a:cs typeface="Lucida Sans Unicode"/>
              </a:rPr>
              <a:t> </a:t>
            </a:r>
            <a:r>
              <a:rPr sz="3400" dirty="0">
                <a:latin typeface="Lucida Sans Unicode"/>
                <a:cs typeface="Lucida Sans Unicode"/>
              </a:rPr>
              <a:t>material</a:t>
            </a:r>
            <a:r>
              <a:rPr sz="3400" spc="-180" dirty="0">
                <a:latin typeface="Lucida Sans Unicode"/>
                <a:cs typeface="Lucida Sans Unicode"/>
              </a:rPr>
              <a:t> </a:t>
            </a:r>
            <a:r>
              <a:rPr sz="3400" dirty="0">
                <a:latin typeface="Lucida Sans Unicode"/>
                <a:cs typeface="Lucida Sans Unicode"/>
              </a:rPr>
              <a:t>which</a:t>
            </a:r>
            <a:r>
              <a:rPr sz="3400" spc="-175" dirty="0">
                <a:latin typeface="Lucida Sans Unicode"/>
                <a:cs typeface="Lucida Sans Unicode"/>
              </a:rPr>
              <a:t> </a:t>
            </a:r>
            <a:r>
              <a:rPr sz="3400" dirty="0">
                <a:latin typeface="Lucida Sans Unicode"/>
                <a:cs typeface="Lucida Sans Unicode"/>
              </a:rPr>
              <a:t>provides</a:t>
            </a:r>
            <a:r>
              <a:rPr sz="3400" spc="-180" dirty="0">
                <a:latin typeface="Lucida Sans Unicode"/>
                <a:cs typeface="Lucida Sans Unicode"/>
              </a:rPr>
              <a:t> </a:t>
            </a:r>
            <a:r>
              <a:rPr sz="3400" spc="55" dirty="0">
                <a:latin typeface="Lucida Sans Unicode"/>
                <a:cs typeface="Lucida Sans Unicode"/>
              </a:rPr>
              <a:t>better</a:t>
            </a:r>
            <a:r>
              <a:rPr sz="3400" spc="-180" dirty="0">
                <a:latin typeface="Lucida Sans Unicode"/>
                <a:cs typeface="Lucida Sans Unicode"/>
              </a:rPr>
              <a:t> </a:t>
            </a:r>
            <a:r>
              <a:rPr sz="3400" spc="-20" dirty="0">
                <a:latin typeface="Lucida Sans Unicode"/>
                <a:cs typeface="Lucida Sans Unicode"/>
              </a:rPr>
              <a:t>look, </a:t>
            </a:r>
            <a:r>
              <a:rPr sz="3400" spc="-80" dirty="0">
                <a:latin typeface="Lucida Sans Unicode"/>
                <a:cs typeface="Lucida Sans Unicode"/>
              </a:rPr>
              <a:t>makes</a:t>
            </a:r>
            <a:r>
              <a:rPr sz="3400" spc="-180" dirty="0">
                <a:latin typeface="Lucida Sans Unicode"/>
                <a:cs typeface="Lucida Sans Unicode"/>
              </a:rPr>
              <a:t> </a:t>
            </a:r>
            <a:r>
              <a:rPr sz="3400" dirty="0">
                <a:latin typeface="Lucida Sans Unicode"/>
                <a:cs typeface="Lucida Sans Unicode"/>
              </a:rPr>
              <a:t>efficient</a:t>
            </a:r>
            <a:r>
              <a:rPr sz="3400" spc="-180" dirty="0">
                <a:latin typeface="Lucida Sans Unicode"/>
                <a:cs typeface="Lucida Sans Unicode"/>
              </a:rPr>
              <a:t> </a:t>
            </a:r>
            <a:r>
              <a:rPr sz="3400" dirty="0">
                <a:latin typeface="Lucida Sans Unicode"/>
                <a:cs typeface="Lucida Sans Unicode"/>
              </a:rPr>
              <a:t>and</a:t>
            </a:r>
            <a:r>
              <a:rPr sz="3400" spc="-175" dirty="0">
                <a:latin typeface="Lucida Sans Unicode"/>
                <a:cs typeface="Lucida Sans Unicode"/>
              </a:rPr>
              <a:t> </a:t>
            </a:r>
            <a:r>
              <a:rPr sz="3400" spc="-75" dirty="0">
                <a:latin typeface="Lucida Sans Unicode"/>
                <a:cs typeface="Lucida Sans Unicode"/>
              </a:rPr>
              <a:t>long</a:t>
            </a:r>
            <a:r>
              <a:rPr sz="3400" spc="-180" dirty="0">
                <a:latin typeface="Lucida Sans Unicode"/>
                <a:cs typeface="Lucida Sans Unicode"/>
              </a:rPr>
              <a:t> </a:t>
            </a:r>
            <a:r>
              <a:rPr sz="3400" spc="-10" dirty="0">
                <a:latin typeface="Lucida Sans Unicode"/>
                <a:cs typeface="Lucida Sans Unicode"/>
              </a:rPr>
              <a:t>lasting.</a:t>
            </a:r>
            <a:endParaRPr sz="3400">
              <a:latin typeface="Lucida Sans Unicode"/>
              <a:cs typeface="Lucida Sans Unicode"/>
            </a:endParaRPr>
          </a:p>
        </p:txBody>
      </p:sp>
      <p:sp>
        <p:nvSpPr>
          <p:cNvPr id="5" name="object 5"/>
          <p:cNvSpPr txBox="1"/>
          <p:nvPr/>
        </p:nvSpPr>
        <p:spPr>
          <a:xfrm>
            <a:off x="259442" y="6698851"/>
            <a:ext cx="16464915" cy="2787650"/>
          </a:xfrm>
          <a:prstGeom prst="rect">
            <a:avLst/>
          </a:prstGeom>
        </p:spPr>
        <p:txBody>
          <a:bodyPr vert="horz" wrap="square" lIns="0" tIns="12065" rIns="0" bIns="0" rtlCol="0">
            <a:spAutoFit/>
          </a:bodyPr>
          <a:lstStyle/>
          <a:p>
            <a:pPr marL="12700" marR="5080">
              <a:lnSpc>
                <a:spcPct val="115100"/>
              </a:lnSpc>
              <a:spcBef>
                <a:spcPts val="95"/>
              </a:spcBef>
            </a:pPr>
            <a:r>
              <a:rPr sz="3150" spc="-165" dirty="0">
                <a:latin typeface="Arial Black"/>
                <a:cs typeface="Arial Black"/>
              </a:rPr>
              <a:t>Automobile</a:t>
            </a:r>
            <a:r>
              <a:rPr sz="3150" spc="-250" dirty="0">
                <a:latin typeface="Arial Black"/>
                <a:cs typeface="Arial Black"/>
              </a:rPr>
              <a:t> </a:t>
            </a:r>
            <a:r>
              <a:rPr sz="3150" spc="-215" dirty="0">
                <a:latin typeface="Arial Black"/>
                <a:cs typeface="Arial Black"/>
              </a:rPr>
              <a:t>Application:</a:t>
            </a:r>
            <a:r>
              <a:rPr sz="3150" spc="-215" dirty="0">
                <a:latin typeface="Lucida Sans Unicode"/>
                <a:cs typeface="Lucida Sans Unicode"/>
              </a:rPr>
              <a:t>-</a:t>
            </a:r>
            <a:r>
              <a:rPr sz="3150" dirty="0">
                <a:latin typeface="Lucida Sans Unicode"/>
                <a:cs typeface="Lucida Sans Unicode"/>
              </a:rPr>
              <a:t>automobile</a:t>
            </a:r>
            <a:r>
              <a:rPr sz="3150" spc="-155" dirty="0">
                <a:latin typeface="Lucida Sans Unicode"/>
                <a:cs typeface="Lucida Sans Unicode"/>
              </a:rPr>
              <a:t> </a:t>
            </a:r>
            <a:r>
              <a:rPr sz="3150" dirty="0">
                <a:latin typeface="Lucida Sans Unicode"/>
                <a:cs typeface="Lucida Sans Unicode"/>
              </a:rPr>
              <a:t>companies</a:t>
            </a:r>
            <a:r>
              <a:rPr sz="3150" spc="-160" dirty="0">
                <a:latin typeface="Lucida Sans Unicode"/>
                <a:cs typeface="Lucida Sans Unicode"/>
              </a:rPr>
              <a:t> </a:t>
            </a:r>
            <a:r>
              <a:rPr sz="3150" dirty="0">
                <a:latin typeface="Lucida Sans Unicode"/>
                <a:cs typeface="Lucida Sans Unicode"/>
              </a:rPr>
              <a:t>use</a:t>
            </a:r>
            <a:r>
              <a:rPr sz="3150" spc="-160" dirty="0">
                <a:latin typeface="Lucida Sans Unicode"/>
                <a:cs typeface="Lucida Sans Unicode"/>
              </a:rPr>
              <a:t> </a:t>
            </a:r>
            <a:r>
              <a:rPr sz="3150" spc="50" dirty="0">
                <a:latin typeface="Lucida Sans Unicode"/>
                <a:cs typeface="Lucida Sans Unicode"/>
              </a:rPr>
              <a:t>the</a:t>
            </a:r>
            <a:r>
              <a:rPr sz="3150" spc="-155" dirty="0">
                <a:latin typeface="Lucida Sans Unicode"/>
                <a:cs typeface="Lucida Sans Unicode"/>
              </a:rPr>
              <a:t> </a:t>
            </a:r>
            <a:r>
              <a:rPr sz="3150" dirty="0">
                <a:latin typeface="Lucida Sans Unicode"/>
                <a:cs typeface="Lucida Sans Unicode"/>
              </a:rPr>
              <a:t>carbon</a:t>
            </a:r>
            <a:r>
              <a:rPr sz="3150" spc="-160" dirty="0">
                <a:latin typeface="Lucida Sans Unicode"/>
                <a:cs typeface="Lucida Sans Unicode"/>
              </a:rPr>
              <a:t> </a:t>
            </a:r>
            <a:r>
              <a:rPr sz="3150" dirty="0">
                <a:latin typeface="Lucida Sans Unicode"/>
                <a:cs typeface="Lucida Sans Unicode"/>
              </a:rPr>
              <a:t>fiber</a:t>
            </a:r>
            <a:r>
              <a:rPr sz="3150" spc="-160" dirty="0">
                <a:latin typeface="Lucida Sans Unicode"/>
                <a:cs typeface="Lucida Sans Unicode"/>
              </a:rPr>
              <a:t> </a:t>
            </a:r>
            <a:r>
              <a:rPr sz="3150" spc="55" dirty="0">
                <a:latin typeface="Lucida Sans Unicode"/>
                <a:cs typeface="Lucida Sans Unicode"/>
              </a:rPr>
              <a:t>to</a:t>
            </a:r>
            <a:r>
              <a:rPr sz="3150" spc="-155" dirty="0">
                <a:latin typeface="Lucida Sans Unicode"/>
                <a:cs typeface="Lucida Sans Unicode"/>
              </a:rPr>
              <a:t> </a:t>
            </a:r>
            <a:r>
              <a:rPr sz="3150" spc="-10" dirty="0">
                <a:latin typeface="Lucida Sans Unicode"/>
                <a:cs typeface="Lucida Sans Unicode"/>
              </a:rPr>
              <a:t>manufacture </a:t>
            </a:r>
            <a:r>
              <a:rPr sz="3150" spc="-80" dirty="0">
                <a:latin typeface="Lucida Sans Unicode"/>
                <a:cs typeface="Lucida Sans Unicode"/>
              </a:rPr>
              <a:t>high</a:t>
            </a:r>
            <a:r>
              <a:rPr sz="3150" spc="-100" dirty="0">
                <a:latin typeface="Lucida Sans Unicode"/>
                <a:cs typeface="Lucida Sans Unicode"/>
              </a:rPr>
              <a:t> </a:t>
            </a:r>
            <a:r>
              <a:rPr sz="3150" dirty="0">
                <a:latin typeface="Lucida Sans Unicode"/>
                <a:cs typeface="Lucida Sans Unicode"/>
              </a:rPr>
              <a:t>performance</a:t>
            </a:r>
            <a:r>
              <a:rPr sz="3150" spc="-95" dirty="0">
                <a:latin typeface="Lucida Sans Unicode"/>
                <a:cs typeface="Lucida Sans Unicode"/>
              </a:rPr>
              <a:t> </a:t>
            </a:r>
            <a:r>
              <a:rPr sz="3150" spc="-10" dirty="0">
                <a:latin typeface="Lucida Sans Unicode"/>
                <a:cs typeface="Lucida Sans Unicode"/>
              </a:rPr>
              <a:t>vehicle.</a:t>
            </a:r>
            <a:endParaRPr sz="3150">
              <a:latin typeface="Lucida Sans Unicode"/>
              <a:cs typeface="Lucida Sans Unicode"/>
            </a:endParaRPr>
          </a:p>
          <a:p>
            <a:pPr marL="12700" marR="97155">
              <a:lnSpc>
                <a:spcPct val="115100"/>
              </a:lnSpc>
            </a:pPr>
            <a:r>
              <a:rPr sz="3150" spc="-10" dirty="0">
                <a:latin typeface="Lucida Sans Unicode"/>
                <a:cs typeface="Lucida Sans Unicode"/>
              </a:rPr>
              <a:t>Various</a:t>
            </a:r>
            <a:r>
              <a:rPr sz="3150" spc="-180" dirty="0">
                <a:latin typeface="Lucida Sans Unicode"/>
                <a:cs typeface="Lucida Sans Unicode"/>
              </a:rPr>
              <a:t> </a:t>
            </a:r>
            <a:r>
              <a:rPr sz="3150" dirty="0">
                <a:latin typeface="Lucida Sans Unicode"/>
                <a:cs typeface="Lucida Sans Unicode"/>
              </a:rPr>
              <a:t>parts</a:t>
            </a:r>
            <a:r>
              <a:rPr sz="3150" spc="-180" dirty="0">
                <a:latin typeface="Lucida Sans Unicode"/>
                <a:cs typeface="Lucida Sans Unicode"/>
              </a:rPr>
              <a:t> </a:t>
            </a:r>
            <a:r>
              <a:rPr sz="3150" dirty="0">
                <a:latin typeface="Lucida Sans Unicode"/>
                <a:cs typeface="Lucida Sans Unicode"/>
              </a:rPr>
              <a:t>of</a:t>
            </a:r>
            <a:r>
              <a:rPr sz="3150" spc="-180" dirty="0">
                <a:latin typeface="Lucida Sans Unicode"/>
                <a:cs typeface="Lucida Sans Unicode"/>
              </a:rPr>
              <a:t> </a:t>
            </a:r>
            <a:r>
              <a:rPr sz="3150" dirty="0">
                <a:latin typeface="Lucida Sans Unicode"/>
                <a:cs typeface="Lucida Sans Unicode"/>
              </a:rPr>
              <a:t>automobile</a:t>
            </a:r>
            <a:r>
              <a:rPr sz="3150" spc="-175" dirty="0">
                <a:latin typeface="Lucida Sans Unicode"/>
                <a:cs typeface="Lucida Sans Unicode"/>
              </a:rPr>
              <a:t> </a:t>
            </a:r>
            <a:r>
              <a:rPr sz="3150" dirty="0">
                <a:latin typeface="Lucida Sans Unicode"/>
                <a:cs typeface="Lucida Sans Unicode"/>
              </a:rPr>
              <a:t>are</a:t>
            </a:r>
            <a:r>
              <a:rPr sz="3150" spc="-180" dirty="0">
                <a:latin typeface="Lucida Sans Unicode"/>
                <a:cs typeface="Lucida Sans Unicode"/>
              </a:rPr>
              <a:t> </a:t>
            </a:r>
            <a:r>
              <a:rPr sz="3150" spc="-130" dirty="0">
                <a:latin typeface="Lucida Sans Unicode"/>
                <a:cs typeface="Lucida Sans Unicode"/>
              </a:rPr>
              <a:t>made-</a:t>
            </a:r>
            <a:r>
              <a:rPr sz="3150" dirty="0">
                <a:latin typeface="Lucida Sans Unicode"/>
                <a:cs typeface="Lucida Sans Unicode"/>
              </a:rPr>
              <a:t>up</a:t>
            </a:r>
            <a:r>
              <a:rPr sz="3150" spc="-180" dirty="0">
                <a:latin typeface="Lucida Sans Unicode"/>
                <a:cs typeface="Lucida Sans Unicode"/>
              </a:rPr>
              <a:t> </a:t>
            </a:r>
            <a:r>
              <a:rPr sz="3150" dirty="0">
                <a:latin typeface="Lucida Sans Unicode"/>
                <a:cs typeface="Lucida Sans Unicode"/>
              </a:rPr>
              <a:t>with</a:t>
            </a:r>
            <a:r>
              <a:rPr sz="3150" spc="-175" dirty="0">
                <a:latin typeface="Lucida Sans Unicode"/>
                <a:cs typeface="Lucida Sans Unicode"/>
              </a:rPr>
              <a:t> </a:t>
            </a:r>
            <a:r>
              <a:rPr sz="3150" spc="50" dirty="0">
                <a:latin typeface="Lucida Sans Unicode"/>
                <a:cs typeface="Lucida Sans Unicode"/>
              </a:rPr>
              <a:t>the</a:t>
            </a:r>
            <a:r>
              <a:rPr sz="3150" spc="-180" dirty="0">
                <a:latin typeface="Lucida Sans Unicode"/>
                <a:cs typeface="Lucida Sans Unicode"/>
              </a:rPr>
              <a:t> </a:t>
            </a:r>
            <a:r>
              <a:rPr sz="3150" dirty="0">
                <a:latin typeface="Lucida Sans Unicode"/>
                <a:cs typeface="Lucida Sans Unicode"/>
              </a:rPr>
              <a:t>composite</a:t>
            </a:r>
            <a:r>
              <a:rPr sz="3150" spc="-180" dirty="0">
                <a:latin typeface="Lucida Sans Unicode"/>
                <a:cs typeface="Lucida Sans Unicode"/>
              </a:rPr>
              <a:t> </a:t>
            </a:r>
            <a:r>
              <a:rPr sz="3150" spc="-10" dirty="0">
                <a:latin typeface="Lucida Sans Unicode"/>
                <a:cs typeface="Lucida Sans Unicode"/>
              </a:rPr>
              <a:t>material.</a:t>
            </a:r>
            <a:r>
              <a:rPr sz="3150" spc="-175" dirty="0">
                <a:latin typeface="Lucida Sans Unicode"/>
                <a:cs typeface="Lucida Sans Unicode"/>
              </a:rPr>
              <a:t> </a:t>
            </a:r>
            <a:r>
              <a:rPr sz="3150" spc="75" dirty="0">
                <a:latin typeface="Lucida Sans Unicode"/>
                <a:cs typeface="Lucida Sans Unicode"/>
              </a:rPr>
              <a:t>Such</a:t>
            </a:r>
            <a:r>
              <a:rPr sz="3150" spc="-180" dirty="0">
                <a:latin typeface="Lucida Sans Unicode"/>
                <a:cs typeface="Lucida Sans Unicode"/>
              </a:rPr>
              <a:t> </a:t>
            </a:r>
            <a:r>
              <a:rPr sz="3150" dirty="0">
                <a:latin typeface="Lucida Sans Unicode"/>
                <a:cs typeface="Lucida Sans Unicode"/>
              </a:rPr>
              <a:t>as</a:t>
            </a:r>
            <a:r>
              <a:rPr sz="3150" spc="-180" dirty="0">
                <a:latin typeface="Lucida Sans Unicode"/>
                <a:cs typeface="Lucida Sans Unicode"/>
              </a:rPr>
              <a:t> </a:t>
            </a:r>
            <a:r>
              <a:rPr sz="3150" spc="-10" dirty="0">
                <a:latin typeface="Lucida Sans Unicode"/>
                <a:cs typeface="Lucida Sans Unicode"/>
              </a:rPr>
              <a:t>seats, </a:t>
            </a:r>
            <a:r>
              <a:rPr sz="3150" dirty="0">
                <a:latin typeface="Lucida Sans Unicode"/>
                <a:cs typeface="Lucida Sans Unicode"/>
              </a:rPr>
              <a:t>body</a:t>
            </a:r>
            <a:r>
              <a:rPr sz="3150" spc="-180" dirty="0">
                <a:latin typeface="Lucida Sans Unicode"/>
                <a:cs typeface="Lucida Sans Unicode"/>
              </a:rPr>
              <a:t> </a:t>
            </a:r>
            <a:r>
              <a:rPr sz="3150" spc="-10" dirty="0">
                <a:latin typeface="Lucida Sans Unicode"/>
                <a:cs typeface="Lucida Sans Unicode"/>
              </a:rPr>
              <a:t>parts,</a:t>
            </a:r>
            <a:r>
              <a:rPr sz="3150" spc="-180" dirty="0">
                <a:latin typeface="Lucida Sans Unicode"/>
                <a:cs typeface="Lucida Sans Unicode"/>
              </a:rPr>
              <a:t> </a:t>
            </a:r>
            <a:r>
              <a:rPr sz="3150" spc="-20" dirty="0">
                <a:latin typeface="Lucida Sans Unicode"/>
                <a:cs typeface="Lucida Sans Unicode"/>
              </a:rPr>
              <a:t>steering</a:t>
            </a:r>
            <a:r>
              <a:rPr sz="3150" spc="-180" dirty="0">
                <a:latin typeface="Lucida Sans Unicode"/>
                <a:cs typeface="Lucida Sans Unicode"/>
              </a:rPr>
              <a:t> </a:t>
            </a:r>
            <a:r>
              <a:rPr sz="3150" spc="-10" dirty="0">
                <a:latin typeface="Lucida Sans Unicode"/>
                <a:cs typeface="Lucida Sans Unicode"/>
              </a:rPr>
              <a:t>wheel,</a:t>
            </a:r>
            <a:r>
              <a:rPr sz="3150" spc="-180" dirty="0">
                <a:latin typeface="Lucida Sans Unicode"/>
                <a:cs typeface="Lucida Sans Unicode"/>
              </a:rPr>
              <a:t> </a:t>
            </a:r>
            <a:r>
              <a:rPr sz="3150" spc="75" dirty="0">
                <a:latin typeface="Lucida Sans Unicode"/>
                <a:cs typeface="Lucida Sans Unicode"/>
              </a:rPr>
              <a:t>valve</a:t>
            </a:r>
            <a:r>
              <a:rPr sz="3150" spc="-180" dirty="0">
                <a:latin typeface="Lucida Sans Unicode"/>
                <a:cs typeface="Lucida Sans Unicode"/>
              </a:rPr>
              <a:t> </a:t>
            </a:r>
            <a:r>
              <a:rPr sz="3150" spc="-10" dirty="0">
                <a:latin typeface="Lucida Sans Unicode"/>
                <a:cs typeface="Lucida Sans Unicode"/>
              </a:rPr>
              <a:t>mechanism</a:t>
            </a:r>
            <a:r>
              <a:rPr sz="3150" spc="-180" dirty="0">
                <a:latin typeface="Lucida Sans Unicode"/>
                <a:cs typeface="Lucida Sans Unicode"/>
              </a:rPr>
              <a:t> </a:t>
            </a:r>
            <a:r>
              <a:rPr sz="3150" spc="-10" dirty="0">
                <a:latin typeface="Lucida Sans Unicode"/>
                <a:cs typeface="Lucida Sans Unicode"/>
              </a:rPr>
              <a:t>parts,</a:t>
            </a:r>
            <a:r>
              <a:rPr sz="3150" spc="-180" dirty="0">
                <a:latin typeface="Lucida Sans Unicode"/>
                <a:cs typeface="Lucida Sans Unicode"/>
              </a:rPr>
              <a:t> </a:t>
            </a:r>
            <a:r>
              <a:rPr sz="3150" dirty="0">
                <a:latin typeface="Lucida Sans Unicode"/>
                <a:cs typeface="Lucida Sans Unicode"/>
              </a:rPr>
              <a:t>fuel</a:t>
            </a:r>
            <a:r>
              <a:rPr sz="3150" spc="-180" dirty="0">
                <a:latin typeface="Lucida Sans Unicode"/>
                <a:cs typeface="Lucida Sans Unicode"/>
              </a:rPr>
              <a:t> </a:t>
            </a:r>
            <a:r>
              <a:rPr sz="3150" spc="-60" dirty="0">
                <a:latin typeface="Lucida Sans Unicode"/>
                <a:cs typeface="Lucida Sans Unicode"/>
              </a:rPr>
              <a:t>tanks,</a:t>
            </a:r>
            <a:r>
              <a:rPr sz="3150" spc="-180" dirty="0">
                <a:latin typeface="Lucida Sans Unicode"/>
                <a:cs typeface="Lucida Sans Unicode"/>
              </a:rPr>
              <a:t> </a:t>
            </a:r>
            <a:r>
              <a:rPr sz="3150" spc="-25" dirty="0">
                <a:latin typeface="Lucida Sans Unicode"/>
                <a:cs typeface="Lucida Sans Unicode"/>
              </a:rPr>
              <a:t>bumpers,</a:t>
            </a:r>
            <a:r>
              <a:rPr sz="3150" spc="-180" dirty="0">
                <a:latin typeface="Lucida Sans Unicode"/>
                <a:cs typeface="Lucida Sans Unicode"/>
              </a:rPr>
              <a:t> </a:t>
            </a:r>
            <a:r>
              <a:rPr sz="3150" spc="-10" dirty="0">
                <a:latin typeface="Lucida Sans Unicode"/>
                <a:cs typeface="Lucida Sans Unicode"/>
              </a:rPr>
              <a:t>carpeting, </a:t>
            </a:r>
            <a:r>
              <a:rPr sz="3150" spc="-80" dirty="0">
                <a:latin typeface="Lucida Sans Unicode"/>
                <a:cs typeface="Lucida Sans Unicode"/>
              </a:rPr>
              <a:t>lighting,</a:t>
            </a:r>
            <a:r>
              <a:rPr sz="3150" spc="-165" dirty="0">
                <a:latin typeface="Lucida Sans Unicode"/>
                <a:cs typeface="Lucida Sans Unicode"/>
              </a:rPr>
              <a:t> </a:t>
            </a:r>
            <a:r>
              <a:rPr sz="3150" spc="-30" dirty="0">
                <a:latin typeface="Lucida Sans Unicode"/>
                <a:cs typeface="Lucida Sans Unicode"/>
              </a:rPr>
              <a:t>insulation,</a:t>
            </a:r>
            <a:r>
              <a:rPr sz="3150" spc="-165" dirty="0">
                <a:latin typeface="Lucida Sans Unicode"/>
                <a:cs typeface="Lucida Sans Unicode"/>
              </a:rPr>
              <a:t> </a:t>
            </a:r>
            <a:r>
              <a:rPr sz="3150" dirty="0">
                <a:latin typeface="Lucida Sans Unicode"/>
                <a:cs typeface="Lucida Sans Unicode"/>
              </a:rPr>
              <a:t>roof</a:t>
            </a:r>
            <a:r>
              <a:rPr sz="3150" spc="-160" dirty="0">
                <a:latin typeface="Lucida Sans Unicode"/>
                <a:cs typeface="Lucida Sans Unicode"/>
              </a:rPr>
              <a:t> </a:t>
            </a:r>
            <a:r>
              <a:rPr sz="3150" dirty="0">
                <a:latin typeface="Lucida Sans Unicode"/>
                <a:cs typeface="Lucida Sans Unicode"/>
              </a:rPr>
              <a:t>assembly</a:t>
            </a:r>
            <a:r>
              <a:rPr sz="3150" spc="-165" dirty="0">
                <a:latin typeface="Lucida Sans Unicode"/>
                <a:cs typeface="Lucida Sans Unicode"/>
              </a:rPr>
              <a:t> </a:t>
            </a:r>
            <a:r>
              <a:rPr sz="3150" spc="70" dirty="0">
                <a:latin typeface="Lucida Sans Unicode"/>
                <a:cs typeface="Lucida Sans Unicode"/>
              </a:rPr>
              <a:t>etc</a:t>
            </a:r>
            <a:endParaRPr sz="3150">
              <a:latin typeface="Lucida Sans Unicode"/>
              <a:cs typeface="Lucida Sans Unicod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99918" y="3777226"/>
            <a:ext cx="5029199" cy="5029199"/>
          </a:xfrm>
          <a:prstGeom prst="rect">
            <a:avLst/>
          </a:prstGeom>
        </p:spPr>
      </p:pic>
      <p:sp>
        <p:nvSpPr>
          <p:cNvPr id="3" name="object 3"/>
          <p:cNvSpPr txBox="1">
            <a:spLocks noGrp="1"/>
          </p:cNvSpPr>
          <p:nvPr>
            <p:ph type="title"/>
          </p:nvPr>
        </p:nvSpPr>
        <p:spPr>
          <a:xfrm>
            <a:off x="1562794" y="968467"/>
            <a:ext cx="15504160" cy="1873250"/>
          </a:xfrm>
          <a:prstGeom prst="rect">
            <a:avLst/>
          </a:prstGeom>
        </p:spPr>
        <p:txBody>
          <a:bodyPr vert="horz" wrap="square" lIns="0" tIns="12700" rIns="0" bIns="0" rtlCol="0">
            <a:spAutoFit/>
          </a:bodyPr>
          <a:lstStyle/>
          <a:p>
            <a:pPr marL="3192780" marR="5080" indent="-3180715">
              <a:lnSpc>
                <a:spcPct val="116599"/>
              </a:lnSpc>
              <a:spcBef>
                <a:spcPts val="100"/>
              </a:spcBef>
            </a:pPr>
            <a:r>
              <a:rPr sz="5200" spc="-240" dirty="0"/>
              <a:t>Our</a:t>
            </a:r>
            <a:r>
              <a:rPr sz="5200" spc="-500" dirty="0"/>
              <a:t> </a:t>
            </a:r>
            <a:r>
              <a:rPr sz="5200" spc="-310" dirty="0"/>
              <a:t>Ultimate</a:t>
            </a:r>
            <a:r>
              <a:rPr sz="5200" spc="-495" dirty="0"/>
              <a:t> </a:t>
            </a:r>
            <a:r>
              <a:rPr sz="5200" spc="-340" dirty="0"/>
              <a:t>Goal</a:t>
            </a:r>
            <a:r>
              <a:rPr sz="5200" spc="-500" dirty="0"/>
              <a:t> </a:t>
            </a:r>
            <a:r>
              <a:rPr sz="5200" spc="-425" dirty="0"/>
              <a:t>is</a:t>
            </a:r>
            <a:r>
              <a:rPr sz="5200" spc="-495" dirty="0"/>
              <a:t> </a:t>
            </a:r>
            <a:r>
              <a:rPr sz="5200" spc="-185" dirty="0"/>
              <a:t>to</a:t>
            </a:r>
            <a:r>
              <a:rPr sz="5200" spc="-495" dirty="0"/>
              <a:t> </a:t>
            </a:r>
            <a:r>
              <a:rPr sz="5200" spc="-505" dirty="0"/>
              <a:t>make</a:t>
            </a:r>
            <a:r>
              <a:rPr sz="5200" spc="-500" dirty="0"/>
              <a:t> </a:t>
            </a:r>
            <a:r>
              <a:rPr sz="5200" spc="-520" dirty="0"/>
              <a:t>a</a:t>
            </a:r>
            <a:r>
              <a:rPr sz="5200" spc="-495" dirty="0"/>
              <a:t> </a:t>
            </a:r>
            <a:r>
              <a:rPr sz="5200" spc="-330" dirty="0"/>
              <a:t>simple</a:t>
            </a:r>
            <a:r>
              <a:rPr sz="5200" spc="-495" dirty="0"/>
              <a:t> </a:t>
            </a:r>
            <a:r>
              <a:rPr sz="5200" spc="-295" dirty="0"/>
              <a:t>helmet</a:t>
            </a:r>
            <a:r>
              <a:rPr sz="5200" spc="-500" dirty="0"/>
              <a:t> </a:t>
            </a:r>
            <a:r>
              <a:rPr sz="5200" spc="-25" dirty="0"/>
              <a:t>by </a:t>
            </a:r>
            <a:r>
              <a:rPr sz="5200" spc="-375" dirty="0"/>
              <a:t>using</a:t>
            </a:r>
            <a:r>
              <a:rPr sz="5200" spc="-495" dirty="0"/>
              <a:t> </a:t>
            </a:r>
            <a:r>
              <a:rPr sz="5200" spc="-305" dirty="0"/>
              <a:t>this</a:t>
            </a:r>
            <a:r>
              <a:rPr sz="5200" spc="-490" dirty="0"/>
              <a:t> </a:t>
            </a:r>
            <a:r>
              <a:rPr sz="5200" spc="-185" dirty="0"/>
              <a:t>hybrid</a:t>
            </a:r>
            <a:r>
              <a:rPr sz="5200" spc="-490" dirty="0"/>
              <a:t> </a:t>
            </a:r>
            <a:r>
              <a:rPr sz="5200" spc="-340" dirty="0"/>
              <a:t>composite.</a:t>
            </a:r>
            <a:endParaRPr sz="5200"/>
          </a:p>
        </p:txBody>
      </p:sp>
      <p:sp>
        <p:nvSpPr>
          <p:cNvPr id="4" name="object 4"/>
          <p:cNvSpPr txBox="1"/>
          <p:nvPr/>
        </p:nvSpPr>
        <p:spPr>
          <a:xfrm>
            <a:off x="17374403" y="9287711"/>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67681" y="3717355"/>
            <a:ext cx="6952615" cy="1427480"/>
          </a:xfrm>
          <a:prstGeom prst="rect">
            <a:avLst/>
          </a:prstGeom>
        </p:spPr>
        <p:txBody>
          <a:bodyPr vert="horz" wrap="square" lIns="0" tIns="12700" rIns="0" bIns="0" rtlCol="0">
            <a:spAutoFit/>
          </a:bodyPr>
          <a:lstStyle/>
          <a:p>
            <a:pPr marL="12700">
              <a:lnSpc>
                <a:spcPct val="100000"/>
              </a:lnSpc>
              <a:spcBef>
                <a:spcPts val="100"/>
              </a:spcBef>
            </a:pPr>
            <a:r>
              <a:rPr sz="9200" spc="-944" dirty="0"/>
              <a:t>THANK</a:t>
            </a:r>
            <a:r>
              <a:rPr sz="9200" spc="-855" dirty="0"/>
              <a:t> </a:t>
            </a:r>
            <a:r>
              <a:rPr sz="9200" spc="-894" dirty="0"/>
              <a:t>YOU</a:t>
            </a:r>
            <a:endParaRPr sz="9200"/>
          </a:p>
        </p:txBody>
      </p:sp>
      <p:sp>
        <p:nvSpPr>
          <p:cNvPr id="3" name="object 3"/>
          <p:cNvSpPr txBox="1"/>
          <p:nvPr/>
        </p:nvSpPr>
        <p:spPr>
          <a:xfrm>
            <a:off x="17374403" y="9287711"/>
            <a:ext cx="238760" cy="406400"/>
          </a:xfrm>
          <a:prstGeom prst="rect">
            <a:avLst/>
          </a:prstGeom>
        </p:spPr>
        <p:txBody>
          <a:bodyPr vert="horz" wrap="square" lIns="0" tIns="0" rIns="0" bIns="0" rtlCol="0">
            <a:spAutoFit/>
          </a:bodyPr>
          <a:lstStyle/>
          <a:p>
            <a:pPr marL="12700">
              <a:lnSpc>
                <a:spcPts val="3070"/>
              </a:lnSpc>
            </a:pPr>
            <a:r>
              <a:rPr sz="3000" spc="-190" dirty="0">
                <a:solidFill>
                  <a:srgbClr val="333333"/>
                </a:solidFill>
                <a:latin typeface="Verdana"/>
                <a:cs typeface="Verdana"/>
              </a:rPr>
              <a:t>7</a:t>
            </a:r>
            <a:endParaRPr sz="30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1414" y="3238500"/>
            <a:ext cx="16154400" cy="4321696"/>
          </a:xfrm>
          <a:prstGeom prst="rect">
            <a:avLst/>
          </a:prstGeom>
        </p:spPr>
        <p:txBody>
          <a:bodyPr vert="horz" wrap="square" lIns="0" tIns="12700" rIns="0" bIns="0" rtlCol="0">
            <a:spAutoFit/>
          </a:bodyPr>
          <a:lstStyle/>
          <a:p>
            <a:pPr marL="12700" algn="just">
              <a:lnSpc>
                <a:spcPct val="100000"/>
              </a:lnSpc>
              <a:spcBef>
                <a:spcPts val="100"/>
              </a:spcBef>
            </a:pPr>
            <a:r>
              <a:rPr lang="en-US" sz="4000" dirty="0"/>
              <a:t>The subject of this research is the type of wind whistles referred to as a terracotta / Inca whistle, being the most primitive musical instrument and variety of toy, which was given shape with clay as a material and had special names in various countries and regions. Inca vessel based on pentatonic scale with instrument such a quena (i.e., type of flute), </a:t>
            </a:r>
            <a:r>
              <a:rPr lang="en-US" sz="4000" dirty="0" err="1"/>
              <a:t>panpikes</a:t>
            </a:r>
            <a:r>
              <a:rPr lang="en-US" sz="4000" dirty="0"/>
              <a:t> being commonly use. Inca also used natural sound such as chirping of birds and the sound of wind to create music.</a:t>
            </a:r>
            <a:endParaRPr sz="4000" dirty="0">
              <a:latin typeface="Lucida Sans Unicode"/>
              <a:cs typeface="Lucida Sans Unicode"/>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3015"/>
              </a:lnSpc>
            </a:pPr>
            <a:fld id="{81D60167-4931-47E6-BA6A-407CBD079E47}" type="slidenum">
              <a:rPr spc="-50" dirty="0">
                <a:solidFill>
                  <a:srgbClr val="2D4162"/>
                </a:solidFill>
                <a:latin typeface="Lucida Sans Unicode"/>
                <a:cs typeface="Lucida Sans Unicode"/>
              </a:rPr>
              <a:t>4</a:t>
            </a:fld>
            <a:endParaRPr spc="-50" dirty="0">
              <a:solidFill>
                <a:srgbClr val="2D4162"/>
              </a:solidFill>
              <a:latin typeface="Lucida Sans Unicode"/>
              <a:cs typeface="Lucida Sans Unicode"/>
            </a:endParaRPr>
          </a:p>
        </p:txBody>
      </p:sp>
      <p:sp>
        <p:nvSpPr>
          <p:cNvPr id="3" name="object 3"/>
          <p:cNvSpPr txBox="1">
            <a:spLocks noGrp="1"/>
          </p:cNvSpPr>
          <p:nvPr>
            <p:ph type="title"/>
          </p:nvPr>
        </p:nvSpPr>
        <p:spPr>
          <a:xfrm>
            <a:off x="5614670" y="1181100"/>
            <a:ext cx="7058659" cy="1383665"/>
          </a:xfrm>
          <a:prstGeom prst="rect">
            <a:avLst/>
          </a:prstGeom>
        </p:spPr>
        <p:txBody>
          <a:bodyPr vert="horz" wrap="square" lIns="0" tIns="13970" rIns="0" bIns="0" rtlCol="0">
            <a:spAutoFit/>
          </a:bodyPr>
          <a:lstStyle/>
          <a:p>
            <a:pPr marL="12700">
              <a:lnSpc>
                <a:spcPct val="100000"/>
              </a:lnSpc>
              <a:spcBef>
                <a:spcPts val="110"/>
              </a:spcBef>
            </a:pPr>
            <a:r>
              <a:rPr sz="8900" spc="-420" dirty="0">
                <a:solidFill>
                  <a:srgbClr val="000000"/>
                </a:solidFill>
              </a:rPr>
              <a:t>Introduction</a:t>
            </a:r>
            <a:endParaRPr sz="8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9859"/>
            <a:ext cx="18288000" cy="9307195"/>
          </a:xfrm>
          <a:custGeom>
            <a:avLst/>
            <a:gdLst/>
            <a:ahLst/>
            <a:cxnLst/>
            <a:rect l="l" t="t" r="r" b="b"/>
            <a:pathLst>
              <a:path w="18288000" h="9307195">
                <a:moveTo>
                  <a:pt x="0" y="9307142"/>
                </a:moveTo>
                <a:lnTo>
                  <a:pt x="18287998" y="9307142"/>
                </a:lnTo>
                <a:lnTo>
                  <a:pt x="18287998" y="0"/>
                </a:lnTo>
                <a:lnTo>
                  <a:pt x="0" y="0"/>
                </a:lnTo>
                <a:lnTo>
                  <a:pt x="0" y="9307142"/>
                </a:lnTo>
                <a:close/>
              </a:path>
            </a:pathLst>
          </a:custGeom>
          <a:solidFill>
            <a:srgbClr val="F7F7F7"/>
          </a:solidFill>
        </p:spPr>
        <p:txBody>
          <a:bodyPr wrap="square" lIns="0" tIns="0" rIns="0" bIns="0" rtlCol="0"/>
          <a:lstStyle/>
          <a:p>
            <a:endParaRPr dirty="0"/>
          </a:p>
        </p:txBody>
      </p:sp>
      <p:grpSp>
        <p:nvGrpSpPr>
          <p:cNvPr id="3" name="object 3"/>
          <p:cNvGrpSpPr/>
          <p:nvPr/>
        </p:nvGrpSpPr>
        <p:grpSpPr>
          <a:xfrm>
            <a:off x="0" y="3"/>
            <a:ext cx="18288000" cy="980440"/>
            <a:chOff x="0" y="3"/>
            <a:chExt cx="18288000" cy="980440"/>
          </a:xfrm>
        </p:grpSpPr>
        <p:sp>
          <p:nvSpPr>
            <p:cNvPr id="4" name="object 4"/>
            <p:cNvSpPr/>
            <p:nvPr/>
          </p:nvSpPr>
          <p:spPr>
            <a:xfrm>
              <a:off x="0" y="3"/>
              <a:ext cx="18288000" cy="529590"/>
            </a:xfrm>
            <a:custGeom>
              <a:avLst/>
              <a:gdLst/>
              <a:ahLst/>
              <a:cxnLst/>
              <a:rect l="l" t="t" r="r" b="b"/>
              <a:pathLst>
                <a:path w="18288000" h="529590">
                  <a:moveTo>
                    <a:pt x="0" y="529331"/>
                  </a:moveTo>
                  <a:lnTo>
                    <a:pt x="18287998" y="529331"/>
                  </a:lnTo>
                  <a:lnTo>
                    <a:pt x="18287998" y="0"/>
                  </a:lnTo>
                  <a:lnTo>
                    <a:pt x="0" y="0"/>
                  </a:lnTo>
                  <a:lnTo>
                    <a:pt x="0" y="529331"/>
                  </a:lnTo>
                  <a:close/>
                </a:path>
              </a:pathLst>
            </a:custGeom>
            <a:solidFill>
              <a:srgbClr val="F7F7F7"/>
            </a:solidFill>
          </p:spPr>
          <p:txBody>
            <a:bodyPr wrap="square" lIns="0" tIns="0" rIns="0" bIns="0" rtlCol="0"/>
            <a:lstStyle/>
            <a:p>
              <a:endParaRPr/>
            </a:p>
          </p:txBody>
        </p:sp>
        <p:sp>
          <p:nvSpPr>
            <p:cNvPr id="5" name="object 5"/>
            <p:cNvSpPr/>
            <p:nvPr/>
          </p:nvSpPr>
          <p:spPr>
            <a:xfrm>
              <a:off x="0" y="529334"/>
              <a:ext cx="18284190" cy="450850"/>
            </a:xfrm>
            <a:custGeom>
              <a:avLst/>
              <a:gdLst/>
              <a:ahLst/>
              <a:cxnLst/>
              <a:rect l="l" t="t" r="r" b="b"/>
              <a:pathLst>
                <a:path w="18284190" h="450850">
                  <a:moveTo>
                    <a:pt x="18283827" y="450525"/>
                  </a:moveTo>
                  <a:lnTo>
                    <a:pt x="0" y="450525"/>
                  </a:lnTo>
                  <a:lnTo>
                    <a:pt x="0" y="0"/>
                  </a:lnTo>
                  <a:lnTo>
                    <a:pt x="18283827" y="0"/>
                  </a:lnTo>
                  <a:lnTo>
                    <a:pt x="18283827" y="450525"/>
                  </a:lnTo>
                  <a:close/>
                </a:path>
              </a:pathLst>
            </a:custGeom>
            <a:solidFill>
              <a:srgbClr val="00C399"/>
            </a:solidFill>
          </p:spPr>
          <p:txBody>
            <a:bodyPr wrap="square" lIns="0" tIns="0" rIns="0" bIns="0" rtlCol="0"/>
            <a:lstStyle/>
            <a:p>
              <a:endParaRPr/>
            </a:p>
          </p:txBody>
        </p:sp>
      </p:grpSp>
      <p:sp>
        <p:nvSpPr>
          <p:cNvPr id="6" name="object 6"/>
          <p:cNvSpPr txBox="1">
            <a:spLocks noGrp="1"/>
          </p:cNvSpPr>
          <p:nvPr>
            <p:ph type="title"/>
          </p:nvPr>
        </p:nvSpPr>
        <p:spPr>
          <a:xfrm>
            <a:off x="565211" y="810194"/>
            <a:ext cx="206375" cy="1228090"/>
          </a:xfrm>
          <a:prstGeom prst="rect">
            <a:avLst/>
          </a:prstGeom>
        </p:spPr>
        <p:txBody>
          <a:bodyPr vert="horz" wrap="square" lIns="0" tIns="17145" rIns="0" bIns="0" rtlCol="0">
            <a:spAutoFit/>
          </a:bodyPr>
          <a:lstStyle/>
          <a:p>
            <a:pPr marL="38100">
              <a:lnSpc>
                <a:spcPct val="100000"/>
              </a:lnSpc>
              <a:spcBef>
                <a:spcPts val="135"/>
              </a:spcBef>
            </a:pPr>
            <a:r>
              <a:rPr sz="11775" spc="-9375" baseline="-7784" dirty="0">
                <a:solidFill>
                  <a:srgbClr val="000000"/>
                </a:solidFill>
              </a:rPr>
              <a:t>O</a:t>
            </a:r>
            <a:r>
              <a:rPr sz="2400" spc="-65" dirty="0">
                <a:solidFill>
                  <a:srgbClr val="000000"/>
                </a:solidFill>
                <a:latin typeface="Lucida Sans Unicode"/>
                <a:cs typeface="Lucida Sans Unicode"/>
              </a:rPr>
              <a:t>I</a:t>
            </a:r>
            <a:endParaRPr sz="2400">
              <a:latin typeface="Lucida Sans Unicode"/>
              <a:cs typeface="Lucida Sans Unicode"/>
            </a:endParaRPr>
          </a:p>
        </p:txBody>
      </p:sp>
      <p:sp>
        <p:nvSpPr>
          <p:cNvPr id="7" name="object 7"/>
          <p:cNvSpPr txBox="1"/>
          <p:nvPr/>
        </p:nvSpPr>
        <p:spPr>
          <a:xfrm>
            <a:off x="1336797" y="893385"/>
            <a:ext cx="10946249" cy="1225335"/>
          </a:xfrm>
          <a:prstGeom prst="rect">
            <a:avLst/>
          </a:prstGeom>
        </p:spPr>
        <p:txBody>
          <a:bodyPr vert="horz" wrap="square" lIns="0" tIns="17145" rIns="0" bIns="0" rtlCol="0">
            <a:spAutoFit/>
          </a:bodyPr>
          <a:lstStyle/>
          <a:p>
            <a:pPr marL="12700">
              <a:lnSpc>
                <a:spcPct val="100000"/>
              </a:lnSpc>
              <a:spcBef>
                <a:spcPts val="135"/>
              </a:spcBef>
            </a:pPr>
            <a:r>
              <a:rPr lang="en-US" sz="7850" spc="-740" dirty="0" err="1">
                <a:latin typeface="Arial Black"/>
                <a:cs typeface="Arial Black"/>
              </a:rPr>
              <a:t>bjectives</a:t>
            </a:r>
            <a:r>
              <a:rPr lang="en-US" sz="7850" spc="-740" dirty="0">
                <a:latin typeface="Arial Black"/>
                <a:cs typeface="Arial Black"/>
              </a:rPr>
              <a:t> </a:t>
            </a:r>
            <a:endParaRPr lang="en-US" sz="7850" dirty="0">
              <a:latin typeface="Arial Black"/>
              <a:cs typeface="Arial Black"/>
            </a:endParaRPr>
          </a:p>
        </p:txBody>
      </p:sp>
      <p:sp>
        <p:nvSpPr>
          <p:cNvPr id="8" name="object 8"/>
          <p:cNvSpPr txBox="1"/>
          <p:nvPr/>
        </p:nvSpPr>
        <p:spPr>
          <a:xfrm>
            <a:off x="512068" y="2209076"/>
            <a:ext cx="17461865" cy="906467"/>
          </a:xfrm>
          <a:prstGeom prst="rect">
            <a:avLst/>
          </a:prstGeom>
        </p:spPr>
        <p:txBody>
          <a:bodyPr vert="horz" wrap="square" lIns="0" tIns="12700" rIns="0" bIns="0" rtlCol="0">
            <a:spAutoFit/>
          </a:bodyPr>
          <a:lstStyle/>
          <a:p>
            <a:pPr marL="180340" marR="74930">
              <a:lnSpc>
                <a:spcPct val="132200"/>
              </a:lnSpc>
              <a:spcBef>
                <a:spcPts val="100"/>
              </a:spcBef>
              <a:tabLst>
                <a:tab pos="14403069" algn="l"/>
              </a:tabLst>
            </a:pPr>
            <a:r>
              <a:rPr lang="en-US" sz="2600" dirty="0">
                <a:latin typeface="Lucida Sans Unicode"/>
                <a:cs typeface="Lucida Sans Unicode"/>
              </a:rPr>
              <a:t>We will do later on…..</a:t>
            </a:r>
            <a:endParaRPr sz="2200" dirty="0">
              <a:latin typeface="Arial Black"/>
              <a:cs typeface="Arial Black"/>
            </a:endParaRPr>
          </a:p>
          <a:p>
            <a:pPr marR="365125" algn="r">
              <a:lnSpc>
                <a:spcPts val="2575"/>
              </a:lnSpc>
            </a:pPr>
            <a:r>
              <a:rPr sz="3000" spc="-50" dirty="0">
                <a:latin typeface="Lucida Sans Unicode"/>
                <a:cs typeface="Lucida Sans Unicode"/>
              </a:rPr>
              <a:t>5</a:t>
            </a:r>
            <a:endParaRPr sz="3000" dirty="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6326" y="5683044"/>
            <a:ext cx="7248524" cy="4029074"/>
          </a:xfrm>
          <a:prstGeom prst="rect">
            <a:avLst/>
          </a:prstGeom>
        </p:spPr>
      </p:pic>
      <p:pic>
        <p:nvPicPr>
          <p:cNvPr id="3" name="object 3"/>
          <p:cNvPicPr/>
          <p:nvPr/>
        </p:nvPicPr>
        <p:blipFill>
          <a:blip r:embed="rId3" cstate="print"/>
          <a:stretch>
            <a:fillRect/>
          </a:stretch>
        </p:blipFill>
        <p:spPr>
          <a:xfrm>
            <a:off x="13472517" y="5683044"/>
            <a:ext cx="2828924" cy="3800474"/>
          </a:xfrm>
          <a:prstGeom prst="rect">
            <a:avLst/>
          </a:prstGeom>
        </p:spPr>
      </p:pic>
      <p:sp>
        <p:nvSpPr>
          <p:cNvPr id="5" name="object 5"/>
          <p:cNvSpPr txBox="1">
            <a:spLocks noGrp="1"/>
          </p:cNvSpPr>
          <p:nvPr>
            <p:ph type="title"/>
          </p:nvPr>
        </p:nvSpPr>
        <p:spPr>
          <a:xfrm>
            <a:off x="146252" y="634787"/>
            <a:ext cx="16626205" cy="1336263"/>
          </a:xfrm>
          <a:prstGeom prst="rect">
            <a:avLst/>
          </a:prstGeom>
        </p:spPr>
        <p:txBody>
          <a:bodyPr vert="horz" wrap="square" lIns="0" tIns="12700" rIns="0" bIns="0" rtlCol="0">
            <a:spAutoFit/>
          </a:bodyPr>
          <a:lstStyle/>
          <a:p>
            <a:pPr marL="3416935">
              <a:lnSpc>
                <a:spcPct val="100000"/>
              </a:lnSpc>
              <a:spcBef>
                <a:spcPts val="100"/>
              </a:spcBef>
            </a:pPr>
            <a:r>
              <a:rPr lang="en-US" sz="8600" spc="-720" dirty="0">
                <a:solidFill>
                  <a:srgbClr val="000000"/>
                </a:solidFill>
              </a:rPr>
              <a:t>Parameters</a:t>
            </a:r>
            <a:endParaRPr sz="86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0005">
              <a:lnSpc>
                <a:spcPts val="3070"/>
              </a:lnSpc>
            </a:pPr>
            <a:fld id="{81D60167-4931-47E6-BA6A-407CBD079E47}" type="slidenum">
              <a:rPr spc="-50" dirty="0"/>
              <a:t>6</a:t>
            </a:fld>
            <a:endParaRPr spc="-50" dirty="0"/>
          </a:p>
        </p:txBody>
      </p:sp>
      <p:sp>
        <p:nvSpPr>
          <p:cNvPr id="6" name="object 6"/>
          <p:cNvSpPr txBox="1"/>
          <p:nvPr/>
        </p:nvSpPr>
        <p:spPr>
          <a:xfrm>
            <a:off x="424193" y="2207382"/>
            <a:ext cx="16953865" cy="453457"/>
          </a:xfrm>
          <a:prstGeom prst="rect">
            <a:avLst/>
          </a:prstGeom>
        </p:spPr>
        <p:txBody>
          <a:bodyPr vert="horz" wrap="square" lIns="0" tIns="12065" rIns="0" bIns="0" rtlCol="0">
            <a:spAutoFit/>
          </a:bodyPr>
          <a:lstStyle/>
          <a:p>
            <a:pPr marL="12700" marR="5080" indent="-635" algn="ctr">
              <a:lnSpc>
                <a:spcPct val="115900"/>
              </a:lnSpc>
              <a:spcBef>
                <a:spcPts val="95"/>
              </a:spcBef>
            </a:pPr>
            <a:r>
              <a:rPr lang="en-US" sz="2750" spc="-95" dirty="0">
                <a:latin typeface="Verdana"/>
                <a:cs typeface="Verdana"/>
              </a:rPr>
              <a:t>We will do later on….</a:t>
            </a:r>
            <a:endParaRPr sz="275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6326" y="5683044"/>
            <a:ext cx="7248524" cy="4029074"/>
          </a:xfrm>
          <a:prstGeom prst="rect">
            <a:avLst/>
          </a:prstGeom>
        </p:spPr>
      </p:pic>
      <p:pic>
        <p:nvPicPr>
          <p:cNvPr id="3" name="object 3"/>
          <p:cNvPicPr/>
          <p:nvPr/>
        </p:nvPicPr>
        <p:blipFill>
          <a:blip r:embed="rId3" cstate="print"/>
          <a:stretch>
            <a:fillRect/>
          </a:stretch>
        </p:blipFill>
        <p:spPr>
          <a:xfrm>
            <a:off x="13472517" y="5683044"/>
            <a:ext cx="2828924" cy="3800474"/>
          </a:xfrm>
          <a:prstGeom prst="rect">
            <a:avLst/>
          </a:prstGeom>
        </p:spPr>
      </p:pic>
      <p:sp>
        <p:nvSpPr>
          <p:cNvPr id="5" name="object 5"/>
          <p:cNvSpPr txBox="1">
            <a:spLocks noGrp="1"/>
          </p:cNvSpPr>
          <p:nvPr>
            <p:ph type="title"/>
          </p:nvPr>
        </p:nvSpPr>
        <p:spPr>
          <a:xfrm>
            <a:off x="146252" y="634787"/>
            <a:ext cx="16846348" cy="936154"/>
          </a:xfrm>
          <a:prstGeom prst="rect">
            <a:avLst/>
          </a:prstGeom>
        </p:spPr>
        <p:txBody>
          <a:bodyPr vert="horz" wrap="square" lIns="0" tIns="12700" rIns="0" bIns="0" rtlCol="0">
            <a:spAutoFit/>
          </a:bodyPr>
          <a:lstStyle/>
          <a:p>
            <a:pPr marL="3416935">
              <a:lnSpc>
                <a:spcPct val="100000"/>
              </a:lnSpc>
              <a:spcBef>
                <a:spcPts val="100"/>
              </a:spcBef>
            </a:pPr>
            <a:r>
              <a:rPr lang="en-US" sz="6000" dirty="0"/>
              <a:t>How sound is Generated?</a:t>
            </a:r>
            <a:endParaRPr sz="60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40005">
              <a:lnSpc>
                <a:spcPts val="3070"/>
              </a:lnSpc>
            </a:pPr>
            <a:fld id="{81D60167-4931-47E6-BA6A-407CBD079E47}" type="slidenum">
              <a:rPr spc="-50" dirty="0"/>
              <a:t>7</a:t>
            </a:fld>
            <a:endParaRPr spc="-50" dirty="0"/>
          </a:p>
        </p:txBody>
      </p:sp>
      <p:sp>
        <p:nvSpPr>
          <p:cNvPr id="6" name="object 6"/>
          <p:cNvSpPr txBox="1"/>
          <p:nvPr/>
        </p:nvSpPr>
        <p:spPr>
          <a:xfrm>
            <a:off x="424193" y="2207382"/>
            <a:ext cx="16953865" cy="453457"/>
          </a:xfrm>
          <a:prstGeom prst="rect">
            <a:avLst/>
          </a:prstGeom>
        </p:spPr>
        <p:txBody>
          <a:bodyPr vert="horz" wrap="square" lIns="0" tIns="12065" rIns="0" bIns="0" rtlCol="0">
            <a:spAutoFit/>
          </a:bodyPr>
          <a:lstStyle/>
          <a:p>
            <a:pPr marL="12700" marR="5080" indent="-635" algn="ctr">
              <a:lnSpc>
                <a:spcPct val="115900"/>
              </a:lnSpc>
              <a:spcBef>
                <a:spcPts val="95"/>
              </a:spcBef>
            </a:pPr>
            <a:r>
              <a:rPr lang="en-US" sz="2750" spc="-95" dirty="0">
                <a:latin typeface="Verdana"/>
                <a:cs typeface="Verdana"/>
              </a:rPr>
              <a:t>We will do later on….</a:t>
            </a:r>
            <a:endParaRPr sz="2750" dirty="0">
              <a:latin typeface="Verdana"/>
              <a:cs typeface="Verdana"/>
            </a:endParaRPr>
          </a:p>
        </p:txBody>
      </p:sp>
    </p:spTree>
    <p:extLst>
      <p:ext uri="{BB962C8B-B14F-4D97-AF65-F5344CB8AC3E}">
        <p14:creationId xmlns:p14="http://schemas.microsoft.com/office/powerpoint/2010/main" val="209165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252" y="634787"/>
            <a:ext cx="16626205" cy="1225880"/>
          </a:xfrm>
          <a:prstGeom prst="rect">
            <a:avLst/>
          </a:prstGeom>
        </p:spPr>
        <p:txBody>
          <a:bodyPr vert="horz" wrap="square" lIns="0" tIns="619664" rIns="0" bIns="0" rtlCol="0">
            <a:spAutoFit/>
          </a:bodyPr>
          <a:lstStyle/>
          <a:p>
            <a:pPr marL="1554480">
              <a:lnSpc>
                <a:spcPct val="100000"/>
              </a:lnSpc>
              <a:spcBef>
                <a:spcPts val="120"/>
              </a:spcBef>
            </a:pPr>
            <a:r>
              <a:rPr lang="en-US" sz="3900" spc="-350" dirty="0">
                <a:solidFill>
                  <a:srgbClr val="000000"/>
                </a:solidFill>
              </a:rPr>
              <a:t>Simulation of Inca Whistle</a:t>
            </a:r>
            <a:endParaRPr sz="3900" dirty="0"/>
          </a:p>
        </p:txBody>
      </p:sp>
      <p:sp>
        <p:nvSpPr>
          <p:cNvPr id="3" name="object 3"/>
          <p:cNvSpPr txBox="1"/>
          <p:nvPr/>
        </p:nvSpPr>
        <p:spPr>
          <a:xfrm>
            <a:off x="1719516" y="2755928"/>
            <a:ext cx="7065645" cy="536044"/>
          </a:xfrm>
          <a:prstGeom prst="rect">
            <a:avLst/>
          </a:prstGeom>
        </p:spPr>
        <p:txBody>
          <a:bodyPr vert="horz" wrap="square" lIns="0" tIns="12700" rIns="0" bIns="0" rtlCol="0">
            <a:spAutoFit/>
          </a:bodyPr>
          <a:lstStyle/>
          <a:p>
            <a:pPr marL="358140" indent="-355600">
              <a:lnSpc>
                <a:spcPct val="100000"/>
              </a:lnSpc>
              <a:spcBef>
                <a:spcPts val="100"/>
              </a:spcBef>
              <a:buSzPct val="79411"/>
              <a:buAutoNum type="arabicPeriod"/>
              <a:tabLst>
                <a:tab pos="358140" algn="l"/>
              </a:tabLst>
            </a:pPr>
            <a:r>
              <a:rPr lang="en-US" sz="3400" spc="-200" dirty="0">
                <a:latin typeface="Arial Black"/>
                <a:cs typeface="Arial Black"/>
              </a:rPr>
              <a:t>We will do later on…..</a:t>
            </a:r>
            <a:endParaRPr sz="3400" dirty="0">
              <a:latin typeface="Arial Black"/>
              <a:cs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6252" y="634787"/>
            <a:ext cx="16626205" cy="858568"/>
          </a:xfrm>
          <a:prstGeom prst="rect">
            <a:avLst/>
          </a:prstGeom>
        </p:spPr>
        <p:txBody>
          <a:bodyPr vert="horz" wrap="square" lIns="0" tIns="12065" rIns="0" bIns="0" rtlCol="0">
            <a:spAutoFit/>
          </a:bodyPr>
          <a:lstStyle/>
          <a:p>
            <a:pPr marL="1393190">
              <a:lnSpc>
                <a:spcPct val="100000"/>
              </a:lnSpc>
              <a:spcBef>
                <a:spcPts val="95"/>
              </a:spcBef>
            </a:pPr>
            <a:r>
              <a:rPr lang="en-US" sz="5500" spc="-114" dirty="0">
                <a:solidFill>
                  <a:srgbClr val="000000"/>
                </a:solidFill>
              </a:rPr>
              <a:t>Classification of Whistles</a:t>
            </a:r>
            <a:endParaRPr sz="55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40005">
              <a:lnSpc>
                <a:spcPts val="3070"/>
              </a:lnSpc>
            </a:pPr>
            <a:fld id="{81D60167-4931-47E6-BA6A-407CBD079E47}" type="slidenum">
              <a:rPr spc="-50" dirty="0"/>
              <a:t>9</a:t>
            </a:fld>
            <a:endParaRPr spc="-50" dirty="0"/>
          </a:p>
        </p:txBody>
      </p:sp>
      <p:sp>
        <p:nvSpPr>
          <p:cNvPr id="5" name="object 8">
            <a:extLst>
              <a:ext uri="{FF2B5EF4-FFF2-40B4-BE49-F238E27FC236}">
                <a16:creationId xmlns:a16="http://schemas.microsoft.com/office/drawing/2014/main" id="{5B7986CE-4F08-390E-2BD3-00BD2E7CF74E}"/>
              </a:ext>
            </a:extLst>
          </p:cNvPr>
          <p:cNvSpPr txBox="1"/>
          <p:nvPr/>
        </p:nvSpPr>
        <p:spPr>
          <a:xfrm>
            <a:off x="388487" y="1661338"/>
            <a:ext cx="17646333" cy="7249805"/>
          </a:xfrm>
          <a:prstGeom prst="rect">
            <a:avLst/>
          </a:prstGeom>
        </p:spPr>
        <p:txBody>
          <a:bodyPr vert="horz" wrap="square" lIns="0" tIns="12700" rIns="0" bIns="0" rtlCol="0">
            <a:spAutoFit/>
          </a:bodyPr>
          <a:lstStyle/>
          <a:p>
            <a:pPr marL="180340" marR="74930">
              <a:lnSpc>
                <a:spcPct val="132200"/>
              </a:lnSpc>
              <a:spcBef>
                <a:spcPts val="100"/>
              </a:spcBef>
              <a:tabLst>
                <a:tab pos="14403069" algn="l"/>
              </a:tabLst>
            </a:pPr>
            <a:r>
              <a:rPr lang="en-US" sz="2800" b="1" dirty="0">
                <a:latin typeface="Verdana" panose="020B0604030504040204" pitchFamily="34" charset="0"/>
                <a:ea typeface="Verdana" panose="020B0604030504040204" pitchFamily="34" charset="0"/>
                <a:cs typeface="Lucida Sans Unicode"/>
              </a:rPr>
              <a:t>1) Globular Whistles : </a:t>
            </a:r>
            <a:r>
              <a:rPr lang="en-US" sz="2800" dirty="0"/>
              <a:t>It is enclosed as form and their bodies have a globular inner cavity. The sound is created by the mouthpiece located on the edge. Their sound intensity is weak. </a:t>
            </a:r>
            <a:endParaRPr sz="2600" b="1" dirty="0">
              <a:latin typeface="Lucida Sans Unicode"/>
              <a:cs typeface="Lucida Sans Unicode"/>
            </a:endParaRPr>
          </a:p>
          <a:p>
            <a:pPr>
              <a:lnSpc>
                <a:spcPct val="100000"/>
              </a:lnSpc>
              <a:spcBef>
                <a:spcPts val="270"/>
              </a:spcBef>
            </a:pPr>
            <a:endParaRPr sz="2600" dirty="0">
              <a:latin typeface="Lucida Sans Unicode"/>
              <a:cs typeface="Lucida Sans Unicode"/>
            </a:endParaRPr>
          </a:p>
          <a:p>
            <a:pPr marL="90170" marR="5080">
              <a:lnSpc>
                <a:spcPct val="115199"/>
              </a:lnSpc>
              <a:spcBef>
                <a:spcPts val="1430"/>
              </a:spcBef>
            </a:pPr>
            <a:endParaRPr lang="en-US" sz="2550" spc="-40" dirty="0">
              <a:latin typeface="Verdana"/>
              <a:cs typeface="Verdana"/>
            </a:endParaRPr>
          </a:p>
          <a:p>
            <a:pPr marL="90170" marR="5080">
              <a:lnSpc>
                <a:spcPct val="115199"/>
              </a:lnSpc>
              <a:spcBef>
                <a:spcPts val="1430"/>
              </a:spcBef>
            </a:pPr>
            <a:r>
              <a:rPr lang="en-US" sz="2550" b="1" spc="-40" dirty="0">
                <a:latin typeface="Verdana"/>
                <a:cs typeface="Verdana"/>
              </a:rPr>
              <a:t>2) </a:t>
            </a:r>
            <a:r>
              <a:rPr lang="en-US" sz="2800" b="1" dirty="0">
                <a:latin typeface="Verdana" panose="020B0604030504040204" pitchFamily="34" charset="0"/>
                <a:ea typeface="Verdana" panose="020B0604030504040204" pitchFamily="34" charset="0"/>
              </a:rPr>
              <a:t>Tubular Whistles : </a:t>
            </a:r>
            <a:r>
              <a:rPr lang="en-US" sz="2800" dirty="0"/>
              <a:t>Its tonality depends on the length of the pipe in this whistle type, where blowing form is connected to the base or body from outside. While tubular whistles have high-pitched sound whereas the globular whistles have deeper and softer sound. If it has a pedestal and a base, it may be tubular.</a:t>
            </a:r>
          </a:p>
          <a:p>
            <a:pPr marL="90170" marR="5080">
              <a:lnSpc>
                <a:spcPct val="115199"/>
              </a:lnSpc>
              <a:spcBef>
                <a:spcPts val="1430"/>
              </a:spcBef>
            </a:pPr>
            <a:r>
              <a:rPr lang="en-US" sz="2800" dirty="0"/>
              <a:t> </a:t>
            </a:r>
          </a:p>
          <a:p>
            <a:pPr marL="90170" marR="5080">
              <a:lnSpc>
                <a:spcPct val="115199"/>
              </a:lnSpc>
              <a:spcBef>
                <a:spcPts val="1430"/>
              </a:spcBef>
            </a:pPr>
            <a:endParaRPr lang="en-US" sz="3500" spc="-280" dirty="0">
              <a:latin typeface="Arial Black"/>
              <a:cs typeface="Arial Black"/>
            </a:endParaRPr>
          </a:p>
          <a:p>
            <a:pPr marL="90170" marR="5080">
              <a:lnSpc>
                <a:spcPct val="115199"/>
              </a:lnSpc>
              <a:spcBef>
                <a:spcPts val="1430"/>
              </a:spcBef>
            </a:pPr>
            <a:r>
              <a:rPr lang="en-US" sz="2800" b="1" spc="-280" dirty="0">
                <a:latin typeface="Verdana" panose="020B0604030504040204" pitchFamily="34" charset="0"/>
                <a:ea typeface="Verdana" panose="020B0604030504040204" pitchFamily="34" charset="0"/>
                <a:cs typeface="Arial Black"/>
              </a:rPr>
              <a:t>3) Water Whistles : </a:t>
            </a:r>
            <a:r>
              <a:rPr lang="en-US" sz="2400" dirty="0">
                <a:effectLst/>
                <a:latin typeface="Verdana" panose="020B0604030504040204" pitchFamily="34" charset="0"/>
                <a:ea typeface="Verdana" panose="020B0604030504040204" pitchFamily="34" charset="0"/>
                <a:cs typeface="Minion Pro" panose="02040503050306020203" pitchFamily="18" charset="0"/>
              </a:rPr>
              <a:t>These</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are</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called</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nightingale,</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err="1">
                <a:effectLst/>
                <a:latin typeface="Verdana" panose="020B0604030504040204" pitchFamily="34" charset="0"/>
                <a:ea typeface="Verdana" panose="020B0604030504040204" pitchFamily="34" charset="0"/>
                <a:cs typeface="Minion Pro" panose="02040503050306020203" pitchFamily="18" charset="0"/>
              </a:rPr>
              <a:t>botijito</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pitchers</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in</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various</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languages.</a:t>
            </a:r>
            <a:r>
              <a:rPr lang="en-US" sz="2400" spc="-4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It</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is</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combination</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of</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globular</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whistles</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and</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tubular</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whistles.</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difference</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is</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that</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air</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blown</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through</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pipe</a:t>
            </a:r>
            <a:r>
              <a:rPr lang="en-US" sz="2400" spc="-60"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hits</a:t>
            </a:r>
            <a:r>
              <a:rPr lang="en-US" sz="2400" spc="-5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 water</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rather</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than</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wall</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by</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filling</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water</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into</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cavity,</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and</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the</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water</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level</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raises</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and</a:t>
            </a:r>
            <a:r>
              <a:rPr lang="en-US" sz="2400" spc="-5" dirty="0">
                <a:effectLst/>
                <a:latin typeface="Verdana" panose="020B0604030504040204" pitchFamily="34" charset="0"/>
                <a:ea typeface="Verdana" panose="020B0604030504040204" pitchFamily="34" charset="0"/>
                <a:cs typeface="Minion Pro" panose="02040503050306020203" pitchFamily="18" charset="0"/>
              </a:rPr>
              <a:t> </a:t>
            </a:r>
            <a:r>
              <a:rPr lang="en-US" sz="2400" dirty="0">
                <a:effectLst/>
                <a:latin typeface="Verdana" panose="020B0604030504040204" pitchFamily="34" charset="0"/>
                <a:ea typeface="Verdana" panose="020B0604030504040204" pitchFamily="34" charset="0"/>
                <a:cs typeface="Minion Pro" panose="02040503050306020203" pitchFamily="18" charset="0"/>
              </a:rPr>
              <a:t>creates sound.</a:t>
            </a:r>
            <a:endParaRPr sz="2400" b="1" dirty="0">
              <a:latin typeface="Verdana" panose="020B0604030504040204" pitchFamily="34" charset="0"/>
              <a:ea typeface="Verdana" panose="020B0604030504040204" pitchFamily="34" charset="0"/>
              <a:cs typeface="Arial Black"/>
            </a:endParaRPr>
          </a:p>
          <a:p>
            <a:pPr marR="365125" algn="r">
              <a:lnSpc>
                <a:spcPts val="2575"/>
              </a:lnSpc>
            </a:pPr>
            <a:endParaRPr sz="3000" dirty="0">
              <a:latin typeface="Lucida Sans Unicode"/>
              <a:cs typeface="Lucida Sans Unicode"/>
            </a:endParaRPr>
          </a:p>
        </p:txBody>
      </p:sp>
      <p:pic>
        <p:nvPicPr>
          <p:cNvPr id="6" name="Image 17">
            <a:extLst>
              <a:ext uri="{FF2B5EF4-FFF2-40B4-BE49-F238E27FC236}">
                <a16:creationId xmlns:a16="http://schemas.microsoft.com/office/drawing/2014/main" id="{21FB0097-25DE-526B-7EEB-E47C06E3F63E}"/>
              </a:ext>
            </a:extLst>
          </p:cNvPr>
          <p:cNvPicPr>
            <a:picLocks/>
          </p:cNvPicPr>
          <p:nvPr/>
        </p:nvPicPr>
        <p:blipFill>
          <a:blip r:embed="rId2" cstate="print"/>
          <a:stretch>
            <a:fillRect/>
          </a:stretch>
        </p:blipFill>
        <p:spPr>
          <a:xfrm>
            <a:off x="12954000" y="2247900"/>
            <a:ext cx="1503045" cy="1360805"/>
          </a:xfrm>
          <a:prstGeom prst="rect">
            <a:avLst/>
          </a:prstGeom>
        </p:spPr>
      </p:pic>
      <p:sp>
        <p:nvSpPr>
          <p:cNvPr id="7" name="object 8">
            <a:extLst>
              <a:ext uri="{FF2B5EF4-FFF2-40B4-BE49-F238E27FC236}">
                <a16:creationId xmlns:a16="http://schemas.microsoft.com/office/drawing/2014/main" id="{409346A4-75E8-61B4-5568-979D9B849101}"/>
              </a:ext>
            </a:extLst>
          </p:cNvPr>
          <p:cNvSpPr txBox="1"/>
          <p:nvPr/>
        </p:nvSpPr>
        <p:spPr>
          <a:xfrm>
            <a:off x="11397932" y="3715124"/>
            <a:ext cx="6477000" cy="519373"/>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Globular</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Section</a:t>
            </a:r>
            <a:endParaRPr lang="en-US" sz="1800" dirty="0">
              <a:effectLst/>
              <a:latin typeface="Minion Pro" panose="02040503050306020203" pitchFamily="18" charset="0"/>
              <a:ea typeface="Minion Pro" panose="02040503050306020203" pitchFamily="18" charset="0"/>
              <a:cs typeface="Minion Pro" panose="02040503050306020203" pitchFamily="18" charset="0"/>
            </a:endParaRPr>
          </a:p>
          <a:p>
            <a:pPr marR="365125" algn="r">
              <a:lnSpc>
                <a:spcPts val="2575"/>
              </a:lnSpc>
            </a:pPr>
            <a:endParaRPr sz="3000" dirty="0">
              <a:latin typeface="Lucida Sans Unicode"/>
              <a:cs typeface="Lucida Sans Unicode"/>
            </a:endParaRPr>
          </a:p>
        </p:txBody>
      </p:sp>
      <p:pic>
        <p:nvPicPr>
          <p:cNvPr id="8" name="Image 18">
            <a:extLst>
              <a:ext uri="{FF2B5EF4-FFF2-40B4-BE49-F238E27FC236}">
                <a16:creationId xmlns:a16="http://schemas.microsoft.com/office/drawing/2014/main" id="{09D7C862-BF02-DE5A-725B-C0C95B71BD40}"/>
              </a:ext>
            </a:extLst>
          </p:cNvPr>
          <p:cNvPicPr>
            <a:picLocks/>
          </p:cNvPicPr>
          <p:nvPr/>
        </p:nvPicPr>
        <p:blipFill>
          <a:blip r:embed="rId3" cstate="print"/>
          <a:stretch>
            <a:fillRect/>
          </a:stretch>
        </p:blipFill>
        <p:spPr>
          <a:xfrm>
            <a:off x="15353664" y="2237763"/>
            <a:ext cx="1962150" cy="1360805"/>
          </a:xfrm>
          <a:prstGeom prst="rect">
            <a:avLst/>
          </a:prstGeom>
        </p:spPr>
      </p:pic>
      <p:sp>
        <p:nvSpPr>
          <p:cNvPr id="9" name="object 8">
            <a:extLst>
              <a:ext uri="{FF2B5EF4-FFF2-40B4-BE49-F238E27FC236}">
                <a16:creationId xmlns:a16="http://schemas.microsoft.com/office/drawing/2014/main" id="{393BBC5C-C650-9F80-D9A2-6B0167692874}"/>
              </a:ext>
            </a:extLst>
          </p:cNvPr>
          <p:cNvSpPr txBox="1"/>
          <p:nvPr/>
        </p:nvSpPr>
        <p:spPr>
          <a:xfrm>
            <a:off x="14636432" y="3704816"/>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Globular</a:t>
            </a:r>
            <a:r>
              <a:rPr lang="en-US" sz="1800"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Sample</a:t>
            </a:r>
            <a:r>
              <a:rPr lang="en-US" sz="1800" i="1" spc="15" dirty="0">
                <a:effectLst/>
                <a:latin typeface="Minion Pro" panose="02040503050306020203" pitchFamily="18" charset="0"/>
                <a:ea typeface="Minion Pro" panose="02040503050306020203" pitchFamily="18" charset="0"/>
                <a:cs typeface="Minion Pro" panose="02040503050306020203" pitchFamily="18" charset="0"/>
              </a:rPr>
              <a:t> </a:t>
            </a:r>
            <a:endParaRPr sz="3000" dirty="0">
              <a:latin typeface="Lucida Sans Unicode"/>
              <a:cs typeface="Lucida Sans Unicode"/>
            </a:endParaRPr>
          </a:p>
        </p:txBody>
      </p:sp>
      <p:pic>
        <p:nvPicPr>
          <p:cNvPr id="10" name="Image 20">
            <a:extLst>
              <a:ext uri="{FF2B5EF4-FFF2-40B4-BE49-F238E27FC236}">
                <a16:creationId xmlns:a16="http://schemas.microsoft.com/office/drawing/2014/main" id="{1D806F7E-6FDE-0D77-AFA1-6D64A59C6AD0}"/>
              </a:ext>
            </a:extLst>
          </p:cNvPr>
          <p:cNvPicPr>
            <a:picLocks/>
          </p:cNvPicPr>
          <p:nvPr/>
        </p:nvPicPr>
        <p:blipFill>
          <a:blip r:embed="rId4" cstate="print"/>
          <a:stretch>
            <a:fillRect/>
          </a:stretch>
        </p:blipFill>
        <p:spPr>
          <a:xfrm>
            <a:off x="596682" y="5476179"/>
            <a:ext cx="1324610" cy="1241376"/>
          </a:xfrm>
          <a:prstGeom prst="rect">
            <a:avLst/>
          </a:prstGeom>
        </p:spPr>
      </p:pic>
      <p:sp>
        <p:nvSpPr>
          <p:cNvPr id="11" name="object 8">
            <a:extLst>
              <a:ext uri="{FF2B5EF4-FFF2-40B4-BE49-F238E27FC236}">
                <a16:creationId xmlns:a16="http://schemas.microsoft.com/office/drawing/2014/main" id="{0659728C-2EE7-5870-DE18-CBF5BECE9A8B}"/>
              </a:ext>
            </a:extLst>
          </p:cNvPr>
          <p:cNvSpPr txBox="1"/>
          <p:nvPr/>
        </p:nvSpPr>
        <p:spPr>
          <a:xfrm>
            <a:off x="0" y="6906230"/>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Tubular</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Section</a:t>
            </a:r>
            <a:endParaRPr sz="3000" dirty="0">
              <a:latin typeface="Lucida Sans Unicode"/>
              <a:cs typeface="Lucida Sans Unicode"/>
            </a:endParaRPr>
          </a:p>
        </p:txBody>
      </p:sp>
      <p:pic>
        <p:nvPicPr>
          <p:cNvPr id="12" name="Image 19">
            <a:extLst>
              <a:ext uri="{FF2B5EF4-FFF2-40B4-BE49-F238E27FC236}">
                <a16:creationId xmlns:a16="http://schemas.microsoft.com/office/drawing/2014/main" id="{1734F9BF-59DC-4BFE-39CD-6E1665F13993}"/>
              </a:ext>
            </a:extLst>
          </p:cNvPr>
          <p:cNvPicPr>
            <a:picLocks/>
          </p:cNvPicPr>
          <p:nvPr/>
        </p:nvPicPr>
        <p:blipFill>
          <a:blip r:embed="rId5" cstate="print"/>
          <a:stretch>
            <a:fillRect/>
          </a:stretch>
        </p:blipFill>
        <p:spPr>
          <a:xfrm>
            <a:off x="4572000" y="5518134"/>
            <a:ext cx="861695" cy="1285737"/>
          </a:xfrm>
          <a:prstGeom prst="rect">
            <a:avLst/>
          </a:prstGeom>
        </p:spPr>
      </p:pic>
      <p:sp>
        <p:nvSpPr>
          <p:cNvPr id="13" name="object 8">
            <a:extLst>
              <a:ext uri="{FF2B5EF4-FFF2-40B4-BE49-F238E27FC236}">
                <a16:creationId xmlns:a16="http://schemas.microsoft.com/office/drawing/2014/main" id="{0E4A19E3-E9C2-1EA9-4868-DCBB58B5D280}"/>
              </a:ext>
            </a:extLst>
          </p:cNvPr>
          <p:cNvSpPr txBox="1"/>
          <p:nvPr/>
        </p:nvSpPr>
        <p:spPr>
          <a:xfrm>
            <a:off x="4191000" y="6944675"/>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Tubular</a:t>
            </a:r>
            <a:r>
              <a:rPr lang="en-US" sz="1800"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4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Sample</a:t>
            </a:r>
            <a:endParaRPr sz="3000" dirty="0">
              <a:latin typeface="Lucida Sans Unicode"/>
              <a:cs typeface="Lucida Sans Unicode"/>
            </a:endParaRPr>
          </a:p>
        </p:txBody>
      </p:sp>
      <p:pic>
        <p:nvPicPr>
          <p:cNvPr id="14" name="Image 21">
            <a:extLst>
              <a:ext uri="{FF2B5EF4-FFF2-40B4-BE49-F238E27FC236}">
                <a16:creationId xmlns:a16="http://schemas.microsoft.com/office/drawing/2014/main" id="{2C84BDED-487D-C6BB-7BBF-15B6C30F8865}"/>
              </a:ext>
            </a:extLst>
          </p:cNvPr>
          <p:cNvPicPr>
            <a:picLocks/>
          </p:cNvPicPr>
          <p:nvPr/>
        </p:nvPicPr>
        <p:blipFill>
          <a:blip r:embed="rId6" cstate="print"/>
          <a:stretch>
            <a:fillRect/>
          </a:stretch>
        </p:blipFill>
        <p:spPr>
          <a:xfrm>
            <a:off x="3429000" y="8529986"/>
            <a:ext cx="1849755" cy="1515110"/>
          </a:xfrm>
          <a:prstGeom prst="rect">
            <a:avLst/>
          </a:prstGeom>
        </p:spPr>
      </p:pic>
      <p:sp>
        <p:nvSpPr>
          <p:cNvPr id="15" name="object 8">
            <a:extLst>
              <a:ext uri="{FF2B5EF4-FFF2-40B4-BE49-F238E27FC236}">
                <a16:creationId xmlns:a16="http://schemas.microsoft.com/office/drawing/2014/main" id="{11A5A063-ED1E-5E51-1DB9-0F1974CE7681}"/>
              </a:ext>
            </a:extLst>
          </p:cNvPr>
          <p:cNvSpPr txBox="1"/>
          <p:nvPr/>
        </p:nvSpPr>
        <p:spPr>
          <a:xfrm>
            <a:off x="5158821" y="8936773"/>
            <a:ext cx="6477000" cy="187872"/>
          </a:xfrm>
          <a:prstGeom prst="rect">
            <a:avLst/>
          </a:prstGeom>
        </p:spPr>
        <p:txBody>
          <a:bodyPr vert="horz" wrap="square" lIns="0" tIns="12700" rIns="0" bIns="0" rtlCol="0">
            <a:spAutoFit/>
          </a:bodyPr>
          <a:lstStyle/>
          <a:p>
            <a:pPr marL="299085">
              <a:lnSpc>
                <a:spcPts val="1055"/>
              </a:lnSpc>
              <a:spcBef>
                <a:spcPts val="60"/>
              </a:spcBef>
              <a:spcAft>
                <a:spcPts val="0"/>
              </a:spcAft>
            </a:pPr>
            <a:r>
              <a:rPr lang="en-US" sz="1800" b="1" i="1"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b="1"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b="1" i="1" spc="-3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Water</a:t>
            </a:r>
            <a:r>
              <a:rPr lang="en-US" sz="1800" i="1" spc="-4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40"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Section</a:t>
            </a:r>
            <a:endParaRPr sz="3000" dirty="0">
              <a:latin typeface="Lucida Sans Unicode"/>
              <a:cs typeface="Lucida Sans Unicode"/>
            </a:endParaRPr>
          </a:p>
        </p:txBody>
      </p:sp>
      <p:pic>
        <p:nvPicPr>
          <p:cNvPr id="16" name="Image 22">
            <a:extLst>
              <a:ext uri="{FF2B5EF4-FFF2-40B4-BE49-F238E27FC236}">
                <a16:creationId xmlns:a16="http://schemas.microsoft.com/office/drawing/2014/main" id="{26AD277D-37C2-DC3E-0639-BCCB091B44CC}"/>
              </a:ext>
            </a:extLst>
          </p:cNvPr>
          <p:cNvPicPr>
            <a:picLocks/>
          </p:cNvPicPr>
          <p:nvPr/>
        </p:nvPicPr>
        <p:blipFill>
          <a:blip r:embed="rId7" cstate="print"/>
          <a:stretch>
            <a:fillRect/>
          </a:stretch>
        </p:blipFill>
        <p:spPr>
          <a:xfrm>
            <a:off x="8763000" y="8523358"/>
            <a:ext cx="1536065" cy="1515110"/>
          </a:xfrm>
          <a:prstGeom prst="rect">
            <a:avLst/>
          </a:prstGeom>
        </p:spPr>
      </p:pic>
      <p:sp>
        <p:nvSpPr>
          <p:cNvPr id="17" name="object 8">
            <a:extLst>
              <a:ext uri="{FF2B5EF4-FFF2-40B4-BE49-F238E27FC236}">
                <a16:creationId xmlns:a16="http://schemas.microsoft.com/office/drawing/2014/main" id="{8398E0E5-5D8D-D9EA-E711-EDD62EA6B98A}"/>
              </a:ext>
            </a:extLst>
          </p:cNvPr>
          <p:cNvSpPr txBox="1"/>
          <p:nvPr/>
        </p:nvSpPr>
        <p:spPr>
          <a:xfrm>
            <a:off x="10295457" y="8988033"/>
            <a:ext cx="6477000" cy="387927"/>
          </a:xfrm>
          <a:prstGeom prst="rect">
            <a:avLst/>
          </a:prstGeom>
        </p:spPr>
        <p:txBody>
          <a:bodyPr vert="horz" wrap="square" lIns="0" tIns="12700" rIns="0" bIns="0" rtlCol="0">
            <a:spAutoFit/>
          </a:bodyPr>
          <a:lstStyle/>
          <a:p>
            <a:pPr marL="299085">
              <a:lnSpc>
                <a:spcPts val="1055"/>
              </a:lnSpc>
              <a:spcBef>
                <a:spcPts val="60"/>
              </a:spcBef>
            </a:pPr>
            <a:r>
              <a:rPr lang="en-US" sz="1800" b="1" i="1" spc="-10" dirty="0">
                <a:effectLst/>
                <a:latin typeface="Minion Pro" panose="02040503050306020203" pitchFamily="18" charset="0"/>
                <a:ea typeface="Minion Pro" panose="02040503050306020203" pitchFamily="18" charset="0"/>
                <a:cs typeface="Minion Pro" panose="02040503050306020203" pitchFamily="18" charset="0"/>
              </a:rPr>
              <a:t>Figure:</a:t>
            </a:r>
            <a:r>
              <a:rPr lang="en-US" sz="1800" b="1" i="1" spc="1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Water</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Whistle</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Sample</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Ezgi</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dirty="0">
                <a:effectLst/>
                <a:latin typeface="Minion Pro" panose="02040503050306020203" pitchFamily="18" charset="0"/>
                <a:ea typeface="Minion Pro" panose="02040503050306020203" pitchFamily="18" charset="0"/>
                <a:cs typeface="Minion Pro" panose="02040503050306020203" pitchFamily="18" charset="0"/>
              </a:rPr>
              <a:t>Martinez</a:t>
            </a:r>
            <a:r>
              <a:rPr lang="en-US" sz="1800" i="1" spc="-35" dirty="0">
                <a:effectLst/>
                <a:latin typeface="Minion Pro" panose="02040503050306020203" pitchFamily="18" charset="0"/>
                <a:ea typeface="Minion Pro" panose="02040503050306020203" pitchFamily="18" charset="0"/>
                <a:cs typeface="Minion Pro" panose="02040503050306020203" pitchFamily="18" charset="0"/>
              </a:rPr>
              <a:t> </a:t>
            </a:r>
            <a:r>
              <a:rPr lang="en-US" sz="1800" i="1" spc="-10" dirty="0">
                <a:effectLst/>
                <a:latin typeface="Minion Pro" panose="02040503050306020203" pitchFamily="18" charset="0"/>
                <a:ea typeface="Minion Pro" panose="02040503050306020203" pitchFamily="18" charset="0"/>
                <a:cs typeface="Minion Pro" panose="02040503050306020203" pitchFamily="18" charset="0"/>
              </a:rPr>
              <a:t>Collection</a:t>
            </a:r>
            <a:endParaRPr lang="en-US" sz="1800" dirty="0">
              <a:effectLst/>
              <a:latin typeface="Minion Pro" panose="02040503050306020203" pitchFamily="18" charset="0"/>
              <a:ea typeface="Minion Pro" panose="02040503050306020203" pitchFamily="18" charset="0"/>
              <a:cs typeface="Minion Pro" panose="02040503050306020203" pitchFamily="18" charset="0"/>
            </a:endParaRPr>
          </a:p>
          <a:p>
            <a:pPr marL="299085">
              <a:lnSpc>
                <a:spcPts val="1055"/>
              </a:lnSpc>
              <a:spcBef>
                <a:spcPts val="60"/>
              </a:spcBef>
              <a:spcAft>
                <a:spcPts val="0"/>
              </a:spcAft>
            </a:pPr>
            <a:endParaRPr sz="3000" dirty="0">
              <a:latin typeface="Lucida Sans Unicode"/>
              <a:cs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2111</Words>
  <Application>Microsoft Office PowerPoint</Application>
  <PresentationFormat>Custom</PresentationFormat>
  <Paragraphs>212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 Black</vt:lpstr>
      <vt:lpstr>Calibri</vt:lpstr>
      <vt:lpstr>Lucida Sans Unicode</vt:lpstr>
      <vt:lpstr>Minion Pro</vt:lpstr>
      <vt:lpstr>Minion Pro Cond</vt:lpstr>
      <vt:lpstr>Verdana</vt:lpstr>
      <vt:lpstr>Office Theme</vt:lpstr>
      <vt:lpstr>NATIONAL INSTITUTE OF TECHNOLOGY AGARTALA DEPARTMENT OF MECHANICAL ENGINEERING</vt:lpstr>
      <vt:lpstr>PowerPoint Presentation</vt:lpstr>
      <vt:lpstr>Abstract</vt:lpstr>
      <vt:lpstr>Introduction</vt:lpstr>
      <vt:lpstr>OI</vt:lpstr>
      <vt:lpstr>Parameters</vt:lpstr>
      <vt:lpstr>How sound is Generated?</vt:lpstr>
      <vt:lpstr>Simulation of Inca Whistle</vt:lpstr>
      <vt:lpstr>Classification of Whistles</vt:lpstr>
      <vt:lpstr>PowerPoint Presentation</vt:lpstr>
      <vt:lpstr>Uses of Inca Whistle</vt:lpstr>
      <vt:lpstr>Mechanism</vt:lpstr>
      <vt:lpstr>Technology</vt:lpstr>
      <vt:lpstr>Uses of Inca Whistle</vt:lpstr>
      <vt:lpstr>Sample Preparation</vt:lpstr>
      <vt:lpstr>Step 3:-Sample kept with water in an enclosed vessel</vt:lpstr>
      <vt:lpstr>PowerPoint Presentation</vt:lpstr>
      <vt:lpstr>Materials and Method</vt:lpstr>
      <vt:lpstr>2. Hardener (HY-951)</vt:lpstr>
      <vt:lpstr>1. Epoxy resin (LY-556)</vt:lpstr>
      <vt:lpstr>Step 3: Availability of Natural fiber TREMA ORIENTALE</vt:lpstr>
      <vt:lpstr>STEP 2</vt:lpstr>
      <vt:lpstr>Testing</vt:lpstr>
      <vt:lpstr>Flexural Testing of Composites</vt:lpstr>
      <vt:lpstr>Impact Strength Testing of Composites</vt:lpstr>
      <vt:lpstr>Tensile Strength Testing of Composites:</vt:lpstr>
      <vt:lpstr>Heat Deflection Temperature Test for composites</vt:lpstr>
      <vt:lpstr>Flexural Test Results</vt:lpstr>
      <vt:lpstr>PowerPoint Presentation</vt:lpstr>
      <vt:lpstr>Impact Test Results The following tables provides the details of the Impact test results obtained for various combinations of epoxy resin sytem + Trema Orientalis</vt:lpstr>
      <vt:lpstr>Tensile Test Results</vt:lpstr>
      <vt:lpstr>PowerPoint Presentation</vt:lpstr>
      <vt:lpstr>Heat Deflecftion temperature Test results</vt:lpstr>
      <vt:lpstr>Comparison between Jute fibre, Core Fibre, Banana Fibre and Trema oriental fibre</vt:lpstr>
      <vt:lpstr>Scope of Future Improvement</vt:lpstr>
      <vt:lpstr>Our Ultimate Goal is to make a simple helmet by using this hybrid composite.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PPT RUPANWITA DAS 20UME132 &amp; SNEHA DEBNATH 20UME069</dc:title>
  <dc:creator>Soumadip Saha</dc:creator>
  <cp:keywords>DAFiNe4eX5g,BAFiNbIiHAA</cp:keywords>
  <cp:lastModifiedBy>TUSHAR DEB</cp:lastModifiedBy>
  <cp:revision>3</cp:revision>
  <dcterms:created xsi:type="dcterms:W3CDTF">2023-11-06T17:31:16Z</dcterms:created>
  <dcterms:modified xsi:type="dcterms:W3CDTF">2023-11-06T19:11:59Z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2023-05-08T00:00:00Z</vt:filetime>
  </property>
  <property fmtid="{D5CDD505-2E9C-101B-9397-08002B2CF9AE}" pid="3" name="Creator">
    <vt:lpwstr>Canva</vt:lpwstr>
  </property>
  <property fmtid="{D5CDD505-2E9C-101B-9397-08002B2CF9AE}" pid="4" name="LastSaved">
    <vt:filetime>2023-11-06T00:00:00Z</vt:filetime>
  </property>
  <property fmtid="{D5CDD505-2E9C-101B-9397-08002B2CF9AE}" pid="5" name="Producer">
    <vt:lpwstr>Canva</vt:lpwstr>
  </property>
</Properties>
</file>