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93" r:id="rId6"/>
    <p:sldId id="294" r:id="rId7"/>
    <p:sldId id="260" r:id="rId8"/>
    <p:sldId id="261" r:id="rId9"/>
    <p:sldId id="290" r:id="rId10"/>
    <p:sldId id="296" r:id="rId11"/>
    <p:sldId id="292" r:id="rId12"/>
    <p:sldId id="295" r:id="rId13"/>
    <p:sldId id="265" r:id="rId14"/>
    <p:sldId id="271" r:id="rId15"/>
    <p:sldId id="263" r:id="rId16"/>
    <p:sldId id="273" r:id="rId17"/>
    <p:sldId id="268" r:id="rId18"/>
    <p:sldId id="291" r:id="rId19"/>
    <p:sldId id="289" r:id="rId20"/>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52" d="100"/>
          <a:sy n="52" d="100"/>
        </p:scale>
        <p:origin x="85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8960" y="603005"/>
            <a:ext cx="14681269" cy="1339629"/>
          </a:xfrm>
          <a:prstGeom prst="rect">
            <a:avLst/>
          </a:prstGeom>
        </p:spPr>
        <p:txBody>
          <a:bodyPr wrap="square" lIns="0" tIns="0" rIns="0" bIns="0">
            <a:spAutoFit/>
          </a:bodyPr>
          <a:lstStyle>
            <a:lvl1pPr>
              <a:defRPr sz="4350" b="0" i="0">
                <a:solidFill>
                  <a:srgbClr val="333333"/>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5200" b="0" i="0">
                <a:solidFill>
                  <a:srgbClr val="004AAC"/>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3333"/>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5200" b="0" i="0">
                <a:solidFill>
                  <a:srgbClr val="004AAC"/>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3333"/>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3333"/>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5" name="Holder 5"/>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4" name="Holder 4"/>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0525"/>
            <a:ext cx="18288000" cy="9836785"/>
          </a:xfrm>
          <a:custGeom>
            <a:avLst/>
            <a:gdLst/>
            <a:ahLst/>
            <a:cxnLst/>
            <a:rect l="l" t="t" r="r" b="b"/>
            <a:pathLst>
              <a:path w="18288000" h="9836785">
                <a:moveTo>
                  <a:pt x="0" y="9836473"/>
                </a:moveTo>
                <a:lnTo>
                  <a:pt x="18287998" y="9836473"/>
                </a:lnTo>
                <a:lnTo>
                  <a:pt x="18287998" y="0"/>
                </a:lnTo>
                <a:lnTo>
                  <a:pt x="0" y="0"/>
                </a:lnTo>
                <a:lnTo>
                  <a:pt x="0" y="9836473"/>
                </a:lnTo>
                <a:close/>
              </a:path>
            </a:pathLst>
          </a:custGeom>
          <a:solidFill>
            <a:srgbClr val="F7F7F7"/>
          </a:solidFill>
        </p:spPr>
        <p:txBody>
          <a:bodyPr wrap="square" lIns="0" tIns="0" rIns="0" bIns="0" rtlCol="0"/>
          <a:lstStyle/>
          <a:p>
            <a:endParaRPr/>
          </a:p>
        </p:txBody>
      </p:sp>
      <p:sp>
        <p:nvSpPr>
          <p:cNvPr id="17" name="bg object 17"/>
          <p:cNvSpPr/>
          <p:nvPr/>
        </p:nvSpPr>
        <p:spPr>
          <a:xfrm>
            <a:off x="0" y="0"/>
            <a:ext cx="18284190" cy="450850"/>
          </a:xfrm>
          <a:custGeom>
            <a:avLst/>
            <a:gdLst/>
            <a:ahLst/>
            <a:cxnLst/>
            <a:rect l="l" t="t" r="r" b="b"/>
            <a:pathLst>
              <a:path w="18284190" h="450850">
                <a:moveTo>
                  <a:pt x="18283827" y="450525"/>
                </a:moveTo>
                <a:lnTo>
                  <a:pt x="0" y="450525"/>
                </a:lnTo>
                <a:lnTo>
                  <a:pt x="0" y="0"/>
                </a:lnTo>
                <a:lnTo>
                  <a:pt x="18283827" y="0"/>
                </a:lnTo>
                <a:lnTo>
                  <a:pt x="18283827" y="450525"/>
                </a:lnTo>
                <a:close/>
              </a:path>
            </a:pathLst>
          </a:custGeom>
          <a:solidFill>
            <a:srgbClr val="00C399"/>
          </a:solidFill>
        </p:spPr>
        <p:txBody>
          <a:bodyPr wrap="square" lIns="0" tIns="0" rIns="0" bIns="0" rtlCol="0"/>
          <a:lstStyle/>
          <a:p>
            <a:endParaRPr/>
          </a:p>
        </p:txBody>
      </p:sp>
      <p:sp>
        <p:nvSpPr>
          <p:cNvPr id="2" name="Holder 2"/>
          <p:cNvSpPr>
            <a:spLocks noGrp="1"/>
          </p:cNvSpPr>
          <p:nvPr>
            <p:ph type="title"/>
          </p:nvPr>
        </p:nvSpPr>
        <p:spPr>
          <a:xfrm>
            <a:off x="146252" y="634787"/>
            <a:ext cx="16626205" cy="1572260"/>
          </a:xfrm>
          <a:prstGeom prst="rect">
            <a:avLst/>
          </a:prstGeom>
        </p:spPr>
        <p:txBody>
          <a:bodyPr wrap="square" lIns="0" tIns="0" rIns="0" bIns="0">
            <a:spAutoFit/>
          </a:bodyPr>
          <a:lstStyle>
            <a:lvl1pPr>
              <a:defRPr sz="4350" b="0" i="0">
                <a:solidFill>
                  <a:srgbClr val="333333"/>
                </a:solidFill>
                <a:latin typeface="Arial Black"/>
                <a:cs typeface="Arial Black"/>
              </a:defRPr>
            </a:lvl1pPr>
          </a:lstStyle>
          <a:p>
            <a:endParaRPr/>
          </a:p>
        </p:txBody>
      </p:sp>
      <p:sp>
        <p:nvSpPr>
          <p:cNvPr id="3" name="Holder 3"/>
          <p:cNvSpPr>
            <a:spLocks noGrp="1"/>
          </p:cNvSpPr>
          <p:nvPr>
            <p:ph type="body" idx="1"/>
          </p:nvPr>
        </p:nvSpPr>
        <p:spPr>
          <a:xfrm>
            <a:off x="1264138" y="2002908"/>
            <a:ext cx="9195435" cy="6580505"/>
          </a:xfrm>
          <a:prstGeom prst="rect">
            <a:avLst/>
          </a:prstGeom>
        </p:spPr>
        <p:txBody>
          <a:bodyPr wrap="square" lIns="0" tIns="0" rIns="0" bIns="0">
            <a:spAutoFit/>
          </a:bodyPr>
          <a:lstStyle>
            <a:lvl1pPr>
              <a:defRPr sz="5200" b="0" i="0">
                <a:solidFill>
                  <a:srgbClr val="004AAC"/>
                </a:solidFill>
                <a:latin typeface="Arial Black"/>
                <a:cs typeface="Arial Black"/>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17315814" y="9287541"/>
            <a:ext cx="335944" cy="430370"/>
          </a:xfrm>
          <a:prstGeom prst="rect">
            <a:avLst/>
          </a:prstGeom>
        </p:spPr>
        <p:txBody>
          <a:bodyPr wrap="square" lIns="0" tIns="0" rIns="0" bIns="0">
            <a:spAutoFit/>
          </a:bodyPr>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resonancias.uc.cl/es/N%C2%BA-37/flautas-arqueologicas-del-ecuador.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6181" y="9836474"/>
            <a:ext cx="16857345" cy="450850"/>
          </a:xfrm>
          <a:custGeom>
            <a:avLst/>
            <a:gdLst/>
            <a:ahLst/>
            <a:cxnLst/>
            <a:rect l="l" t="t" r="r" b="b"/>
            <a:pathLst>
              <a:path w="16857345" h="450850">
                <a:moveTo>
                  <a:pt x="16857163" y="450525"/>
                </a:moveTo>
                <a:lnTo>
                  <a:pt x="0" y="450525"/>
                </a:lnTo>
                <a:lnTo>
                  <a:pt x="0" y="0"/>
                </a:lnTo>
                <a:lnTo>
                  <a:pt x="16857163" y="0"/>
                </a:lnTo>
                <a:lnTo>
                  <a:pt x="16857163" y="450525"/>
                </a:lnTo>
                <a:close/>
              </a:path>
            </a:pathLst>
          </a:custGeom>
          <a:solidFill>
            <a:srgbClr val="00C399"/>
          </a:solidFill>
        </p:spPr>
        <p:txBody>
          <a:bodyPr wrap="square" lIns="0" tIns="0" rIns="0" bIns="0" rtlCol="0"/>
          <a:lstStyle/>
          <a:p>
            <a:endParaRPr/>
          </a:p>
        </p:txBody>
      </p:sp>
      <p:pic>
        <p:nvPicPr>
          <p:cNvPr id="3" name="object 3"/>
          <p:cNvPicPr/>
          <p:nvPr/>
        </p:nvPicPr>
        <p:blipFill>
          <a:blip r:embed="rId2" cstate="print"/>
          <a:stretch>
            <a:fillRect/>
          </a:stretch>
        </p:blipFill>
        <p:spPr>
          <a:xfrm>
            <a:off x="7749134" y="3178054"/>
            <a:ext cx="2789732" cy="3158561"/>
          </a:xfrm>
          <a:prstGeom prst="rect">
            <a:avLst/>
          </a:prstGeom>
        </p:spPr>
      </p:pic>
      <p:sp>
        <p:nvSpPr>
          <p:cNvPr id="4" name="object 4"/>
          <p:cNvSpPr txBox="1">
            <a:spLocks noGrp="1"/>
          </p:cNvSpPr>
          <p:nvPr>
            <p:ph type="title"/>
          </p:nvPr>
        </p:nvSpPr>
        <p:spPr>
          <a:xfrm>
            <a:off x="1778114" y="86868"/>
            <a:ext cx="15109190" cy="2981325"/>
          </a:xfrm>
          <a:prstGeom prst="rect">
            <a:avLst/>
          </a:prstGeom>
        </p:spPr>
        <p:txBody>
          <a:bodyPr vert="horz" wrap="square" lIns="0" tIns="12700" rIns="0" bIns="0" rtlCol="0">
            <a:spAutoFit/>
          </a:bodyPr>
          <a:lstStyle/>
          <a:p>
            <a:pPr marL="5477510" marR="5080" indent="-5465445">
              <a:lnSpc>
                <a:spcPct val="115799"/>
              </a:lnSpc>
              <a:spcBef>
                <a:spcPts val="100"/>
              </a:spcBef>
            </a:pPr>
            <a:r>
              <a:rPr sz="6100" spc="-495" dirty="0">
                <a:solidFill>
                  <a:srgbClr val="000000"/>
                </a:solidFill>
              </a:rPr>
              <a:t>NATIONAL</a:t>
            </a:r>
            <a:r>
              <a:rPr sz="6100" spc="-590" dirty="0">
                <a:solidFill>
                  <a:srgbClr val="000000"/>
                </a:solidFill>
              </a:rPr>
              <a:t> </a:t>
            </a:r>
            <a:r>
              <a:rPr sz="6100" spc="-625" dirty="0">
                <a:solidFill>
                  <a:srgbClr val="000000"/>
                </a:solidFill>
              </a:rPr>
              <a:t>INSTITUTE</a:t>
            </a:r>
            <a:r>
              <a:rPr sz="6100" spc="-585" dirty="0">
                <a:solidFill>
                  <a:srgbClr val="000000"/>
                </a:solidFill>
              </a:rPr>
              <a:t> </a:t>
            </a:r>
            <a:r>
              <a:rPr sz="6100" spc="-465" dirty="0">
                <a:solidFill>
                  <a:srgbClr val="000000"/>
                </a:solidFill>
              </a:rPr>
              <a:t>OF</a:t>
            </a:r>
            <a:r>
              <a:rPr sz="6100" spc="-585" dirty="0">
                <a:solidFill>
                  <a:srgbClr val="000000"/>
                </a:solidFill>
              </a:rPr>
              <a:t> </a:t>
            </a:r>
            <a:r>
              <a:rPr sz="6100" spc="-555" dirty="0">
                <a:solidFill>
                  <a:srgbClr val="000000"/>
                </a:solidFill>
              </a:rPr>
              <a:t>TECHNOLOGY </a:t>
            </a:r>
            <a:r>
              <a:rPr sz="6100" spc="-615" dirty="0">
                <a:solidFill>
                  <a:srgbClr val="000000"/>
                </a:solidFill>
              </a:rPr>
              <a:t>AGARTALA</a:t>
            </a:r>
            <a:endParaRPr sz="6100" dirty="0"/>
          </a:p>
          <a:p>
            <a:pPr marL="794385">
              <a:lnSpc>
                <a:spcPct val="100000"/>
              </a:lnSpc>
              <a:spcBef>
                <a:spcPts val="915"/>
              </a:spcBef>
            </a:pPr>
            <a:r>
              <a:rPr sz="4500" spc="-385" dirty="0">
                <a:solidFill>
                  <a:srgbClr val="000000"/>
                </a:solidFill>
              </a:rPr>
              <a:t>DEPARTMENT</a:t>
            </a:r>
            <a:r>
              <a:rPr sz="4500" spc="-430" dirty="0">
                <a:solidFill>
                  <a:srgbClr val="000000"/>
                </a:solidFill>
              </a:rPr>
              <a:t> </a:t>
            </a:r>
            <a:r>
              <a:rPr sz="4500" spc="-340" dirty="0">
                <a:solidFill>
                  <a:srgbClr val="000000"/>
                </a:solidFill>
              </a:rPr>
              <a:t>OF</a:t>
            </a:r>
            <a:r>
              <a:rPr sz="4500" spc="650" dirty="0">
                <a:solidFill>
                  <a:srgbClr val="000000"/>
                </a:solidFill>
              </a:rPr>
              <a:t> </a:t>
            </a:r>
            <a:r>
              <a:rPr sz="4500" spc="-340" dirty="0">
                <a:solidFill>
                  <a:srgbClr val="000000"/>
                </a:solidFill>
              </a:rPr>
              <a:t>MECHANICAL</a:t>
            </a:r>
            <a:r>
              <a:rPr sz="4500" spc="-425" dirty="0">
                <a:solidFill>
                  <a:srgbClr val="000000"/>
                </a:solidFill>
              </a:rPr>
              <a:t> </a:t>
            </a:r>
            <a:r>
              <a:rPr sz="4500" spc="-400" dirty="0">
                <a:solidFill>
                  <a:srgbClr val="000000"/>
                </a:solidFill>
              </a:rPr>
              <a:t>ENGINEERING</a:t>
            </a:r>
            <a:endParaRPr sz="4500" dirty="0"/>
          </a:p>
        </p:txBody>
      </p:sp>
      <p:sp>
        <p:nvSpPr>
          <p:cNvPr id="5" name="object 5"/>
          <p:cNvSpPr txBox="1"/>
          <p:nvPr/>
        </p:nvSpPr>
        <p:spPr>
          <a:xfrm>
            <a:off x="1579994" y="6446476"/>
            <a:ext cx="15505430" cy="3004605"/>
          </a:xfrm>
          <a:prstGeom prst="rect">
            <a:avLst/>
          </a:prstGeom>
        </p:spPr>
        <p:txBody>
          <a:bodyPr vert="horz" wrap="square" lIns="0" tIns="12065" rIns="0" bIns="0" rtlCol="0">
            <a:spAutoFit/>
          </a:bodyPr>
          <a:lstStyle/>
          <a:p>
            <a:pPr marL="12700" marR="5080" algn="ctr">
              <a:lnSpc>
                <a:spcPct val="116100"/>
              </a:lnSpc>
              <a:spcBef>
                <a:spcPts val="95"/>
              </a:spcBef>
            </a:pPr>
            <a:r>
              <a:rPr lang="en-US" sz="3500" spc="-275" dirty="0">
                <a:latin typeface="Arial Black"/>
                <a:cs typeface="Arial Black"/>
              </a:rPr>
              <a:t>INCA WHISTLE</a:t>
            </a:r>
            <a:endParaRPr sz="3500" dirty="0">
              <a:latin typeface="Arial Black"/>
              <a:cs typeface="Arial Black"/>
            </a:endParaRPr>
          </a:p>
          <a:p>
            <a:pPr marR="241935" algn="ctr">
              <a:lnSpc>
                <a:spcPct val="100000"/>
              </a:lnSpc>
              <a:spcBef>
                <a:spcPts val="1689"/>
              </a:spcBef>
            </a:pPr>
            <a:r>
              <a:rPr sz="3850" spc="-200" dirty="0">
                <a:latin typeface="Arial Black"/>
                <a:cs typeface="Arial Black"/>
              </a:rPr>
              <a:t>Under</a:t>
            </a:r>
            <a:r>
              <a:rPr sz="3850" spc="-355" dirty="0">
                <a:latin typeface="Arial Black"/>
                <a:cs typeface="Arial Black"/>
              </a:rPr>
              <a:t> </a:t>
            </a:r>
            <a:r>
              <a:rPr sz="3850" spc="-200" dirty="0">
                <a:latin typeface="Arial Black"/>
                <a:cs typeface="Arial Black"/>
              </a:rPr>
              <a:t>the</a:t>
            </a:r>
            <a:r>
              <a:rPr sz="3850" spc="-355" dirty="0">
                <a:latin typeface="Arial Black"/>
                <a:cs typeface="Arial Black"/>
              </a:rPr>
              <a:t> </a:t>
            </a:r>
            <a:r>
              <a:rPr sz="3850" spc="-275" dirty="0">
                <a:latin typeface="Arial Black"/>
                <a:cs typeface="Arial Black"/>
              </a:rPr>
              <a:t>guidance</a:t>
            </a:r>
            <a:r>
              <a:rPr sz="3850" spc="-355" dirty="0">
                <a:latin typeface="Arial Black"/>
                <a:cs typeface="Arial Black"/>
              </a:rPr>
              <a:t> </a:t>
            </a:r>
            <a:r>
              <a:rPr sz="3850" spc="-95" dirty="0">
                <a:latin typeface="Arial Black"/>
                <a:cs typeface="Arial Black"/>
              </a:rPr>
              <a:t>of</a:t>
            </a:r>
            <a:r>
              <a:rPr sz="3850" spc="-355" dirty="0">
                <a:latin typeface="Arial Black"/>
                <a:cs typeface="Arial Black"/>
              </a:rPr>
              <a:t> </a:t>
            </a:r>
            <a:r>
              <a:rPr sz="3850" spc="-254" dirty="0">
                <a:latin typeface="Arial Black"/>
                <a:cs typeface="Arial Black"/>
              </a:rPr>
              <a:t>DR.</a:t>
            </a:r>
            <a:r>
              <a:rPr sz="3850" spc="-350" dirty="0">
                <a:latin typeface="Arial Black"/>
                <a:cs typeface="Arial Black"/>
              </a:rPr>
              <a:t> </a:t>
            </a:r>
            <a:r>
              <a:rPr lang="en-US" sz="3850" spc="-375" dirty="0">
                <a:latin typeface="Arial Black"/>
                <a:cs typeface="Arial Black"/>
              </a:rPr>
              <a:t>ANKURAN SAHA</a:t>
            </a:r>
            <a:r>
              <a:rPr sz="3850" spc="-285" dirty="0">
                <a:latin typeface="Arial Black"/>
                <a:cs typeface="Arial Black"/>
              </a:rPr>
              <a:t>.</a:t>
            </a:r>
            <a:endParaRPr sz="3850" dirty="0">
              <a:latin typeface="Arial Black"/>
              <a:cs typeface="Arial Black"/>
            </a:endParaRPr>
          </a:p>
          <a:p>
            <a:pPr marL="5237480" marR="5607050" indent="1190625">
              <a:lnSpc>
                <a:spcPct val="116900"/>
              </a:lnSpc>
              <a:spcBef>
                <a:spcPts val="830"/>
              </a:spcBef>
            </a:pPr>
            <a:r>
              <a:rPr sz="2750" spc="-180" dirty="0">
                <a:latin typeface="Arial Black"/>
                <a:cs typeface="Arial Black"/>
              </a:rPr>
              <a:t>Presented</a:t>
            </a:r>
            <a:r>
              <a:rPr sz="2750" spc="-204" dirty="0">
                <a:latin typeface="Arial Black"/>
                <a:cs typeface="Arial Black"/>
              </a:rPr>
              <a:t> </a:t>
            </a:r>
            <a:r>
              <a:rPr sz="2750" spc="-25" dirty="0">
                <a:latin typeface="Arial Black"/>
                <a:cs typeface="Arial Black"/>
              </a:rPr>
              <a:t>by</a:t>
            </a:r>
            <a:r>
              <a:rPr lang="en-US" sz="2750" spc="-25" dirty="0">
                <a:latin typeface="Arial Black"/>
                <a:cs typeface="Arial Black"/>
              </a:rPr>
              <a:t>   </a:t>
            </a:r>
            <a:r>
              <a:rPr lang="en-US" sz="2750" spc="-210" dirty="0">
                <a:latin typeface="Arial Black"/>
                <a:cs typeface="Arial Black"/>
              </a:rPr>
              <a:t>Satish Kumar    21UME004             </a:t>
            </a:r>
            <a:r>
              <a:rPr lang="en-US" sz="2750" spc="-215" dirty="0">
                <a:latin typeface="Arial Black"/>
                <a:cs typeface="Arial Black"/>
              </a:rPr>
              <a:t>Tushar Deb</a:t>
            </a:r>
            <a:r>
              <a:rPr sz="2750" spc="-225" dirty="0">
                <a:latin typeface="Arial Black"/>
                <a:cs typeface="Arial Black"/>
              </a:rPr>
              <a:t> </a:t>
            </a:r>
            <a:r>
              <a:rPr lang="en-US" sz="2750" spc="-225" dirty="0">
                <a:latin typeface="Arial Black"/>
                <a:cs typeface="Arial Black"/>
              </a:rPr>
              <a:t>       </a:t>
            </a:r>
            <a:r>
              <a:rPr sz="2750" spc="-90" dirty="0">
                <a:latin typeface="Arial Black"/>
                <a:cs typeface="Arial Black"/>
              </a:rPr>
              <a:t>2</a:t>
            </a:r>
            <a:r>
              <a:rPr lang="en-US" sz="2750" spc="-90" dirty="0">
                <a:latin typeface="Arial Black"/>
                <a:cs typeface="Arial Black"/>
              </a:rPr>
              <a:t>1</a:t>
            </a:r>
            <a:r>
              <a:rPr sz="2750" spc="-90" dirty="0">
                <a:latin typeface="Arial Black"/>
                <a:cs typeface="Arial Black"/>
              </a:rPr>
              <a:t>UME0</a:t>
            </a:r>
            <a:r>
              <a:rPr lang="en-US" sz="2750" spc="-90" dirty="0">
                <a:latin typeface="Arial Black"/>
                <a:cs typeface="Arial Black"/>
              </a:rPr>
              <a:t>03</a:t>
            </a:r>
            <a:endParaRPr sz="275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71800" y="1257300"/>
            <a:ext cx="24851193" cy="1243930"/>
          </a:xfrm>
          <a:prstGeom prst="rect">
            <a:avLst/>
          </a:prstGeom>
        </p:spPr>
        <p:txBody>
          <a:bodyPr vert="horz" wrap="square" lIns="0" tIns="12700" rIns="0" bIns="0" rtlCol="0">
            <a:spAutoFit/>
          </a:bodyPr>
          <a:lstStyle/>
          <a:p>
            <a:pPr marL="3416935">
              <a:lnSpc>
                <a:spcPct val="100000"/>
              </a:lnSpc>
              <a:spcBef>
                <a:spcPts val="100"/>
              </a:spcBef>
            </a:pPr>
            <a:r>
              <a:rPr lang="en-US" sz="8000" b="1" spc="-720" dirty="0">
                <a:solidFill>
                  <a:srgbClr val="000000"/>
                </a:solidFill>
                <a:latin typeface="Verdana" panose="020B0604030504040204" pitchFamily="34" charset="0"/>
                <a:ea typeface="Verdana" panose="020B0604030504040204" pitchFamily="34" charset="0"/>
              </a:rPr>
              <a:t>Materials  required…</a:t>
            </a:r>
            <a:endParaRPr sz="8000" b="1" dirty="0">
              <a:latin typeface="Verdana" panose="020B0604030504040204" pitchFamily="34" charset="0"/>
              <a:ea typeface="Verdana" panose="020B0604030504040204" pitchFamily="34" charset="0"/>
            </a:endParaRPr>
          </a:p>
        </p:txBody>
      </p:sp>
      <p:sp>
        <p:nvSpPr>
          <p:cNvPr id="7" name="object 7"/>
          <p:cNvSpPr txBox="1">
            <a:spLocks noGrp="1"/>
          </p:cNvSpPr>
          <p:nvPr>
            <p:ph type="sldNum" sz="quarter" idx="7"/>
          </p:nvPr>
        </p:nvSpPr>
        <p:spPr>
          <a:xfrm>
            <a:off x="16992600" y="9287541"/>
            <a:ext cx="659158" cy="397545"/>
          </a:xfrm>
          <a:prstGeom prst="rect">
            <a:avLst/>
          </a:prstGeom>
        </p:spPr>
        <p:txBody>
          <a:bodyPr vert="horz" wrap="square" lIns="0" tIns="0" rIns="0" bIns="0" rtlCol="0">
            <a:spAutoFit/>
          </a:bodyPr>
          <a:lstStyle/>
          <a:p>
            <a:pPr marL="40005">
              <a:lnSpc>
                <a:spcPts val="3070"/>
              </a:lnSpc>
            </a:pPr>
            <a:fld id="{81D60167-4931-47E6-BA6A-407CBD079E47}" type="slidenum">
              <a:rPr spc="-50" dirty="0"/>
              <a:t>10</a:t>
            </a:fld>
            <a:endParaRPr spc="-50" dirty="0"/>
          </a:p>
        </p:txBody>
      </p:sp>
      <p:sp>
        <p:nvSpPr>
          <p:cNvPr id="6" name="object 6"/>
          <p:cNvSpPr txBox="1"/>
          <p:nvPr/>
        </p:nvSpPr>
        <p:spPr>
          <a:xfrm>
            <a:off x="403969" y="2816891"/>
            <a:ext cx="16888111" cy="5170262"/>
          </a:xfrm>
          <a:prstGeom prst="rect">
            <a:avLst/>
          </a:prstGeom>
        </p:spPr>
        <p:txBody>
          <a:bodyPr vert="horz" wrap="square" lIns="0" tIns="12065" rIns="0" bIns="0" rtlCol="0">
            <a:spAutoFit/>
          </a:bodyPr>
          <a:lstStyle/>
          <a:p>
            <a:pPr marL="469265" marR="5080" indent="-457200" algn="l">
              <a:lnSpc>
                <a:spcPct val="115900"/>
              </a:lnSpc>
              <a:spcBef>
                <a:spcPts val="95"/>
              </a:spcBef>
              <a:buFont typeface="Wingdings" panose="05000000000000000000" pitchFamily="2" charset="2"/>
              <a:buChar char="v"/>
            </a:pPr>
            <a:r>
              <a:rPr lang="en-US" sz="3200" b="1" spc="-95" dirty="0">
                <a:latin typeface="Times New Roman" panose="02020603050405020304" pitchFamily="18" charset="0"/>
                <a:cs typeface="Times New Roman" panose="02020603050405020304" pitchFamily="18" charset="0"/>
              </a:rPr>
              <a:t>Clay or Ceramic: </a:t>
            </a:r>
            <a:r>
              <a:rPr lang="en-US" sz="3200" spc="-95" dirty="0">
                <a:latin typeface="Times New Roman" panose="02020603050405020304" pitchFamily="18" charset="0"/>
                <a:cs typeface="Times New Roman" panose="02020603050405020304" pitchFamily="18" charset="0"/>
              </a:rPr>
              <a:t>Clay is the primary material used for making Peruvian whistles. High-quality clay is essential for producing a resonant and durable instrument.</a:t>
            </a:r>
          </a:p>
          <a:p>
            <a:pPr marL="469265" marR="5080" indent="-457200" algn="l">
              <a:lnSpc>
                <a:spcPct val="115900"/>
              </a:lnSpc>
              <a:spcBef>
                <a:spcPts val="95"/>
              </a:spcBef>
              <a:buFont typeface="Wingdings" panose="05000000000000000000" pitchFamily="2" charset="2"/>
              <a:buChar char="v"/>
            </a:pPr>
            <a:r>
              <a:rPr lang="en-US" sz="3200" b="1" spc="-95" dirty="0">
                <a:latin typeface="Times New Roman" panose="02020603050405020304" pitchFamily="18" charset="0"/>
                <a:cs typeface="Times New Roman" panose="02020603050405020304" pitchFamily="18" charset="0"/>
              </a:rPr>
              <a:t>Pottery Tools: </a:t>
            </a:r>
            <a:r>
              <a:rPr lang="en-US" sz="3200" spc="-95" dirty="0">
                <a:latin typeface="Times New Roman" panose="02020603050405020304" pitchFamily="18" charset="0"/>
                <a:cs typeface="Times New Roman" panose="02020603050405020304" pitchFamily="18" charset="0"/>
              </a:rPr>
              <a:t>Various pottery tools such as clay cutters, shaping tools, and carving tools are necessary for shaping and detailing the whistle.</a:t>
            </a:r>
          </a:p>
          <a:p>
            <a:pPr marL="469265" marR="5080" indent="-457200" algn="l">
              <a:lnSpc>
                <a:spcPct val="115900"/>
              </a:lnSpc>
              <a:spcBef>
                <a:spcPts val="95"/>
              </a:spcBef>
              <a:buFont typeface="Wingdings" panose="05000000000000000000" pitchFamily="2" charset="2"/>
              <a:buChar char="v"/>
            </a:pPr>
            <a:r>
              <a:rPr lang="en-US" sz="3200" b="1" spc="-95" dirty="0">
                <a:latin typeface="Times New Roman" panose="02020603050405020304" pitchFamily="18" charset="0"/>
                <a:cs typeface="Times New Roman" panose="02020603050405020304" pitchFamily="18" charset="0"/>
              </a:rPr>
              <a:t>Kiln</a:t>
            </a:r>
            <a:r>
              <a:rPr lang="en-US" sz="3200" spc="-95" dirty="0">
                <a:latin typeface="Times New Roman" panose="02020603050405020304" pitchFamily="18" charset="0"/>
                <a:cs typeface="Times New Roman" panose="02020603050405020304" pitchFamily="18" charset="0"/>
              </a:rPr>
              <a:t>: A kiln is used to fire the clay at high temperatures, making it hard and durable. It's an essential part of the firing process.</a:t>
            </a:r>
          </a:p>
          <a:p>
            <a:pPr marL="469265" marR="5080" indent="-457200" algn="l">
              <a:lnSpc>
                <a:spcPct val="115900"/>
              </a:lnSpc>
              <a:spcBef>
                <a:spcPts val="95"/>
              </a:spcBef>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Water:</a:t>
            </a:r>
            <a:r>
              <a:rPr lang="en-US" sz="3200" dirty="0">
                <a:latin typeface="Times New Roman" panose="02020603050405020304" pitchFamily="18" charset="0"/>
                <a:cs typeface="Times New Roman" panose="02020603050405020304" pitchFamily="18" charset="0"/>
              </a:rPr>
              <a:t> Water is used to moisten the clay and aid in the shaping process.</a:t>
            </a:r>
            <a:endParaRPr lang="en-US" sz="3200" spc="-95" dirty="0">
              <a:latin typeface="Times New Roman" panose="02020603050405020304" pitchFamily="18" charset="0"/>
              <a:cs typeface="Times New Roman" panose="02020603050405020304" pitchFamily="18" charset="0"/>
            </a:endParaRPr>
          </a:p>
          <a:p>
            <a:pPr marL="469265" marR="5080" indent="-457200" algn="l">
              <a:lnSpc>
                <a:spcPct val="115900"/>
              </a:lnSpc>
              <a:spcBef>
                <a:spcPts val="95"/>
              </a:spcBef>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Paints (optional): </a:t>
            </a:r>
            <a:r>
              <a:rPr lang="en-US" sz="3200" dirty="0">
                <a:latin typeface="Times New Roman" panose="02020603050405020304" pitchFamily="18" charset="0"/>
                <a:cs typeface="Times New Roman" panose="02020603050405020304" pitchFamily="18" charset="0"/>
              </a:rPr>
              <a:t>If you wish to decorate the whistle, you'll need paints or pigments suitable for ceramics.</a:t>
            </a:r>
          </a:p>
        </p:txBody>
      </p:sp>
    </p:spTree>
    <p:extLst>
      <p:ext uri="{BB962C8B-B14F-4D97-AF65-F5344CB8AC3E}">
        <p14:creationId xmlns:p14="http://schemas.microsoft.com/office/powerpoint/2010/main" val="91869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639410"/>
            <a:ext cx="17423158" cy="751488"/>
          </a:xfrm>
          <a:prstGeom prst="rect">
            <a:avLst/>
          </a:prstGeom>
        </p:spPr>
        <p:txBody>
          <a:bodyPr vert="horz" wrap="square" lIns="0" tIns="12700" rIns="0" bIns="0" rtlCol="0">
            <a:spAutoFit/>
          </a:bodyPr>
          <a:lstStyle/>
          <a:p>
            <a:pPr marL="3416935">
              <a:lnSpc>
                <a:spcPct val="100000"/>
              </a:lnSpc>
              <a:spcBef>
                <a:spcPts val="100"/>
              </a:spcBef>
            </a:pPr>
            <a:r>
              <a:rPr lang="en-US" sz="4800" dirty="0"/>
              <a:t>How Sound Generate in Inca Whistle?</a:t>
            </a:r>
            <a:endParaRPr sz="4800" dirty="0"/>
          </a:p>
        </p:txBody>
      </p:sp>
      <p:sp>
        <p:nvSpPr>
          <p:cNvPr id="7" name="object 7"/>
          <p:cNvSpPr txBox="1">
            <a:spLocks noGrp="1"/>
          </p:cNvSpPr>
          <p:nvPr>
            <p:ph type="sldNum" sz="quarter" idx="7"/>
          </p:nvPr>
        </p:nvSpPr>
        <p:spPr>
          <a:xfrm>
            <a:off x="17068800" y="9287541"/>
            <a:ext cx="582958" cy="397545"/>
          </a:xfrm>
          <a:prstGeom prst="rect">
            <a:avLst/>
          </a:prstGeom>
        </p:spPr>
        <p:txBody>
          <a:bodyPr vert="horz" wrap="square" lIns="0" tIns="0" rIns="0" bIns="0" rtlCol="0">
            <a:spAutoFit/>
          </a:bodyPr>
          <a:lstStyle/>
          <a:p>
            <a:pPr marL="40005">
              <a:lnSpc>
                <a:spcPts val="3070"/>
              </a:lnSpc>
            </a:pPr>
            <a:fld id="{81D60167-4931-47E6-BA6A-407CBD079E47}" type="slidenum">
              <a:rPr spc="-50" dirty="0"/>
              <a:t>11</a:t>
            </a:fld>
            <a:endParaRPr spc="-50" dirty="0"/>
          </a:p>
        </p:txBody>
      </p:sp>
      <p:sp>
        <p:nvSpPr>
          <p:cNvPr id="6" name="object 6"/>
          <p:cNvSpPr txBox="1"/>
          <p:nvPr/>
        </p:nvSpPr>
        <p:spPr>
          <a:xfrm>
            <a:off x="529921" y="1582625"/>
            <a:ext cx="16953865" cy="8064965"/>
          </a:xfrm>
          <a:prstGeom prst="rect">
            <a:avLst/>
          </a:prstGeom>
        </p:spPr>
        <p:txBody>
          <a:bodyPr vert="horz" wrap="square" lIns="0" tIns="12065" rIns="0" bIns="0" rtlCol="0">
            <a:spAutoFit/>
          </a:bodyPr>
          <a:lstStyle/>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ff0"/>
              </a:rPr>
              <a:t>If the whistling vessels are moved when filled with water, the air compression is regulated by the air duct and the diameter of the connection tube. </a:t>
            </a: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ff0"/>
              </a:rPr>
              <a:t>A large air duct in combination with a wide connection tube is able to produce a single short tone only. </a:t>
            </a: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ff0"/>
              </a:rPr>
              <a:t>A large cross section of the connection tube in combination with a narrow air duct is responsible for the trilling of the whistling vessels. </a:t>
            </a: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ff0"/>
              </a:rPr>
              <a:t>The trilling is produced because the air accumulates in the whistling chamber and then, in period-</a:t>
            </a:r>
            <a:r>
              <a:rPr lang="en-US" sz="3200" b="0" i="0" dirty="0" err="1">
                <a:solidFill>
                  <a:srgbClr val="231F20"/>
                </a:solidFill>
                <a:effectLst/>
                <a:latin typeface="ff0"/>
              </a:rPr>
              <a:t>ic</a:t>
            </a:r>
            <a:r>
              <a:rPr lang="en-US" sz="3200" b="0" i="0" dirty="0">
                <a:solidFill>
                  <a:srgbClr val="231F20"/>
                </a:solidFill>
                <a:effectLst/>
                <a:latin typeface="ff0"/>
              </a:rPr>
              <a:t> turns, recedes backwards into the intake chamber. </a:t>
            </a: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ff0"/>
              </a:rPr>
              <a:t>The air escapes in bubbles and this process is audible as a trilling, since the continuous compression is interrupted. </a:t>
            </a: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ff0"/>
              </a:rPr>
              <a:t>A whistling vessel may also be brought to sound, if it is blown at the intake chamber by mouth. </a:t>
            </a: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ff0"/>
              </a:rPr>
              <a:t>The duration of breath decides the length of the tone. </a:t>
            </a: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ff0"/>
              </a:rPr>
              <a:t>If the intake chambers are half-ﬁlled with water, all whistling vessels trill, no matter in which manner they are constructed. </a:t>
            </a:r>
          </a:p>
        </p:txBody>
      </p:sp>
    </p:spTree>
    <p:extLst>
      <p:ext uri="{BB962C8B-B14F-4D97-AF65-F5344CB8AC3E}">
        <p14:creationId xmlns:p14="http://schemas.microsoft.com/office/powerpoint/2010/main" val="209165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71800" y="1091577"/>
            <a:ext cx="16846348" cy="936154"/>
          </a:xfrm>
          <a:prstGeom prst="rect">
            <a:avLst/>
          </a:prstGeom>
        </p:spPr>
        <p:txBody>
          <a:bodyPr vert="horz" wrap="square" lIns="0" tIns="12700" rIns="0" bIns="0" rtlCol="0">
            <a:spAutoFit/>
          </a:bodyPr>
          <a:lstStyle/>
          <a:p>
            <a:pPr marL="3416935">
              <a:lnSpc>
                <a:spcPct val="100000"/>
              </a:lnSpc>
              <a:spcBef>
                <a:spcPts val="100"/>
              </a:spcBef>
            </a:pPr>
            <a:r>
              <a:rPr lang="en-US" sz="6000" dirty="0"/>
              <a:t>Continue….</a:t>
            </a:r>
            <a:endParaRPr sz="6000" dirty="0"/>
          </a:p>
        </p:txBody>
      </p:sp>
      <p:sp>
        <p:nvSpPr>
          <p:cNvPr id="7" name="object 7"/>
          <p:cNvSpPr txBox="1">
            <a:spLocks noGrp="1"/>
          </p:cNvSpPr>
          <p:nvPr>
            <p:ph type="sldNum" sz="quarter" idx="7"/>
          </p:nvPr>
        </p:nvSpPr>
        <p:spPr>
          <a:xfrm>
            <a:off x="17078007" y="9105900"/>
            <a:ext cx="811558" cy="397545"/>
          </a:xfrm>
          <a:prstGeom prst="rect">
            <a:avLst/>
          </a:prstGeom>
        </p:spPr>
        <p:txBody>
          <a:bodyPr vert="horz" wrap="square" lIns="0" tIns="0" rIns="0" bIns="0" rtlCol="0">
            <a:spAutoFit/>
          </a:bodyPr>
          <a:lstStyle/>
          <a:p>
            <a:pPr marL="40005">
              <a:lnSpc>
                <a:spcPts val="3070"/>
              </a:lnSpc>
            </a:pPr>
            <a:fld id="{81D60167-4931-47E6-BA6A-407CBD079E47}" type="slidenum">
              <a:rPr spc="-50" dirty="0"/>
              <a:t>12</a:t>
            </a:fld>
            <a:endParaRPr spc="-50" dirty="0"/>
          </a:p>
        </p:txBody>
      </p:sp>
      <p:sp>
        <p:nvSpPr>
          <p:cNvPr id="6" name="object 6"/>
          <p:cNvSpPr txBox="1"/>
          <p:nvPr/>
        </p:nvSpPr>
        <p:spPr>
          <a:xfrm>
            <a:off x="529921" y="2027731"/>
            <a:ext cx="16953865" cy="5139740"/>
          </a:xfrm>
          <a:prstGeom prst="rect">
            <a:avLst/>
          </a:prstGeom>
        </p:spPr>
        <p:txBody>
          <a:bodyPr vert="horz" wrap="square" lIns="0" tIns="12065" rIns="0" bIns="0" rtlCol="0">
            <a:spAutoFit/>
          </a:bodyPr>
          <a:lstStyle/>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Times New Roman" panose="02020603050405020304" pitchFamily="18" charset="0"/>
                <a:cs typeface="Times New Roman" panose="02020603050405020304" pitchFamily="18" charset="0"/>
              </a:rPr>
              <a:t>Whistling vessels with a single chamber do not show the effect, as the steam escapes through the inﬁll tube. </a:t>
            </a:r>
            <a:endParaRPr lang="en-US" sz="3200" dirty="0">
              <a:latin typeface="Times New Roman" panose="02020603050405020304" pitchFamily="18" charset="0"/>
              <a:cs typeface="Times New Roman" panose="02020603050405020304" pitchFamily="18" charset="0"/>
            </a:endParaRP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Times New Roman" panose="02020603050405020304" pitchFamily="18" charset="0"/>
                <a:cs typeface="Times New Roman" panose="02020603050405020304" pitchFamily="18" charset="0"/>
              </a:rPr>
              <a:t>Using this technique, the air pressure produced by blowing at the whistling vessel can be maintained for a fairly long period of time, so that the whistling vessels are whistling or trilling for minutes without interruption Another possibility to generate sound is to boil the water inside of a whistling vessel. </a:t>
            </a:r>
          </a:p>
          <a:p>
            <a:pPr marL="469265" marR="5080" indent="-457200" algn="l">
              <a:lnSpc>
                <a:spcPct val="115900"/>
              </a:lnSpc>
              <a:spcBef>
                <a:spcPts val="95"/>
              </a:spcBef>
              <a:buFont typeface="Wingdings" panose="05000000000000000000" pitchFamily="2" charset="2"/>
              <a:buChar char="v"/>
            </a:pPr>
            <a:r>
              <a:rPr lang="en-US" sz="3200" b="0" i="0" dirty="0">
                <a:solidFill>
                  <a:srgbClr val="231F20"/>
                </a:solidFill>
                <a:effectLst/>
                <a:latin typeface="Times New Roman" panose="02020603050405020304" pitchFamily="18" charset="0"/>
                <a:cs typeface="Times New Roman" panose="02020603050405020304" pitchFamily="18" charset="0"/>
              </a:rPr>
              <a:t>Then, the steam escapes through the air duct and generates a sound such as in a tea kettle. The technique can be applied to whistling vessels with two or more chambers and type A (objects with an enclosed whistle) and type B (objects with an exposed whistle) whistles.</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41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 y="450853"/>
            <a:ext cx="18288000" cy="9836785"/>
          </a:xfrm>
          <a:custGeom>
            <a:avLst/>
            <a:gdLst/>
            <a:ahLst/>
            <a:cxnLst/>
            <a:rect l="l" t="t" r="r" b="b"/>
            <a:pathLst>
              <a:path w="18288000" h="9836785">
                <a:moveTo>
                  <a:pt x="0" y="9836473"/>
                </a:moveTo>
                <a:lnTo>
                  <a:pt x="18287998" y="9836473"/>
                </a:lnTo>
                <a:lnTo>
                  <a:pt x="18287998" y="0"/>
                </a:lnTo>
                <a:lnTo>
                  <a:pt x="0" y="0"/>
                </a:lnTo>
                <a:lnTo>
                  <a:pt x="0" y="9836473"/>
                </a:lnTo>
                <a:close/>
              </a:path>
            </a:pathLst>
          </a:custGeom>
          <a:solidFill>
            <a:srgbClr val="F7F7F7"/>
          </a:solidFill>
        </p:spPr>
        <p:txBody>
          <a:bodyPr wrap="square" lIns="0" tIns="0" rIns="0" bIns="0" rtlCol="0"/>
          <a:lstStyle/>
          <a:p>
            <a:endParaRPr dirty="0"/>
          </a:p>
        </p:txBody>
      </p:sp>
      <p:sp>
        <p:nvSpPr>
          <p:cNvPr id="3" name="object 3"/>
          <p:cNvSpPr txBox="1"/>
          <p:nvPr/>
        </p:nvSpPr>
        <p:spPr>
          <a:xfrm>
            <a:off x="17068800" y="9207502"/>
            <a:ext cx="544799" cy="482600"/>
          </a:xfrm>
          <a:prstGeom prst="rect">
            <a:avLst/>
          </a:prstGeom>
        </p:spPr>
        <p:txBody>
          <a:bodyPr vert="horz" wrap="square" lIns="0" tIns="12700" rIns="0" bIns="0" rtlCol="0">
            <a:spAutoFit/>
          </a:bodyPr>
          <a:lstStyle/>
          <a:p>
            <a:pPr marL="12700">
              <a:lnSpc>
                <a:spcPct val="100000"/>
              </a:lnSpc>
              <a:spcBef>
                <a:spcPts val="100"/>
              </a:spcBef>
            </a:pPr>
            <a:r>
              <a:rPr lang="en-US" sz="3000" spc="-565" dirty="0">
                <a:latin typeface="Verdana"/>
                <a:cs typeface="Verdana"/>
              </a:rPr>
              <a:t>13 </a:t>
            </a:r>
            <a:endParaRPr sz="3000" dirty="0">
              <a:latin typeface="Verdana"/>
              <a:cs typeface="Verdana"/>
            </a:endParaRPr>
          </a:p>
        </p:txBody>
      </p:sp>
      <p:sp>
        <p:nvSpPr>
          <p:cNvPr id="4" name="object 4"/>
          <p:cNvSpPr/>
          <p:nvPr/>
        </p:nvSpPr>
        <p:spPr>
          <a:xfrm>
            <a:off x="0" y="3"/>
            <a:ext cx="18284190" cy="450850"/>
          </a:xfrm>
          <a:custGeom>
            <a:avLst/>
            <a:gdLst/>
            <a:ahLst/>
            <a:cxnLst/>
            <a:rect l="l" t="t" r="r" b="b"/>
            <a:pathLst>
              <a:path w="18284190" h="450850">
                <a:moveTo>
                  <a:pt x="18283827" y="450525"/>
                </a:moveTo>
                <a:lnTo>
                  <a:pt x="0" y="450525"/>
                </a:lnTo>
                <a:lnTo>
                  <a:pt x="0" y="0"/>
                </a:lnTo>
                <a:lnTo>
                  <a:pt x="18283827" y="0"/>
                </a:lnTo>
                <a:lnTo>
                  <a:pt x="18283827" y="450525"/>
                </a:lnTo>
                <a:close/>
              </a:path>
            </a:pathLst>
          </a:custGeom>
          <a:solidFill>
            <a:srgbClr val="00C399"/>
          </a:solidFill>
        </p:spPr>
        <p:txBody>
          <a:bodyPr wrap="square" lIns="0" tIns="0" rIns="0" bIns="0" rtlCol="0"/>
          <a:lstStyle/>
          <a:p>
            <a:endParaRPr/>
          </a:p>
        </p:txBody>
      </p:sp>
      <p:sp>
        <p:nvSpPr>
          <p:cNvPr id="5" name="object 5"/>
          <p:cNvSpPr txBox="1">
            <a:spLocks noGrp="1"/>
          </p:cNvSpPr>
          <p:nvPr>
            <p:ph type="title"/>
          </p:nvPr>
        </p:nvSpPr>
        <p:spPr>
          <a:xfrm>
            <a:off x="6553200" y="1262875"/>
            <a:ext cx="7545705" cy="1157605"/>
          </a:xfrm>
          <a:prstGeom prst="rect">
            <a:avLst/>
          </a:prstGeom>
        </p:spPr>
        <p:txBody>
          <a:bodyPr vert="horz" wrap="square" lIns="0" tIns="15875" rIns="0" bIns="0" rtlCol="0">
            <a:spAutoFit/>
          </a:bodyPr>
          <a:lstStyle/>
          <a:p>
            <a:pPr marL="12700">
              <a:lnSpc>
                <a:spcPct val="100000"/>
              </a:lnSpc>
              <a:spcBef>
                <a:spcPts val="125"/>
              </a:spcBef>
            </a:pPr>
            <a:r>
              <a:rPr lang="en-US" sz="7400" spc="-575" dirty="0">
                <a:solidFill>
                  <a:srgbClr val="000000"/>
                </a:solidFill>
              </a:rPr>
              <a:t>Mechanism</a:t>
            </a:r>
            <a:endParaRPr sz="7400" dirty="0"/>
          </a:p>
        </p:txBody>
      </p:sp>
      <p:sp>
        <p:nvSpPr>
          <p:cNvPr id="7" name="object 7"/>
          <p:cNvSpPr txBox="1"/>
          <p:nvPr/>
        </p:nvSpPr>
        <p:spPr>
          <a:xfrm>
            <a:off x="185389" y="2950591"/>
            <a:ext cx="11473211" cy="3459922"/>
          </a:xfrm>
          <a:prstGeom prst="rect">
            <a:avLst/>
          </a:prstGeom>
        </p:spPr>
        <p:txBody>
          <a:bodyPr vert="horz" wrap="square" lIns="0" tIns="12700" rIns="0" bIns="0" rtlCol="0">
            <a:spAutoFit/>
          </a:bodyPr>
          <a:lstStyle/>
          <a:p>
            <a:pPr marL="292735" algn="just">
              <a:lnSpc>
                <a:spcPct val="100000"/>
              </a:lnSpc>
              <a:spcBef>
                <a:spcPts val="100"/>
              </a:spcBef>
            </a:pPr>
            <a:r>
              <a:rPr lang="en-US" sz="3200" dirty="0">
                <a:latin typeface="Times New Roman" panose="02020603050405020304" pitchFamily="18" charset="0"/>
                <a:cs typeface="Times New Roman" panose="02020603050405020304" pitchFamily="18" charset="0"/>
              </a:rPr>
              <a:t>The mechanism that creates the sound is a hollow ball with a circular hole that was a sharp edge. The sharp edge with the air i.e., blown into the mechanism which vibrates the air &amp; produces the sound frequency. This air can be blown to the lungs or depending on the vessel and culture, with water being moved from one container if the vessel to another. These vessels can have a single sound mechanism on many of those two.  </a:t>
            </a:r>
            <a:endParaRPr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9342F19-F9F5-ED37-004A-3F175820F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3218" y="3033974"/>
            <a:ext cx="5943600" cy="40827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163243" y="1668328"/>
            <a:ext cx="143510" cy="95250"/>
          </a:xfrm>
          <a:custGeom>
            <a:avLst/>
            <a:gdLst/>
            <a:ahLst/>
            <a:cxnLst/>
            <a:rect l="l" t="t" r="r" b="b"/>
            <a:pathLst>
              <a:path w="143509" h="95250">
                <a:moveTo>
                  <a:pt x="143280" y="95249"/>
                </a:moveTo>
                <a:lnTo>
                  <a:pt x="0" y="95249"/>
                </a:lnTo>
                <a:lnTo>
                  <a:pt x="0" y="0"/>
                </a:lnTo>
                <a:lnTo>
                  <a:pt x="143280" y="0"/>
                </a:lnTo>
                <a:lnTo>
                  <a:pt x="143280" y="95249"/>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6019800" y="1616995"/>
            <a:ext cx="6823075" cy="1275080"/>
          </a:xfrm>
          <a:prstGeom prst="rect">
            <a:avLst/>
          </a:prstGeom>
        </p:spPr>
        <p:txBody>
          <a:bodyPr vert="horz" wrap="square" lIns="0" tIns="12700" rIns="0" bIns="0" rtlCol="0">
            <a:spAutoFit/>
          </a:bodyPr>
          <a:lstStyle/>
          <a:p>
            <a:pPr marL="12700">
              <a:lnSpc>
                <a:spcPct val="100000"/>
              </a:lnSpc>
              <a:spcBef>
                <a:spcPts val="100"/>
              </a:spcBef>
            </a:pPr>
            <a:r>
              <a:rPr lang="en-US" sz="8200" spc="-405" dirty="0">
                <a:solidFill>
                  <a:srgbClr val="000000"/>
                </a:solidFill>
              </a:rPr>
              <a:t>Technology</a:t>
            </a:r>
            <a:endParaRPr sz="8200" dirty="0"/>
          </a:p>
        </p:txBody>
      </p:sp>
      <p:sp>
        <p:nvSpPr>
          <p:cNvPr id="6" name="object 6"/>
          <p:cNvSpPr txBox="1"/>
          <p:nvPr/>
        </p:nvSpPr>
        <p:spPr>
          <a:xfrm>
            <a:off x="17068800" y="9287712"/>
            <a:ext cx="544363" cy="397545"/>
          </a:xfrm>
          <a:prstGeom prst="rect">
            <a:avLst/>
          </a:prstGeom>
        </p:spPr>
        <p:txBody>
          <a:bodyPr vert="horz" wrap="square" lIns="0" tIns="0" rIns="0" bIns="0" rtlCol="0">
            <a:spAutoFit/>
          </a:bodyPr>
          <a:lstStyle/>
          <a:p>
            <a:pPr marL="12700">
              <a:lnSpc>
                <a:spcPts val="3070"/>
              </a:lnSpc>
            </a:pPr>
            <a:r>
              <a:rPr lang="en-US" sz="3000" spc="-50" dirty="0">
                <a:solidFill>
                  <a:srgbClr val="333333"/>
                </a:solidFill>
                <a:latin typeface="Verdana"/>
                <a:cs typeface="Verdana"/>
              </a:rPr>
              <a:t>14</a:t>
            </a:r>
            <a:endParaRPr sz="3000" dirty="0">
              <a:latin typeface="Verdana"/>
              <a:cs typeface="Verdana"/>
            </a:endParaRPr>
          </a:p>
        </p:txBody>
      </p:sp>
      <p:sp>
        <p:nvSpPr>
          <p:cNvPr id="5" name="object 5"/>
          <p:cNvSpPr txBox="1"/>
          <p:nvPr/>
        </p:nvSpPr>
        <p:spPr>
          <a:xfrm>
            <a:off x="570229" y="3390900"/>
            <a:ext cx="17417415" cy="4426853"/>
          </a:xfrm>
          <a:prstGeom prst="rect">
            <a:avLst/>
          </a:prstGeom>
        </p:spPr>
        <p:txBody>
          <a:bodyPr vert="horz" wrap="square" lIns="0" tIns="12700" rIns="0" bIns="0" rtlCol="0">
            <a:spAutoFit/>
          </a:bodyPr>
          <a:lstStyle/>
          <a:p>
            <a:pPr marL="55244" algn="just">
              <a:lnSpc>
                <a:spcPct val="100000"/>
              </a:lnSpc>
              <a:spcBef>
                <a:spcPts val="100"/>
              </a:spcBef>
            </a:pPr>
            <a:r>
              <a:rPr lang="en-US" sz="3600" dirty="0">
                <a:latin typeface="Times New Roman" panose="02020603050405020304" pitchFamily="18" charset="0"/>
                <a:cs typeface="Times New Roman" panose="02020603050405020304" pitchFamily="18" charset="0"/>
              </a:rPr>
              <a:t>When closely tuned vessel are played together they can create binaural frequencies. These frequencies can be used to induce trance states, which can lead to numerous positive responses. This technology alone is amazing, then when you start to realize the complexity of these vessel the advancements of this technology is obvious. Many of these vessel that have been found produce unique notes which can create binaural frequencies when played together. This synchronization of pure tones can increase relaxation, reduce anxiety and stress, by creating an auditory illusion of the two tones creating a third one. </a:t>
            </a:r>
          </a:p>
          <a:p>
            <a:pPr marL="55244">
              <a:lnSpc>
                <a:spcPct val="100000"/>
              </a:lnSpc>
              <a:spcBef>
                <a:spcPts val="100"/>
              </a:spcBef>
            </a:pPr>
            <a:endParaRPr sz="3400" dirty="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1562101"/>
            <a:ext cx="15472941" cy="914400"/>
          </a:xfrm>
          <a:prstGeom prst="rect">
            <a:avLst/>
          </a:prstGeom>
        </p:spPr>
        <p:txBody>
          <a:bodyPr vert="horz" wrap="square" lIns="0" tIns="14604" rIns="0" bIns="0" rtlCol="0">
            <a:spAutoFit/>
          </a:bodyPr>
          <a:lstStyle/>
          <a:p>
            <a:pPr marL="12700">
              <a:lnSpc>
                <a:spcPct val="100000"/>
              </a:lnSpc>
              <a:spcBef>
                <a:spcPts val="114"/>
              </a:spcBef>
            </a:pPr>
            <a:r>
              <a:rPr lang="en-US" sz="5700" spc="-320" dirty="0">
                <a:solidFill>
                  <a:srgbClr val="000000"/>
                </a:solidFill>
              </a:rPr>
              <a:t>Uses of Inca Whistle in Inca Civilization</a:t>
            </a:r>
            <a:endParaRPr sz="5700" dirty="0"/>
          </a:p>
        </p:txBody>
      </p:sp>
      <p:sp>
        <p:nvSpPr>
          <p:cNvPr id="5" name="object 5"/>
          <p:cNvSpPr txBox="1">
            <a:spLocks noGrp="1"/>
          </p:cNvSpPr>
          <p:nvPr>
            <p:ph type="sldNum" sz="quarter" idx="7"/>
          </p:nvPr>
        </p:nvSpPr>
        <p:spPr>
          <a:xfrm>
            <a:off x="17068800" y="9287541"/>
            <a:ext cx="582958" cy="397545"/>
          </a:xfrm>
          <a:prstGeom prst="rect">
            <a:avLst/>
          </a:prstGeom>
        </p:spPr>
        <p:txBody>
          <a:bodyPr vert="horz" wrap="square" lIns="0" tIns="0" rIns="0" bIns="0" rtlCol="0">
            <a:spAutoFit/>
          </a:bodyPr>
          <a:lstStyle/>
          <a:p>
            <a:pPr marL="40005">
              <a:lnSpc>
                <a:spcPts val="3070"/>
              </a:lnSpc>
            </a:pPr>
            <a:fld id="{81D60167-4931-47E6-BA6A-407CBD079E47}" type="slidenum">
              <a:rPr spc="-50" dirty="0"/>
              <a:t>15</a:t>
            </a:fld>
            <a:endParaRPr spc="-50" dirty="0"/>
          </a:p>
        </p:txBody>
      </p:sp>
      <p:sp>
        <p:nvSpPr>
          <p:cNvPr id="4" name="object 4"/>
          <p:cNvSpPr txBox="1"/>
          <p:nvPr/>
        </p:nvSpPr>
        <p:spPr>
          <a:xfrm>
            <a:off x="440036" y="2933700"/>
            <a:ext cx="15718705" cy="4697440"/>
          </a:xfrm>
          <a:prstGeom prst="rect">
            <a:avLst/>
          </a:prstGeom>
        </p:spPr>
        <p:txBody>
          <a:bodyPr vert="horz" wrap="square" lIns="0" tIns="11430" rIns="0" bIns="0" rtlCol="0">
            <a:spAutoFit/>
          </a:bodyPr>
          <a:lstStyle/>
          <a:p>
            <a:pPr marL="627380" indent="-381000">
              <a:lnSpc>
                <a:spcPct val="100000"/>
              </a:lnSpc>
              <a:spcBef>
                <a:spcPts val="90"/>
              </a:spcBef>
              <a:buAutoNum type="arabicPeriod"/>
              <a:tabLst>
                <a:tab pos="627380" algn="l"/>
              </a:tabLst>
            </a:pPr>
            <a:r>
              <a:rPr lang="en-US" sz="3600" spc="-75" dirty="0">
                <a:latin typeface="Times New Roman" panose="02020603050405020304" pitchFamily="18" charset="0"/>
                <a:cs typeface="Times New Roman" panose="02020603050405020304" pitchFamily="18" charset="0"/>
              </a:rPr>
              <a:t>They used these vessel for journey to other realms as well as helping to improve health a well being.</a:t>
            </a:r>
            <a:endParaRPr sz="3600" dirty="0">
              <a:latin typeface="Times New Roman" panose="02020603050405020304" pitchFamily="18" charset="0"/>
              <a:cs typeface="Times New Roman" panose="02020603050405020304" pitchFamily="18" charset="0"/>
            </a:endParaRPr>
          </a:p>
          <a:p>
            <a:pPr marL="621665" indent="-375285">
              <a:lnSpc>
                <a:spcPct val="100000"/>
              </a:lnSpc>
              <a:spcBef>
                <a:spcPts val="2330"/>
              </a:spcBef>
              <a:buAutoNum type="arabicPeriod"/>
              <a:tabLst>
                <a:tab pos="621665" algn="l"/>
              </a:tabLst>
            </a:pPr>
            <a:r>
              <a:rPr lang="en-US" sz="3600" spc="-20" dirty="0">
                <a:latin typeface="Times New Roman" panose="02020603050405020304" pitchFamily="18" charset="0"/>
                <a:cs typeface="Times New Roman" panose="02020603050405020304" pitchFamily="18" charset="0"/>
              </a:rPr>
              <a:t>These vessel are usually made in the shape of animals, peoples or mythical figure.</a:t>
            </a:r>
            <a:endParaRPr sz="3600" dirty="0">
              <a:latin typeface="Times New Roman" panose="02020603050405020304" pitchFamily="18" charset="0"/>
              <a:cs typeface="Times New Roman" panose="02020603050405020304" pitchFamily="18" charset="0"/>
            </a:endParaRPr>
          </a:p>
          <a:p>
            <a:pPr marL="632460" indent="-386080">
              <a:lnSpc>
                <a:spcPct val="100000"/>
              </a:lnSpc>
              <a:spcBef>
                <a:spcPts val="2005"/>
              </a:spcBef>
              <a:buAutoNum type="arabicPeriod"/>
              <a:tabLst>
                <a:tab pos="632460" algn="l"/>
              </a:tabLst>
            </a:pPr>
            <a:r>
              <a:rPr lang="en-US" sz="3600" spc="-155" dirty="0">
                <a:latin typeface="Times New Roman" panose="02020603050405020304" pitchFamily="18" charset="0"/>
                <a:cs typeface="Times New Roman" panose="02020603050405020304" pitchFamily="18" charset="0"/>
              </a:rPr>
              <a:t>These whistling bottle was likely used for rituals, religious and secular as a form of entertainment.</a:t>
            </a:r>
            <a:endParaRPr sz="3600" dirty="0">
              <a:latin typeface="Times New Roman" panose="02020603050405020304" pitchFamily="18" charset="0"/>
              <a:cs typeface="Times New Roman" panose="02020603050405020304" pitchFamily="18" charset="0"/>
            </a:endParaRPr>
          </a:p>
          <a:p>
            <a:pPr marL="641350" indent="-394970">
              <a:lnSpc>
                <a:spcPct val="100000"/>
              </a:lnSpc>
              <a:spcBef>
                <a:spcPts val="2005"/>
              </a:spcBef>
              <a:buAutoNum type="arabicPeriod"/>
              <a:tabLst>
                <a:tab pos="641350" algn="l"/>
              </a:tabLst>
            </a:pPr>
            <a:r>
              <a:rPr lang="en-US" sz="3600" spc="-70" dirty="0">
                <a:latin typeface="Times New Roman" panose="02020603050405020304" pitchFamily="18" charset="0"/>
                <a:cs typeface="Times New Roman" panose="02020603050405020304" pitchFamily="18" charset="0"/>
              </a:rPr>
              <a:t>The production of binomial frequencies have also been known to induce meditation, help with pain management, improve sleep and reduce stress.</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7F7"/>
          </a:solidFill>
        </p:spPr>
        <p:txBody>
          <a:bodyPr wrap="square" lIns="0" tIns="0" rIns="0" bIns="0" rtlCol="0"/>
          <a:lstStyle/>
          <a:p>
            <a:endParaRPr/>
          </a:p>
        </p:txBody>
      </p:sp>
      <p:sp>
        <p:nvSpPr>
          <p:cNvPr id="3" name="object 3"/>
          <p:cNvSpPr/>
          <p:nvPr/>
        </p:nvSpPr>
        <p:spPr>
          <a:xfrm>
            <a:off x="716181" y="9836474"/>
            <a:ext cx="16857345" cy="450850"/>
          </a:xfrm>
          <a:custGeom>
            <a:avLst/>
            <a:gdLst/>
            <a:ahLst/>
            <a:cxnLst/>
            <a:rect l="l" t="t" r="r" b="b"/>
            <a:pathLst>
              <a:path w="16857345" h="450850">
                <a:moveTo>
                  <a:pt x="16857163" y="450525"/>
                </a:moveTo>
                <a:lnTo>
                  <a:pt x="0" y="450525"/>
                </a:lnTo>
                <a:lnTo>
                  <a:pt x="0" y="0"/>
                </a:lnTo>
                <a:lnTo>
                  <a:pt x="16857163" y="0"/>
                </a:lnTo>
                <a:lnTo>
                  <a:pt x="16857163" y="450525"/>
                </a:lnTo>
                <a:close/>
              </a:path>
            </a:pathLst>
          </a:custGeom>
          <a:solidFill>
            <a:srgbClr val="00C399"/>
          </a:solidFill>
        </p:spPr>
        <p:txBody>
          <a:bodyPr wrap="square" lIns="0" tIns="0" rIns="0" bIns="0" rtlCol="0"/>
          <a:lstStyle/>
          <a:p>
            <a:endParaRPr/>
          </a:p>
        </p:txBody>
      </p:sp>
      <p:sp>
        <p:nvSpPr>
          <p:cNvPr id="4" name="object 4"/>
          <p:cNvSpPr txBox="1">
            <a:spLocks noGrp="1"/>
          </p:cNvSpPr>
          <p:nvPr>
            <p:ph type="title"/>
          </p:nvPr>
        </p:nvSpPr>
        <p:spPr>
          <a:xfrm>
            <a:off x="838203" y="348360"/>
            <a:ext cx="11489225" cy="1054776"/>
          </a:xfrm>
          <a:prstGeom prst="rect">
            <a:avLst/>
          </a:prstGeom>
        </p:spPr>
        <p:txBody>
          <a:bodyPr vert="horz" wrap="square" lIns="0" tIns="15875" rIns="0" bIns="0" rtlCol="0">
            <a:spAutoFit/>
          </a:bodyPr>
          <a:lstStyle/>
          <a:p>
            <a:pPr marL="12700">
              <a:lnSpc>
                <a:spcPct val="100000"/>
              </a:lnSpc>
              <a:spcBef>
                <a:spcPts val="125"/>
              </a:spcBef>
            </a:pPr>
            <a:r>
              <a:rPr lang="en-US" sz="6750" spc="-459" dirty="0">
                <a:solidFill>
                  <a:srgbClr val="000000"/>
                </a:solidFill>
              </a:rPr>
              <a:t>Advantages of Inca Whistle</a:t>
            </a:r>
            <a:endParaRPr sz="6750" dirty="0"/>
          </a:p>
        </p:txBody>
      </p:sp>
      <p:sp>
        <p:nvSpPr>
          <p:cNvPr id="8" name="object 8"/>
          <p:cNvSpPr txBox="1"/>
          <p:nvPr/>
        </p:nvSpPr>
        <p:spPr>
          <a:xfrm>
            <a:off x="609600" y="1126640"/>
            <a:ext cx="15866744" cy="7816883"/>
          </a:xfrm>
          <a:prstGeom prst="rect">
            <a:avLst/>
          </a:prstGeom>
        </p:spPr>
        <p:txBody>
          <a:bodyPr vert="horz" wrap="square" lIns="0" tIns="253365" rIns="0" bIns="0" rtlCol="0">
            <a:spAutoFit/>
          </a:bodyPr>
          <a:lstStyle/>
          <a:p>
            <a:pPr marL="177800">
              <a:lnSpc>
                <a:spcPct val="100000"/>
              </a:lnSpc>
              <a:spcBef>
                <a:spcPts val="1995"/>
              </a:spcBef>
            </a:pPr>
            <a:r>
              <a:rPr lang="en-US" sz="4000" dirty="0">
                <a:solidFill>
                  <a:srgbClr val="0070C0"/>
                </a:solidFill>
                <a:latin typeface="Times New Roman" panose="02020603050405020304" pitchFamily="18" charset="0"/>
                <a:cs typeface="Times New Roman" panose="02020603050405020304" pitchFamily="18" charset="0"/>
              </a:rPr>
              <a:t>There are several advantages:</a:t>
            </a:r>
          </a:p>
          <a:p>
            <a:pPr marL="749300" indent="-571500">
              <a:lnSpc>
                <a:spcPct val="100000"/>
              </a:lnSpc>
              <a:spcBef>
                <a:spcPts val="1995"/>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Portability:</a:t>
            </a:r>
            <a:r>
              <a:rPr lang="en-US" sz="4000" dirty="0">
                <a:latin typeface="Times New Roman" panose="02020603050405020304" pitchFamily="18" charset="0"/>
                <a:cs typeface="Times New Roman" panose="02020603050405020304" pitchFamily="18" charset="0"/>
              </a:rPr>
              <a:t> Ocarinas are small and lightweight, making them easy to carry and play anywhere.</a:t>
            </a:r>
          </a:p>
          <a:p>
            <a:pPr marL="749300" indent="-571500">
              <a:lnSpc>
                <a:spcPct val="100000"/>
              </a:lnSpc>
              <a:spcBef>
                <a:spcPts val="1995"/>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Versatility:</a:t>
            </a:r>
            <a:r>
              <a:rPr lang="en-US" sz="4000" dirty="0">
                <a:latin typeface="Times New Roman" panose="02020603050405020304" pitchFamily="18" charset="0"/>
                <a:cs typeface="Times New Roman" panose="02020603050405020304" pitchFamily="18" charset="0"/>
              </a:rPr>
              <a:t> They can produce a wide range of tones and melodies, suitable for various musical genres. </a:t>
            </a:r>
          </a:p>
          <a:p>
            <a:pPr marL="749300" indent="-571500">
              <a:lnSpc>
                <a:spcPct val="100000"/>
              </a:lnSpc>
              <a:spcBef>
                <a:spcPts val="1995"/>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Unique sound: </a:t>
            </a:r>
            <a:r>
              <a:rPr lang="en-US" sz="4000" dirty="0">
                <a:latin typeface="Times New Roman" panose="02020603050405020304" pitchFamily="18" charset="0"/>
                <a:cs typeface="Times New Roman" panose="02020603050405020304" pitchFamily="18" charset="0"/>
              </a:rPr>
              <a:t>They have a distinct, hauntingly beautiful sound that sets them apart from other instruments.</a:t>
            </a:r>
          </a:p>
          <a:p>
            <a:pPr marL="749300" indent="-571500">
              <a:lnSpc>
                <a:spcPct val="100000"/>
              </a:lnSpc>
              <a:spcBef>
                <a:spcPts val="1995"/>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Affordable:</a:t>
            </a:r>
            <a:r>
              <a:rPr lang="en-US" sz="4000" dirty="0">
                <a:latin typeface="Times New Roman" panose="02020603050405020304" pitchFamily="18" charset="0"/>
                <a:cs typeface="Times New Roman" panose="02020603050405020304" pitchFamily="18" charset="0"/>
              </a:rPr>
              <a:t> Ocarinas are often affordable, making them an attractive option for those on a budget.</a:t>
            </a:r>
          </a:p>
          <a:p>
            <a:pPr marL="177800">
              <a:lnSpc>
                <a:spcPct val="100000"/>
              </a:lnSpc>
              <a:spcBef>
                <a:spcPts val="1995"/>
              </a:spcBef>
            </a:pPr>
            <a:endParaRPr sz="4800" dirty="0">
              <a:latin typeface="ff0"/>
              <a:cs typeface="Verdana"/>
            </a:endParaRPr>
          </a:p>
        </p:txBody>
      </p:sp>
      <p:sp>
        <p:nvSpPr>
          <p:cNvPr id="11" name="object 6">
            <a:extLst>
              <a:ext uri="{FF2B5EF4-FFF2-40B4-BE49-F238E27FC236}">
                <a16:creationId xmlns:a16="http://schemas.microsoft.com/office/drawing/2014/main" id="{5A11E4DE-C63C-CB22-A160-06EE1CAEF829}"/>
              </a:ext>
            </a:extLst>
          </p:cNvPr>
          <p:cNvSpPr txBox="1"/>
          <p:nvPr/>
        </p:nvSpPr>
        <p:spPr>
          <a:xfrm>
            <a:off x="17068800" y="9287712"/>
            <a:ext cx="544363" cy="397545"/>
          </a:xfrm>
          <a:prstGeom prst="rect">
            <a:avLst/>
          </a:prstGeom>
        </p:spPr>
        <p:txBody>
          <a:bodyPr vert="horz" wrap="square" lIns="0" tIns="0" rIns="0" bIns="0" rtlCol="0">
            <a:spAutoFit/>
          </a:bodyPr>
          <a:lstStyle/>
          <a:p>
            <a:pPr marL="12700">
              <a:lnSpc>
                <a:spcPts val="3070"/>
              </a:lnSpc>
            </a:pPr>
            <a:r>
              <a:rPr lang="en-US" sz="3000" spc="-50" dirty="0">
                <a:solidFill>
                  <a:srgbClr val="333333"/>
                </a:solidFill>
                <a:latin typeface="Verdana"/>
                <a:cs typeface="Verdana"/>
              </a:rPr>
              <a:t>16</a:t>
            </a:r>
            <a:endParaRPr sz="3000" dirty="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7F7"/>
          </a:solidFill>
        </p:spPr>
        <p:txBody>
          <a:bodyPr wrap="square" lIns="0" tIns="0" rIns="0" bIns="0" rtlCol="0"/>
          <a:lstStyle/>
          <a:p>
            <a:endParaRPr/>
          </a:p>
        </p:txBody>
      </p:sp>
      <p:sp>
        <p:nvSpPr>
          <p:cNvPr id="3" name="object 3"/>
          <p:cNvSpPr/>
          <p:nvPr/>
        </p:nvSpPr>
        <p:spPr>
          <a:xfrm>
            <a:off x="716181" y="9836474"/>
            <a:ext cx="16857345" cy="450850"/>
          </a:xfrm>
          <a:custGeom>
            <a:avLst/>
            <a:gdLst/>
            <a:ahLst/>
            <a:cxnLst/>
            <a:rect l="l" t="t" r="r" b="b"/>
            <a:pathLst>
              <a:path w="16857345" h="450850">
                <a:moveTo>
                  <a:pt x="16857163" y="450525"/>
                </a:moveTo>
                <a:lnTo>
                  <a:pt x="0" y="450525"/>
                </a:lnTo>
                <a:lnTo>
                  <a:pt x="0" y="0"/>
                </a:lnTo>
                <a:lnTo>
                  <a:pt x="16857163" y="0"/>
                </a:lnTo>
                <a:lnTo>
                  <a:pt x="16857163" y="450525"/>
                </a:lnTo>
                <a:close/>
              </a:path>
            </a:pathLst>
          </a:custGeom>
          <a:solidFill>
            <a:srgbClr val="00C399"/>
          </a:solidFill>
        </p:spPr>
        <p:txBody>
          <a:bodyPr wrap="square" lIns="0" tIns="0" rIns="0" bIns="0" rtlCol="0"/>
          <a:lstStyle/>
          <a:p>
            <a:endParaRPr/>
          </a:p>
        </p:txBody>
      </p:sp>
      <p:sp>
        <p:nvSpPr>
          <p:cNvPr id="6" name="object 6"/>
          <p:cNvSpPr txBox="1">
            <a:spLocks noGrp="1"/>
          </p:cNvSpPr>
          <p:nvPr>
            <p:ph type="title"/>
          </p:nvPr>
        </p:nvSpPr>
        <p:spPr>
          <a:xfrm>
            <a:off x="5826782" y="1485900"/>
            <a:ext cx="11192510" cy="1275080"/>
          </a:xfrm>
          <a:prstGeom prst="rect">
            <a:avLst/>
          </a:prstGeom>
        </p:spPr>
        <p:txBody>
          <a:bodyPr vert="horz" wrap="square" lIns="0" tIns="12700" rIns="0" bIns="0" rtlCol="0">
            <a:spAutoFit/>
          </a:bodyPr>
          <a:lstStyle/>
          <a:p>
            <a:pPr marL="12700">
              <a:lnSpc>
                <a:spcPct val="100000"/>
              </a:lnSpc>
              <a:spcBef>
                <a:spcPts val="100"/>
              </a:spcBef>
            </a:pPr>
            <a:r>
              <a:rPr lang="en-US" sz="8200" spc="-505" dirty="0">
                <a:solidFill>
                  <a:srgbClr val="000000"/>
                </a:solidFill>
              </a:rPr>
              <a:t>Conclusion</a:t>
            </a:r>
            <a:endParaRPr sz="8200" dirty="0"/>
          </a:p>
        </p:txBody>
      </p:sp>
      <p:sp>
        <p:nvSpPr>
          <p:cNvPr id="7" name="object 7"/>
          <p:cNvSpPr txBox="1">
            <a:spLocks noGrp="1"/>
          </p:cNvSpPr>
          <p:nvPr>
            <p:ph type="body" idx="1"/>
          </p:nvPr>
        </p:nvSpPr>
        <p:spPr>
          <a:xfrm>
            <a:off x="1241669" y="2921096"/>
            <a:ext cx="15804662" cy="4506362"/>
          </a:xfrm>
          <a:prstGeom prst="rect">
            <a:avLst/>
          </a:prstGeom>
        </p:spPr>
        <p:txBody>
          <a:bodyPr vert="horz" wrap="square" lIns="0" tIns="12700" rIns="0" bIns="0" rtlCol="0">
            <a:spAutoFit/>
          </a:bodyPr>
          <a:lstStyle/>
          <a:p>
            <a:pPr marL="12700" algn="just">
              <a:lnSpc>
                <a:spcPct val="100000"/>
              </a:lnSpc>
              <a:spcBef>
                <a:spcPts val="100"/>
              </a:spcBef>
            </a:pPr>
            <a:r>
              <a:rPr lang="en-US" sz="3600" spc="-295" dirty="0">
                <a:latin typeface="ff0"/>
                <a:ea typeface="Verdana" panose="020B0604030504040204" pitchFamily="34" charset="0"/>
              </a:rPr>
              <a:t> </a:t>
            </a:r>
            <a:r>
              <a:rPr lang="en-US" sz="3200" b="1" dirty="0">
                <a:latin typeface="Times New Roman" panose="02020603050405020304" pitchFamily="18" charset="0"/>
                <a:cs typeface="Times New Roman" panose="02020603050405020304" pitchFamily="18" charset="0"/>
              </a:rPr>
              <a:t>The Inca whistle, often referred to as the ocarina, is a unique and culturally significant musical instrument with several notable characteristics. Its advantages include portability, ease of learning, versatility, a distinctive sound, cultural significance in Peruvian and Andean music, affordability, and often intricate handmade craftsmanship. Creating a Inca whistle involves working with clay, utilizing pottery tools, and firing the clay in a kiln. The optional use of glazes and paints can add decorative elements to the instrument. Crafting a Inca whistle requires patience, skill, and attention to detail, making it a cherished part of Peruvian and Andean musical traditions and a fascinating instrument for music enthusiasts and collectors.</a:t>
            </a:r>
            <a:endParaRPr sz="32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8" name="object 6">
            <a:extLst>
              <a:ext uri="{FF2B5EF4-FFF2-40B4-BE49-F238E27FC236}">
                <a16:creationId xmlns:a16="http://schemas.microsoft.com/office/drawing/2014/main" id="{1E4796C4-8ACB-4EFB-E7C3-29E4345E1E2A}"/>
              </a:ext>
            </a:extLst>
          </p:cNvPr>
          <p:cNvSpPr txBox="1"/>
          <p:nvPr/>
        </p:nvSpPr>
        <p:spPr>
          <a:xfrm>
            <a:off x="17068800" y="9287712"/>
            <a:ext cx="544363" cy="397545"/>
          </a:xfrm>
          <a:prstGeom prst="rect">
            <a:avLst/>
          </a:prstGeom>
        </p:spPr>
        <p:txBody>
          <a:bodyPr vert="horz" wrap="square" lIns="0" tIns="0" rIns="0" bIns="0" rtlCol="0">
            <a:spAutoFit/>
          </a:bodyPr>
          <a:lstStyle/>
          <a:p>
            <a:pPr marL="12700">
              <a:lnSpc>
                <a:spcPts val="3070"/>
              </a:lnSpc>
            </a:pPr>
            <a:r>
              <a:rPr lang="en-US" sz="3000" spc="-50" dirty="0">
                <a:solidFill>
                  <a:srgbClr val="333333"/>
                </a:solidFill>
                <a:latin typeface="Verdana"/>
                <a:cs typeface="Verdana"/>
              </a:rPr>
              <a:t>17</a:t>
            </a:r>
            <a:endParaRPr sz="300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6800" y="723900"/>
            <a:ext cx="11988165" cy="896619"/>
          </a:xfrm>
          <a:prstGeom prst="rect">
            <a:avLst/>
          </a:prstGeom>
        </p:spPr>
        <p:txBody>
          <a:bodyPr vert="horz" wrap="square" lIns="0" tIns="14604" rIns="0" bIns="0" rtlCol="0">
            <a:spAutoFit/>
          </a:bodyPr>
          <a:lstStyle/>
          <a:p>
            <a:pPr marL="12700">
              <a:lnSpc>
                <a:spcPct val="100000"/>
              </a:lnSpc>
              <a:spcBef>
                <a:spcPts val="114"/>
              </a:spcBef>
            </a:pPr>
            <a:r>
              <a:rPr lang="en-US" sz="5700" spc="-320" dirty="0">
                <a:solidFill>
                  <a:srgbClr val="000000"/>
                </a:solidFill>
              </a:rPr>
              <a:t>References</a:t>
            </a:r>
            <a:endParaRPr sz="5700" dirty="0"/>
          </a:p>
        </p:txBody>
      </p:sp>
      <p:sp>
        <p:nvSpPr>
          <p:cNvPr id="5" name="object 5"/>
          <p:cNvSpPr txBox="1">
            <a:spLocks noGrp="1"/>
          </p:cNvSpPr>
          <p:nvPr>
            <p:ph type="sldNum" sz="quarter" idx="7"/>
          </p:nvPr>
        </p:nvSpPr>
        <p:spPr>
          <a:xfrm>
            <a:off x="17068800" y="9287541"/>
            <a:ext cx="582958" cy="397545"/>
          </a:xfrm>
          <a:prstGeom prst="rect">
            <a:avLst/>
          </a:prstGeom>
        </p:spPr>
        <p:txBody>
          <a:bodyPr vert="horz" wrap="square" lIns="0" tIns="0" rIns="0" bIns="0" rtlCol="0">
            <a:spAutoFit/>
          </a:bodyPr>
          <a:lstStyle/>
          <a:p>
            <a:pPr marL="40005">
              <a:lnSpc>
                <a:spcPts val="3070"/>
              </a:lnSpc>
            </a:pPr>
            <a:fld id="{81D60167-4931-47E6-BA6A-407CBD079E47}" type="slidenum">
              <a:rPr spc="-50" dirty="0"/>
              <a:t>18</a:t>
            </a:fld>
            <a:endParaRPr spc="-50" dirty="0"/>
          </a:p>
        </p:txBody>
      </p:sp>
      <p:sp>
        <p:nvSpPr>
          <p:cNvPr id="4" name="object 4"/>
          <p:cNvSpPr txBox="1"/>
          <p:nvPr/>
        </p:nvSpPr>
        <p:spPr>
          <a:xfrm>
            <a:off x="1066800" y="1743130"/>
            <a:ext cx="15480030" cy="7172476"/>
          </a:xfrm>
          <a:prstGeom prst="rect">
            <a:avLst/>
          </a:prstGeom>
        </p:spPr>
        <p:txBody>
          <a:bodyPr vert="horz" wrap="square" lIns="0" tIns="11430" rIns="0" bIns="0" rtlCol="0">
            <a:spAutoFit/>
          </a:bodyPr>
          <a:lstStyle/>
          <a:p>
            <a:pPr marR="391795" algn="just">
              <a:lnSpc>
                <a:spcPct val="120000"/>
              </a:lnSpc>
            </a:pPr>
            <a:r>
              <a:rPr lang="en-US" sz="1800" b="1" dirty="0" err="1">
                <a:solidFill>
                  <a:srgbClr val="0000CC"/>
                </a:solidFill>
                <a:effectLst/>
                <a:latin typeface="Times New Roman" panose="02020603050405020304" pitchFamily="18" charset="0"/>
                <a:ea typeface="Verdana" panose="020B0604030504040204" pitchFamily="34" charset="0"/>
                <a:cs typeface="Verdana" panose="020B0604030504040204" pitchFamily="34" charset="0"/>
              </a:rPr>
              <a:t>i</a:t>
            </a:r>
            <a:r>
              <a:rPr lang="en-US" sz="2400" b="1" dirty="0">
                <a:solidFill>
                  <a:srgbClr val="0000CC"/>
                </a:solidFill>
                <a:effectLst/>
                <a:latin typeface="Times New Roman" panose="02020603050405020304" pitchFamily="18" charset="0"/>
                <a:ea typeface="Verdana" panose="020B0604030504040204" pitchFamily="34" charset="0"/>
                <a:cs typeface="Times New Roman" panose="02020603050405020304" pitchFamily="18" charset="0"/>
              </a:rPr>
              <a:t>)</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Acosta,</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L.</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1974</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José</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Martì</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2400" i="1"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la</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América</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precolombina</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y</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la</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conquista</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española</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Casa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 las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Américas</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t>
            </a:r>
          </a:p>
          <a:p>
            <a:pPr algn="just">
              <a:spcBef>
                <a:spcPts val="250"/>
              </a:spcBef>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p>
          <a:p>
            <a:pPr marR="419100" algn="just">
              <a:lnSpc>
                <a:spcPct val="120000"/>
              </a:lnSpc>
            </a:pPr>
            <a:r>
              <a:rPr lang="en-US" sz="2400" b="1" dirty="0">
                <a:solidFill>
                  <a:srgbClr val="0000CC"/>
                </a:solidFill>
                <a:effectLst/>
                <a:latin typeface="Times New Roman" panose="02020603050405020304" pitchFamily="18" charset="0"/>
                <a:ea typeface="Verdana" panose="020B0604030504040204" pitchFamily="34" charset="0"/>
                <a:cs typeface="Times New Roman" panose="02020603050405020304" pitchFamily="18" charset="0"/>
              </a:rPr>
              <a:t>ii)</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Bermúdez</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1985</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Los</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instrumentos</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musicales</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en</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Colombia</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(Vol.</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7),</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Universidad Nacional de Colombia.</a:t>
            </a:r>
          </a:p>
          <a:p>
            <a:pPr algn="just">
              <a:spcBef>
                <a:spcPts val="230"/>
              </a:spcBef>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p>
          <a:p>
            <a:pPr algn="just">
              <a:lnSpc>
                <a:spcPct val="122000"/>
              </a:lnSpc>
            </a:pPr>
            <a:r>
              <a:rPr lang="en-US" sz="2400" b="1" dirty="0">
                <a:solidFill>
                  <a:srgbClr val="0000CC"/>
                </a:solidFill>
                <a:effectLst/>
                <a:latin typeface="Times New Roman" panose="02020603050405020304" pitchFamily="18" charset="0"/>
                <a:ea typeface="Verdana" panose="020B0604030504040204" pitchFamily="34" charset="0"/>
                <a:cs typeface="Times New Roman" panose="02020603050405020304" pitchFamily="18" charset="0"/>
              </a:rPr>
              <a:t>iii)</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Crespo</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Toral,</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H.</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1966</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'Nacimiento</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y</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evolución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la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botella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silbato</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Humanitas</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dirty="0">
                <a:effectLst/>
                <a:latin typeface="Times New Roman" panose="02020603050405020304" pitchFamily="18" charset="0"/>
                <a:ea typeface="Verdana" panose="020B0604030504040204" pitchFamily="34" charset="0"/>
                <a:cs typeface="Times New Roman" panose="02020603050405020304" pitchFamily="18" charset="0"/>
              </a:rPr>
              <a:t>VI</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(1), </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66–87.</a:t>
            </a:r>
            <a:endParaRPr lang="en-US" sz="2400"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a:spcBef>
                <a:spcPts val="205"/>
              </a:spcBef>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p>
          <a:p>
            <a:pPr marR="419100" algn="just">
              <a:lnSpc>
                <a:spcPct val="121000"/>
              </a:lnSpc>
            </a:pPr>
            <a:r>
              <a:rPr lang="en-US" sz="2400" b="1" dirty="0">
                <a:solidFill>
                  <a:srgbClr val="0000CC"/>
                </a:solidFill>
                <a:effectLst/>
                <a:latin typeface="Times New Roman" panose="02020603050405020304" pitchFamily="18" charset="0"/>
                <a:ea typeface="Verdana" panose="020B0604030504040204" pitchFamily="34" charset="0"/>
                <a:cs typeface="Times New Roman" panose="02020603050405020304" pitchFamily="18" charset="0"/>
              </a:rPr>
              <a:t>iv)</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Cummins,</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2003</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'Nature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culture's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representation: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change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focus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Late Formative iconography' in Raymond, J.S. and Burger, R.L. (eds)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Archaeology of Formative Ecuador</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423–64.</a:t>
            </a:r>
          </a:p>
          <a:p>
            <a:pPr algn="just">
              <a:spcBef>
                <a:spcPts val="210"/>
              </a:spcBef>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p>
          <a:p>
            <a:pPr marR="419100" algn="just">
              <a:lnSpc>
                <a:spcPct val="121000"/>
              </a:lnSpc>
            </a:pPr>
            <a:r>
              <a:rPr lang="en-US" sz="2400" b="1" dirty="0">
                <a:solidFill>
                  <a:srgbClr val="0000CC"/>
                </a:solidFill>
                <a:effectLst/>
                <a:latin typeface="Times New Roman" panose="02020603050405020304" pitchFamily="18" charset="0"/>
                <a:ea typeface="Verdana" panose="020B0604030504040204" pitchFamily="34" charset="0"/>
                <a:cs typeface="Times New Roman" panose="02020603050405020304" pitchFamily="18" charset="0"/>
              </a:rPr>
              <a:t>v)</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 Arce, J. and Gili, F. 2013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Clasificación</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Sachs-</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Hornbostel</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de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instrumentos</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musicales: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una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revisión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y</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aplicación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desde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la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perspectiva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americana',</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Revista</a:t>
            </a:r>
            <a:r>
              <a:rPr lang="en-US" sz="2400" i="1"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Musical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Chilena</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dirty="0">
                <a:effectLst/>
                <a:latin typeface="Times New Roman" panose="02020603050405020304" pitchFamily="18" charset="0"/>
                <a:ea typeface="Verdana" panose="020B0604030504040204" pitchFamily="34" charset="0"/>
                <a:cs typeface="Times New Roman" panose="02020603050405020304" pitchFamily="18" charset="0"/>
              </a:rPr>
              <a:t>67</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(219), 42–80. </a:t>
            </a:r>
            <a:r>
              <a:rPr lang="en-US" sz="2400" u="sng" dirty="0">
                <a:solidFill>
                  <a:srgbClr val="304782"/>
                </a:solidFill>
                <a:effectLst/>
                <a:uFill>
                  <a:solidFill>
                    <a:srgbClr val="304782"/>
                  </a:solidFill>
                </a:uFill>
                <a:latin typeface="Times New Roman" panose="02020603050405020304" pitchFamily="18" charset="0"/>
                <a:ea typeface="Verdana" panose="020B0604030504040204" pitchFamily="34" charset="0"/>
                <a:cs typeface="Times New Roman" panose="02020603050405020304" pitchFamily="18" charset="0"/>
              </a:rPr>
              <a:t>https://doi.org/10.4067/S0716-27902013000100003</a:t>
            </a:r>
            <a:endParaRPr lang="en-US" sz="2400"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a:spcBef>
                <a:spcPts val="210"/>
              </a:spcBef>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p>
          <a:p>
            <a:pPr marL="70485" algn="just"/>
            <a:r>
              <a:rPr lang="en-US" sz="2400" b="1" dirty="0">
                <a:solidFill>
                  <a:srgbClr val="0000CC"/>
                </a:solidFill>
                <a:effectLst/>
                <a:latin typeface="Times New Roman" panose="02020603050405020304" pitchFamily="18" charset="0"/>
                <a:ea typeface="Verdana" panose="020B0604030504040204" pitchFamily="34" charset="0"/>
                <a:cs typeface="Times New Roman" panose="02020603050405020304" pitchFamily="18" charset="0"/>
              </a:rPr>
              <a:t>vi)</a:t>
            </a:r>
            <a:r>
              <a:rPr lang="en-US" sz="2400" dirty="0">
                <a:solidFill>
                  <a:srgbClr val="0000CC"/>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a:t>
            </a:r>
            <a:r>
              <a:rPr lang="en-US" sz="240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Arce,</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J.P.</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2015</a:t>
            </a:r>
            <a:r>
              <a:rPr lang="en-US" sz="240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'Flautas</a:t>
            </a:r>
            <a:r>
              <a:rPr lang="en-US" sz="240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arqueológicas</a:t>
            </a:r>
            <a:r>
              <a:rPr lang="en-US" sz="240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del</a:t>
            </a:r>
            <a:r>
              <a:rPr lang="en-US" sz="2400"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Ecuador',</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Resonancias</a:t>
            </a:r>
            <a:r>
              <a:rPr lang="en-US" sz="2400" i="1" spc="-2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dirty="0">
                <a:effectLst/>
                <a:latin typeface="Times New Roman" panose="02020603050405020304" pitchFamily="18" charset="0"/>
                <a:ea typeface="Verdana" panose="020B0604030504040204" pitchFamily="34" charset="0"/>
                <a:cs typeface="Times New Roman" panose="02020603050405020304" pitchFamily="18" charset="0"/>
              </a:rPr>
              <a:t>19</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(37),</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spc="-25" dirty="0">
                <a:effectLst/>
                <a:latin typeface="Times New Roman" panose="02020603050405020304" pitchFamily="18" charset="0"/>
                <a:ea typeface="Verdana" panose="020B0604030504040204" pitchFamily="34" charset="0"/>
                <a:cs typeface="Times New Roman" panose="02020603050405020304" pitchFamily="18" charset="0"/>
              </a:rPr>
              <a:t>47-</a:t>
            </a:r>
            <a:endParaRPr lang="en-US" sz="2400" dirty="0">
              <a:effectLst/>
              <a:latin typeface="Times New Roman" panose="02020603050405020304" pitchFamily="18" charset="0"/>
              <a:ea typeface="Verdana" panose="020B0604030504040204" pitchFamily="34" charset="0"/>
              <a:cs typeface="Times New Roman" panose="02020603050405020304" pitchFamily="18" charset="0"/>
            </a:endParaRPr>
          </a:p>
          <a:p>
            <a:pPr marL="70485" algn="just">
              <a:spcBef>
                <a:spcPts val="265"/>
              </a:spcBef>
              <a:spcAft>
                <a:spcPts val="0"/>
              </a:spcAft>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88.</a:t>
            </a:r>
            <a:r>
              <a:rPr lang="en-US" sz="2400" spc="39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u="sng" dirty="0">
                <a:solidFill>
                  <a:srgbClr val="304782"/>
                </a:solidFill>
                <a:effectLst/>
                <a:latin typeface="Times New Roman" panose="02020603050405020304" pitchFamily="18" charset="0"/>
                <a:ea typeface="Verdana" panose="020B0604030504040204" pitchFamily="34" charset="0"/>
                <a:cs typeface="Times New Roman" panose="02020603050405020304" pitchFamily="18" charset="0"/>
                <a:hlinkClick r:id="rId2"/>
              </a:rPr>
              <a:t>http://resonancias.uc.cl/es/N%C2%BA-37/flautas-arqueologicas-del-</a:t>
            </a:r>
            <a:r>
              <a:rPr lang="en-US" sz="2400" u="sng" spc="-10" dirty="0">
                <a:solidFill>
                  <a:srgbClr val="304782"/>
                </a:solidFill>
                <a:effectLst/>
                <a:latin typeface="Times New Roman" panose="02020603050405020304" pitchFamily="18" charset="0"/>
                <a:ea typeface="Verdana" panose="020B0604030504040204" pitchFamily="34" charset="0"/>
                <a:cs typeface="Times New Roman" panose="02020603050405020304" pitchFamily="18" charset="0"/>
                <a:hlinkClick r:id="rId2"/>
              </a:rPr>
              <a:t>ecuador.html</a:t>
            </a:r>
            <a:endParaRPr lang="en-US" sz="2400"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a:spcBef>
                <a:spcPts val="475"/>
              </a:spcBef>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p>
          <a:p>
            <a:pPr algn="just">
              <a:spcBef>
                <a:spcPts val="495"/>
              </a:spcBef>
            </a:pP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p>
          <a:p>
            <a:pPr marL="70485" marR="419100" algn="just">
              <a:lnSpc>
                <a:spcPct val="120000"/>
              </a:lnSpc>
              <a:spcBef>
                <a:spcPts val="5"/>
              </a:spcBef>
              <a:spcAft>
                <a:spcPts val="0"/>
              </a:spcAft>
            </a:pPr>
            <a:r>
              <a:rPr lang="en-US" sz="2400" b="1" dirty="0">
                <a:solidFill>
                  <a:srgbClr val="0000CC"/>
                </a:solidFill>
                <a:effectLst/>
                <a:latin typeface="Times New Roman" panose="02020603050405020304" pitchFamily="18" charset="0"/>
                <a:ea typeface="Verdana" panose="020B0604030504040204" pitchFamily="34" charset="0"/>
                <a:cs typeface="Times New Roman" panose="02020603050405020304" pitchFamily="18" charset="0"/>
              </a:rPr>
              <a:t>x)</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Gérard,</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2011</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'El</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Sonagrama</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Una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representación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práctica</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los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sonidos</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Revista</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Boliviana</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 de </a:t>
            </a:r>
            <a:r>
              <a:rPr lang="en-US" sz="2400" i="1" dirty="0" err="1">
                <a:effectLst/>
                <a:latin typeface="Times New Roman" panose="02020603050405020304" pitchFamily="18" charset="0"/>
                <a:ea typeface="Verdana" panose="020B0604030504040204" pitchFamily="34" charset="0"/>
                <a:cs typeface="Times New Roman" panose="02020603050405020304" pitchFamily="18" charset="0"/>
              </a:rPr>
              <a:t>Física</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dirty="0">
                <a:effectLst/>
                <a:latin typeface="Times New Roman" panose="02020603050405020304" pitchFamily="18" charset="0"/>
                <a:ea typeface="Verdana" panose="020B0604030504040204" pitchFamily="34" charset="0"/>
                <a:cs typeface="Times New Roman" panose="02020603050405020304" pitchFamily="18" charset="0"/>
              </a:rPr>
              <a:t>18</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 37-49.</a:t>
            </a:r>
          </a:p>
        </p:txBody>
      </p:sp>
    </p:spTree>
    <p:extLst>
      <p:ext uri="{BB962C8B-B14F-4D97-AF65-F5344CB8AC3E}">
        <p14:creationId xmlns:p14="http://schemas.microsoft.com/office/powerpoint/2010/main" val="255096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67681" y="3717355"/>
            <a:ext cx="6952615" cy="1427480"/>
          </a:xfrm>
          <a:prstGeom prst="rect">
            <a:avLst/>
          </a:prstGeom>
        </p:spPr>
        <p:txBody>
          <a:bodyPr vert="horz" wrap="square" lIns="0" tIns="12700" rIns="0" bIns="0" rtlCol="0">
            <a:spAutoFit/>
          </a:bodyPr>
          <a:lstStyle/>
          <a:p>
            <a:pPr marL="12700">
              <a:lnSpc>
                <a:spcPct val="100000"/>
              </a:lnSpc>
              <a:spcBef>
                <a:spcPts val="100"/>
              </a:spcBef>
            </a:pPr>
            <a:r>
              <a:rPr sz="9200" spc="-944" dirty="0"/>
              <a:t>THANK</a:t>
            </a:r>
            <a:r>
              <a:rPr sz="9200" spc="-855" dirty="0"/>
              <a:t> </a:t>
            </a:r>
            <a:r>
              <a:rPr sz="9200" spc="-894" dirty="0"/>
              <a:t>YOU</a:t>
            </a:r>
            <a:endParaRPr sz="9200"/>
          </a:p>
        </p:txBody>
      </p:sp>
      <p:sp>
        <p:nvSpPr>
          <p:cNvPr id="3" name="object 3"/>
          <p:cNvSpPr txBox="1"/>
          <p:nvPr/>
        </p:nvSpPr>
        <p:spPr>
          <a:xfrm>
            <a:off x="17145000" y="9287711"/>
            <a:ext cx="468163" cy="397545"/>
          </a:xfrm>
          <a:prstGeom prst="rect">
            <a:avLst/>
          </a:prstGeom>
        </p:spPr>
        <p:txBody>
          <a:bodyPr vert="horz" wrap="square" lIns="0" tIns="0" rIns="0" bIns="0" rtlCol="0">
            <a:spAutoFit/>
          </a:bodyPr>
          <a:lstStyle/>
          <a:p>
            <a:pPr marL="12700">
              <a:lnSpc>
                <a:spcPts val="3070"/>
              </a:lnSpc>
            </a:pPr>
            <a:r>
              <a:rPr lang="en-US" sz="3000" spc="-190" dirty="0">
                <a:solidFill>
                  <a:srgbClr val="333333"/>
                </a:solidFill>
                <a:latin typeface="Verdana"/>
                <a:cs typeface="Verdana"/>
              </a:rPr>
              <a:t>19</a:t>
            </a:r>
            <a:endParaRPr sz="30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419257" y="1326516"/>
            <a:ext cx="1609725" cy="482600"/>
          </a:xfrm>
          <a:prstGeom prst="rect">
            <a:avLst/>
          </a:prstGeom>
        </p:spPr>
        <p:txBody>
          <a:bodyPr vert="horz" wrap="square" lIns="0" tIns="12700" rIns="0" bIns="0" rtlCol="0">
            <a:spAutoFit/>
          </a:bodyPr>
          <a:lstStyle/>
          <a:p>
            <a:pPr marL="12700">
              <a:lnSpc>
                <a:spcPct val="100000"/>
              </a:lnSpc>
              <a:spcBef>
                <a:spcPts val="100"/>
              </a:spcBef>
            </a:pPr>
            <a:r>
              <a:rPr sz="3000" spc="-10" dirty="0">
                <a:latin typeface="Lucida Sans Unicode"/>
                <a:cs typeface="Lucida Sans Unicode"/>
              </a:rPr>
              <a:t>Abstract</a:t>
            </a:r>
            <a:endParaRPr sz="3000" dirty="0">
              <a:latin typeface="Lucida Sans Unicode"/>
              <a:cs typeface="Lucida Sans Unicode"/>
            </a:endParaRPr>
          </a:p>
        </p:txBody>
      </p:sp>
      <p:sp>
        <p:nvSpPr>
          <p:cNvPr id="4" name="object 4"/>
          <p:cNvSpPr txBox="1"/>
          <p:nvPr/>
        </p:nvSpPr>
        <p:spPr>
          <a:xfrm>
            <a:off x="5419257" y="2774335"/>
            <a:ext cx="4292600" cy="482600"/>
          </a:xfrm>
          <a:prstGeom prst="rect">
            <a:avLst/>
          </a:prstGeom>
        </p:spPr>
        <p:txBody>
          <a:bodyPr vert="horz" wrap="square" lIns="0" tIns="12700" rIns="0" bIns="0" rtlCol="0">
            <a:spAutoFit/>
          </a:bodyPr>
          <a:lstStyle/>
          <a:p>
            <a:pPr marL="12700">
              <a:lnSpc>
                <a:spcPct val="100000"/>
              </a:lnSpc>
              <a:spcBef>
                <a:spcPts val="100"/>
              </a:spcBef>
            </a:pPr>
            <a:r>
              <a:rPr lang="en-US" sz="3000" dirty="0">
                <a:latin typeface="Lucida Sans Unicode"/>
                <a:cs typeface="Lucida Sans Unicode"/>
              </a:rPr>
              <a:t>Parameters</a:t>
            </a:r>
            <a:endParaRPr sz="3000" dirty="0">
              <a:latin typeface="Lucida Sans Unicode"/>
              <a:cs typeface="Lucida Sans Unicode"/>
            </a:endParaRPr>
          </a:p>
        </p:txBody>
      </p:sp>
      <p:sp>
        <p:nvSpPr>
          <p:cNvPr id="5" name="object 5"/>
          <p:cNvSpPr txBox="1"/>
          <p:nvPr/>
        </p:nvSpPr>
        <p:spPr>
          <a:xfrm>
            <a:off x="5348377" y="4342151"/>
            <a:ext cx="5118419"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a:latin typeface="Lucida Sans Unicode"/>
                <a:cs typeface="Lucida Sans Unicode"/>
              </a:rPr>
              <a:t>Classification of Whistles</a:t>
            </a:r>
            <a:endParaRPr sz="3000" dirty="0">
              <a:latin typeface="Lucida Sans Unicode"/>
              <a:cs typeface="Lucida Sans Unicode"/>
            </a:endParaRPr>
          </a:p>
        </p:txBody>
      </p:sp>
      <p:sp>
        <p:nvSpPr>
          <p:cNvPr id="6" name="object 6"/>
          <p:cNvSpPr txBox="1"/>
          <p:nvPr/>
        </p:nvSpPr>
        <p:spPr>
          <a:xfrm>
            <a:off x="4736951" y="1303429"/>
            <a:ext cx="126364"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Lucida Sans Unicode"/>
                <a:cs typeface="Lucida Sans Unicode"/>
              </a:rPr>
              <a:t>I</a:t>
            </a:r>
            <a:endParaRPr sz="3000">
              <a:latin typeface="Lucida Sans Unicode"/>
              <a:cs typeface="Lucida Sans Unicode"/>
            </a:endParaRPr>
          </a:p>
        </p:txBody>
      </p:sp>
      <p:sp>
        <p:nvSpPr>
          <p:cNvPr id="7" name="object 7"/>
          <p:cNvSpPr txBox="1"/>
          <p:nvPr/>
        </p:nvSpPr>
        <p:spPr>
          <a:xfrm>
            <a:off x="4736951" y="2038882"/>
            <a:ext cx="2922270" cy="482600"/>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sz="3000" spc="-25" dirty="0">
                <a:latin typeface="Lucida Sans Unicode"/>
                <a:cs typeface="Lucida Sans Unicode"/>
              </a:rPr>
              <a:t>II</a:t>
            </a:r>
            <a:r>
              <a:rPr sz="3000" dirty="0">
                <a:latin typeface="Lucida Sans Unicode"/>
                <a:cs typeface="Lucida Sans Unicode"/>
              </a:rPr>
              <a:t>	</a:t>
            </a:r>
            <a:r>
              <a:rPr sz="3000" spc="-40" dirty="0">
                <a:latin typeface="Lucida Sans Unicode"/>
                <a:cs typeface="Lucida Sans Unicode"/>
              </a:rPr>
              <a:t>Introduction</a:t>
            </a:r>
            <a:endParaRPr sz="3000" dirty="0">
              <a:latin typeface="Lucida Sans Unicode"/>
              <a:cs typeface="Lucida Sans Unicode"/>
            </a:endParaRPr>
          </a:p>
        </p:txBody>
      </p:sp>
      <p:sp>
        <p:nvSpPr>
          <p:cNvPr id="8" name="object 8"/>
          <p:cNvSpPr txBox="1"/>
          <p:nvPr/>
        </p:nvSpPr>
        <p:spPr>
          <a:xfrm>
            <a:off x="4754807" y="2774335"/>
            <a:ext cx="327660" cy="482600"/>
          </a:xfrm>
          <a:prstGeom prst="rect">
            <a:avLst/>
          </a:prstGeom>
        </p:spPr>
        <p:txBody>
          <a:bodyPr vert="horz" wrap="square" lIns="0" tIns="12700" rIns="0" bIns="0" rtlCol="0">
            <a:spAutoFit/>
          </a:bodyPr>
          <a:lstStyle/>
          <a:p>
            <a:pPr marL="12700">
              <a:lnSpc>
                <a:spcPct val="100000"/>
              </a:lnSpc>
              <a:spcBef>
                <a:spcPts val="100"/>
              </a:spcBef>
            </a:pPr>
            <a:r>
              <a:rPr sz="3000" spc="-60" dirty="0">
                <a:latin typeface="Lucida Sans Unicode"/>
                <a:cs typeface="Lucida Sans Unicode"/>
              </a:rPr>
              <a:t>III</a:t>
            </a:r>
            <a:endParaRPr sz="3000" dirty="0">
              <a:latin typeface="Lucida Sans Unicode"/>
              <a:cs typeface="Lucida Sans Unicode"/>
            </a:endParaRPr>
          </a:p>
        </p:txBody>
      </p:sp>
      <p:sp>
        <p:nvSpPr>
          <p:cNvPr id="9" name="object 9"/>
          <p:cNvSpPr txBox="1"/>
          <p:nvPr/>
        </p:nvSpPr>
        <p:spPr>
          <a:xfrm>
            <a:off x="4736951" y="3531287"/>
            <a:ext cx="3535045" cy="482600"/>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sz="3000" spc="-25" dirty="0">
                <a:latin typeface="Lucida Sans Unicode"/>
                <a:cs typeface="Lucida Sans Unicode"/>
              </a:rPr>
              <a:t>IV</a:t>
            </a:r>
            <a:r>
              <a:rPr sz="3000" dirty="0">
                <a:latin typeface="Lucida Sans Unicode"/>
                <a:cs typeface="Lucida Sans Unicode"/>
              </a:rPr>
              <a:t>	</a:t>
            </a:r>
            <a:r>
              <a:rPr lang="en-US" sz="3000" spc="-50" dirty="0">
                <a:latin typeface="Lucida Sans Unicode"/>
                <a:cs typeface="Lucida Sans Unicode"/>
              </a:rPr>
              <a:t>Objectives</a:t>
            </a:r>
            <a:endParaRPr sz="3000" dirty="0">
              <a:latin typeface="Lucida Sans Unicode"/>
              <a:cs typeface="Lucida Sans Unicode"/>
            </a:endParaRPr>
          </a:p>
        </p:txBody>
      </p:sp>
      <p:sp>
        <p:nvSpPr>
          <p:cNvPr id="10" name="object 10"/>
          <p:cNvSpPr txBox="1"/>
          <p:nvPr/>
        </p:nvSpPr>
        <p:spPr>
          <a:xfrm>
            <a:off x="4765903" y="4357133"/>
            <a:ext cx="290195" cy="482600"/>
          </a:xfrm>
          <a:prstGeom prst="rect">
            <a:avLst/>
          </a:prstGeom>
        </p:spPr>
        <p:txBody>
          <a:bodyPr vert="horz" wrap="square" lIns="0" tIns="12700" rIns="0" bIns="0" rtlCol="0">
            <a:spAutoFit/>
          </a:bodyPr>
          <a:lstStyle/>
          <a:p>
            <a:pPr marL="12700">
              <a:lnSpc>
                <a:spcPct val="100000"/>
              </a:lnSpc>
              <a:spcBef>
                <a:spcPts val="100"/>
              </a:spcBef>
            </a:pPr>
            <a:r>
              <a:rPr sz="3000" spc="65" dirty="0">
                <a:latin typeface="Lucida Sans Unicode"/>
                <a:cs typeface="Lucida Sans Unicode"/>
              </a:rPr>
              <a:t>V</a:t>
            </a:r>
            <a:endParaRPr sz="3000" dirty="0">
              <a:latin typeface="Lucida Sans Unicode"/>
              <a:cs typeface="Lucida Sans Unicode"/>
            </a:endParaRPr>
          </a:p>
        </p:txBody>
      </p:sp>
      <p:sp>
        <p:nvSpPr>
          <p:cNvPr id="11" name="object 11"/>
          <p:cNvSpPr txBox="1"/>
          <p:nvPr/>
        </p:nvSpPr>
        <p:spPr>
          <a:xfrm>
            <a:off x="16268509" y="1532029"/>
            <a:ext cx="252095" cy="482600"/>
          </a:xfrm>
          <a:prstGeom prst="rect">
            <a:avLst/>
          </a:prstGeom>
        </p:spPr>
        <p:txBody>
          <a:bodyPr vert="horz" wrap="square" lIns="0" tIns="12700" rIns="0" bIns="0" rtlCol="0">
            <a:spAutoFit/>
          </a:bodyPr>
          <a:lstStyle/>
          <a:p>
            <a:pPr marL="12700">
              <a:lnSpc>
                <a:spcPct val="100000"/>
              </a:lnSpc>
              <a:spcBef>
                <a:spcPts val="100"/>
              </a:spcBef>
            </a:pPr>
            <a:r>
              <a:rPr sz="3000" spc="-65" dirty="0">
                <a:latin typeface="Lucida Sans Unicode"/>
                <a:cs typeface="Lucida Sans Unicode"/>
              </a:rPr>
              <a:t>3</a:t>
            </a:r>
            <a:endParaRPr sz="3000">
              <a:latin typeface="Lucida Sans Unicode"/>
              <a:cs typeface="Lucida Sans Unicode"/>
            </a:endParaRPr>
          </a:p>
        </p:txBody>
      </p:sp>
      <p:sp>
        <p:nvSpPr>
          <p:cNvPr id="12" name="object 12"/>
          <p:cNvSpPr txBox="1"/>
          <p:nvPr/>
        </p:nvSpPr>
        <p:spPr>
          <a:xfrm>
            <a:off x="16247911" y="2107098"/>
            <a:ext cx="272415"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Lucida Sans Unicode"/>
                <a:cs typeface="Lucida Sans Unicode"/>
              </a:rPr>
              <a:t>4</a:t>
            </a:r>
            <a:endParaRPr sz="3000" dirty="0">
              <a:latin typeface="Lucida Sans Unicode"/>
              <a:cs typeface="Lucida Sans Unicode"/>
            </a:endParaRPr>
          </a:p>
        </p:txBody>
      </p:sp>
      <p:sp>
        <p:nvSpPr>
          <p:cNvPr id="13" name="object 13"/>
          <p:cNvSpPr txBox="1"/>
          <p:nvPr/>
        </p:nvSpPr>
        <p:spPr>
          <a:xfrm>
            <a:off x="15949002" y="2799186"/>
            <a:ext cx="704850" cy="482600"/>
          </a:xfrm>
          <a:prstGeom prst="rect">
            <a:avLst/>
          </a:prstGeom>
        </p:spPr>
        <p:txBody>
          <a:bodyPr vert="horz" wrap="square" lIns="0" tIns="12700" rIns="0" bIns="0" rtlCol="0">
            <a:spAutoFit/>
          </a:bodyPr>
          <a:lstStyle/>
          <a:p>
            <a:pPr marL="12700">
              <a:lnSpc>
                <a:spcPct val="100000"/>
              </a:lnSpc>
              <a:spcBef>
                <a:spcPts val="100"/>
              </a:spcBef>
            </a:pPr>
            <a:r>
              <a:rPr lang="en-US" sz="3000" spc="-114" dirty="0">
                <a:latin typeface="Lucida Sans Unicode"/>
                <a:cs typeface="Lucida Sans Unicode"/>
              </a:rPr>
              <a:t>5-6</a:t>
            </a:r>
            <a:endParaRPr sz="3000" dirty="0">
              <a:latin typeface="Lucida Sans Unicode"/>
              <a:cs typeface="Lucida Sans Unicode"/>
            </a:endParaRPr>
          </a:p>
        </p:txBody>
      </p:sp>
      <p:sp>
        <p:nvSpPr>
          <p:cNvPr id="14" name="object 14"/>
          <p:cNvSpPr txBox="1"/>
          <p:nvPr/>
        </p:nvSpPr>
        <p:spPr>
          <a:xfrm>
            <a:off x="15949002" y="4403173"/>
            <a:ext cx="1035050" cy="507365"/>
          </a:xfrm>
          <a:prstGeom prst="rect">
            <a:avLst/>
          </a:prstGeom>
        </p:spPr>
        <p:txBody>
          <a:bodyPr vert="horz" wrap="square" lIns="0" tIns="13970" rIns="0" bIns="0" rtlCol="0">
            <a:spAutoFit/>
          </a:bodyPr>
          <a:lstStyle/>
          <a:p>
            <a:pPr marL="12700">
              <a:lnSpc>
                <a:spcPct val="100000"/>
              </a:lnSpc>
              <a:spcBef>
                <a:spcPts val="110"/>
              </a:spcBef>
            </a:pPr>
            <a:r>
              <a:rPr lang="en-US" sz="3150" spc="-335" dirty="0">
                <a:latin typeface="Lucida Sans Unicode"/>
                <a:cs typeface="Lucida Sans Unicode"/>
              </a:rPr>
              <a:t>8-9</a:t>
            </a:r>
            <a:endParaRPr sz="3150" dirty="0">
              <a:latin typeface="Lucida Sans Unicode"/>
              <a:cs typeface="Lucida Sans Unicode"/>
            </a:endParaRPr>
          </a:p>
        </p:txBody>
      </p:sp>
      <p:sp>
        <p:nvSpPr>
          <p:cNvPr id="15" name="object 15"/>
          <p:cNvSpPr txBox="1"/>
          <p:nvPr/>
        </p:nvSpPr>
        <p:spPr>
          <a:xfrm>
            <a:off x="15679128" y="602616"/>
            <a:ext cx="974725" cy="482600"/>
          </a:xfrm>
          <a:prstGeom prst="rect">
            <a:avLst/>
          </a:prstGeom>
        </p:spPr>
        <p:txBody>
          <a:bodyPr vert="horz" wrap="square" lIns="0" tIns="12700" rIns="0" bIns="0" rtlCol="0">
            <a:spAutoFit/>
          </a:bodyPr>
          <a:lstStyle/>
          <a:p>
            <a:pPr marL="12700">
              <a:lnSpc>
                <a:spcPct val="100000"/>
              </a:lnSpc>
              <a:spcBef>
                <a:spcPts val="100"/>
              </a:spcBef>
            </a:pPr>
            <a:r>
              <a:rPr sz="3000" spc="120" dirty="0">
                <a:latin typeface="Lucida Sans Unicode"/>
                <a:cs typeface="Lucida Sans Unicode"/>
              </a:rPr>
              <a:t>Page</a:t>
            </a:r>
            <a:endParaRPr sz="3000">
              <a:latin typeface="Lucida Sans Unicode"/>
              <a:cs typeface="Lucida Sans Unicode"/>
            </a:endParaRPr>
          </a:p>
        </p:txBody>
      </p:sp>
      <p:sp>
        <p:nvSpPr>
          <p:cNvPr id="16" name="object 16"/>
          <p:cNvSpPr/>
          <p:nvPr/>
        </p:nvSpPr>
        <p:spPr>
          <a:xfrm>
            <a:off x="0" y="0"/>
            <a:ext cx="3581400" cy="10287000"/>
          </a:xfrm>
          <a:custGeom>
            <a:avLst/>
            <a:gdLst/>
            <a:ahLst/>
            <a:cxnLst/>
            <a:rect l="l" t="t" r="r" b="b"/>
            <a:pathLst>
              <a:path w="3581400" h="10287000">
                <a:moveTo>
                  <a:pt x="3580964" y="10286998"/>
                </a:moveTo>
                <a:lnTo>
                  <a:pt x="0" y="10286998"/>
                </a:lnTo>
                <a:lnTo>
                  <a:pt x="0" y="0"/>
                </a:lnTo>
                <a:lnTo>
                  <a:pt x="3580964" y="0"/>
                </a:lnTo>
                <a:lnTo>
                  <a:pt x="3580964" y="10286998"/>
                </a:lnTo>
                <a:close/>
              </a:path>
            </a:pathLst>
          </a:custGeom>
          <a:solidFill>
            <a:srgbClr val="00C399"/>
          </a:solidFill>
        </p:spPr>
        <p:txBody>
          <a:bodyPr wrap="square" lIns="0" tIns="0" rIns="0" bIns="0" rtlCol="0"/>
          <a:lstStyle/>
          <a:p>
            <a:endParaRPr/>
          </a:p>
        </p:txBody>
      </p:sp>
      <p:sp>
        <p:nvSpPr>
          <p:cNvPr id="17" name="object 17"/>
          <p:cNvSpPr txBox="1"/>
          <p:nvPr/>
        </p:nvSpPr>
        <p:spPr>
          <a:xfrm>
            <a:off x="482164" y="489619"/>
            <a:ext cx="1958975" cy="982980"/>
          </a:xfrm>
          <a:prstGeom prst="rect">
            <a:avLst/>
          </a:prstGeom>
        </p:spPr>
        <p:txBody>
          <a:bodyPr vert="horz" wrap="square" lIns="0" tIns="30480" rIns="0" bIns="0" rtlCol="0">
            <a:spAutoFit/>
          </a:bodyPr>
          <a:lstStyle/>
          <a:p>
            <a:pPr marL="12700" marR="5080">
              <a:lnSpc>
                <a:spcPts val="3750"/>
              </a:lnSpc>
              <a:spcBef>
                <a:spcPts val="240"/>
              </a:spcBef>
            </a:pPr>
            <a:r>
              <a:rPr sz="3150" spc="160" dirty="0">
                <a:latin typeface="Lucida Sans Unicode"/>
                <a:cs typeface="Lucida Sans Unicode"/>
              </a:rPr>
              <a:t>Table</a:t>
            </a:r>
            <a:r>
              <a:rPr sz="3150" spc="155" dirty="0">
                <a:latin typeface="Lucida Sans Unicode"/>
                <a:cs typeface="Lucida Sans Unicode"/>
              </a:rPr>
              <a:t> </a:t>
            </a:r>
            <a:r>
              <a:rPr sz="3150" spc="-25" dirty="0">
                <a:latin typeface="Lucida Sans Unicode"/>
                <a:cs typeface="Lucida Sans Unicode"/>
              </a:rPr>
              <a:t>of </a:t>
            </a:r>
            <a:r>
              <a:rPr sz="3150" spc="165" dirty="0">
                <a:latin typeface="Lucida Sans Unicode"/>
                <a:cs typeface="Lucida Sans Unicode"/>
              </a:rPr>
              <a:t>Contents</a:t>
            </a:r>
            <a:endParaRPr sz="3150">
              <a:latin typeface="Lucida Sans Unicode"/>
              <a:cs typeface="Lucida Sans Unicode"/>
            </a:endParaRPr>
          </a:p>
        </p:txBody>
      </p:sp>
      <p:sp>
        <p:nvSpPr>
          <p:cNvPr id="18" name="object 18"/>
          <p:cNvSpPr txBox="1"/>
          <p:nvPr/>
        </p:nvSpPr>
        <p:spPr>
          <a:xfrm>
            <a:off x="4695513" y="5103499"/>
            <a:ext cx="443230" cy="474489"/>
          </a:xfrm>
          <a:prstGeom prst="rect">
            <a:avLst/>
          </a:prstGeom>
        </p:spPr>
        <p:txBody>
          <a:bodyPr vert="horz" wrap="square" lIns="0" tIns="12700" rIns="0" bIns="0" rtlCol="0">
            <a:spAutoFit/>
          </a:bodyPr>
          <a:lstStyle/>
          <a:p>
            <a:pPr marL="12700">
              <a:lnSpc>
                <a:spcPct val="100000"/>
              </a:lnSpc>
              <a:spcBef>
                <a:spcPts val="100"/>
              </a:spcBef>
            </a:pPr>
            <a:r>
              <a:rPr sz="3000" spc="-204" dirty="0">
                <a:latin typeface="Lucida Sans Unicode" panose="020B0602030504020204" pitchFamily="34" charset="0"/>
                <a:cs typeface="Lucida Sans Unicode" panose="020B0602030504020204" pitchFamily="34" charset="0"/>
              </a:rPr>
              <a:t>VI</a:t>
            </a:r>
            <a:endParaRPr sz="3000" dirty="0">
              <a:latin typeface="Lucida Sans Unicode" panose="020B0602030504020204" pitchFamily="34" charset="0"/>
              <a:cs typeface="Lucida Sans Unicode" panose="020B0602030504020204" pitchFamily="34" charset="0"/>
            </a:endParaRPr>
          </a:p>
        </p:txBody>
      </p:sp>
      <p:sp>
        <p:nvSpPr>
          <p:cNvPr id="19" name="object 19"/>
          <p:cNvSpPr txBox="1"/>
          <p:nvPr/>
        </p:nvSpPr>
        <p:spPr>
          <a:xfrm>
            <a:off x="5372958" y="5152280"/>
            <a:ext cx="4981575" cy="497840"/>
          </a:xfrm>
          <a:prstGeom prst="rect">
            <a:avLst/>
          </a:prstGeom>
        </p:spPr>
        <p:txBody>
          <a:bodyPr vert="horz" wrap="square" lIns="0" tIns="12700" rIns="0" bIns="0" rtlCol="0">
            <a:spAutoFit/>
          </a:bodyPr>
          <a:lstStyle/>
          <a:p>
            <a:pPr marL="12700">
              <a:lnSpc>
                <a:spcPct val="100000"/>
              </a:lnSpc>
              <a:spcBef>
                <a:spcPts val="100"/>
              </a:spcBef>
            </a:pPr>
            <a:r>
              <a:rPr lang="en-US" sz="3100" spc="-50" dirty="0">
                <a:latin typeface="Lucida Sans Unicode"/>
                <a:cs typeface="Lucida Sans Unicode"/>
              </a:rPr>
              <a:t>Materials Required</a:t>
            </a:r>
            <a:endParaRPr sz="3100" dirty="0">
              <a:latin typeface="Lucida Sans Unicode"/>
              <a:cs typeface="Lucida Sans Unicode"/>
            </a:endParaRPr>
          </a:p>
        </p:txBody>
      </p:sp>
      <p:sp>
        <p:nvSpPr>
          <p:cNvPr id="21" name="object 21"/>
          <p:cNvSpPr txBox="1"/>
          <p:nvPr/>
        </p:nvSpPr>
        <p:spPr>
          <a:xfrm>
            <a:off x="16122674" y="5170175"/>
            <a:ext cx="1062355" cy="476884"/>
          </a:xfrm>
          <a:prstGeom prst="rect">
            <a:avLst/>
          </a:prstGeom>
        </p:spPr>
        <p:txBody>
          <a:bodyPr vert="horz" wrap="square" lIns="0" tIns="13970" rIns="0" bIns="0" rtlCol="0">
            <a:spAutoFit/>
          </a:bodyPr>
          <a:lstStyle/>
          <a:p>
            <a:pPr marL="12700">
              <a:lnSpc>
                <a:spcPct val="100000"/>
              </a:lnSpc>
              <a:spcBef>
                <a:spcPts val="110"/>
              </a:spcBef>
            </a:pPr>
            <a:r>
              <a:rPr lang="en-US" sz="2950" b="1" spc="-35" dirty="0">
                <a:latin typeface="Times New Roman" panose="02020603050405020304" pitchFamily="18" charset="0"/>
                <a:cs typeface="Times New Roman" panose="02020603050405020304" pitchFamily="18" charset="0"/>
              </a:rPr>
              <a:t>10</a:t>
            </a:r>
            <a:endParaRPr sz="2950" b="1" dirty="0">
              <a:latin typeface="Times New Roman" panose="02020603050405020304" pitchFamily="18" charset="0"/>
              <a:cs typeface="Times New Roman" panose="02020603050405020304" pitchFamily="18" charset="0"/>
            </a:endParaRPr>
          </a:p>
        </p:txBody>
      </p:sp>
      <p:sp>
        <p:nvSpPr>
          <p:cNvPr id="22" name="object 22"/>
          <p:cNvSpPr txBox="1"/>
          <p:nvPr/>
        </p:nvSpPr>
        <p:spPr>
          <a:xfrm>
            <a:off x="16331590" y="3495236"/>
            <a:ext cx="802640" cy="466725"/>
          </a:xfrm>
          <a:prstGeom prst="rect">
            <a:avLst/>
          </a:prstGeom>
        </p:spPr>
        <p:txBody>
          <a:bodyPr vert="horz" wrap="square" lIns="0" tIns="12065" rIns="0" bIns="0" rtlCol="0">
            <a:spAutoFit/>
          </a:bodyPr>
          <a:lstStyle/>
          <a:p>
            <a:pPr marL="12700">
              <a:lnSpc>
                <a:spcPct val="100000"/>
              </a:lnSpc>
              <a:spcBef>
                <a:spcPts val="95"/>
              </a:spcBef>
            </a:pPr>
            <a:r>
              <a:rPr lang="en-US" sz="2900" b="1" dirty="0">
                <a:latin typeface="Times New Roman" panose="02020603050405020304" pitchFamily="18" charset="0"/>
                <a:cs typeface="Times New Roman" panose="02020603050405020304" pitchFamily="18" charset="0"/>
              </a:rPr>
              <a:t>7</a:t>
            </a:r>
            <a:endParaRPr sz="2900" b="1"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455D120D-6CE9-B95C-8D11-5A71E848FB61}"/>
              </a:ext>
            </a:extLst>
          </p:cNvPr>
          <p:cNvSpPr txBox="1"/>
          <p:nvPr/>
        </p:nvSpPr>
        <p:spPr>
          <a:xfrm>
            <a:off x="4765903" y="7963739"/>
            <a:ext cx="4496267" cy="474489"/>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lang="en-US" sz="3000" spc="-25" dirty="0">
                <a:latin typeface="Lucida Sans Unicode"/>
                <a:cs typeface="Lucida Sans Unicode"/>
              </a:rPr>
              <a:t>X Uses &amp; Advantages</a:t>
            </a:r>
            <a:endParaRPr sz="3000" dirty="0">
              <a:latin typeface="Lucida Sans Unicode"/>
              <a:cs typeface="Lucida Sans Unicode"/>
            </a:endParaRPr>
          </a:p>
        </p:txBody>
      </p:sp>
      <p:sp>
        <p:nvSpPr>
          <p:cNvPr id="25" name="object 9">
            <a:extLst>
              <a:ext uri="{FF2B5EF4-FFF2-40B4-BE49-F238E27FC236}">
                <a16:creationId xmlns:a16="http://schemas.microsoft.com/office/drawing/2014/main" id="{D53F70D3-368F-785E-7838-6A0DBBDF1F70}"/>
              </a:ext>
            </a:extLst>
          </p:cNvPr>
          <p:cNvSpPr txBox="1"/>
          <p:nvPr/>
        </p:nvSpPr>
        <p:spPr>
          <a:xfrm>
            <a:off x="4800133" y="7314825"/>
            <a:ext cx="3535045" cy="482600"/>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lang="en-US" sz="3000" spc="-25" dirty="0">
                <a:latin typeface="Lucida Sans Unicode"/>
                <a:cs typeface="Lucida Sans Unicode"/>
              </a:rPr>
              <a:t>IX Technology</a:t>
            </a:r>
            <a:endParaRPr sz="3000" dirty="0">
              <a:latin typeface="Lucida Sans Unicode"/>
              <a:cs typeface="Lucida Sans Unicode"/>
            </a:endParaRPr>
          </a:p>
        </p:txBody>
      </p:sp>
      <p:sp>
        <p:nvSpPr>
          <p:cNvPr id="26" name="object 9">
            <a:extLst>
              <a:ext uri="{FF2B5EF4-FFF2-40B4-BE49-F238E27FC236}">
                <a16:creationId xmlns:a16="http://schemas.microsoft.com/office/drawing/2014/main" id="{D667F7D8-DD19-2B6A-9DE2-A79CE316AAD7}"/>
              </a:ext>
            </a:extLst>
          </p:cNvPr>
          <p:cNvSpPr txBox="1"/>
          <p:nvPr/>
        </p:nvSpPr>
        <p:spPr>
          <a:xfrm>
            <a:off x="4736951" y="6600412"/>
            <a:ext cx="3535045" cy="482600"/>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lang="en-US" sz="3000" spc="-25" dirty="0">
                <a:latin typeface="Lucida Sans Unicode"/>
                <a:cs typeface="Lucida Sans Unicode"/>
              </a:rPr>
              <a:t>VIII Mechanism</a:t>
            </a:r>
            <a:endParaRPr sz="3000" dirty="0">
              <a:latin typeface="Lucida Sans Unicode"/>
              <a:cs typeface="Lucida Sans Unicode"/>
            </a:endParaRPr>
          </a:p>
        </p:txBody>
      </p:sp>
      <p:sp>
        <p:nvSpPr>
          <p:cNvPr id="27" name="object 9">
            <a:extLst>
              <a:ext uri="{FF2B5EF4-FFF2-40B4-BE49-F238E27FC236}">
                <a16:creationId xmlns:a16="http://schemas.microsoft.com/office/drawing/2014/main" id="{F667F1B1-E09F-254F-7107-E62909B9D3E7}"/>
              </a:ext>
            </a:extLst>
          </p:cNvPr>
          <p:cNvSpPr txBox="1"/>
          <p:nvPr/>
        </p:nvSpPr>
        <p:spPr>
          <a:xfrm>
            <a:off x="4695513" y="5894111"/>
            <a:ext cx="4600887" cy="474489"/>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lang="en-US" sz="3000" spc="-25" dirty="0">
                <a:latin typeface="Lucida Sans Unicode"/>
                <a:cs typeface="Lucida Sans Unicode"/>
              </a:rPr>
              <a:t>VII Sound Generation  </a:t>
            </a:r>
            <a:endParaRPr sz="3000" dirty="0">
              <a:latin typeface="Lucida Sans Unicode"/>
              <a:cs typeface="Lucida Sans Unicode"/>
            </a:endParaRPr>
          </a:p>
        </p:txBody>
      </p:sp>
      <p:sp>
        <p:nvSpPr>
          <p:cNvPr id="29" name="object 9">
            <a:extLst>
              <a:ext uri="{FF2B5EF4-FFF2-40B4-BE49-F238E27FC236}">
                <a16:creationId xmlns:a16="http://schemas.microsoft.com/office/drawing/2014/main" id="{1D1C5E8F-76E8-0860-E611-6AF9F0642FAA}"/>
              </a:ext>
            </a:extLst>
          </p:cNvPr>
          <p:cNvSpPr txBox="1"/>
          <p:nvPr/>
        </p:nvSpPr>
        <p:spPr>
          <a:xfrm>
            <a:off x="4754807" y="8652051"/>
            <a:ext cx="3535045" cy="482600"/>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lang="en-US" sz="3000" spc="-25" dirty="0">
                <a:latin typeface="Lucida Sans Unicode"/>
                <a:cs typeface="Lucida Sans Unicode"/>
              </a:rPr>
              <a:t>XI Conclusion</a:t>
            </a:r>
            <a:endParaRPr sz="3000" dirty="0">
              <a:latin typeface="Lucida Sans Unicode"/>
              <a:cs typeface="Lucida Sans Unicode"/>
            </a:endParaRPr>
          </a:p>
        </p:txBody>
      </p:sp>
      <p:sp>
        <p:nvSpPr>
          <p:cNvPr id="30" name="object 14">
            <a:extLst>
              <a:ext uri="{FF2B5EF4-FFF2-40B4-BE49-F238E27FC236}">
                <a16:creationId xmlns:a16="http://schemas.microsoft.com/office/drawing/2014/main" id="{657E2AF7-2228-282E-0247-A52EC3EAC927}"/>
              </a:ext>
            </a:extLst>
          </p:cNvPr>
          <p:cNvSpPr txBox="1"/>
          <p:nvPr/>
        </p:nvSpPr>
        <p:spPr>
          <a:xfrm>
            <a:off x="15679128" y="5865069"/>
            <a:ext cx="1304924" cy="498855"/>
          </a:xfrm>
          <a:prstGeom prst="rect">
            <a:avLst/>
          </a:prstGeom>
        </p:spPr>
        <p:txBody>
          <a:bodyPr vert="horz" wrap="square" lIns="0" tIns="13970" rIns="0" bIns="0" rtlCol="0">
            <a:spAutoFit/>
          </a:bodyPr>
          <a:lstStyle/>
          <a:p>
            <a:pPr marL="12700">
              <a:lnSpc>
                <a:spcPct val="100000"/>
              </a:lnSpc>
              <a:spcBef>
                <a:spcPts val="110"/>
              </a:spcBef>
            </a:pPr>
            <a:r>
              <a:rPr lang="en-US" sz="3150" spc="-335" dirty="0">
                <a:latin typeface="Lucida Sans Unicode"/>
                <a:cs typeface="Lucida Sans Unicode"/>
              </a:rPr>
              <a:t>11-12</a:t>
            </a:r>
            <a:endParaRPr sz="3150" dirty="0">
              <a:latin typeface="Lucida Sans Unicode"/>
              <a:cs typeface="Lucida Sans Unicode"/>
            </a:endParaRPr>
          </a:p>
        </p:txBody>
      </p:sp>
      <p:sp>
        <p:nvSpPr>
          <p:cNvPr id="34" name="object 22">
            <a:extLst>
              <a:ext uri="{FF2B5EF4-FFF2-40B4-BE49-F238E27FC236}">
                <a16:creationId xmlns:a16="http://schemas.microsoft.com/office/drawing/2014/main" id="{26184778-8B0C-F539-793D-7E82280F3134}"/>
              </a:ext>
            </a:extLst>
          </p:cNvPr>
          <p:cNvSpPr txBox="1"/>
          <p:nvPr/>
        </p:nvSpPr>
        <p:spPr>
          <a:xfrm>
            <a:off x="16247911" y="8652051"/>
            <a:ext cx="802640" cy="466725"/>
          </a:xfrm>
          <a:prstGeom prst="rect">
            <a:avLst/>
          </a:prstGeom>
        </p:spPr>
        <p:txBody>
          <a:bodyPr vert="horz" wrap="square" lIns="0" tIns="12065" rIns="0" bIns="0" rtlCol="0">
            <a:spAutoFit/>
          </a:bodyPr>
          <a:lstStyle/>
          <a:p>
            <a:pPr marL="12700">
              <a:lnSpc>
                <a:spcPct val="100000"/>
              </a:lnSpc>
              <a:spcBef>
                <a:spcPts val="95"/>
              </a:spcBef>
            </a:pPr>
            <a:r>
              <a:rPr lang="en-US" sz="2900" b="1" dirty="0">
                <a:latin typeface="Times New Roman" panose="02020603050405020304" pitchFamily="18" charset="0"/>
                <a:cs typeface="Times New Roman" panose="02020603050405020304" pitchFamily="18" charset="0"/>
              </a:rPr>
              <a:t>17</a:t>
            </a:r>
            <a:endParaRPr sz="2900" b="1" dirty="0">
              <a:latin typeface="Times New Roman" panose="02020603050405020304" pitchFamily="18" charset="0"/>
              <a:cs typeface="Times New Roman" panose="02020603050405020304" pitchFamily="18" charset="0"/>
            </a:endParaRPr>
          </a:p>
        </p:txBody>
      </p:sp>
      <p:sp>
        <p:nvSpPr>
          <p:cNvPr id="35" name="object 22">
            <a:extLst>
              <a:ext uri="{FF2B5EF4-FFF2-40B4-BE49-F238E27FC236}">
                <a16:creationId xmlns:a16="http://schemas.microsoft.com/office/drawing/2014/main" id="{D37061C2-AEA9-AECA-58BF-16DB056B7814}"/>
              </a:ext>
            </a:extLst>
          </p:cNvPr>
          <p:cNvSpPr txBox="1"/>
          <p:nvPr/>
        </p:nvSpPr>
        <p:spPr>
          <a:xfrm>
            <a:off x="15745627" y="7905183"/>
            <a:ext cx="1304924" cy="458459"/>
          </a:xfrm>
          <a:prstGeom prst="rect">
            <a:avLst/>
          </a:prstGeom>
        </p:spPr>
        <p:txBody>
          <a:bodyPr vert="horz" wrap="square" lIns="0" tIns="12065" rIns="0" bIns="0" rtlCol="0">
            <a:spAutoFit/>
          </a:bodyPr>
          <a:lstStyle/>
          <a:p>
            <a:pPr marL="12700">
              <a:lnSpc>
                <a:spcPct val="100000"/>
              </a:lnSpc>
              <a:spcBef>
                <a:spcPts val="95"/>
              </a:spcBef>
            </a:pPr>
            <a:r>
              <a:rPr lang="en-US" sz="2900" b="1" dirty="0">
                <a:latin typeface="Times New Roman" panose="02020603050405020304" pitchFamily="18" charset="0"/>
                <a:cs typeface="Times New Roman" panose="02020603050405020304" pitchFamily="18" charset="0"/>
              </a:rPr>
              <a:t>15-16</a:t>
            </a:r>
            <a:endParaRPr sz="2900" b="1" dirty="0">
              <a:latin typeface="Times New Roman" panose="02020603050405020304" pitchFamily="18" charset="0"/>
              <a:cs typeface="Times New Roman" panose="02020603050405020304" pitchFamily="18" charset="0"/>
            </a:endParaRPr>
          </a:p>
        </p:txBody>
      </p:sp>
      <p:sp>
        <p:nvSpPr>
          <p:cNvPr id="36" name="object 22">
            <a:extLst>
              <a:ext uri="{FF2B5EF4-FFF2-40B4-BE49-F238E27FC236}">
                <a16:creationId xmlns:a16="http://schemas.microsoft.com/office/drawing/2014/main" id="{54A3786C-B1DE-E16C-65D3-CA1684513C64}"/>
              </a:ext>
            </a:extLst>
          </p:cNvPr>
          <p:cNvSpPr txBox="1"/>
          <p:nvPr/>
        </p:nvSpPr>
        <p:spPr>
          <a:xfrm>
            <a:off x="16252531" y="6597348"/>
            <a:ext cx="802640" cy="466725"/>
          </a:xfrm>
          <a:prstGeom prst="rect">
            <a:avLst/>
          </a:prstGeom>
        </p:spPr>
        <p:txBody>
          <a:bodyPr vert="horz" wrap="square" lIns="0" tIns="12065" rIns="0" bIns="0" rtlCol="0">
            <a:spAutoFit/>
          </a:bodyPr>
          <a:lstStyle/>
          <a:p>
            <a:pPr marL="12700">
              <a:lnSpc>
                <a:spcPct val="100000"/>
              </a:lnSpc>
              <a:spcBef>
                <a:spcPts val="95"/>
              </a:spcBef>
            </a:pPr>
            <a:r>
              <a:rPr lang="en-US" sz="2900" b="1" dirty="0">
                <a:latin typeface="Times New Roman" panose="02020603050405020304" pitchFamily="18" charset="0"/>
                <a:cs typeface="Times New Roman" panose="02020603050405020304" pitchFamily="18" charset="0"/>
              </a:rPr>
              <a:t>13</a:t>
            </a:r>
            <a:endParaRPr sz="2900" b="1" dirty="0">
              <a:latin typeface="Times New Roman" panose="02020603050405020304" pitchFamily="18" charset="0"/>
              <a:cs typeface="Times New Roman" panose="02020603050405020304" pitchFamily="18" charset="0"/>
            </a:endParaRPr>
          </a:p>
        </p:txBody>
      </p:sp>
      <p:sp>
        <p:nvSpPr>
          <p:cNvPr id="38" name="object 22">
            <a:extLst>
              <a:ext uri="{FF2B5EF4-FFF2-40B4-BE49-F238E27FC236}">
                <a16:creationId xmlns:a16="http://schemas.microsoft.com/office/drawing/2014/main" id="{676C29C4-C74B-9C54-15FE-DBB99391FF71}"/>
              </a:ext>
            </a:extLst>
          </p:cNvPr>
          <p:cNvSpPr txBox="1"/>
          <p:nvPr/>
        </p:nvSpPr>
        <p:spPr>
          <a:xfrm>
            <a:off x="16252531" y="7351923"/>
            <a:ext cx="802640" cy="466725"/>
          </a:xfrm>
          <a:prstGeom prst="rect">
            <a:avLst/>
          </a:prstGeom>
        </p:spPr>
        <p:txBody>
          <a:bodyPr vert="horz" wrap="square" lIns="0" tIns="12065" rIns="0" bIns="0" rtlCol="0">
            <a:spAutoFit/>
          </a:bodyPr>
          <a:lstStyle/>
          <a:p>
            <a:pPr marL="12700">
              <a:lnSpc>
                <a:spcPct val="100000"/>
              </a:lnSpc>
              <a:spcBef>
                <a:spcPts val="95"/>
              </a:spcBef>
            </a:pPr>
            <a:r>
              <a:rPr lang="en-US" sz="2900" b="1" dirty="0">
                <a:latin typeface="Times New Roman" panose="02020603050405020304" pitchFamily="18" charset="0"/>
                <a:cs typeface="Times New Roman" panose="02020603050405020304" pitchFamily="18" charset="0"/>
              </a:rPr>
              <a:t>14</a:t>
            </a:r>
            <a:endParaRPr sz="29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4877" y="1679258"/>
            <a:ext cx="16370935" cy="6952673"/>
          </a:xfrm>
          <a:prstGeom prst="rect">
            <a:avLst/>
          </a:prstGeom>
        </p:spPr>
        <p:txBody>
          <a:bodyPr vert="horz" wrap="square" lIns="0" tIns="12700" rIns="0" bIns="0" rtlCol="0">
            <a:spAutoFit/>
          </a:bodyPr>
          <a:lstStyle/>
          <a:p>
            <a:pPr marL="12700" marR="5080">
              <a:lnSpc>
                <a:spcPct val="148100"/>
              </a:lnSpc>
              <a:spcBef>
                <a:spcPts val="100"/>
              </a:spcBef>
              <a:tabLst>
                <a:tab pos="4822190" algn="l"/>
                <a:tab pos="8572500" algn="l"/>
                <a:tab pos="8704580" algn="l"/>
              </a:tabLst>
            </a:pPr>
            <a:r>
              <a:rPr lang="en-US" sz="2800" dirty="0">
                <a:latin typeface="Times New Roman" panose="02020603050405020304" pitchFamily="18" charset="0"/>
                <a:cs typeface="Times New Roman" panose="02020603050405020304" pitchFamily="18" charset="0"/>
              </a:rPr>
              <a:t>Clay, along with humanity’s existence has been used as the most primitive material in making all kinds of goods to meet daily needs. One of these daily use objects is the toy that carries great importance as tool of entertainment, communications and development. The human instinct to explore and play has been shaped in various ways with the clay in different civilizations. Terracotta has become the basic material of the different toys as the main tool of act of playing. Ceramic whistles, widely seen from Prehistoric times to the present day from Europe to Asia, America, pre-Columbian cultures, also appeared in various civilizations as a type of whistling instrument as the ritual objects used in ceremonies. In this sense, ceramic whistles began to lose attention, especially in Turkey started to disappear with missing values due to diversity, changes and the development of toys within the industrial revolution. They are being produced as nostalgic toys, souvenir objects with limited edition. In this study, reference to the history of ceramic whistles, the arrival of the present day is being explained, as handicraft production, particularly by means of traditional aspect.</a:t>
            </a:r>
            <a:endParaRPr sz="27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3015"/>
              </a:lnSpc>
            </a:pPr>
            <a:fld id="{81D60167-4931-47E6-BA6A-407CBD079E47}" type="slidenum">
              <a:rPr spc="-50" dirty="0">
                <a:solidFill>
                  <a:srgbClr val="2D4162"/>
                </a:solidFill>
                <a:latin typeface="Lucida Sans Unicode"/>
                <a:cs typeface="Lucida Sans Unicode"/>
              </a:rPr>
              <a:t>3</a:t>
            </a:fld>
            <a:endParaRPr spc="-50" dirty="0">
              <a:solidFill>
                <a:srgbClr val="2D4162"/>
              </a:solidFill>
              <a:latin typeface="Lucida Sans Unicode"/>
              <a:cs typeface="Lucida Sans Unicode"/>
            </a:endParaRPr>
          </a:p>
        </p:txBody>
      </p:sp>
      <p:sp>
        <p:nvSpPr>
          <p:cNvPr id="3" name="object 3"/>
          <p:cNvSpPr txBox="1">
            <a:spLocks noGrp="1"/>
          </p:cNvSpPr>
          <p:nvPr>
            <p:ph type="title"/>
          </p:nvPr>
        </p:nvSpPr>
        <p:spPr>
          <a:xfrm>
            <a:off x="817243" y="332167"/>
            <a:ext cx="16626205" cy="1572260"/>
          </a:xfrm>
          <a:prstGeom prst="rect">
            <a:avLst/>
          </a:prstGeom>
        </p:spPr>
        <p:txBody>
          <a:bodyPr vert="horz" wrap="square" lIns="0" tIns="124006" rIns="0" bIns="0" rtlCol="0">
            <a:spAutoFit/>
          </a:bodyPr>
          <a:lstStyle/>
          <a:p>
            <a:pPr marL="5739130">
              <a:lnSpc>
                <a:spcPct val="100000"/>
              </a:lnSpc>
              <a:spcBef>
                <a:spcPts val="100"/>
              </a:spcBef>
            </a:pPr>
            <a:r>
              <a:rPr sz="9200" spc="-610" dirty="0">
                <a:solidFill>
                  <a:srgbClr val="000000"/>
                </a:solidFill>
              </a:rPr>
              <a:t>Abstract</a:t>
            </a:r>
            <a:endParaRPr sz="9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799" y="2558620"/>
            <a:ext cx="16154400" cy="6783908"/>
          </a:xfrm>
          <a:prstGeom prst="rect">
            <a:avLst/>
          </a:prstGeom>
        </p:spPr>
        <p:txBody>
          <a:bodyPr vert="horz" wrap="square" lIns="0" tIns="12700" rIns="0" bIns="0" rtlCol="0">
            <a:spAutoFit/>
          </a:bodyPr>
          <a:lstStyle/>
          <a:p>
            <a:pPr marL="12700" algn="just">
              <a:lnSpc>
                <a:spcPct val="100000"/>
              </a:lnSpc>
              <a:spcBef>
                <a:spcPts val="100"/>
              </a:spcBef>
            </a:pPr>
            <a:r>
              <a:rPr lang="en-US" sz="4000" dirty="0">
                <a:latin typeface="Times New Roman" panose="02020603050405020304" pitchFamily="18" charset="0"/>
                <a:cs typeface="Times New Roman" panose="02020603050405020304" pitchFamily="18" charset="0"/>
              </a:rPr>
              <a:t>The Inca whistle, also known as a "</a:t>
            </a:r>
            <a:r>
              <a:rPr lang="en-US" sz="4000" dirty="0" err="1">
                <a:latin typeface="Times New Roman" panose="02020603050405020304" pitchFamily="18" charset="0"/>
                <a:cs typeface="Times New Roman" panose="02020603050405020304" pitchFamily="18" charset="0"/>
              </a:rPr>
              <a:t>huayra-puhura</a:t>
            </a:r>
            <a:r>
              <a:rPr lang="en-US" sz="4000" dirty="0">
                <a:latin typeface="Times New Roman" panose="02020603050405020304" pitchFamily="18" charset="0"/>
                <a:cs typeface="Times New Roman" panose="02020603050405020304" pitchFamily="18" charset="0"/>
              </a:rPr>
              <a:t>" or "whistling vessel," is a unique musical instrument and artifact from the ancient Inca civilization that thrived in South America, particularly in the Andes region, before the Spanish conquest in the 16th century. These whistles are often made of clay or ceramic and are shaped like animals, humans, or various other figures. What sets them apart is their ability to produce melodious sounds when blown into, resembling the chirping of birds or other natural sounds. Inca whistles served not only as musical instruments but also had cultural and ceremonial significance, playing a role in Inca rituals and daily life. This intriguing combination of art, music, and culture makes the Inca whistle a fascinating subject of study and appreciation.</a:t>
            </a:r>
            <a:endParaRPr sz="4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3015"/>
              </a:lnSpc>
            </a:pPr>
            <a:fld id="{81D60167-4931-47E6-BA6A-407CBD079E47}" type="slidenum">
              <a:rPr spc="-50" dirty="0">
                <a:solidFill>
                  <a:srgbClr val="2D4162"/>
                </a:solidFill>
                <a:latin typeface="Lucida Sans Unicode"/>
                <a:cs typeface="Lucida Sans Unicode"/>
              </a:rPr>
              <a:t>4</a:t>
            </a:fld>
            <a:endParaRPr spc="-50" dirty="0">
              <a:solidFill>
                <a:srgbClr val="2D4162"/>
              </a:solidFill>
              <a:latin typeface="Lucida Sans Unicode"/>
              <a:cs typeface="Lucida Sans Unicode"/>
            </a:endParaRPr>
          </a:p>
        </p:txBody>
      </p:sp>
      <p:sp>
        <p:nvSpPr>
          <p:cNvPr id="3" name="object 3"/>
          <p:cNvSpPr txBox="1">
            <a:spLocks noGrp="1"/>
          </p:cNvSpPr>
          <p:nvPr>
            <p:ph type="title"/>
          </p:nvPr>
        </p:nvSpPr>
        <p:spPr>
          <a:xfrm>
            <a:off x="5614670" y="1181100"/>
            <a:ext cx="7058659" cy="1383665"/>
          </a:xfrm>
          <a:prstGeom prst="rect">
            <a:avLst/>
          </a:prstGeom>
        </p:spPr>
        <p:txBody>
          <a:bodyPr vert="horz" wrap="square" lIns="0" tIns="13970" rIns="0" bIns="0" rtlCol="0">
            <a:spAutoFit/>
          </a:bodyPr>
          <a:lstStyle/>
          <a:p>
            <a:pPr marL="12700">
              <a:lnSpc>
                <a:spcPct val="100000"/>
              </a:lnSpc>
              <a:spcBef>
                <a:spcPts val="110"/>
              </a:spcBef>
            </a:pPr>
            <a:r>
              <a:rPr sz="8900" spc="-420" dirty="0">
                <a:solidFill>
                  <a:srgbClr val="000000"/>
                </a:solidFill>
              </a:rPr>
              <a:t>Introduction</a:t>
            </a:r>
            <a:endParaRPr sz="8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19400" y="357079"/>
            <a:ext cx="16626205" cy="1336263"/>
          </a:xfrm>
          <a:prstGeom prst="rect">
            <a:avLst/>
          </a:prstGeom>
        </p:spPr>
        <p:txBody>
          <a:bodyPr vert="horz" wrap="square" lIns="0" tIns="12700" rIns="0" bIns="0" rtlCol="0">
            <a:spAutoFit/>
          </a:bodyPr>
          <a:lstStyle/>
          <a:p>
            <a:pPr marL="3416935">
              <a:lnSpc>
                <a:spcPct val="100000"/>
              </a:lnSpc>
              <a:spcBef>
                <a:spcPts val="100"/>
              </a:spcBef>
            </a:pPr>
            <a:r>
              <a:rPr lang="en-US" sz="8600" spc="-720" dirty="0">
                <a:solidFill>
                  <a:srgbClr val="000000"/>
                </a:solidFill>
              </a:rPr>
              <a:t>Parameters</a:t>
            </a:r>
            <a:endParaRPr sz="86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0005">
              <a:lnSpc>
                <a:spcPts val="3070"/>
              </a:lnSpc>
            </a:pPr>
            <a:fld id="{81D60167-4931-47E6-BA6A-407CBD079E47}" type="slidenum">
              <a:rPr spc="-50" dirty="0"/>
              <a:t>5</a:t>
            </a:fld>
            <a:endParaRPr spc="-50" dirty="0"/>
          </a:p>
        </p:txBody>
      </p:sp>
      <p:sp>
        <p:nvSpPr>
          <p:cNvPr id="6" name="object 6"/>
          <p:cNvSpPr txBox="1"/>
          <p:nvPr/>
        </p:nvSpPr>
        <p:spPr>
          <a:xfrm>
            <a:off x="366865" y="1425262"/>
            <a:ext cx="16953865" cy="8039317"/>
          </a:xfrm>
          <a:prstGeom prst="rect">
            <a:avLst/>
          </a:prstGeom>
        </p:spPr>
        <p:txBody>
          <a:bodyPr vert="horz" wrap="square" lIns="0" tIns="12065" rIns="0" bIns="0" rtlCol="0">
            <a:spAutoFit/>
          </a:bodyPr>
          <a:lstStyle/>
          <a:p>
            <a:pPr marL="12700" marR="5080" indent="-635" algn="l">
              <a:lnSpc>
                <a:spcPct val="115900"/>
              </a:lnSpc>
              <a:spcBef>
                <a:spcPts val="95"/>
              </a:spcBef>
            </a:pPr>
            <a:r>
              <a:rPr lang="en-US" sz="3200" spc="-95" dirty="0">
                <a:latin typeface="Times New Roman" panose="02020603050405020304" pitchFamily="18" charset="0"/>
                <a:cs typeface="Times New Roman" panose="02020603050405020304" pitchFamily="18" charset="0"/>
              </a:rPr>
              <a:t>Here are some of the key parameters needed in  Inca whistle:</a:t>
            </a:r>
          </a:p>
          <a:p>
            <a:pPr marL="12700" marR="5080" indent="-635" algn="l">
              <a:lnSpc>
                <a:spcPct val="115900"/>
              </a:lnSpc>
              <a:spcBef>
                <a:spcPts val="95"/>
              </a:spcBef>
            </a:pPr>
            <a:endParaRPr lang="en-US" sz="3200" spc="-95" dirty="0">
              <a:latin typeface="Times New Roman" panose="02020603050405020304" pitchFamily="18" charset="0"/>
              <a:cs typeface="Times New Roman" panose="02020603050405020304" pitchFamily="18" charset="0"/>
            </a:endParaRPr>
          </a:p>
          <a:p>
            <a:pPr marL="583565" marR="5080" indent="-571500" algn="l">
              <a:lnSpc>
                <a:spcPct val="115900"/>
              </a:lnSpc>
              <a:spcBef>
                <a:spcPts val="95"/>
              </a:spcBef>
              <a:buAutoNum type="romanLcParenR"/>
            </a:pPr>
            <a:r>
              <a:rPr lang="en-US" sz="3200" b="1" spc="-95" dirty="0">
                <a:latin typeface="Times New Roman" panose="02020603050405020304" pitchFamily="18" charset="0"/>
                <a:cs typeface="Times New Roman" panose="02020603050405020304" pitchFamily="18" charset="0"/>
              </a:rPr>
              <a:t>Shape and Design: </a:t>
            </a:r>
            <a:r>
              <a:rPr lang="en-US" sz="3200" spc="-95" dirty="0">
                <a:latin typeface="Times New Roman" panose="02020603050405020304" pitchFamily="18" charset="0"/>
                <a:cs typeface="Times New Roman" panose="02020603050405020304" pitchFamily="18" charset="0"/>
              </a:rPr>
              <a:t>The shape and design of the vessel are crucial for producing the desired sound. Inca whistling vessels often have intricate and unique shapes with one or more openings or spouts. The specific design and the placement of the openings influence the pitch and tone of the whistle.</a:t>
            </a:r>
          </a:p>
          <a:p>
            <a:pPr marL="583565" marR="5080" indent="-571500" algn="l">
              <a:lnSpc>
                <a:spcPct val="115900"/>
              </a:lnSpc>
              <a:spcBef>
                <a:spcPts val="95"/>
              </a:spcBef>
              <a:buAutoNum type="romanLcParenR"/>
            </a:pPr>
            <a:r>
              <a:rPr lang="en-US" sz="3200" b="1" dirty="0">
                <a:latin typeface="Times New Roman" panose="02020603050405020304" pitchFamily="18" charset="0"/>
                <a:cs typeface="Times New Roman" panose="02020603050405020304" pitchFamily="18" charset="0"/>
              </a:rPr>
              <a:t>Airflow Control: </a:t>
            </a:r>
            <a:r>
              <a:rPr lang="en-US" sz="3200" dirty="0">
                <a:latin typeface="Times New Roman" panose="02020603050405020304" pitchFamily="18" charset="0"/>
                <a:cs typeface="Times New Roman" panose="02020603050405020304" pitchFamily="18" charset="0"/>
              </a:rPr>
              <a:t>The vessel's design and the size of its openings or spouts are designed to control the airflow when you blow into the vessel. This airflow control is essential for creating the whistle sound.</a:t>
            </a:r>
          </a:p>
          <a:p>
            <a:pPr marL="583565" marR="5080" indent="-571500" algn="l">
              <a:lnSpc>
                <a:spcPct val="115900"/>
              </a:lnSpc>
              <a:spcBef>
                <a:spcPts val="95"/>
              </a:spcBef>
              <a:buAutoNum type="romanLcParenR"/>
            </a:pPr>
            <a:r>
              <a:rPr lang="en-US" sz="3200" b="1" dirty="0">
                <a:latin typeface="Times New Roman" panose="02020603050405020304" pitchFamily="18" charset="0"/>
                <a:cs typeface="Times New Roman" panose="02020603050405020304" pitchFamily="18" charset="0"/>
              </a:rPr>
              <a:t>Material and Craftsmanship: </a:t>
            </a:r>
            <a:r>
              <a:rPr lang="en-US" sz="3200" dirty="0">
                <a:latin typeface="Times New Roman" panose="02020603050405020304" pitchFamily="18" charset="0"/>
                <a:cs typeface="Times New Roman" panose="02020603050405020304" pitchFamily="18" charset="0"/>
              </a:rPr>
              <a:t>The type of clay or material used to make the vessel, as well as the craftsmanship involved in creating it, can affect the quality and resonance of the sound. High-quality craftsmanship ensures that the vessel can produce clear and consistent whistling sounds.</a:t>
            </a:r>
          </a:p>
          <a:p>
            <a:pPr marL="583565" marR="5080" indent="-571500" algn="l">
              <a:lnSpc>
                <a:spcPct val="115900"/>
              </a:lnSpc>
              <a:spcBef>
                <a:spcPts val="95"/>
              </a:spcBef>
              <a:buAutoNum type="romanLcParenR"/>
            </a:pPr>
            <a:r>
              <a:rPr lang="en-US" sz="3200" b="1" dirty="0">
                <a:latin typeface="Times New Roman" panose="02020603050405020304" pitchFamily="18" charset="0"/>
                <a:cs typeface="Times New Roman" panose="02020603050405020304" pitchFamily="18" charset="0"/>
              </a:rPr>
              <a:t>Air Pressure</a:t>
            </a:r>
            <a:r>
              <a:rPr lang="en-US" sz="3200" dirty="0">
                <a:latin typeface="Times New Roman" panose="02020603050405020304" pitchFamily="18" charset="0"/>
                <a:cs typeface="Times New Roman" panose="02020603050405020304" pitchFamily="18" charset="0"/>
              </a:rPr>
              <a:t>: Blowing air into the vessel at the correct pressure is crucial for producing the desired sound. Too little or too much pressure can result in a change in pitch or the inability to produce a whistle.</a:t>
            </a:r>
          </a:p>
        </p:txBody>
      </p:sp>
    </p:spTree>
    <p:extLst>
      <p:ext uri="{BB962C8B-B14F-4D97-AF65-F5344CB8AC3E}">
        <p14:creationId xmlns:p14="http://schemas.microsoft.com/office/powerpoint/2010/main" val="182441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0005">
              <a:lnSpc>
                <a:spcPts val="3070"/>
              </a:lnSpc>
            </a:pPr>
            <a:fld id="{81D60167-4931-47E6-BA6A-407CBD079E47}" type="slidenum">
              <a:rPr spc="-50" dirty="0"/>
              <a:t>6</a:t>
            </a:fld>
            <a:endParaRPr spc="-50" dirty="0"/>
          </a:p>
        </p:txBody>
      </p:sp>
      <p:sp>
        <p:nvSpPr>
          <p:cNvPr id="6" name="object 6"/>
          <p:cNvSpPr txBox="1"/>
          <p:nvPr/>
        </p:nvSpPr>
        <p:spPr>
          <a:xfrm>
            <a:off x="505340" y="1104155"/>
            <a:ext cx="16953865" cy="4859344"/>
          </a:xfrm>
          <a:prstGeom prst="rect">
            <a:avLst/>
          </a:prstGeom>
        </p:spPr>
        <p:txBody>
          <a:bodyPr vert="horz" wrap="square" lIns="0" tIns="12065" rIns="0" bIns="0" rtlCol="0">
            <a:spAutoFit/>
          </a:bodyPr>
          <a:lstStyle/>
          <a:p>
            <a:pPr marL="12700" marR="5080" indent="-635" algn="l">
              <a:lnSpc>
                <a:spcPct val="115900"/>
              </a:lnSpc>
              <a:spcBef>
                <a:spcPts val="95"/>
              </a:spcBef>
            </a:pPr>
            <a:endParaRPr lang="en-US" sz="2750" spc="-95" dirty="0">
              <a:latin typeface="Verdana"/>
              <a:cs typeface="Verdana"/>
            </a:endParaRPr>
          </a:p>
          <a:p>
            <a:pPr marL="12065" marR="5080" algn="l">
              <a:lnSpc>
                <a:spcPct val="115900"/>
              </a:lnSpc>
              <a:spcBef>
                <a:spcPts val="95"/>
              </a:spcBef>
            </a:pPr>
            <a:r>
              <a:rPr lang="en-US" sz="3200" b="1" spc="-95" dirty="0">
                <a:latin typeface="Times New Roman" panose="02020603050405020304" pitchFamily="18" charset="0"/>
                <a:cs typeface="Times New Roman" panose="02020603050405020304" pitchFamily="18" charset="0"/>
              </a:rPr>
              <a:t>v) Mouthpiece: </a:t>
            </a:r>
            <a:r>
              <a:rPr lang="en-US" sz="3200" spc="-95" dirty="0">
                <a:latin typeface="Times New Roman" panose="02020603050405020304" pitchFamily="18" charset="0"/>
                <a:cs typeface="Times New Roman" panose="02020603050405020304" pitchFamily="18" charset="0"/>
              </a:rPr>
              <a:t>The shape and size of the mouthpiece can affect how you interact with the vessel and the sound it produces.</a:t>
            </a:r>
          </a:p>
          <a:p>
            <a:pPr marL="12065" marR="5080" algn="l">
              <a:lnSpc>
                <a:spcPct val="115900"/>
              </a:lnSpc>
              <a:spcBef>
                <a:spcPts val="95"/>
              </a:spcBef>
            </a:pPr>
            <a:endParaRPr lang="en-US" sz="3200" spc="-95" dirty="0">
              <a:latin typeface="Times New Roman" panose="02020603050405020304" pitchFamily="18" charset="0"/>
              <a:cs typeface="Times New Roman" panose="02020603050405020304" pitchFamily="18" charset="0"/>
            </a:endParaRPr>
          </a:p>
          <a:p>
            <a:pPr marL="12065" marR="5080" algn="l">
              <a:lnSpc>
                <a:spcPct val="115900"/>
              </a:lnSpc>
              <a:spcBef>
                <a:spcPts val="95"/>
              </a:spcBef>
            </a:pPr>
            <a:r>
              <a:rPr lang="en-US" sz="3200" b="1" spc="-95" dirty="0">
                <a:latin typeface="Times New Roman" panose="02020603050405020304" pitchFamily="18" charset="0"/>
                <a:cs typeface="Times New Roman" panose="02020603050405020304" pitchFamily="18" charset="0"/>
              </a:rPr>
              <a:t>vi) Size and Volume:</a:t>
            </a:r>
            <a:r>
              <a:rPr lang="en-US" sz="3200" spc="-95" dirty="0">
                <a:latin typeface="Times New Roman" panose="02020603050405020304" pitchFamily="18" charset="0"/>
                <a:cs typeface="Times New Roman" panose="02020603050405020304" pitchFamily="18" charset="0"/>
              </a:rPr>
              <a:t> The size of the vessel and its internal volume can impact the resonance and sound quality. Smaller vessels typically produce higher-pitched sounds, while larger ones produce deeper tones.</a:t>
            </a:r>
          </a:p>
          <a:p>
            <a:pPr marL="12065" marR="5080" algn="l">
              <a:lnSpc>
                <a:spcPct val="115900"/>
              </a:lnSpc>
              <a:spcBef>
                <a:spcPts val="95"/>
              </a:spcBef>
            </a:pPr>
            <a:endParaRPr lang="en-US" sz="2750" spc="-95" dirty="0">
              <a:latin typeface="Verdana"/>
              <a:cs typeface="Verdana"/>
            </a:endParaRPr>
          </a:p>
          <a:p>
            <a:pPr marL="12065" marR="5080" algn="l">
              <a:lnSpc>
                <a:spcPct val="115900"/>
              </a:lnSpc>
              <a:spcBef>
                <a:spcPts val="95"/>
              </a:spcBef>
            </a:pPr>
            <a:endParaRPr lang="en-US" sz="2750" spc="-95" dirty="0">
              <a:latin typeface="Verdana"/>
              <a:cs typeface="Verdana"/>
            </a:endParaRPr>
          </a:p>
          <a:p>
            <a:pPr marL="12065" marR="5080" algn="l">
              <a:lnSpc>
                <a:spcPct val="115900"/>
              </a:lnSpc>
              <a:spcBef>
                <a:spcPts val="95"/>
              </a:spcBef>
            </a:pPr>
            <a:endParaRPr lang="en-US" sz="2750" spc="-95" dirty="0">
              <a:latin typeface="Verdana"/>
              <a:cs typeface="Verdana"/>
            </a:endParaRPr>
          </a:p>
        </p:txBody>
      </p:sp>
      <p:pic>
        <p:nvPicPr>
          <p:cNvPr id="4" name="Image 22">
            <a:extLst>
              <a:ext uri="{FF2B5EF4-FFF2-40B4-BE49-F238E27FC236}">
                <a16:creationId xmlns:a16="http://schemas.microsoft.com/office/drawing/2014/main" id="{4A7B3050-EBBF-BA3E-6005-BBC82AB39406}"/>
              </a:ext>
            </a:extLst>
          </p:cNvPr>
          <p:cNvPicPr>
            <a:picLocks/>
          </p:cNvPicPr>
          <p:nvPr/>
        </p:nvPicPr>
        <p:blipFill>
          <a:blip r:embed="rId2" cstate="print"/>
          <a:stretch>
            <a:fillRect/>
          </a:stretch>
        </p:blipFill>
        <p:spPr>
          <a:xfrm>
            <a:off x="618410" y="4686300"/>
            <a:ext cx="5020389" cy="2819400"/>
          </a:xfrm>
          <a:prstGeom prst="rect">
            <a:avLst/>
          </a:prstGeom>
        </p:spPr>
      </p:pic>
      <p:sp>
        <p:nvSpPr>
          <p:cNvPr id="8" name="object 8">
            <a:extLst>
              <a:ext uri="{FF2B5EF4-FFF2-40B4-BE49-F238E27FC236}">
                <a16:creationId xmlns:a16="http://schemas.microsoft.com/office/drawing/2014/main" id="{4208065F-0755-4C20-CD10-7471E0A1BE2A}"/>
              </a:ext>
            </a:extLst>
          </p:cNvPr>
          <p:cNvSpPr txBox="1"/>
          <p:nvPr/>
        </p:nvSpPr>
        <p:spPr>
          <a:xfrm>
            <a:off x="304800" y="7734300"/>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Side View</a:t>
            </a:r>
            <a:endParaRPr sz="3000" b="1" dirty="0">
              <a:latin typeface="Lucida Sans Unicode"/>
              <a:cs typeface="Lucida Sans Unicode"/>
            </a:endParaRPr>
          </a:p>
        </p:txBody>
      </p:sp>
      <p:pic>
        <p:nvPicPr>
          <p:cNvPr id="9" name="Image 23">
            <a:extLst>
              <a:ext uri="{FF2B5EF4-FFF2-40B4-BE49-F238E27FC236}">
                <a16:creationId xmlns:a16="http://schemas.microsoft.com/office/drawing/2014/main" id="{730E3446-9350-FA5A-98E3-EF555D13453A}"/>
              </a:ext>
            </a:extLst>
          </p:cNvPr>
          <p:cNvPicPr>
            <a:picLocks/>
          </p:cNvPicPr>
          <p:nvPr/>
        </p:nvPicPr>
        <p:blipFill>
          <a:blip r:embed="rId3" cstate="print"/>
          <a:stretch>
            <a:fillRect/>
          </a:stretch>
        </p:blipFill>
        <p:spPr>
          <a:xfrm>
            <a:off x="6172200" y="4801664"/>
            <a:ext cx="5638800" cy="2551636"/>
          </a:xfrm>
          <a:prstGeom prst="rect">
            <a:avLst/>
          </a:prstGeom>
        </p:spPr>
      </p:pic>
      <p:sp>
        <p:nvSpPr>
          <p:cNvPr id="10" name="object 8">
            <a:extLst>
              <a:ext uri="{FF2B5EF4-FFF2-40B4-BE49-F238E27FC236}">
                <a16:creationId xmlns:a16="http://schemas.microsoft.com/office/drawing/2014/main" id="{01992778-184A-3E85-9700-706A17A351D8}"/>
              </a:ext>
            </a:extLst>
          </p:cNvPr>
          <p:cNvSpPr txBox="1"/>
          <p:nvPr/>
        </p:nvSpPr>
        <p:spPr>
          <a:xfrm>
            <a:off x="5768353" y="7734300"/>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Top View</a:t>
            </a:r>
            <a:endParaRPr sz="3000" b="1" dirty="0">
              <a:latin typeface="Lucida Sans Unicode"/>
              <a:cs typeface="Lucida Sans Unicode"/>
            </a:endParaRPr>
          </a:p>
        </p:txBody>
      </p:sp>
      <p:pic>
        <p:nvPicPr>
          <p:cNvPr id="11" name="Image 24">
            <a:extLst>
              <a:ext uri="{FF2B5EF4-FFF2-40B4-BE49-F238E27FC236}">
                <a16:creationId xmlns:a16="http://schemas.microsoft.com/office/drawing/2014/main" id="{3A54C6B9-E9CD-DEBA-5DEF-56DDC26D10AC}"/>
              </a:ext>
            </a:extLst>
          </p:cNvPr>
          <p:cNvPicPr>
            <a:picLocks/>
          </p:cNvPicPr>
          <p:nvPr/>
        </p:nvPicPr>
        <p:blipFill>
          <a:blip r:embed="rId4" cstate="print"/>
          <a:stretch>
            <a:fillRect/>
          </a:stretch>
        </p:blipFill>
        <p:spPr>
          <a:xfrm>
            <a:off x="12245352" y="4802299"/>
            <a:ext cx="4899647" cy="2322401"/>
          </a:xfrm>
          <a:prstGeom prst="rect">
            <a:avLst/>
          </a:prstGeom>
        </p:spPr>
      </p:pic>
      <p:sp>
        <p:nvSpPr>
          <p:cNvPr id="12" name="object 8">
            <a:extLst>
              <a:ext uri="{FF2B5EF4-FFF2-40B4-BE49-F238E27FC236}">
                <a16:creationId xmlns:a16="http://schemas.microsoft.com/office/drawing/2014/main" id="{7265ECB5-509C-2307-27E2-D0E562734CDF}"/>
              </a:ext>
            </a:extLst>
          </p:cNvPr>
          <p:cNvSpPr txBox="1"/>
          <p:nvPr/>
        </p:nvSpPr>
        <p:spPr>
          <a:xfrm>
            <a:off x="11811000" y="7708972"/>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Bottom View</a:t>
            </a:r>
            <a:endParaRPr sz="3000" b="1" dirty="0">
              <a:latin typeface="Lucida Sans Unicode"/>
              <a:cs typeface="Lucida Sans Unicode"/>
            </a:endParaRPr>
          </a:p>
        </p:txBody>
      </p:sp>
      <p:sp>
        <p:nvSpPr>
          <p:cNvPr id="13" name="object 5">
            <a:extLst>
              <a:ext uri="{FF2B5EF4-FFF2-40B4-BE49-F238E27FC236}">
                <a16:creationId xmlns:a16="http://schemas.microsoft.com/office/drawing/2014/main" id="{8ADFF878-5AFC-345A-A1A5-0BE3CDAF18FE}"/>
              </a:ext>
            </a:extLst>
          </p:cNvPr>
          <p:cNvSpPr txBox="1">
            <a:spLocks noGrp="1"/>
          </p:cNvSpPr>
          <p:nvPr>
            <p:ph type="title"/>
          </p:nvPr>
        </p:nvSpPr>
        <p:spPr>
          <a:xfrm>
            <a:off x="-2784375" y="722193"/>
            <a:ext cx="16846348" cy="936154"/>
          </a:xfrm>
          <a:prstGeom prst="rect">
            <a:avLst/>
          </a:prstGeom>
        </p:spPr>
        <p:txBody>
          <a:bodyPr vert="horz" wrap="square" lIns="0" tIns="12700" rIns="0" bIns="0" rtlCol="0">
            <a:spAutoFit/>
          </a:bodyPr>
          <a:lstStyle/>
          <a:p>
            <a:pPr marL="3416935">
              <a:lnSpc>
                <a:spcPct val="100000"/>
              </a:lnSpc>
              <a:spcBef>
                <a:spcPts val="100"/>
              </a:spcBef>
            </a:pPr>
            <a:r>
              <a:rPr lang="en-US" sz="6000" dirty="0"/>
              <a:t>Continue….</a:t>
            </a:r>
            <a:endParaRPr sz="6000" dirty="0"/>
          </a:p>
        </p:txBody>
      </p:sp>
    </p:spTree>
    <p:extLst>
      <p:ext uri="{BB962C8B-B14F-4D97-AF65-F5344CB8AC3E}">
        <p14:creationId xmlns:p14="http://schemas.microsoft.com/office/powerpoint/2010/main" val="419784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79859"/>
            <a:ext cx="18288000" cy="9307195"/>
          </a:xfrm>
          <a:custGeom>
            <a:avLst/>
            <a:gdLst/>
            <a:ahLst/>
            <a:cxnLst/>
            <a:rect l="l" t="t" r="r" b="b"/>
            <a:pathLst>
              <a:path w="18288000" h="9307195">
                <a:moveTo>
                  <a:pt x="0" y="9307142"/>
                </a:moveTo>
                <a:lnTo>
                  <a:pt x="18287998" y="9307142"/>
                </a:lnTo>
                <a:lnTo>
                  <a:pt x="18287998" y="0"/>
                </a:lnTo>
                <a:lnTo>
                  <a:pt x="0" y="0"/>
                </a:lnTo>
                <a:lnTo>
                  <a:pt x="0" y="9307142"/>
                </a:lnTo>
                <a:close/>
              </a:path>
            </a:pathLst>
          </a:custGeom>
          <a:solidFill>
            <a:srgbClr val="F7F7F7"/>
          </a:solidFill>
        </p:spPr>
        <p:txBody>
          <a:bodyPr wrap="square" lIns="0" tIns="0" rIns="0" bIns="0" rtlCol="0"/>
          <a:lstStyle/>
          <a:p>
            <a:endParaRPr dirty="0"/>
          </a:p>
        </p:txBody>
      </p:sp>
      <p:grpSp>
        <p:nvGrpSpPr>
          <p:cNvPr id="3" name="object 3"/>
          <p:cNvGrpSpPr/>
          <p:nvPr/>
        </p:nvGrpSpPr>
        <p:grpSpPr>
          <a:xfrm>
            <a:off x="-7374" y="-507711"/>
            <a:ext cx="18288000" cy="980440"/>
            <a:chOff x="0" y="3"/>
            <a:chExt cx="18288000" cy="980440"/>
          </a:xfrm>
        </p:grpSpPr>
        <p:sp>
          <p:nvSpPr>
            <p:cNvPr id="4" name="object 4"/>
            <p:cNvSpPr/>
            <p:nvPr/>
          </p:nvSpPr>
          <p:spPr>
            <a:xfrm>
              <a:off x="0" y="3"/>
              <a:ext cx="18288000" cy="529590"/>
            </a:xfrm>
            <a:custGeom>
              <a:avLst/>
              <a:gdLst/>
              <a:ahLst/>
              <a:cxnLst/>
              <a:rect l="l" t="t" r="r" b="b"/>
              <a:pathLst>
                <a:path w="18288000" h="529590">
                  <a:moveTo>
                    <a:pt x="0" y="529331"/>
                  </a:moveTo>
                  <a:lnTo>
                    <a:pt x="18287998" y="529331"/>
                  </a:lnTo>
                  <a:lnTo>
                    <a:pt x="18287998" y="0"/>
                  </a:lnTo>
                  <a:lnTo>
                    <a:pt x="0" y="0"/>
                  </a:lnTo>
                  <a:lnTo>
                    <a:pt x="0" y="529331"/>
                  </a:lnTo>
                  <a:close/>
                </a:path>
              </a:pathLst>
            </a:custGeom>
            <a:solidFill>
              <a:srgbClr val="F7F7F7"/>
            </a:solidFill>
          </p:spPr>
          <p:txBody>
            <a:bodyPr wrap="square" lIns="0" tIns="0" rIns="0" bIns="0" rtlCol="0"/>
            <a:lstStyle/>
            <a:p>
              <a:endParaRPr/>
            </a:p>
          </p:txBody>
        </p:sp>
        <p:sp>
          <p:nvSpPr>
            <p:cNvPr id="5" name="object 5"/>
            <p:cNvSpPr/>
            <p:nvPr/>
          </p:nvSpPr>
          <p:spPr>
            <a:xfrm>
              <a:off x="0" y="529334"/>
              <a:ext cx="18284190" cy="450850"/>
            </a:xfrm>
            <a:custGeom>
              <a:avLst/>
              <a:gdLst/>
              <a:ahLst/>
              <a:cxnLst/>
              <a:rect l="l" t="t" r="r" b="b"/>
              <a:pathLst>
                <a:path w="18284190" h="450850">
                  <a:moveTo>
                    <a:pt x="18283827" y="450525"/>
                  </a:moveTo>
                  <a:lnTo>
                    <a:pt x="0" y="450525"/>
                  </a:lnTo>
                  <a:lnTo>
                    <a:pt x="0" y="0"/>
                  </a:lnTo>
                  <a:lnTo>
                    <a:pt x="18283827" y="0"/>
                  </a:lnTo>
                  <a:lnTo>
                    <a:pt x="18283827" y="450525"/>
                  </a:lnTo>
                  <a:close/>
                </a:path>
              </a:pathLst>
            </a:custGeom>
            <a:solidFill>
              <a:srgbClr val="00C399"/>
            </a:solidFill>
          </p:spPr>
          <p:txBody>
            <a:bodyPr wrap="square" lIns="0" tIns="0" rIns="0" bIns="0" rtlCol="0"/>
            <a:lstStyle/>
            <a:p>
              <a:endParaRPr dirty="0"/>
            </a:p>
          </p:txBody>
        </p:sp>
      </p:grpSp>
      <p:sp>
        <p:nvSpPr>
          <p:cNvPr id="6" name="object 6"/>
          <p:cNvSpPr txBox="1">
            <a:spLocks noGrp="1"/>
          </p:cNvSpPr>
          <p:nvPr>
            <p:ph type="title"/>
          </p:nvPr>
        </p:nvSpPr>
        <p:spPr>
          <a:xfrm>
            <a:off x="565211" y="810194"/>
            <a:ext cx="206375" cy="1228090"/>
          </a:xfrm>
          <a:prstGeom prst="rect">
            <a:avLst/>
          </a:prstGeom>
        </p:spPr>
        <p:txBody>
          <a:bodyPr vert="horz" wrap="square" lIns="0" tIns="17145" rIns="0" bIns="0" rtlCol="0">
            <a:spAutoFit/>
          </a:bodyPr>
          <a:lstStyle/>
          <a:p>
            <a:pPr marL="38100">
              <a:lnSpc>
                <a:spcPct val="100000"/>
              </a:lnSpc>
              <a:spcBef>
                <a:spcPts val="135"/>
              </a:spcBef>
            </a:pPr>
            <a:r>
              <a:rPr sz="11775" spc="-9375" baseline="-7784" dirty="0">
                <a:solidFill>
                  <a:srgbClr val="000000"/>
                </a:solidFill>
              </a:rPr>
              <a:t>O</a:t>
            </a:r>
            <a:r>
              <a:rPr sz="2400" spc="-65" dirty="0">
                <a:solidFill>
                  <a:srgbClr val="000000"/>
                </a:solidFill>
                <a:latin typeface="Lucida Sans Unicode"/>
                <a:cs typeface="Lucida Sans Unicode"/>
              </a:rPr>
              <a:t>I</a:t>
            </a:r>
            <a:endParaRPr sz="2400">
              <a:latin typeface="Lucida Sans Unicode"/>
              <a:cs typeface="Lucida Sans Unicode"/>
            </a:endParaRPr>
          </a:p>
        </p:txBody>
      </p:sp>
      <p:sp>
        <p:nvSpPr>
          <p:cNvPr id="7" name="object 7"/>
          <p:cNvSpPr txBox="1"/>
          <p:nvPr/>
        </p:nvSpPr>
        <p:spPr>
          <a:xfrm>
            <a:off x="1336797" y="893385"/>
            <a:ext cx="10946249" cy="1225335"/>
          </a:xfrm>
          <a:prstGeom prst="rect">
            <a:avLst/>
          </a:prstGeom>
        </p:spPr>
        <p:txBody>
          <a:bodyPr vert="horz" wrap="square" lIns="0" tIns="17145" rIns="0" bIns="0" rtlCol="0">
            <a:spAutoFit/>
          </a:bodyPr>
          <a:lstStyle/>
          <a:p>
            <a:pPr marL="12700">
              <a:lnSpc>
                <a:spcPct val="100000"/>
              </a:lnSpc>
              <a:spcBef>
                <a:spcPts val="135"/>
              </a:spcBef>
            </a:pPr>
            <a:r>
              <a:rPr lang="en-US" sz="7850" spc="-740" dirty="0" err="1">
                <a:latin typeface="Arial Black"/>
                <a:cs typeface="Arial Black"/>
              </a:rPr>
              <a:t>bjectives</a:t>
            </a:r>
            <a:r>
              <a:rPr lang="en-US" sz="7850" spc="-740" dirty="0">
                <a:latin typeface="Arial Black"/>
                <a:cs typeface="Arial Black"/>
              </a:rPr>
              <a:t> </a:t>
            </a:r>
            <a:endParaRPr lang="en-US" sz="7850" dirty="0">
              <a:latin typeface="Arial Black"/>
              <a:cs typeface="Arial Black"/>
            </a:endParaRPr>
          </a:p>
        </p:txBody>
      </p:sp>
      <p:sp>
        <p:nvSpPr>
          <p:cNvPr id="8" name="object 8"/>
          <p:cNvSpPr txBox="1"/>
          <p:nvPr/>
        </p:nvSpPr>
        <p:spPr>
          <a:xfrm>
            <a:off x="413067" y="2118720"/>
            <a:ext cx="17461865" cy="7528279"/>
          </a:xfrm>
          <a:prstGeom prst="rect">
            <a:avLst/>
          </a:prstGeom>
        </p:spPr>
        <p:txBody>
          <a:bodyPr vert="horz" wrap="square" lIns="0" tIns="12700" rIns="0" bIns="0" rtlCol="0">
            <a:spAutoFit/>
          </a:bodyPr>
          <a:lstStyle/>
          <a:p>
            <a:pPr marL="180340" marR="74930">
              <a:lnSpc>
                <a:spcPct val="132200"/>
              </a:lnSpc>
              <a:spcBef>
                <a:spcPts val="100"/>
              </a:spcBef>
              <a:tabLst>
                <a:tab pos="14403069" algn="l"/>
              </a:tabLst>
            </a:pPr>
            <a:r>
              <a:rPr lang="en-US" sz="2600" dirty="0">
                <a:latin typeface="Times New Roman" panose="02020603050405020304" pitchFamily="18" charset="0"/>
                <a:cs typeface="Times New Roman" panose="02020603050405020304" pitchFamily="18" charset="0"/>
              </a:rPr>
              <a:t>The Inca whistle, had the several objectives for the Inca civilization:</a:t>
            </a:r>
          </a:p>
          <a:p>
            <a:pPr marL="751840" marR="74930" indent="-571500">
              <a:lnSpc>
                <a:spcPct val="132200"/>
              </a:lnSpc>
              <a:spcBef>
                <a:spcPts val="100"/>
              </a:spcBef>
              <a:buAutoNum type="romanLcParenR"/>
              <a:tabLst>
                <a:tab pos="14403069" algn="l"/>
              </a:tabLst>
            </a:pPr>
            <a:r>
              <a:rPr lang="en-US" sz="2600" b="1" dirty="0">
                <a:latin typeface="Times New Roman" panose="02020603050405020304" pitchFamily="18" charset="0"/>
                <a:cs typeface="Times New Roman" panose="02020603050405020304" pitchFamily="18" charset="0"/>
              </a:rPr>
              <a:t>Communication: </a:t>
            </a:r>
            <a:r>
              <a:rPr lang="en-US" sz="2600" dirty="0">
                <a:latin typeface="Times New Roman" panose="02020603050405020304" pitchFamily="18" charset="0"/>
                <a:cs typeface="Times New Roman" panose="02020603050405020304" pitchFamily="18" charset="0"/>
              </a:rPr>
              <a:t>Inca whistles were used to convey messages over long distances, alerting people to various events, such as the arrival of important figures or the approach of enemies.</a:t>
            </a:r>
          </a:p>
          <a:p>
            <a:pPr marL="751840" marR="74930" indent="-571500">
              <a:lnSpc>
                <a:spcPct val="132200"/>
              </a:lnSpc>
              <a:spcBef>
                <a:spcPts val="100"/>
              </a:spcBef>
              <a:buAutoNum type="romanLcParenR"/>
              <a:tabLst>
                <a:tab pos="14403069" algn="l"/>
              </a:tabLst>
            </a:pPr>
            <a:r>
              <a:rPr lang="en-US" sz="2600" b="1" dirty="0">
                <a:latin typeface="Times New Roman" panose="02020603050405020304" pitchFamily="18" charset="0"/>
                <a:cs typeface="Times New Roman" panose="02020603050405020304" pitchFamily="18" charset="0"/>
              </a:rPr>
              <a:t>Signaling:</a:t>
            </a:r>
            <a:r>
              <a:rPr lang="en-US" sz="2600" dirty="0">
                <a:latin typeface="Times New Roman" panose="02020603050405020304" pitchFamily="18" charset="0"/>
                <a:cs typeface="Times New Roman" panose="02020603050405020304" pitchFamily="18" charset="0"/>
              </a:rPr>
              <a:t> They were valuable for signaling purposes in agricultural settings, helping coordinate activities like planting, harvesting, or communal work projects.</a:t>
            </a:r>
          </a:p>
          <a:p>
            <a:pPr marL="751840" marR="74930" indent="-571500">
              <a:lnSpc>
                <a:spcPct val="132200"/>
              </a:lnSpc>
              <a:spcBef>
                <a:spcPts val="100"/>
              </a:spcBef>
              <a:buAutoNum type="romanLcParenR"/>
              <a:tabLst>
                <a:tab pos="14403069" algn="l"/>
              </a:tabLst>
            </a:pPr>
            <a:r>
              <a:rPr lang="en-US" sz="2600" b="1" dirty="0">
                <a:latin typeface="Times New Roman" panose="02020603050405020304" pitchFamily="18" charset="0"/>
                <a:cs typeface="Times New Roman" panose="02020603050405020304" pitchFamily="18" charset="0"/>
              </a:rPr>
              <a:t>Rituals:</a:t>
            </a:r>
            <a:r>
              <a:rPr lang="en-US" sz="2600" dirty="0">
                <a:latin typeface="Times New Roman" panose="02020603050405020304" pitchFamily="18" charset="0"/>
                <a:cs typeface="Times New Roman" panose="02020603050405020304" pitchFamily="18" charset="0"/>
              </a:rPr>
              <a:t> Inca whistles played a role in religious and ceremonial activities. Their distinctive sounds were integral to various Inca rituals and festivals.</a:t>
            </a:r>
          </a:p>
          <a:p>
            <a:pPr marL="751840" marR="74930" indent="-571500">
              <a:lnSpc>
                <a:spcPct val="132200"/>
              </a:lnSpc>
              <a:spcBef>
                <a:spcPts val="100"/>
              </a:spcBef>
              <a:buAutoNum type="romanLcParenR"/>
              <a:tabLst>
                <a:tab pos="14403069" algn="l"/>
              </a:tabLst>
            </a:pPr>
            <a:r>
              <a:rPr lang="en-US" sz="2600" b="1" dirty="0">
                <a:latin typeface="Times New Roman" panose="02020603050405020304" pitchFamily="18" charset="0"/>
                <a:cs typeface="Times New Roman" panose="02020603050405020304" pitchFamily="18" charset="0"/>
              </a:rPr>
              <a:t>Cultural Symbolism: </a:t>
            </a:r>
            <a:r>
              <a:rPr lang="en-US" sz="2600" dirty="0">
                <a:latin typeface="Times New Roman" panose="02020603050405020304" pitchFamily="18" charset="0"/>
                <a:cs typeface="Times New Roman" panose="02020603050405020304" pitchFamily="18" charset="0"/>
              </a:rPr>
              <a:t>These whistles held cultural significance, representing the artistic and technical achievements of the Inca civilization. They were often crafted with intricate designs and symbols.</a:t>
            </a:r>
          </a:p>
          <a:p>
            <a:pPr marL="751840" marR="74930" indent="-571500">
              <a:lnSpc>
                <a:spcPct val="132200"/>
              </a:lnSpc>
              <a:spcBef>
                <a:spcPts val="100"/>
              </a:spcBef>
              <a:buAutoNum type="romanLcParenR"/>
              <a:tabLst>
                <a:tab pos="14403069" algn="l"/>
              </a:tabLst>
            </a:pPr>
            <a:r>
              <a:rPr lang="en-US" sz="2600" b="1" dirty="0">
                <a:latin typeface="Times New Roman" panose="02020603050405020304" pitchFamily="18" charset="0"/>
                <a:cs typeface="Times New Roman" panose="02020603050405020304" pitchFamily="18" charset="0"/>
              </a:rPr>
              <a:t>Musical Expression:</a:t>
            </a:r>
            <a:r>
              <a:rPr lang="en-US" sz="2600" dirty="0">
                <a:latin typeface="Times New Roman" panose="02020603050405020304" pitchFamily="18" charset="0"/>
                <a:cs typeface="Times New Roman" panose="02020603050405020304" pitchFamily="18" charset="0"/>
              </a:rPr>
              <a:t> Some Inca whistles were used for music and entertainment, as they could produce various tones and melodies, adding to the cultural richness of the society.</a:t>
            </a:r>
          </a:p>
          <a:p>
            <a:pPr marL="751840" marR="74930" indent="-571500">
              <a:lnSpc>
                <a:spcPct val="132200"/>
              </a:lnSpc>
              <a:spcBef>
                <a:spcPts val="100"/>
              </a:spcBef>
              <a:buAutoNum type="romanLcParenR"/>
              <a:tabLst>
                <a:tab pos="14403069" algn="l"/>
              </a:tabLst>
            </a:pPr>
            <a:r>
              <a:rPr lang="en-US" sz="2600" b="1" dirty="0">
                <a:latin typeface="Times New Roman" panose="02020603050405020304" pitchFamily="18" charset="0"/>
                <a:cs typeface="Times New Roman" panose="02020603050405020304" pitchFamily="18" charset="0"/>
              </a:rPr>
              <a:t>Artifacts:</a:t>
            </a:r>
            <a:r>
              <a:rPr lang="en-US" sz="2600" dirty="0">
                <a:latin typeface="Times New Roman" panose="02020603050405020304" pitchFamily="18" charset="0"/>
                <a:cs typeface="Times New Roman" panose="02020603050405020304" pitchFamily="18" charset="0"/>
              </a:rPr>
              <a:t> Inca whistles also serve as archaeological artifacts, shedding light on the culture, craftsmanship, and technology of the Inca civilization. These whistles were versatile instruments that held practical, cultural, and symbolic importance in Inca society                                                                                                                                                                               </a:t>
            </a:r>
            <a:r>
              <a:rPr lang="en-US" sz="3000" spc="-50" dirty="0">
                <a:latin typeface="Lucida Sans Unicode"/>
                <a:cs typeface="Lucida Sans Unicode"/>
              </a:rPr>
              <a:t>7</a:t>
            </a:r>
            <a:endParaRPr sz="3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6252" y="634787"/>
            <a:ext cx="16626205" cy="858568"/>
          </a:xfrm>
          <a:prstGeom prst="rect">
            <a:avLst/>
          </a:prstGeom>
        </p:spPr>
        <p:txBody>
          <a:bodyPr vert="horz" wrap="square" lIns="0" tIns="12065" rIns="0" bIns="0" rtlCol="0">
            <a:spAutoFit/>
          </a:bodyPr>
          <a:lstStyle/>
          <a:p>
            <a:pPr marL="1393190">
              <a:lnSpc>
                <a:spcPct val="100000"/>
              </a:lnSpc>
              <a:spcBef>
                <a:spcPts val="95"/>
              </a:spcBef>
            </a:pPr>
            <a:r>
              <a:rPr lang="en-US" sz="5500" spc="-114" dirty="0">
                <a:solidFill>
                  <a:srgbClr val="000000"/>
                </a:solidFill>
              </a:rPr>
              <a:t>Classification of Whistles</a:t>
            </a:r>
            <a:endParaRPr sz="55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0005">
              <a:lnSpc>
                <a:spcPts val="3070"/>
              </a:lnSpc>
            </a:pPr>
            <a:fld id="{81D60167-4931-47E6-BA6A-407CBD079E47}" type="slidenum">
              <a:rPr spc="-50" dirty="0"/>
              <a:t>8</a:t>
            </a:fld>
            <a:endParaRPr spc="-50" dirty="0"/>
          </a:p>
        </p:txBody>
      </p:sp>
      <p:sp>
        <p:nvSpPr>
          <p:cNvPr id="5" name="object 8">
            <a:extLst>
              <a:ext uri="{FF2B5EF4-FFF2-40B4-BE49-F238E27FC236}">
                <a16:creationId xmlns:a16="http://schemas.microsoft.com/office/drawing/2014/main" id="{5B7986CE-4F08-390E-2BD3-00BD2E7CF74E}"/>
              </a:ext>
            </a:extLst>
          </p:cNvPr>
          <p:cNvSpPr txBox="1"/>
          <p:nvPr/>
        </p:nvSpPr>
        <p:spPr>
          <a:xfrm>
            <a:off x="388487" y="1661338"/>
            <a:ext cx="17646333" cy="7249805"/>
          </a:xfrm>
          <a:prstGeom prst="rect">
            <a:avLst/>
          </a:prstGeom>
        </p:spPr>
        <p:txBody>
          <a:bodyPr vert="horz" wrap="square" lIns="0" tIns="12700" rIns="0" bIns="0" rtlCol="0">
            <a:spAutoFit/>
          </a:bodyPr>
          <a:lstStyle/>
          <a:p>
            <a:pPr marL="180340" marR="74930">
              <a:lnSpc>
                <a:spcPct val="132200"/>
              </a:lnSpc>
              <a:spcBef>
                <a:spcPts val="100"/>
              </a:spcBef>
              <a:tabLst>
                <a:tab pos="14403069" algn="l"/>
              </a:tabLst>
            </a:pPr>
            <a:r>
              <a:rPr lang="en-US" sz="2800" b="1" dirty="0">
                <a:latin typeface="Times New Roman" panose="02020603050405020304" pitchFamily="18" charset="0"/>
                <a:ea typeface="Verdana" panose="020B0604030504040204" pitchFamily="34" charset="0"/>
                <a:cs typeface="Times New Roman" panose="02020603050405020304" pitchFamily="18" charset="0"/>
              </a:rPr>
              <a:t>1) Globular Whistles : </a:t>
            </a:r>
            <a:r>
              <a:rPr lang="en-US" sz="2800" dirty="0">
                <a:latin typeface="Times New Roman" panose="02020603050405020304" pitchFamily="18" charset="0"/>
                <a:cs typeface="Times New Roman" panose="02020603050405020304" pitchFamily="18" charset="0"/>
              </a:rPr>
              <a:t>It is enclosed as form and their bodies have a globular inner cavity. The sound is created by the mouthpiece located on the edge. Their sound intensity is weak. </a:t>
            </a:r>
            <a:endParaRPr sz="2600" b="1" dirty="0">
              <a:latin typeface="Times New Roman" panose="02020603050405020304" pitchFamily="18" charset="0"/>
              <a:cs typeface="Times New Roman" panose="02020603050405020304" pitchFamily="18" charset="0"/>
            </a:endParaRPr>
          </a:p>
          <a:p>
            <a:pPr>
              <a:lnSpc>
                <a:spcPct val="100000"/>
              </a:lnSpc>
              <a:spcBef>
                <a:spcPts val="270"/>
              </a:spcBef>
            </a:pPr>
            <a:endParaRPr sz="2600" dirty="0">
              <a:latin typeface="Times New Roman" panose="02020603050405020304" pitchFamily="18" charset="0"/>
              <a:cs typeface="Times New Roman" panose="02020603050405020304" pitchFamily="18" charset="0"/>
            </a:endParaRPr>
          </a:p>
          <a:p>
            <a:pPr marL="90170" marR="5080">
              <a:lnSpc>
                <a:spcPct val="115199"/>
              </a:lnSpc>
              <a:spcBef>
                <a:spcPts val="1430"/>
              </a:spcBef>
            </a:pPr>
            <a:endParaRPr lang="en-US" sz="2550" spc="-40" dirty="0">
              <a:latin typeface="Times New Roman" panose="02020603050405020304" pitchFamily="18" charset="0"/>
              <a:cs typeface="Times New Roman" panose="02020603050405020304" pitchFamily="18" charset="0"/>
            </a:endParaRPr>
          </a:p>
          <a:p>
            <a:pPr marL="90170" marR="5080">
              <a:lnSpc>
                <a:spcPct val="115199"/>
              </a:lnSpc>
              <a:spcBef>
                <a:spcPts val="1430"/>
              </a:spcBef>
            </a:pPr>
            <a:r>
              <a:rPr lang="en-US" sz="2550" b="1" spc="-4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ea typeface="Verdana" panose="020B0604030504040204" pitchFamily="34" charset="0"/>
                <a:cs typeface="Times New Roman" panose="02020603050405020304" pitchFamily="18" charset="0"/>
              </a:rPr>
              <a:t>Tubular Whistles : </a:t>
            </a:r>
            <a:r>
              <a:rPr lang="en-US" sz="2800" dirty="0">
                <a:latin typeface="Times New Roman" panose="02020603050405020304" pitchFamily="18" charset="0"/>
                <a:cs typeface="Times New Roman" panose="02020603050405020304" pitchFamily="18" charset="0"/>
              </a:rPr>
              <a:t>Its tonality depends on the length of the pipe in this whistle type, where blowing form is connected to the base or body from outside. While tubular whistles have high-pitched sound whereas the globular whistles have deeper and softer sound. If it has a pedestal and a base, it may be tubular.</a:t>
            </a:r>
          </a:p>
          <a:p>
            <a:pPr marL="90170" marR="5080">
              <a:lnSpc>
                <a:spcPct val="115199"/>
              </a:lnSpc>
              <a:spcBef>
                <a:spcPts val="1430"/>
              </a:spcBef>
            </a:pPr>
            <a:r>
              <a:rPr lang="en-US" sz="2800" dirty="0">
                <a:latin typeface="Times New Roman" panose="02020603050405020304" pitchFamily="18" charset="0"/>
                <a:cs typeface="Times New Roman" panose="02020603050405020304" pitchFamily="18" charset="0"/>
              </a:rPr>
              <a:t> </a:t>
            </a:r>
          </a:p>
          <a:p>
            <a:pPr marL="90170" marR="5080">
              <a:lnSpc>
                <a:spcPct val="115199"/>
              </a:lnSpc>
              <a:spcBef>
                <a:spcPts val="1430"/>
              </a:spcBef>
            </a:pPr>
            <a:endParaRPr lang="en-US" sz="3500" spc="-280" dirty="0">
              <a:latin typeface="Times New Roman" panose="02020603050405020304" pitchFamily="18" charset="0"/>
              <a:cs typeface="Times New Roman" panose="02020603050405020304" pitchFamily="18" charset="0"/>
            </a:endParaRPr>
          </a:p>
          <a:p>
            <a:pPr marL="90170" marR="5080">
              <a:lnSpc>
                <a:spcPct val="115199"/>
              </a:lnSpc>
              <a:spcBef>
                <a:spcPts val="1430"/>
              </a:spcBef>
            </a:pPr>
            <a:r>
              <a:rPr lang="en-US" sz="2800" b="1" dirty="0">
                <a:latin typeface="Times New Roman" panose="02020603050405020304" pitchFamily="18" charset="0"/>
                <a:cs typeface="Times New Roman" panose="02020603050405020304" pitchFamily="18" charset="0"/>
              </a:rPr>
              <a:t>3)  Water Whistles :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These</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are</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called</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nightingale,</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err="1">
                <a:effectLst/>
                <a:latin typeface="Times New Roman" panose="02020603050405020304" pitchFamily="18" charset="0"/>
                <a:ea typeface="Verdana" panose="020B0604030504040204" pitchFamily="34" charset="0"/>
                <a:cs typeface="Times New Roman" panose="02020603050405020304" pitchFamily="18" charset="0"/>
              </a:rPr>
              <a:t>botijito</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pitchers</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various</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languages.</a:t>
            </a:r>
            <a:r>
              <a:rPr lang="en-US" sz="2500" spc="-4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It</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combination</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globular</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whistles</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tubular</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whistles.</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difference</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that</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air</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blown</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through</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pipe</a:t>
            </a:r>
            <a:r>
              <a:rPr lang="en-US" sz="25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hits</a:t>
            </a:r>
            <a:r>
              <a:rPr lang="en-US" sz="25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the water</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rather</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than</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wall</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by</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filling</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water</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into</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cavity,</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water</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level</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raises</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5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500" dirty="0">
                <a:effectLst/>
                <a:latin typeface="Times New Roman" panose="02020603050405020304" pitchFamily="18" charset="0"/>
                <a:ea typeface="Verdana" panose="020B0604030504040204" pitchFamily="34" charset="0"/>
                <a:cs typeface="Times New Roman" panose="02020603050405020304" pitchFamily="18" charset="0"/>
              </a:rPr>
              <a:t>creates sound.</a:t>
            </a:r>
            <a:endParaRPr sz="2500" b="1" dirty="0">
              <a:latin typeface="Times New Roman" panose="02020603050405020304" pitchFamily="18" charset="0"/>
              <a:ea typeface="Verdana" panose="020B0604030504040204" pitchFamily="34" charset="0"/>
              <a:cs typeface="Times New Roman" panose="02020603050405020304" pitchFamily="18" charset="0"/>
            </a:endParaRPr>
          </a:p>
          <a:p>
            <a:pPr marR="365125" algn="r">
              <a:lnSpc>
                <a:spcPts val="2575"/>
              </a:lnSpc>
            </a:pPr>
            <a:endParaRPr sz="3000" dirty="0">
              <a:latin typeface="Lucida Sans Unicode"/>
              <a:cs typeface="Lucida Sans Unicode"/>
            </a:endParaRPr>
          </a:p>
        </p:txBody>
      </p:sp>
      <p:pic>
        <p:nvPicPr>
          <p:cNvPr id="6" name="Image 17">
            <a:extLst>
              <a:ext uri="{FF2B5EF4-FFF2-40B4-BE49-F238E27FC236}">
                <a16:creationId xmlns:a16="http://schemas.microsoft.com/office/drawing/2014/main" id="{21FB0097-25DE-526B-7EEB-E47C06E3F63E}"/>
              </a:ext>
            </a:extLst>
          </p:cNvPr>
          <p:cNvPicPr>
            <a:picLocks/>
          </p:cNvPicPr>
          <p:nvPr/>
        </p:nvPicPr>
        <p:blipFill>
          <a:blip r:embed="rId2" cstate="print"/>
          <a:stretch>
            <a:fillRect/>
          </a:stretch>
        </p:blipFill>
        <p:spPr>
          <a:xfrm>
            <a:off x="12275052" y="2206260"/>
            <a:ext cx="1503045" cy="1360805"/>
          </a:xfrm>
          <a:prstGeom prst="rect">
            <a:avLst/>
          </a:prstGeom>
        </p:spPr>
      </p:pic>
      <p:sp>
        <p:nvSpPr>
          <p:cNvPr id="7" name="object 8">
            <a:extLst>
              <a:ext uri="{FF2B5EF4-FFF2-40B4-BE49-F238E27FC236}">
                <a16:creationId xmlns:a16="http://schemas.microsoft.com/office/drawing/2014/main" id="{409346A4-75E8-61B4-5568-979D9B849101}"/>
              </a:ext>
            </a:extLst>
          </p:cNvPr>
          <p:cNvSpPr txBox="1"/>
          <p:nvPr/>
        </p:nvSpPr>
        <p:spPr>
          <a:xfrm>
            <a:off x="11218545" y="3715279"/>
            <a:ext cx="6477000" cy="519373"/>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45" dirty="0">
                <a:effectLst/>
                <a:latin typeface="Minion Pro" panose="02040503050306020203" pitchFamily="18" charset="0"/>
                <a:ea typeface="Minion Pro" panose="02040503050306020203" pitchFamily="18" charset="0"/>
                <a:cs typeface="Minion Pro" panose="02040503050306020203" pitchFamily="18" charset="0"/>
              </a:rPr>
              <a:t> 1</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Globular</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Section</a:t>
            </a:r>
            <a:endParaRPr lang="en-US" sz="1800" dirty="0">
              <a:effectLst/>
              <a:latin typeface="Minion Pro" panose="02040503050306020203" pitchFamily="18" charset="0"/>
              <a:ea typeface="Minion Pro" panose="02040503050306020203" pitchFamily="18" charset="0"/>
              <a:cs typeface="Minion Pro" panose="02040503050306020203" pitchFamily="18" charset="0"/>
            </a:endParaRPr>
          </a:p>
          <a:p>
            <a:pPr marR="365125" algn="r">
              <a:lnSpc>
                <a:spcPts val="2575"/>
              </a:lnSpc>
            </a:pPr>
            <a:endParaRPr sz="3000" dirty="0">
              <a:latin typeface="Lucida Sans Unicode"/>
              <a:cs typeface="Lucida Sans Unicode"/>
            </a:endParaRPr>
          </a:p>
        </p:txBody>
      </p:sp>
      <p:pic>
        <p:nvPicPr>
          <p:cNvPr id="8" name="Image 18">
            <a:extLst>
              <a:ext uri="{FF2B5EF4-FFF2-40B4-BE49-F238E27FC236}">
                <a16:creationId xmlns:a16="http://schemas.microsoft.com/office/drawing/2014/main" id="{09D7C862-BF02-DE5A-725B-C0C95B71BD40}"/>
              </a:ext>
            </a:extLst>
          </p:cNvPr>
          <p:cNvPicPr>
            <a:picLocks/>
          </p:cNvPicPr>
          <p:nvPr/>
        </p:nvPicPr>
        <p:blipFill>
          <a:blip r:embed="rId3" cstate="print"/>
          <a:stretch>
            <a:fillRect/>
          </a:stretch>
        </p:blipFill>
        <p:spPr>
          <a:xfrm>
            <a:off x="15353664" y="2237763"/>
            <a:ext cx="1962150" cy="1360805"/>
          </a:xfrm>
          <a:prstGeom prst="rect">
            <a:avLst/>
          </a:prstGeom>
        </p:spPr>
      </p:pic>
      <p:sp>
        <p:nvSpPr>
          <p:cNvPr id="9" name="object 8">
            <a:extLst>
              <a:ext uri="{FF2B5EF4-FFF2-40B4-BE49-F238E27FC236}">
                <a16:creationId xmlns:a16="http://schemas.microsoft.com/office/drawing/2014/main" id="{393BBC5C-C650-9F80-D9A2-6B0167692874}"/>
              </a:ext>
            </a:extLst>
          </p:cNvPr>
          <p:cNvSpPr txBox="1"/>
          <p:nvPr/>
        </p:nvSpPr>
        <p:spPr>
          <a:xfrm>
            <a:off x="14636432" y="3704816"/>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Figure2:</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Globular</a:t>
            </a:r>
            <a:r>
              <a:rPr lang="en-US" sz="1800"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Sample</a:t>
            </a:r>
            <a:r>
              <a:rPr lang="en-US" sz="1800" i="1" spc="15" dirty="0">
                <a:effectLst/>
                <a:latin typeface="Minion Pro" panose="02040503050306020203" pitchFamily="18" charset="0"/>
                <a:ea typeface="Minion Pro" panose="02040503050306020203" pitchFamily="18" charset="0"/>
                <a:cs typeface="Minion Pro" panose="02040503050306020203" pitchFamily="18" charset="0"/>
              </a:rPr>
              <a:t> </a:t>
            </a:r>
            <a:endParaRPr sz="3000" dirty="0">
              <a:latin typeface="Lucida Sans Unicode"/>
              <a:cs typeface="Lucida Sans Unicode"/>
            </a:endParaRPr>
          </a:p>
        </p:txBody>
      </p:sp>
      <p:pic>
        <p:nvPicPr>
          <p:cNvPr id="10" name="Image 20">
            <a:extLst>
              <a:ext uri="{FF2B5EF4-FFF2-40B4-BE49-F238E27FC236}">
                <a16:creationId xmlns:a16="http://schemas.microsoft.com/office/drawing/2014/main" id="{1D806F7E-6FDE-0D77-AFA1-6D64A59C6AD0}"/>
              </a:ext>
            </a:extLst>
          </p:cNvPr>
          <p:cNvPicPr>
            <a:picLocks/>
          </p:cNvPicPr>
          <p:nvPr/>
        </p:nvPicPr>
        <p:blipFill>
          <a:blip r:embed="rId4" cstate="print"/>
          <a:stretch>
            <a:fillRect/>
          </a:stretch>
        </p:blipFill>
        <p:spPr>
          <a:xfrm>
            <a:off x="831083" y="5470346"/>
            <a:ext cx="1324610" cy="1241376"/>
          </a:xfrm>
          <a:prstGeom prst="rect">
            <a:avLst/>
          </a:prstGeom>
        </p:spPr>
      </p:pic>
      <p:sp>
        <p:nvSpPr>
          <p:cNvPr id="11" name="object 8">
            <a:extLst>
              <a:ext uri="{FF2B5EF4-FFF2-40B4-BE49-F238E27FC236}">
                <a16:creationId xmlns:a16="http://schemas.microsoft.com/office/drawing/2014/main" id="{0659728C-2EE7-5870-DE18-CBF5BECE9A8B}"/>
              </a:ext>
            </a:extLst>
          </p:cNvPr>
          <p:cNvSpPr txBox="1"/>
          <p:nvPr/>
        </p:nvSpPr>
        <p:spPr>
          <a:xfrm>
            <a:off x="146252" y="6903529"/>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45" dirty="0">
                <a:effectLst/>
                <a:latin typeface="Minion Pro" panose="02040503050306020203" pitchFamily="18" charset="0"/>
                <a:ea typeface="Minion Pro" panose="02040503050306020203" pitchFamily="18" charset="0"/>
                <a:cs typeface="Minion Pro" panose="02040503050306020203" pitchFamily="18" charset="0"/>
              </a:rPr>
              <a:t> 3</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Tubular</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Section</a:t>
            </a:r>
            <a:endParaRPr sz="3000" dirty="0">
              <a:latin typeface="Lucida Sans Unicode"/>
              <a:cs typeface="Lucida Sans Unicode"/>
            </a:endParaRPr>
          </a:p>
        </p:txBody>
      </p:sp>
      <p:pic>
        <p:nvPicPr>
          <p:cNvPr id="12" name="Image 19">
            <a:extLst>
              <a:ext uri="{FF2B5EF4-FFF2-40B4-BE49-F238E27FC236}">
                <a16:creationId xmlns:a16="http://schemas.microsoft.com/office/drawing/2014/main" id="{1734F9BF-59DC-4BFE-39CD-6E1665F13993}"/>
              </a:ext>
            </a:extLst>
          </p:cNvPr>
          <p:cNvPicPr>
            <a:picLocks/>
          </p:cNvPicPr>
          <p:nvPr/>
        </p:nvPicPr>
        <p:blipFill>
          <a:blip r:embed="rId5" cstate="print"/>
          <a:stretch>
            <a:fillRect/>
          </a:stretch>
        </p:blipFill>
        <p:spPr>
          <a:xfrm>
            <a:off x="4572000" y="5518134"/>
            <a:ext cx="861695" cy="1285737"/>
          </a:xfrm>
          <a:prstGeom prst="rect">
            <a:avLst/>
          </a:prstGeom>
        </p:spPr>
      </p:pic>
      <p:sp>
        <p:nvSpPr>
          <p:cNvPr id="13" name="object 8">
            <a:extLst>
              <a:ext uri="{FF2B5EF4-FFF2-40B4-BE49-F238E27FC236}">
                <a16:creationId xmlns:a16="http://schemas.microsoft.com/office/drawing/2014/main" id="{0E4A19E3-E9C2-1EA9-4868-DCBB58B5D280}"/>
              </a:ext>
            </a:extLst>
          </p:cNvPr>
          <p:cNvSpPr txBox="1"/>
          <p:nvPr/>
        </p:nvSpPr>
        <p:spPr>
          <a:xfrm>
            <a:off x="4191000" y="6944675"/>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 4:</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Tubular</a:t>
            </a:r>
            <a:r>
              <a:rPr lang="en-US" sz="1800"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4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Sample</a:t>
            </a:r>
            <a:endParaRPr sz="3000" dirty="0">
              <a:latin typeface="Lucida Sans Unicode"/>
              <a:cs typeface="Lucida Sans Unicode"/>
            </a:endParaRPr>
          </a:p>
        </p:txBody>
      </p:sp>
      <p:pic>
        <p:nvPicPr>
          <p:cNvPr id="14" name="Image 21">
            <a:extLst>
              <a:ext uri="{FF2B5EF4-FFF2-40B4-BE49-F238E27FC236}">
                <a16:creationId xmlns:a16="http://schemas.microsoft.com/office/drawing/2014/main" id="{2C84BDED-487D-C6BB-7BBF-15B6C30F8865}"/>
              </a:ext>
            </a:extLst>
          </p:cNvPr>
          <p:cNvPicPr>
            <a:picLocks/>
          </p:cNvPicPr>
          <p:nvPr/>
        </p:nvPicPr>
        <p:blipFill>
          <a:blip r:embed="rId6" cstate="print"/>
          <a:stretch>
            <a:fillRect/>
          </a:stretch>
        </p:blipFill>
        <p:spPr>
          <a:xfrm>
            <a:off x="3429000" y="8529986"/>
            <a:ext cx="1849755" cy="1515110"/>
          </a:xfrm>
          <a:prstGeom prst="rect">
            <a:avLst/>
          </a:prstGeom>
        </p:spPr>
      </p:pic>
      <p:sp>
        <p:nvSpPr>
          <p:cNvPr id="15" name="object 8">
            <a:extLst>
              <a:ext uri="{FF2B5EF4-FFF2-40B4-BE49-F238E27FC236}">
                <a16:creationId xmlns:a16="http://schemas.microsoft.com/office/drawing/2014/main" id="{11A5A063-ED1E-5E51-1DB9-0F1974CE7681}"/>
              </a:ext>
            </a:extLst>
          </p:cNvPr>
          <p:cNvSpPr txBox="1"/>
          <p:nvPr/>
        </p:nvSpPr>
        <p:spPr>
          <a:xfrm>
            <a:off x="5158821" y="8936773"/>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dirty="0">
                <a:effectLst/>
                <a:latin typeface="Minion Pro" panose="02040503050306020203" pitchFamily="18" charset="0"/>
                <a:ea typeface="Minion Pro" panose="02040503050306020203" pitchFamily="18" charset="0"/>
                <a:cs typeface="Minion Pro" panose="02040503050306020203" pitchFamily="18" charset="0"/>
              </a:rPr>
              <a:t>Figure 5</a:t>
            </a:r>
            <a:r>
              <a:rPr lang="en-US" sz="1800" b="1"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Water</a:t>
            </a:r>
            <a:r>
              <a:rPr lang="en-US" sz="1800"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4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Section</a:t>
            </a:r>
            <a:endParaRPr sz="3000" dirty="0">
              <a:latin typeface="Lucida Sans Unicode"/>
              <a:cs typeface="Lucida Sans Unicode"/>
            </a:endParaRPr>
          </a:p>
        </p:txBody>
      </p:sp>
      <p:pic>
        <p:nvPicPr>
          <p:cNvPr id="16" name="Image 22">
            <a:extLst>
              <a:ext uri="{FF2B5EF4-FFF2-40B4-BE49-F238E27FC236}">
                <a16:creationId xmlns:a16="http://schemas.microsoft.com/office/drawing/2014/main" id="{26AD277D-37C2-DC3E-0639-BCCB091B44CC}"/>
              </a:ext>
            </a:extLst>
          </p:cNvPr>
          <p:cNvPicPr>
            <a:picLocks/>
          </p:cNvPicPr>
          <p:nvPr/>
        </p:nvPicPr>
        <p:blipFill>
          <a:blip r:embed="rId7" cstate="print"/>
          <a:stretch>
            <a:fillRect/>
          </a:stretch>
        </p:blipFill>
        <p:spPr>
          <a:xfrm>
            <a:off x="8763000" y="8523358"/>
            <a:ext cx="1536065" cy="1515110"/>
          </a:xfrm>
          <a:prstGeom prst="rect">
            <a:avLst/>
          </a:prstGeom>
        </p:spPr>
      </p:pic>
      <p:sp>
        <p:nvSpPr>
          <p:cNvPr id="17" name="object 8">
            <a:extLst>
              <a:ext uri="{FF2B5EF4-FFF2-40B4-BE49-F238E27FC236}">
                <a16:creationId xmlns:a16="http://schemas.microsoft.com/office/drawing/2014/main" id="{8398E0E5-5D8D-D9EA-E711-EDD62EA6B98A}"/>
              </a:ext>
            </a:extLst>
          </p:cNvPr>
          <p:cNvSpPr txBox="1"/>
          <p:nvPr/>
        </p:nvSpPr>
        <p:spPr>
          <a:xfrm>
            <a:off x="10295457" y="8988033"/>
            <a:ext cx="6477000" cy="387927"/>
          </a:xfrm>
          <a:prstGeom prst="rect">
            <a:avLst/>
          </a:prstGeom>
        </p:spPr>
        <p:txBody>
          <a:bodyPr vert="horz" wrap="square" lIns="0" tIns="12700" rIns="0" bIns="0" rtlCol="0">
            <a:spAutoFit/>
          </a:bodyPr>
          <a:lstStyle/>
          <a:p>
            <a:pPr marL="299085">
              <a:lnSpc>
                <a:spcPts val="1055"/>
              </a:lnSpc>
              <a:spcBef>
                <a:spcPts val="60"/>
              </a:spcBef>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 6:</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Water</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Sample</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Ezgi</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Martinez</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Collection</a:t>
            </a:r>
            <a:endParaRPr lang="en-US" sz="1800" dirty="0">
              <a:effectLst/>
              <a:latin typeface="Minion Pro" panose="02040503050306020203" pitchFamily="18" charset="0"/>
              <a:ea typeface="Minion Pro" panose="02040503050306020203" pitchFamily="18" charset="0"/>
              <a:cs typeface="Minion Pro" panose="02040503050306020203" pitchFamily="18" charset="0"/>
            </a:endParaRPr>
          </a:p>
          <a:p>
            <a:pPr marL="299085">
              <a:lnSpc>
                <a:spcPts val="1055"/>
              </a:lnSpc>
              <a:spcBef>
                <a:spcPts val="60"/>
              </a:spcBef>
              <a:spcAft>
                <a:spcPts val="0"/>
              </a:spcAft>
            </a:pPr>
            <a:endParaRPr sz="3000" dirty="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7068800" y="9287541"/>
            <a:ext cx="582958" cy="397545"/>
          </a:xfrm>
          <a:prstGeom prst="rect">
            <a:avLst/>
          </a:prstGeom>
        </p:spPr>
        <p:txBody>
          <a:bodyPr vert="horz" wrap="square" lIns="0" tIns="0" rIns="0" bIns="0" rtlCol="0">
            <a:spAutoFit/>
          </a:bodyPr>
          <a:lstStyle/>
          <a:p>
            <a:pPr marL="40005">
              <a:lnSpc>
                <a:spcPts val="3070"/>
              </a:lnSpc>
            </a:pPr>
            <a:fld id="{81D60167-4931-47E6-BA6A-407CBD079E47}" type="slidenum">
              <a:rPr spc="-50" dirty="0"/>
              <a:t>9</a:t>
            </a:fld>
            <a:endParaRPr spc="-50" dirty="0"/>
          </a:p>
        </p:txBody>
      </p:sp>
      <p:sp>
        <p:nvSpPr>
          <p:cNvPr id="5" name="object 8">
            <a:extLst>
              <a:ext uri="{FF2B5EF4-FFF2-40B4-BE49-F238E27FC236}">
                <a16:creationId xmlns:a16="http://schemas.microsoft.com/office/drawing/2014/main" id="{5B7986CE-4F08-390E-2BD3-00BD2E7CF74E}"/>
              </a:ext>
            </a:extLst>
          </p:cNvPr>
          <p:cNvSpPr txBox="1"/>
          <p:nvPr/>
        </p:nvSpPr>
        <p:spPr>
          <a:xfrm>
            <a:off x="228600" y="723901"/>
            <a:ext cx="17845549" cy="8197885"/>
          </a:xfrm>
          <a:prstGeom prst="rect">
            <a:avLst/>
          </a:prstGeom>
        </p:spPr>
        <p:txBody>
          <a:bodyPr vert="horz" wrap="square" lIns="0" tIns="12700" rIns="0" bIns="0" rtlCol="0">
            <a:spAutoFit/>
          </a:bodyPr>
          <a:lstStyle/>
          <a:p>
            <a:pPr marL="180340" marR="74930" algn="just">
              <a:lnSpc>
                <a:spcPct val="132200"/>
              </a:lnSpc>
              <a:spcBef>
                <a:spcPts val="100"/>
              </a:spcBef>
              <a:tabLst>
                <a:tab pos="14403069" algn="l"/>
              </a:tabLst>
            </a:pPr>
            <a:r>
              <a:rPr lang="en-US" sz="2800" b="1" dirty="0">
                <a:latin typeface="Times New Roman" panose="02020603050405020304" pitchFamily="18" charset="0"/>
                <a:ea typeface="Verdana" panose="020B0604030504040204" pitchFamily="34" charset="0"/>
                <a:cs typeface="Times New Roman" panose="02020603050405020304" pitchFamily="18" charset="0"/>
              </a:rPr>
              <a:t>4) </a:t>
            </a:r>
            <a:r>
              <a:rPr lang="en-US" sz="2800" b="1" spc="-10" dirty="0">
                <a:effectLst/>
                <a:latin typeface="Times New Roman" panose="02020603050405020304" pitchFamily="18" charset="0"/>
                <a:ea typeface="Verdana" panose="020B0604030504040204" pitchFamily="34" charset="0"/>
                <a:cs typeface="Times New Roman" panose="02020603050405020304" pitchFamily="18" charset="0"/>
              </a:rPr>
              <a:t>Multi-chambered Water</a:t>
            </a:r>
            <a:r>
              <a:rPr lang="en-US" sz="2800" b="1"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800" b="1" spc="-10" dirty="0">
                <a:effectLst/>
                <a:latin typeface="Times New Roman" panose="02020603050405020304" pitchFamily="18" charset="0"/>
                <a:ea typeface="Verdana" panose="020B0604030504040204" pitchFamily="34" charset="0"/>
                <a:cs typeface="Times New Roman" panose="02020603050405020304" pitchFamily="18" charset="0"/>
              </a:rPr>
              <a:t>Whistles</a:t>
            </a:r>
            <a:r>
              <a:rPr lang="en-US" sz="2800" b="1" spc="-10" dirty="0">
                <a:latin typeface="Times New Roman" panose="02020603050405020304" pitchFamily="18" charset="0"/>
                <a:ea typeface="Verdana" panose="020B0604030504040204" pitchFamily="34" charset="0"/>
                <a:cs typeface="Times New Roman" panose="02020603050405020304" pitchFamily="18" charset="0"/>
              </a:rPr>
              <a:t> </a:t>
            </a:r>
            <a:r>
              <a:rPr lang="en-US" sz="2800" b="1"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types</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these</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special</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forms</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commonly</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encountered</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geography</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extending</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from</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Mexico</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Peru</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since</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one,</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two</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thousand</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years</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ago</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until</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now,</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go</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up</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to</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6</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chambers.</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types</a:t>
            </a:r>
            <a:r>
              <a:rPr lang="en-US" sz="2400" spc="-1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with double</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chamber</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are</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most</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common</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ones.</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These</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are</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jointed</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from</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bottom</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and</a:t>
            </a:r>
            <a:r>
              <a:rPr lang="en-US" sz="2400" spc="-3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connected with</a:t>
            </a:r>
            <a:r>
              <a:rPr lang="en-US" sz="2400" spc="4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handle</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from</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4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top.</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sound</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created</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by</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air</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coming</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out</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400" spc="4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upper</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chamber</a:t>
            </a:r>
            <a:r>
              <a:rPr lang="en-US" sz="2400" spc="4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spc="-25" dirty="0">
                <a:effectLst/>
                <a:latin typeface="Times New Roman" panose="02020603050405020304" pitchFamily="18" charset="0"/>
                <a:ea typeface="Verdana" panose="020B0604030504040204" pitchFamily="34" charset="0"/>
                <a:cs typeface="Times New Roman" panose="02020603050405020304" pitchFamily="18" charset="0"/>
              </a:rPr>
              <a:t>of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 small hole.</a:t>
            </a:r>
          </a:p>
          <a:p>
            <a:pPr marL="180340" marR="74930">
              <a:lnSpc>
                <a:spcPct val="132200"/>
              </a:lnSpc>
              <a:spcBef>
                <a:spcPts val="100"/>
              </a:spcBef>
              <a:tabLst>
                <a:tab pos="14403069" algn="l"/>
              </a:tabLst>
            </a:pPr>
            <a:endParaRPr sz="2600" b="1" dirty="0">
              <a:latin typeface="Lucida Sans Unicode"/>
              <a:cs typeface="Lucida Sans Unicode"/>
            </a:endParaRPr>
          </a:p>
          <a:p>
            <a:pPr>
              <a:lnSpc>
                <a:spcPct val="100000"/>
              </a:lnSpc>
              <a:spcBef>
                <a:spcPts val="270"/>
              </a:spcBef>
            </a:pPr>
            <a:endParaRPr sz="2600" dirty="0">
              <a:latin typeface="Lucida Sans Unicode"/>
              <a:cs typeface="Lucida Sans Unicode"/>
            </a:endParaRPr>
          </a:p>
          <a:p>
            <a:pPr marL="90170" marR="5080">
              <a:lnSpc>
                <a:spcPct val="115199"/>
              </a:lnSpc>
              <a:spcBef>
                <a:spcPts val="1430"/>
              </a:spcBef>
            </a:pPr>
            <a:endParaRPr lang="en-US" sz="2550" spc="-40" dirty="0">
              <a:latin typeface="Verdana"/>
              <a:cs typeface="Verdana"/>
            </a:endParaRPr>
          </a:p>
          <a:p>
            <a:pPr marL="90170" marR="5080">
              <a:lnSpc>
                <a:spcPct val="115199"/>
              </a:lnSpc>
              <a:spcBef>
                <a:spcPts val="1430"/>
              </a:spcBef>
            </a:pPr>
            <a:endParaRPr lang="en-US" sz="2550" b="1" spc="-40" dirty="0">
              <a:latin typeface="Verdana"/>
              <a:cs typeface="Verdana"/>
            </a:endParaRPr>
          </a:p>
          <a:p>
            <a:pPr marL="90170" marR="5080">
              <a:lnSpc>
                <a:spcPct val="115199"/>
              </a:lnSpc>
              <a:spcBef>
                <a:spcPts val="1430"/>
              </a:spcBef>
            </a:pPr>
            <a:r>
              <a:rPr lang="en-US" sz="2550" b="1" spc="-40" dirty="0">
                <a:latin typeface="Times New Roman" panose="02020603050405020304" pitchFamily="18" charset="0"/>
                <a:cs typeface="Times New Roman" panose="02020603050405020304" pitchFamily="18" charset="0"/>
              </a:rPr>
              <a:t>5) </a:t>
            </a:r>
            <a:r>
              <a:rPr lang="en-US" sz="2800" b="1" spc="-10" dirty="0">
                <a:effectLst/>
                <a:latin typeface="Times New Roman" panose="02020603050405020304" pitchFamily="18" charset="0"/>
                <a:ea typeface="Verdana" panose="020B0604030504040204" pitchFamily="34" charset="0"/>
                <a:cs typeface="Times New Roman" panose="02020603050405020304" pitchFamily="18" charset="0"/>
              </a:rPr>
              <a:t>Ocarina</a:t>
            </a:r>
            <a:r>
              <a:rPr lang="en-US" b="1" spc="-10" dirty="0">
                <a:latin typeface="Times New Roman" panose="02020603050405020304" pitchFamily="18" charset="0"/>
                <a:ea typeface="Minion Pro Cond"/>
                <a:cs typeface="Times New Roman" panose="02020603050405020304" pitchFamily="18" charset="0"/>
              </a:rPr>
              <a:t> </a:t>
            </a:r>
            <a:r>
              <a:rPr lang="en-US" sz="2800" b="1"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It</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known</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that</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ocarina,</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derived</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from</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word</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oca</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meaning</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“Little</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Goose”,</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invented</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by</a:t>
            </a:r>
            <a:r>
              <a:rPr lang="en-US" sz="2400" spc="-5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Ita-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lian</a:t>
            </a:r>
            <a:r>
              <a:rPr lang="en-US" sz="24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Guiseppe</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Luigi</a:t>
            </a:r>
            <a:r>
              <a:rPr lang="en-US" sz="24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DONATI</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1860.</a:t>
            </a:r>
            <a:r>
              <a:rPr lang="en-US" sz="24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It</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was</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encountered</a:t>
            </a:r>
            <a:r>
              <a:rPr lang="en-US" sz="24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ancient</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Egypt,</a:t>
            </a:r>
            <a:r>
              <a:rPr lang="en-US" sz="2400" spc="-6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Mexico</a:t>
            </a:r>
            <a:r>
              <a:rPr lang="en-US" sz="2400" spc="-5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civilizations but was not referred with this name until the said date. This type of instruments is also found among</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porcelain</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product</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of</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German</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Meissen</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Company</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(Kura,</a:t>
            </a:r>
            <a:r>
              <a:rPr lang="en-US" sz="2400" i="1"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2004,</a:t>
            </a:r>
            <a:r>
              <a:rPr lang="en-US" sz="2400" i="1"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i="1" dirty="0">
                <a:effectLst/>
                <a:latin typeface="Times New Roman" panose="02020603050405020304" pitchFamily="18" charset="0"/>
                <a:ea typeface="Verdana" panose="020B0604030504040204" pitchFamily="34" charset="0"/>
                <a:cs typeface="Times New Roman" panose="02020603050405020304" pitchFamily="18" charset="0"/>
              </a:rPr>
              <a:t>334)</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It</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is</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known</a:t>
            </a:r>
            <a:r>
              <a:rPr lang="en-US" sz="2400" spc="-3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that as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well</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being</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shaped</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as</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handmade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or</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with</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Verdana" panose="020B0604030504040204" pitchFamily="34" charset="0"/>
                <a:cs typeface="Times New Roman" panose="02020603050405020304" pitchFamily="18" charset="0"/>
              </a:rPr>
              <a:t>moulds</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they</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are</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also</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produced</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in</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different</a:t>
            </a:r>
            <a:r>
              <a:rPr lang="en-US" sz="2400" spc="-5"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effectLst/>
                <a:latin typeface="Times New Roman" panose="02020603050405020304" pitchFamily="18" charset="0"/>
                <a:ea typeface="Verdana" panose="020B0604030504040204" pitchFamily="34" charset="0"/>
                <a:cs typeface="Times New Roman" panose="02020603050405020304" pitchFamily="18" charset="0"/>
              </a:rPr>
              <a:t>sizes. </a:t>
            </a:r>
            <a:r>
              <a:rPr lang="en-US" sz="2400" dirty="0">
                <a:latin typeface="Times New Roman" panose="02020603050405020304" pitchFamily="18" charset="0"/>
                <a:ea typeface="Verdana" panose="020B0604030504040204" pitchFamily="34" charset="0"/>
                <a:cs typeface="Times New Roman" panose="02020603050405020304" pitchFamily="18" charset="0"/>
              </a:rPr>
              <a:t> </a:t>
            </a:r>
          </a:p>
          <a:p>
            <a:pPr marL="90170" marR="5080">
              <a:lnSpc>
                <a:spcPct val="115199"/>
              </a:lnSpc>
              <a:spcBef>
                <a:spcPts val="1430"/>
              </a:spcBef>
            </a:pPr>
            <a:endParaRPr lang="en-US" sz="3500" spc="-280" dirty="0">
              <a:latin typeface="Arial Black"/>
              <a:cs typeface="Arial Black"/>
            </a:endParaRPr>
          </a:p>
          <a:p>
            <a:pPr marL="90170" marR="5080">
              <a:lnSpc>
                <a:spcPct val="115199"/>
              </a:lnSpc>
              <a:spcBef>
                <a:spcPts val="1430"/>
              </a:spcBef>
            </a:pPr>
            <a:endParaRPr lang="en-IN" sz="3500" spc="-280" dirty="0">
              <a:latin typeface="Arial Black"/>
              <a:cs typeface="Arial Black"/>
            </a:endParaRPr>
          </a:p>
          <a:p>
            <a:pPr marR="365125" algn="r">
              <a:lnSpc>
                <a:spcPts val="2575"/>
              </a:lnSpc>
            </a:pPr>
            <a:endParaRPr sz="3000" dirty="0">
              <a:latin typeface="Lucida Sans Unicode"/>
              <a:cs typeface="Lucida Sans Unicode"/>
            </a:endParaRPr>
          </a:p>
        </p:txBody>
      </p:sp>
      <p:sp>
        <p:nvSpPr>
          <p:cNvPr id="7" name="object 8">
            <a:extLst>
              <a:ext uri="{FF2B5EF4-FFF2-40B4-BE49-F238E27FC236}">
                <a16:creationId xmlns:a16="http://schemas.microsoft.com/office/drawing/2014/main" id="{409346A4-75E8-61B4-5568-979D9B849101}"/>
              </a:ext>
            </a:extLst>
          </p:cNvPr>
          <p:cNvSpPr txBox="1"/>
          <p:nvPr/>
        </p:nvSpPr>
        <p:spPr>
          <a:xfrm>
            <a:off x="5638800" y="8753155"/>
            <a:ext cx="6477000" cy="519373"/>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45" dirty="0">
                <a:effectLst/>
                <a:latin typeface="Minion Pro" panose="02040503050306020203" pitchFamily="18" charset="0"/>
                <a:ea typeface="Minion Pro" panose="02040503050306020203" pitchFamily="18" charset="0"/>
                <a:cs typeface="Minion Pro" panose="02040503050306020203" pitchFamily="18" charset="0"/>
              </a:rPr>
              <a:t>  8</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Ocarinas</a:t>
            </a:r>
            <a:r>
              <a:rPr lang="en-US" sz="1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by</a:t>
            </a:r>
            <a:r>
              <a:rPr lang="en-US" sz="1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Alp</a:t>
            </a:r>
            <a:r>
              <a:rPr lang="en-US" sz="1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25" dirty="0" err="1">
                <a:effectLst/>
                <a:latin typeface="Minion Pro" panose="02040503050306020203" pitchFamily="18" charset="0"/>
                <a:ea typeface="Minion Pro" panose="02040503050306020203" pitchFamily="18" charset="0"/>
                <a:cs typeface="Minion Pro" panose="02040503050306020203" pitchFamily="18" charset="0"/>
              </a:rPr>
              <a:t>Çam</a:t>
            </a:r>
            <a:endParaRPr lang="en-US" sz="1800" dirty="0">
              <a:effectLst/>
              <a:latin typeface="Minion Pro" panose="02040503050306020203" pitchFamily="18" charset="0"/>
              <a:ea typeface="Minion Pro" panose="02040503050306020203" pitchFamily="18" charset="0"/>
              <a:cs typeface="Minion Pro" panose="02040503050306020203" pitchFamily="18" charset="0"/>
            </a:endParaRPr>
          </a:p>
          <a:p>
            <a:pPr marR="365125" algn="r">
              <a:lnSpc>
                <a:spcPts val="2575"/>
              </a:lnSpc>
            </a:pPr>
            <a:endParaRPr sz="3000" dirty="0">
              <a:latin typeface="Lucida Sans Unicode"/>
              <a:cs typeface="Lucida Sans Unicode"/>
            </a:endParaRPr>
          </a:p>
        </p:txBody>
      </p:sp>
      <p:sp>
        <p:nvSpPr>
          <p:cNvPr id="9" name="object 8">
            <a:extLst>
              <a:ext uri="{FF2B5EF4-FFF2-40B4-BE49-F238E27FC236}">
                <a16:creationId xmlns:a16="http://schemas.microsoft.com/office/drawing/2014/main" id="{393BBC5C-C650-9F80-D9A2-6B0167692874}"/>
              </a:ext>
            </a:extLst>
          </p:cNvPr>
          <p:cNvSpPr txBox="1"/>
          <p:nvPr/>
        </p:nvSpPr>
        <p:spPr>
          <a:xfrm>
            <a:off x="9677400" y="8712151"/>
            <a:ext cx="69342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b="1" i="1" spc="-10" dirty="0">
                <a:latin typeface="Minion Pro" panose="02040503050306020203" pitchFamily="18" charset="0"/>
                <a:ea typeface="Minion Pro" panose="02040503050306020203" pitchFamily="18" charset="0"/>
                <a:cs typeface="Minion Pro" panose="02040503050306020203" pitchFamily="18" charset="0"/>
              </a:rPr>
              <a:t> 9</a:t>
            </a: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Ocarina</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by</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Sergio</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err="1">
                <a:effectLst/>
                <a:latin typeface="Minion Pro" panose="02040503050306020203" pitchFamily="18" charset="0"/>
                <a:ea typeface="Minion Pro" panose="02040503050306020203" pitchFamily="18" charset="0"/>
                <a:cs typeface="Minion Pro" panose="02040503050306020203" pitchFamily="18" charset="0"/>
              </a:rPr>
              <a:t>Garcia,Chili</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Collection</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of</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err="1">
                <a:effectLst/>
                <a:latin typeface="Minion Pro" panose="02040503050306020203" pitchFamily="18" charset="0"/>
                <a:ea typeface="Minion Pro" panose="02040503050306020203" pitchFamily="18" charset="0"/>
                <a:cs typeface="Minion Pro" panose="02040503050306020203" pitchFamily="18" charset="0"/>
              </a:rPr>
              <a:t>Prof.Sevim</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err="1">
                <a:effectLst/>
                <a:latin typeface="Minion Pro" panose="02040503050306020203" pitchFamily="18" charset="0"/>
                <a:ea typeface="Minion Pro" panose="02040503050306020203" pitchFamily="18" charset="0"/>
                <a:cs typeface="Minion Pro" panose="02040503050306020203" pitchFamily="18" charset="0"/>
              </a:rPr>
              <a:t>Çizer</a:t>
            </a:r>
            <a:endParaRPr sz="3000" dirty="0">
              <a:latin typeface="Lucida Sans Unicode"/>
              <a:cs typeface="Lucida Sans Unicode"/>
            </a:endParaRPr>
          </a:p>
        </p:txBody>
      </p:sp>
      <p:grpSp>
        <p:nvGrpSpPr>
          <p:cNvPr id="14" name="Group 13">
            <a:extLst>
              <a:ext uri="{FF2B5EF4-FFF2-40B4-BE49-F238E27FC236}">
                <a16:creationId xmlns:a16="http://schemas.microsoft.com/office/drawing/2014/main" id="{2FC1D57E-BEF0-3DB3-57B5-AB5B172BCA58}"/>
              </a:ext>
            </a:extLst>
          </p:cNvPr>
          <p:cNvGrpSpPr>
            <a:grpSpLocks/>
          </p:cNvGrpSpPr>
          <p:nvPr/>
        </p:nvGrpSpPr>
        <p:grpSpPr>
          <a:xfrm>
            <a:off x="13964543" y="2705100"/>
            <a:ext cx="3642450" cy="3463018"/>
            <a:chOff x="-1192" y="0"/>
            <a:chExt cx="2565192" cy="2617562"/>
          </a:xfrm>
        </p:grpSpPr>
        <p:pic>
          <p:nvPicPr>
            <p:cNvPr id="15" name="Image 24">
              <a:extLst>
                <a:ext uri="{FF2B5EF4-FFF2-40B4-BE49-F238E27FC236}">
                  <a16:creationId xmlns:a16="http://schemas.microsoft.com/office/drawing/2014/main" id="{558F771A-B69A-F23D-FA74-D4430462DEB9}"/>
                </a:ext>
              </a:extLst>
            </p:cNvPr>
            <p:cNvPicPr/>
            <p:nvPr/>
          </p:nvPicPr>
          <p:blipFill>
            <a:blip r:embed="rId2" cstate="print"/>
            <a:stretch>
              <a:fillRect/>
            </a:stretch>
          </p:blipFill>
          <p:spPr>
            <a:xfrm>
              <a:off x="0" y="0"/>
              <a:ext cx="2564000" cy="1794052"/>
            </a:xfrm>
            <a:prstGeom prst="rect">
              <a:avLst/>
            </a:prstGeom>
          </p:spPr>
        </p:pic>
        <p:sp>
          <p:nvSpPr>
            <p:cNvPr id="16" name="Textbox 25">
              <a:extLst>
                <a:ext uri="{FF2B5EF4-FFF2-40B4-BE49-F238E27FC236}">
                  <a16:creationId xmlns:a16="http://schemas.microsoft.com/office/drawing/2014/main" id="{8C95A66D-7D07-49D1-E120-69953CEF44D4}"/>
                </a:ext>
              </a:extLst>
            </p:cNvPr>
            <p:cNvSpPr txBox="1"/>
            <p:nvPr/>
          </p:nvSpPr>
          <p:spPr>
            <a:xfrm>
              <a:off x="-1192" y="543954"/>
              <a:ext cx="1603283" cy="2073608"/>
            </a:xfrm>
            <a:prstGeom prst="rect">
              <a:avLst/>
            </a:prstGeom>
          </p:spPr>
          <p:txBody>
            <a:bodyPr wrap="square" lIns="0" tIns="0" rIns="0" bIns="0" rtlCol="0">
              <a:noAutofit/>
            </a:bodyPr>
            <a:lstStyle/>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pPr>
                <a:spcBef>
                  <a:spcPts val="790"/>
                </a:spcBef>
              </a:pPr>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pPr marL="189865" marR="653415">
                <a:lnSpc>
                  <a:spcPct val="91000"/>
                </a:lnSpc>
                <a:spcAft>
                  <a:spcPts val="0"/>
                </a:spcAft>
              </a:pPr>
              <a:r>
                <a:rPr lang="en-US" sz="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800" b="1"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800" b="1" i="1" spc="-10" dirty="0">
                  <a:effectLst/>
                  <a:latin typeface="Minion Pro" panose="02040503050306020203" pitchFamily="18" charset="0"/>
                  <a:ea typeface="Minion Pro" panose="02040503050306020203" pitchFamily="18" charset="0"/>
                  <a:cs typeface="Minion Pro" panose="02040503050306020203" pitchFamily="18" charset="0"/>
                </a:rPr>
                <a:t>13:</a:t>
              </a:r>
              <a:r>
                <a:rPr lang="en-US" sz="800" b="1"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800" i="1" spc="-10" dirty="0">
                  <a:effectLst/>
                  <a:latin typeface="Minion Pro" panose="02040503050306020203" pitchFamily="18" charset="0"/>
                  <a:ea typeface="Minion Pro" panose="02040503050306020203" pitchFamily="18" charset="0"/>
                  <a:cs typeface="Minion Pro" panose="02040503050306020203" pitchFamily="18" charset="0"/>
                </a:rPr>
                <a:t>Multi-chambered</a:t>
              </a:r>
              <a:r>
                <a:rPr lang="en-US" sz="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800" i="1" spc="-10" dirty="0">
                  <a:effectLst/>
                  <a:latin typeface="Minion Pro" panose="02040503050306020203" pitchFamily="18" charset="0"/>
                  <a:ea typeface="Minion Pro" panose="02040503050306020203" pitchFamily="18" charset="0"/>
                  <a:cs typeface="Minion Pro" panose="02040503050306020203" pitchFamily="18" charset="0"/>
                </a:rPr>
                <a:t>Water</a:t>
              </a:r>
              <a:r>
                <a:rPr lang="en-US" sz="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800" i="1" spc="-10"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800" i="1" spc="200" dirty="0">
                  <a:effectLst/>
                  <a:latin typeface="Minion Pro" panose="02040503050306020203" pitchFamily="18" charset="0"/>
                  <a:ea typeface="Minion Pro" panose="02040503050306020203" pitchFamily="18" charset="0"/>
                  <a:cs typeface="Minion Pro" panose="02040503050306020203" pitchFamily="18" charset="0"/>
                </a:rPr>
                <a:t> </a:t>
              </a:r>
              <a:r>
                <a:rPr lang="en-US" sz="800" i="1" dirty="0">
                  <a:effectLst/>
                  <a:latin typeface="Minion Pro" panose="02040503050306020203" pitchFamily="18" charset="0"/>
                  <a:ea typeface="Minion Pro" panose="02040503050306020203" pitchFamily="18" charset="0"/>
                  <a:cs typeface="Minion Pro" panose="02040503050306020203" pitchFamily="18" charset="0"/>
                </a:rPr>
                <a:t>(</a:t>
              </a:r>
              <a:r>
                <a:rPr lang="en-US" sz="800" i="1" dirty="0" err="1">
                  <a:effectLst/>
                  <a:latin typeface="Minion Pro" panose="02040503050306020203" pitchFamily="18" charset="0"/>
                  <a:ea typeface="Minion Pro" panose="02040503050306020203" pitchFamily="18" charset="0"/>
                  <a:cs typeface="Minion Pro" panose="02040503050306020203" pitchFamily="18" charset="0"/>
                </a:rPr>
                <a:t>Abrashev</a:t>
              </a:r>
              <a:r>
                <a:rPr lang="en-US" sz="800" i="1" dirty="0">
                  <a:effectLst/>
                  <a:latin typeface="Minion Pro" panose="02040503050306020203" pitchFamily="18" charset="0"/>
                  <a:ea typeface="Minion Pro" panose="02040503050306020203" pitchFamily="18" charset="0"/>
                  <a:cs typeface="Minion Pro" panose="02040503050306020203" pitchFamily="18" charset="0"/>
                </a:rPr>
                <a:t>, 2000,p. 41)</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p:txBody>
        </p:sp>
      </p:grpSp>
      <p:pic>
        <p:nvPicPr>
          <p:cNvPr id="17" name="Image 26">
            <a:extLst>
              <a:ext uri="{FF2B5EF4-FFF2-40B4-BE49-F238E27FC236}">
                <a16:creationId xmlns:a16="http://schemas.microsoft.com/office/drawing/2014/main" id="{AA8F79EF-7F1B-7AB9-27A6-529C7899389A}"/>
              </a:ext>
            </a:extLst>
          </p:cNvPr>
          <p:cNvPicPr>
            <a:picLocks/>
          </p:cNvPicPr>
          <p:nvPr/>
        </p:nvPicPr>
        <p:blipFill>
          <a:blip r:embed="rId3" cstate="print"/>
          <a:stretch>
            <a:fillRect/>
          </a:stretch>
        </p:blipFill>
        <p:spPr>
          <a:xfrm>
            <a:off x="6019800" y="6961595"/>
            <a:ext cx="2614295" cy="1637030"/>
          </a:xfrm>
          <a:prstGeom prst="rect">
            <a:avLst/>
          </a:prstGeom>
        </p:spPr>
      </p:pic>
      <p:pic>
        <p:nvPicPr>
          <p:cNvPr id="18" name="Image 27">
            <a:extLst>
              <a:ext uri="{FF2B5EF4-FFF2-40B4-BE49-F238E27FC236}">
                <a16:creationId xmlns:a16="http://schemas.microsoft.com/office/drawing/2014/main" id="{97607F4C-A249-1ED1-DC4B-8CF23C0C0FFE}"/>
              </a:ext>
            </a:extLst>
          </p:cNvPr>
          <p:cNvPicPr>
            <a:picLocks/>
          </p:cNvPicPr>
          <p:nvPr/>
        </p:nvPicPr>
        <p:blipFill>
          <a:blip r:embed="rId4" cstate="print"/>
          <a:stretch>
            <a:fillRect/>
          </a:stretch>
        </p:blipFill>
        <p:spPr>
          <a:xfrm>
            <a:off x="10058400" y="6965282"/>
            <a:ext cx="1241425" cy="1637030"/>
          </a:xfrm>
          <a:prstGeom prst="rect">
            <a:avLst/>
          </a:prstGeom>
        </p:spPr>
      </p:pic>
    </p:spTree>
    <p:extLst>
      <p:ext uri="{BB962C8B-B14F-4D97-AF65-F5344CB8AC3E}">
        <p14:creationId xmlns:p14="http://schemas.microsoft.com/office/powerpoint/2010/main" val="1856758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TotalTime>
  <Words>2505</Words>
  <Application>Microsoft Office PowerPoint</Application>
  <PresentationFormat>Custom</PresentationFormat>
  <Paragraphs>166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Black</vt:lpstr>
      <vt:lpstr>ff0</vt:lpstr>
      <vt:lpstr>Lucida Sans Unicode</vt:lpstr>
      <vt:lpstr>Minion Pro</vt:lpstr>
      <vt:lpstr>Times New Roman</vt:lpstr>
      <vt:lpstr>Verdana</vt:lpstr>
      <vt:lpstr>Wingdings</vt:lpstr>
      <vt:lpstr>Office Theme</vt:lpstr>
      <vt:lpstr>NATIONAL INSTITUTE OF TECHNOLOGY AGARTALA DEPARTMENT OF MECHANICAL ENGINEERING</vt:lpstr>
      <vt:lpstr>PowerPoint Presentation</vt:lpstr>
      <vt:lpstr>Abstract</vt:lpstr>
      <vt:lpstr>Introduction</vt:lpstr>
      <vt:lpstr>Parameters</vt:lpstr>
      <vt:lpstr>Continue….</vt:lpstr>
      <vt:lpstr>OI</vt:lpstr>
      <vt:lpstr>Classification of Whistles</vt:lpstr>
      <vt:lpstr>PowerPoint Presentation</vt:lpstr>
      <vt:lpstr>Materials  required…</vt:lpstr>
      <vt:lpstr>How Sound Generate in Inca Whistle?</vt:lpstr>
      <vt:lpstr>Continue….</vt:lpstr>
      <vt:lpstr>Mechanism</vt:lpstr>
      <vt:lpstr>Technology</vt:lpstr>
      <vt:lpstr>Uses of Inca Whistle in Inca Civilization</vt:lpstr>
      <vt:lpstr>Advantages of Inca Whistle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PPT RUPANWITA DAS 20UME132 &amp; SNEHA DEBNATH 20UME069</dc:title>
  <dc:creator>Soumadip Saha</dc:creator>
  <cp:keywords>DAFiNe4eX5g,BAFiNbIiHAA</cp:keywords>
  <cp:lastModifiedBy>TUSHAR DEB</cp:lastModifiedBy>
  <cp:revision>8</cp:revision>
  <dcterms:created xsi:type="dcterms:W3CDTF">2023-11-06T17:31:16Z</dcterms:created>
  <dcterms:modified xsi:type="dcterms:W3CDTF">2023-11-07T17:33:04Z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2023-05-08T00:00:00Z</vt:filetime>
  </property>
  <property fmtid="{D5CDD505-2E9C-101B-9397-08002B2CF9AE}" pid="3" name="Creator">
    <vt:lpwstr>Canva</vt:lpwstr>
  </property>
  <property fmtid="{D5CDD505-2E9C-101B-9397-08002B2CF9AE}" pid="4" name="LastSaved">
    <vt:filetime>2023-11-06T00:00:00Z</vt:filetime>
  </property>
  <property fmtid="{D5CDD505-2E9C-101B-9397-08002B2CF9AE}" pid="5" name="Producer">
    <vt:lpwstr>Canva</vt:lpwstr>
  </property>
</Properties>
</file>