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95" r:id="rId3"/>
    <p:sldId id="279" r:id="rId4"/>
    <p:sldId id="325" r:id="rId5"/>
    <p:sldId id="259" r:id="rId6"/>
    <p:sldId id="292" r:id="rId7"/>
    <p:sldId id="334" r:id="rId8"/>
    <p:sldId id="352" r:id="rId9"/>
    <p:sldId id="353" r:id="rId10"/>
    <p:sldId id="354" r:id="rId11"/>
    <p:sldId id="355" r:id="rId12"/>
    <p:sldId id="356" r:id="rId13"/>
    <p:sldId id="357" r:id="rId14"/>
    <p:sldId id="358" r:id="rId15"/>
    <p:sldId id="359" r:id="rId16"/>
    <p:sldId id="360" r:id="rId17"/>
    <p:sldId id="380" r:id="rId18"/>
    <p:sldId id="361" r:id="rId19"/>
    <p:sldId id="362" r:id="rId20"/>
    <p:sldId id="363" r:id="rId21"/>
    <p:sldId id="364" r:id="rId22"/>
    <p:sldId id="365" r:id="rId23"/>
    <p:sldId id="366" r:id="rId24"/>
    <p:sldId id="381" r:id="rId25"/>
    <p:sldId id="382" r:id="rId26"/>
    <p:sldId id="367" r:id="rId27"/>
    <p:sldId id="368" r:id="rId28"/>
    <p:sldId id="369" r:id="rId29"/>
    <p:sldId id="370" r:id="rId30"/>
    <p:sldId id="371" r:id="rId31"/>
    <p:sldId id="372" r:id="rId32"/>
    <p:sldId id="373" r:id="rId33"/>
    <p:sldId id="375" r:id="rId34"/>
    <p:sldId id="37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4" autoAdjust="0"/>
    <p:restoredTop sz="94569" autoAdjust="0"/>
  </p:normalViewPr>
  <p:slideViewPr>
    <p:cSldViewPr snapToGrid="0">
      <p:cViewPr>
        <p:scale>
          <a:sx n="69" d="100"/>
          <a:sy n="69" d="100"/>
        </p:scale>
        <p:origin x="-73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7C8700-B124-401E-BBA9-0C0F65A636A8}" type="datetimeFigureOut">
              <a:rPr lang="en-IN" smtClean="0"/>
              <a:pPr/>
              <a:t>15-03-2016</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CD190-FBAF-4279-BCFE-ABBACFD64B8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9"/>
          <p:cNvSpPr>
            <a:spLocks noGrp="1" noChangeArrowheads="1"/>
          </p:cNvSpPr>
          <p:nvPr>
            <p:ph type="sldNum" sz="quarter"/>
          </p:nvPr>
        </p:nvSpPr>
        <p:spPr>
          <a:noFill/>
          <a:ln/>
        </p:spPr>
        <p:txBody>
          <a:bodyPr/>
          <a:lstStyle/>
          <a:p>
            <a:fld id="{13354A3C-2938-4980-BFFF-72BD9307C6CC}" type="slidenum">
              <a:rPr lang="en-US" altLang="en-US"/>
              <a:pPr/>
              <a:t>8</a:t>
            </a:fld>
            <a:endParaRPr lang="en-US" altLang="en-US"/>
          </a:p>
        </p:txBody>
      </p:sp>
      <p:sp>
        <p:nvSpPr>
          <p:cNvPr id="41987" name="Rectangle 1"/>
          <p:cNvSpPr>
            <a:spLocks noGrp="1" noRot="1" noChangeAspect="1" noChangeArrowheads="1" noTextEdit="1"/>
          </p:cNvSpPr>
          <p:nvPr>
            <p:ph type="sldImg"/>
          </p:nvPr>
        </p:nvSpPr>
        <p:spPr>
          <a:xfrm>
            <a:off x="381000" y="693738"/>
            <a:ext cx="6096000" cy="3429000"/>
          </a:xfrm>
          <a:solidFill>
            <a:srgbClr val="FFFFFF"/>
          </a:solidFill>
          <a:ln>
            <a:solidFill>
              <a:srgbClr val="000000"/>
            </a:solidFill>
            <a:miter lim="800000"/>
          </a:ln>
        </p:spPr>
      </p:sp>
      <p:sp>
        <p:nvSpPr>
          <p:cNvPr id="41988"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9"/>
          <p:cNvSpPr>
            <a:spLocks noGrp="1" noChangeArrowheads="1"/>
          </p:cNvSpPr>
          <p:nvPr>
            <p:ph type="sldNum" sz="quarter"/>
          </p:nvPr>
        </p:nvSpPr>
        <p:spPr>
          <a:noFill/>
          <a:ln/>
        </p:spPr>
        <p:txBody>
          <a:bodyPr/>
          <a:lstStyle/>
          <a:p>
            <a:fld id="{6F17FB37-5AB0-4635-AF4A-79D1F1944348}" type="slidenum">
              <a:rPr lang="en-US" altLang="en-US"/>
              <a:pPr/>
              <a:t>18</a:t>
            </a:fld>
            <a:endParaRPr lang="en-US" altLang="en-US"/>
          </a:p>
        </p:txBody>
      </p:sp>
      <p:sp>
        <p:nvSpPr>
          <p:cNvPr id="60419" name="Rectangle 1"/>
          <p:cNvSpPr>
            <a:spLocks noGrp="1" noRot="1" noChangeAspect="1" noChangeArrowheads="1" noTextEdit="1"/>
          </p:cNvSpPr>
          <p:nvPr>
            <p:ph type="sldImg"/>
          </p:nvPr>
        </p:nvSpPr>
        <p:spPr>
          <a:xfrm>
            <a:off x="1210236" y="685512"/>
            <a:ext cx="4437529" cy="3429000"/>
          </a:xfrm>
          <a:solidFill>
            <a:srgbClr val="FFFFFF"/>
          </a:solidFill>
          <a:ln>
            <a:solidFill>
              <a:srgbClr val="000000"/>
            </a:solidFill>
            <a:miter lim="800000"/>
          </a:ln>
        </p:spPr>
      </p:sp>
      <p:sp>
        <p:nvSpPr>
          <p:cNvPr id="60420"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9"/>
          <p:cNvSpPr>
            <a:spLocks noGrp="1" noChangeArrowheads="1"/>
          </p:cNvSpPr>
          <p:nvPr>
            <p:ph type="sldNum" sz="quarter"/>
          </p:nvPr>
        </p:nvSpPr>
        <p:spPr>
          <a:noFill/>
          <a:ln/>
        </p:spPr>
        <p:txBody>
          <a:bodyPr/>
          <a:lstStyle/>
          <a:p>
            <a:fld id="{2AE34B87-5E7D-4C62-B93D-2CB403E693A0}" type="slidenum">
              <a:rPr lang="en-US" altLang="en-US"/>
              <a:pPr/>
              <a:t>19</a:t>
            </a:fld>
            <a:endParaRPr lang="en-US" altLang="en-US"/>
          </a:p>
        </p:txBody>
      </p:sp>
      <p:sp>
        <p:nvSpPr>
          <p:cNvPr id="62467" name="Rectangle 1"/>
          <p:cNvSpPr>
            <a:spLocks noGrp="1" noRot="1" noChangeAspect="1" noChangeArrowheads="1" noTextEdit="1"/>
          </p:cNvSpPr>
          <p:nvPr>
            <p:ph type="sldImg"/>
          </p:nvPr>
        </p:nvSpPr>
        <p:spPr>
          <a:xfrm>
            <a:off x="1210236" y="685512"/>
            <a:ext cx="4437529" cy="3429000"/>
          </a:xfrm>
          <a:solidFill>
            <a:srgbClr val="FFFFFF"/>
          </a:solidFill>
          <a:ln>
            <a:solidFill>
              <a:srgbClr val="000000"/>
            </a:solidFill>
            <a:miter lim="800000"/>
          </a:ln>
        </p:spPr>
      </p:sp>
      <p:sp>
        <p:nvSpPr>
          <p:cNvPr id="62468"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9"/>
          <p:cNvSpPr>
            <a:spLocks noGrp="1" noChangeArrowheads="1"/>
          </p:cNvSpPr>
          <p:nvPr>
            <p:ph type="sldNum" sz="quarter"/>
          </p:nvPr>
        </p:nvSpPr>
        <p:spPr>
          <a:noFill/>
          <a:ln/>
        </p:spPr>
        <p:txBody>
          <a:bodyPr/>
          <a:lstStyle/>
          <a:p>
            <a:fld id="{6EB72B72-B6B4-45C9-BDA0-A338735B8702}" type="slidenum">
              <a:rPr lang="en-US" altLang="en-US"/>
              <a:pPr/>
              <a:t>20</a:t>
            </a:fld>
            <a:endParaRPr lang="en-US" altLang="en-US"/>
          </a:p>
        </p:txBody>
      </p:sp>
      <p:sp>
        <p:nvSpPr>
          <p:cNvPr id="64515" name="Rectangle 1"/>
          <p:cNvSpPr>
            <a:spLocks noGrp="1" noRot="1" noChangeAspect="1" noChangeArrowheads="1" noTextEdit="1"/>
          </p:cNvSpPr>
          <p:nvPr>
            <p:ph type="sldImg"/>
          </p:nvPr>
        </p:nvSpPr>
        <p:spPr>
          <a:xfrm>
            <a:off x="1210236" y="685512"/>
            <a:ext cx="4437529" cy="3429000"/>
          </a:xfrm>
          <a:solidFill>
            <a:srgbClr val="FFFFFF"/>
          </a:solidFill>
          <a:ln>
            <a:solidFill>
              <a:srgbClr val="000000"/>
            </a:solidFill>
            <a:miter lim="800000"/>
          </a:ln>
        </p:spPr>
      </p:sp>
      <p:sp>
        <p:nvSpPr>
          <p:cNvPr id="64516"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9"/>
          <p:cNvSpPr>
            <a:spLocks noGrp="1" noChangeArrowheads="1"/>
          </p:cNvSpPr>
          <p:nvPr>
            <p:ph type="sldNum" sz="quarter"/>
          </p:nvPr>
        </p:nvSpPr>
        <p:spPr>
          <a:noFill/>
          <a:ln/>
        </p:spPr>
        <p:txBody>
          <a:bodyPr/>
          <a:lstStyle/>
          <a:p>
            <a:fld id="{FF710009-5BD1-452E-91F2-2DE5BA416D9F}" type="slidenum">
              <a:rPr lang="en-US" altLang="en-US"/>
              <a:pPr/>
              <a:t>21</a:t>
            </a:fld>
            <a:endParaRPr lang="en-US" altLang="en-US"/>
          </a:p>
        </p:txBody>
      </p:sp>
      <p:sp>
        <p:nvSpPr>
          <p:cNvPr id="66563"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ln>
        </p:spPr>
      </p:sp>
      <p:sp>
        <p:nvSpPr>
          <p:cNvPr id="66564"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9"/>
          <p:cNvSpPr>
            <a:spLocks noGrp="1" noChangeArrowheads="1"/>
          </p:cNvSpPr>
          <p:nvPr>
            <p:ph type="sldNum" sz="quarter"/>
          </p:nvPr>
        </p:nvSpPr>
        <p:spPr>
          <a:noFill/>
          <a:ln/>
        </p:spPr>
        <p:txBody>
          <a:bodyPr/>
          <a:lstStyle/>
          <a:p>
            <a:fld id="{EAFBC4E0-C1D3-4B87-9AA3-692F34522F08}" type="slidenum">
              <a:rPr lang="en-US" altLang="en-US"/>
              <a:pPr/>
              <a:t>22</a:t>
            </a:fld>
            <a:endParaRPr lang="en-US" altLang="en-US"/>
          </a:p>
        </p:txBody>
      </p:sp>
      <p:sp>
        <p:nvSpPr>
          <p:cNvPr id="68611" name="Rectangle 1"/>
          <p:cNvSpPr>
            <a:spLocks noGrp="1" noRot="1" noChangeAspect="1" noChangeArrowheads="1" noTextEdit="1"/>
          </p:cNvSpPr>
          <p:nvPr>
            <p:ph type="sldImg"/>
          </p:nvPr>
        </p:nvSpPr>
        <p:spPr>
          <a:xfrm>
            <a:off x="1210236" y="685512"/>
            <a:ext cx="4437529" cy="3429000"/>
          </a:xfrm>
          <a:solidFill>
            <a:srgbClr val="FFFFFF"/>
          </a:solidFill>
          <a:ln>
            <a:solidFill>
              <a:srgbClr val="000000"/>
            </a:solidFill>
            <a:miter lim="800000"/>
          </a:ln>
        </p:spPr>
      </p:sp>
      <p:sp>
        <p:nvSpPr>
          <p:cNvPr id="68612"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9"/>
          <p:cNvSpPr>
            <a:spLocks noGrp="1" noChangeArrowheads="1"/>
          </p:cNvSpPr>
          <p:nvPr>
            <p:ph type="sldNum" sz="quarter"/>
          </p:nvPr>
        </p:nvSpPr>
        <p:spPr>
          <a:noFill/>
          <a:ln/>
        </p:spPr>
        <p:txBody>
          <a:bodyPr/>
          <a:lstStyle/>
          <a:p>
            <a:fld id="{C35AD137-BA5E-4354-B8AA-BD7668E425FB}" type="slidenum">
              <a:rPr lang="en-US" altLang="en-US"/>
              <a:pPr/>
              <a:t>23</a:t>
            </a:fld>
            <a:endParaRPr lang="en-US" altLang="en-US"/>
          </a:p>
        </p:txBody>
      </p:sp>
      <p:sp>
        <p:nvSpPr>
          <p:cNvPr id="70659" name="Rectangle 1"/>
          <p:cNvSpPr>
            <a:spLocks noGrp="1" noRot="1" noChangeAspect="1" noChangeArrowheads="1" noTextEdit="1"/>
          </p:cNvSpPr>
          <p:nvPr>
            <p:ph type="sldImg"/>
          </p:nvPr>
        </p:nvSpPr>
        <p:spPr>
          <a:xfrm>
            <a:off x="1210236" y="685512"/>
            <a:ext cx="4437529" cy="3429000"/>
          </a:xfrm>
          <a:solidFill>
            <a:srgbClr val="FFFFFF"/>
          </a:solidFill>
          <a:ln>
            <a:solidFill>
              <a:srgbClr val="000000"/>
            </a:solidFill>
            <a:miter lim="800000"/>
          </a:ln>
        </p:spPr>
      </p:sp>
      <p:sp>
        <p:nvSpPr>
          <p:cNvPr id="70660"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9"/>
          <p:cNvSpPr>
            <a:spLocks noGrp="1" noChangeArrowheads="1"/>
          </p:cNvSpPr>
          <p:nvPr>
            <p:ph type="sldNum" sz="quarter"/>
          </p:nvPr>
        </p:nvSpPr>
        <p:spPr>
          <a:noFill/>
          <a:ln/>
        </p:spPr>
        <p:txBody>
          <a:bodyPr/>
          <a:lstStyle/>
          <a:p>
            <a:fld id="{E6F44A30-7DB6-417E-8055-52996C70578B}" type="slidenum">
              <a:rPr lang="en-US" altLang="en-US"/>
              <a:pPr/>
              <a:t>26</a:t>
            </a:fld>
            <a:endParaRPr lang="en-US" altLang="en-US"/>
          </a:p>
        </p:txBody>
      </p:sp>
      <p:sp>
        <p:nvSpPr>
          <p:cNvPr id="72707" name="Rectangle 1"/>
          <p:cNvSpPr>
            <a:spLocks noGrp="1" noRot="1" noChangeAspect="1" noChangeArrowheads="1" noTextEdit="1"/>
          </p:cNvSpPr>
          <p:nvPr>
            <p:ph type="sldImg"/>
          </p:nvPr>
        </p:nvSpPr>
        <p:spPr>
          <a:xfrm>
            <a:off x="1210236" y="685512"/>
            <a:ext cx="4437529" cy="3429000"/>
          </a:xfrm>
          <a:solidFill>
            <a:srgbClr val="FFFFFF"/>
          </a:solidFill>
          <a:ln>
            <a:solidFill>
              <a:srgbClr val="000000"/>
            </a:solidFill>
            <a:miter lim="800000"/>
          </a:ln>
        </p:spPr>
      </p:sp>
      <p:sp>
        <p:nvSpPr>
          <p:cNvPr id="72708"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9"/>
          <p:cNvSpPr>
            <a:spLocks noGrp="1" noChangeArrowheads="1"/>
          </p:cNvSpPr>
          <p:nvPr>
            <p:ph type="sldNum" sz="quarter"/>
          </p:nvPr>
        </p:nvSpPr>
        <p:spPr>
          <a:noFill/>
          <a:ln/>
        </p:spPr>
        <p:txBody>
          <a:bodyPr/>
          <a:lstStyle/>
          <a:p>
            <a:fld id="{D3B1490D-1CFD-4B92-8D09-5E4D0004B2F9}" type="slidenum">
              <a:rPr lang="en-US" altLang="en-US"/>
              <a:pPr/>
              <a:t>27</a:t>
            </a:fld>
            <a:endParaRPr lang="en-US" altLang="en-US"/>
          </a:p>
        </p:txBody>
      </p:sp>
      <p:sp>
        <p:nvSpPr>
          <p:cNvPr id="74755"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ln>
        </p:spPr>
      </p:sp>
      <p:sp>
        <p:nvSpPr>
          <p:cNvPr id="74756"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9"/>
          <p:cNvSpPr>
            <a:spLocks noGrp="1" noChangeArrowheads="1"/>
          </p:cNvSpPr>
          <p:nvPr>
            <p:ph type="sldNum" sz="quarter"/>
          </p:nvPr>
        </p:nvSpPr>
        <p:spPr>
          <a:noFill/>
          <a:ln/>
        </p:spPr>
        <p:txBody>
          <a:bodyPr/>
          <a:lstStyle/>
          <a:p>
            <a:fld id="{EEFF5D6E-6883-473C-A027-0E9D1FD652F8}" type="slidenum">
              <a:rPr lang="en-US" altLang="en-US"/>
              <a:pPr/>
              <a:t>28</a:t>
            </a:fld>
            <a:endParaRPr lang="en-US" altLang="en-US"/>
          </a:p>
        </p:txBody>
      </p:sp>
      <p:sp>
        <p:nvSpPr>
          <p:cNvPr id="76803" name="Rectangle 1"/>
          <p:cNvSpPr>
            <a:spLocks noGrp="1" noRot="1" noChangeAspect="1" noChangeArrowheads="1" noTextEdit="1"/>
          </p:cNvSpPr>
          <p:nvPr>
            <p:ph type="sldImg"/>
          </p:nvPr>
        </p:nvSpPr>
        <p:spPr>
          <a:xfrm>
            <a:off x="382588" y="693738"/>
            <a:ext cx="6091237" cy="3427412"/>
          </a:xfrm>
          <a:solidFill>
            <a:srgbClr val="FFFFFF"/>
          </a:solidFill>
          <a:ln>
            <a:solidFill>
              <a:srgbClr val="000000"/>
            </a:solidFill>
            <a:miter lim="800000"/>
          </a:ln>
        </p:spPr>
      </p:sp>
      <p:sp>
        <p:nvSpPr>
          <p:cNvPr id="76804" name="Text Box 2"/>
          <p:cNvSpPr txBox="1">
            <a:spLocks noChangeArrowheads="1"/>
          </p:cNvSpPr>
          <p:nvPr/>
        </p:nvSpPr>
        <p:spPr bwMode="auto">
          <a:xfrm>
            <a:off x="686361" y="4342535"/>
            <a:ext cx="5485279" cy="4113068"/>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9"/>
          <p:cNvSpPr>
            <a:spLocks noGrp="1" noChangeArrowheads="1"/>
          </p:cNvSpPr>
          <p:nvPr>
            <p:ph type="sldNum" sz="quarter"/>
          </p:nvPr>
        </p:nvSpPr>
        <p:spPr>
          <a:noFill/>
          <a:ln/>
        </p:spPr>
        <p:txBody>
          <a:bodyPr/>
          <a:lstStyle/>
          <a:p>
            <a:fld id="{59769D90-C58A-4CCF-A6DD-7596CDBE6143}" type="slidenum">
              <a:rPr lang="en-US" altLang="en-US"/>
              <a:pPr/>
              <a:t>29</a:t>
            </a:fld>
            <a:endParaRPr lang="en-US" altLang="en-US"/>
          </a:p>
        </p:txBody>
      </p:sp>
      <p:sp>
        <p:nvSpPr>
          <p:cNvPr id="78851"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ln>
        </p:spPr>
      </p:sp>
      <p:sp>
        <p:nvSpPr>
          <p:cNvPr id="78852"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9"/>
          <p:cNvSpPr>
            <a:spLocks noGrp="1" noChangeArrowheads="1"/>
          </p:cNvSpPr>
          <p:nvPr>
            <p:ph type="sldNum" sz="quarter"/>
          </p:nvPr>
        </p:nvSpPr>
        <p:spPr>
          <a:noFill/>
          <a:ln/>
        </p:spPr>
        <p:txBody>
          <a:bodyPr/>
          <a:lstStyle/>
          <a:p>
            <a:fld id="{DDB3EA1F-C8E1-4FC5-860A-468089671F9B}" type="slidenum">
              <a:rPr lang="en-US" altLang="en-US"/>
              <a:pPr/>
              <a:t>9</a:t>
            </a:fld>
            <a:endParaRPr lang="en-US" altLang="en-US"/>
          </a:p>
        </p:txBody>
      </p:sp>
      <p:sp>
        <p:nvSpPr>
          <p:cNvPr id="44035" name="Rectangle 1"/>
          <p:cNvSpPr>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44036"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9"/>
          <p:cNvSpPr>
            <a:spLocks noGrp="1" noChangeArrowheads="1"/>
          </p:cNvSpPr>
          <p:nvPr>
            <p:ph type="sldNum" sz="quarter"/>
          </p:nvPr>
        </p:nvSpPr>
        <p:spPr>
          <a:noFill/>
          <a:ln/>
        </p:spPr>
        <p:txBody>
          <a:bodyPr/>
          <a:lstStyle/>
          <a:p>
            <a:fld id="{637A8BF1-CBFB-43DF-9FD1-29D2AB92A0E2}" type="slidenum">
              <a:rPr lang="en-US" altLang="en-US"/>
              <a:pPr/>
              <a:t>30</a:t>
            </a:fld>
            <a:endParaRPr lang="en-US" altLang="en-US"/>
          </a:p>
        </p:txBody>
      </p:sp>
      <p:sp>
        <p:nvSpPr>
          <p:cNvPr id="80899"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ln>
        </p:spPr>
      </p:sp>
      <p:sp>
        <p:nvSpPr>
          <p:cNvPr id="80900"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9"/>
          <p:cNvSpPr>
            <a:spLocks noGrp="1" noChangeArrowheads="1"/>
          </p:cNvSpPr>
          <p:nvPr>
            <p:ph type="sldNum" sz="quarter"/>
          </p:nvPr>
        </p:nvSpPr>
        <p:spPr>
          <a:noFill/>
          <a:ln/>
        </p:spPr>
        <p:txBody>
          <a:bodyPr/>
          <a:lstStyle/>
          <a:p>
            <a:fld id="{2AF0813C-086E-4C68-9E31-9167C6140B81}" type="slidenum">
              <a:rPr lang="en-US" altLang="en-US"/>
              <a:pPr/>
              <a:t>31</a:t>
            </a:fld>
            <a:endParaRPr lang="en-US" altLang="en-US"/>
          </a:p>
        </p:txBody>
      </p:sp>
      <p:sp>
        <p:nvSpPr>
          <p:cNvPr id="82947"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ln>
        </p:spPr>
      </p:sp>
      <p:sp>
        <p:nvSpPr>
          <p:cNvPr id="82948"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9"/>
          <p:cNvSpPr>
            <a:spLocks noGrp="1" noChangeArrowheads="1"/>
          </p:cNvSpPr>
          <p:nvPr>
            <p:ph type="sldNum" sz="quarter"/>
          </p:nvPr>
        </p:nvSpPr>
        <p:spPr>
          <a:noFill/>
          <a:ln/>
        </p:spPr>
        <p:txBody>
          <a:bodyPr/>
          <a:lstStyle/>
          <a:p>
            <a:fld id="{5C9E6A32-F717-4EC8-8C93-F94F521148DC}" type="slidenum">
              <a:rPr lang="en-US" altLang="en-US"/>
              <a:pPr/>
              <a:t>32</a:t>
            </a:fld>
            <a:endParaRPr lang="en-US" altLang="en-US"/>
          </a:p>
        </p:txBody>
      </p:sp>
      <p:sp>
        <p:nvSpPr>
          <p:cNvPr id="84995" name="Rectangle 1"/>
          <p:cNvSpPr>
            <a:spLocks noGrp="1" noRot="1" noChangeAspect="1" noChangeArrowheads="1" noTextEdit="1"/>
          </p:cNvSpPr>
          <p:nvPr>
            <p:ph type="sldImg"/>
          </p:nvPr>
        </p:nvSpPr>
        <p:spPr>
          <a:xfrm>
            <a:off x="1210236" y="685512"/>
            <a:ext cx="4437529" cy="3429000"/>
          </a:xfrm>
          <a:solidFill>
            <a:srgbClr val="FFFFFF"/>
          </a:solidFill>
          <a:ln>
            <a:solidFill>
              <a:srgbClr val="000000"/>
            </a:solidFill>
            <a:miter lim="800000"/>
          </a:ln>
        </p:spPr>
      </p:sp>
      <p:sp>
        <p:nvSpPr>
          <p:cNvPr id="84996"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9"/>
          <p:cNvSpPr>
            <a:spLocks noGrp="1" noChangeArrowheads="1"/>
          </p:cNvSpPr>
          <p:nvPr>
            <p:ph type="sldNum" sz="quarter"/>
          </p:nvPr>
        </p:nvSpPr>
        <p:spPr>
          <a:noFill/>
          <a:ln/>
        </p:spPr>
        <p:txBody>
          <a:bodyPr/>
          <a:lstStyle/>
          <a:p>
            <a:fld id="{216633AC-34A6-4317-9A26-D424E95C7661}" type="slidenum">
              <a:rPr lang="en-US" altLang="en-US"/>
              <a:pPr/>
              <a:t>33</a:t>
            </a:fld>
            <a:endParaRPr lang="en-US" altLang="en-US"/>
          </a:p>
        </p:txBody>
      </p:sp>
      <p:sp>
        <p:nvSpPr>
          <p:cNvPr id="89091" name="Rectangle 1"/>
          <p:cNvSpPr>
            <a:spLocks noGrp="1" noRot="1" noChangeAspect="1" noChangeArrowheads="1" noTextEdit="1"/>
          </p:cNvSpPr>
          <p:nvPr>
            <p:ph type="sldImg"/>
          </p:nvPr>
        </p:nvSpPr>
        <p:spPr>
          <a:xfrm>
            <a:off x="1210236" y="694171"/>
            <a:ext cx="4436129" cy="3427556"/>
          </a:xfrm>
          <a:solidFill>
            <a:srgbClr val="FFFFFF"/>
          </a:solidFill>
          <a:ln>
            <a:solidFill>
              <a:srgbClr val="000000"/>
            </a:solidFill>
            <a:miter lim="800000"/>
          </a:ln>
        </p:spPr>
      </p:sp>
      <p:sp>
        <p:nvSpPr>
          <p:cNvPr id="89092" name="Text Box 2"/>
          <p:cNvSpPr txBox="1">
            <a:spLocks noChangeArrowheads="1"/>
          </p:cNvSpPr>
          <p:nvPr/>
        </p:nvSpPr>
        <p:spPr bwMode="auto">
          <a:xfrm>
            <a:off x="686361" y="4342535"/>
            <a:ext cx="5485279" cy="4113068"/>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9"/>
          <p:cNvSpPr>
            <a:spLocks noGrp="1" noChangeArrowheads="1"/>
          </p:cNvSpPr>
          <p:nvPr>
            <p:ph type="sldNum" sz="quarter"/>
          </p:nvPr>
        </p:nvSpPr>
        <p:spPr>
          <a:noFill/>
          <a:ln/>
        </p:spPr>
        <p:txBody>
          <a:bodyPr/>
          <a:lstStyle/>
          <a:p>
            <a:fld id="{9FE65EA2-A4FA-4A95-BC18-D6256ADE26E3}" type="slidenum">
              <a:rPr lang="en-US" altLang="en-US"/>
              <a:pPr/>
              <a:t>34</a:t>
            </a:fld>
            <a:endParaRPr lang="en-US" altLang="en-US"/>
          </a:p>
        </p:txBody>
      </p:sp>
      <p:sp>
        <p:nvSpPr>
          <p:cNvPr id="87043" name="Rectangle 1"/>
          <p:cNvSpPr>
            <a:spLocks noGrp="1" noRot="1" noChangeAspect="1" noChangeArrowheads="1" noTextEdit="1"/>
          </p:cNvSpPr>
          <p:nvPr>
            <p:ph type="sldImg"/>
          </p:nvPr>
        </p:nvSpPr>
        <p:spPr>
          <a:xfrm>
            <a:off x="1210236" y="694171"/>
            <a:ext cx="4436129" cy="3427556"/>
          </a:xfrm>
          <a:solidFill>
            <a:srgbClr val="FFFFFF"/>
          </a:solidFill>
          <a:ln>
            <a:solidFill>
              <a:srgbClr val="000000"/>
            </a:solidFill>
            <a:miter lim="800000"/>
          </a:ln>
        </p:spPr>
      </p:sp>
      <p:sp>
        <p:nvSpPr>
          <p:cNvPr id="87044" name="Text Box 2"/>
          <p:cNvSpPr txBox="1">
            <a:spLocks noChangeArrowheads="1"/>
          </p:cNvSpPr>
          <p:nvPr/>
        </p:nvSpPr>
        <p:spPr bwMode="auto">
          <a:xfrm>
            <a:off x="686361" y="4342535"/>
            <a:ext cx="5485279" cy="4113068"/>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9"/>
          <p:cNvSpPr>
            <a:spLocks noGrp="1" noChangeArrowheads="1"/>
          </p:cNvSpPr>
          <p:nvPr>
            <p:ph type="sldNum" sz="quarter"/>
          </p:nvPr>
        </p:nvSpPr>
        <p:spPr>
          <a:noFill/>
          <a:ln/>
        </p:spPr>
        <p:txBody>
          <a:bodyPr/>
          <a:lstStyle/>
          <a:p>
            <a:fld id="{DF04B983-90B3-4E78-8260-574B776527B1}" type="slidenum">
              <a:rPr lang="en-US" altLang="en-US"/>
              <a:pPr/>
              <a:t>10</a:t>
            </a:fld>
            <a:endParaRPr lang="en-US" altLang="en-US"/>
          </a:p>
        </p:txBody>
      </p:sp>
      <p:sp>
        <p:nvSpPr>
          <p:cNvPr id="46083" name="Rectangle 1"/>
          <p:cNvSpPr>
            <a:spLocks noGrp="1" noRot="1" noChangeAspect="1" noChangeArrowheads="1" noTextEdit="1"/>
          </p:cNvSpPr>
          <p:nvPr>
            <p:ph type="sldImg"/>
          </p:nvPr>
        </p:nvSpPr>
        <p:spPr>
          <a:xfrm>
            <a:off x="381000" y="693738"/>
            <a:ext cx="6096000" cy="3429000"/>
          </a:xfrm>
          <a:solidFill>
            <a:srgbClr val="FFFFFF"/>
          </a:solidFill>
          <a:ln>
            <a:solidFill>
              <a:srgbClr val="000000"/>
            </a:solidFill>
            <a:miter lim="800000"/>
          </a:ln>
        </p:spPr>
      </p:sp>
      <p:sp>
        <p:nvSpPr>
          <p:cNvPr id="46084"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9"/>
          <p:cNvSpPr>
            <a:spLocks noGrp="1" noChangeArrowheads="1"/>
          </p:cNvSpPr>
          <p:nvPr>
            <p:ph type="sldNum" sz="quarter"/>
          </p:nvPr>
        </p:nvSpPr>
        <p:spPr>
          <a:noFill/>
          <a:ln/>
        </p:spPr>
        <p:txBody>
          <a:bodyPr/>
          <a:lstStyle/>
          <a:p>
            <a:fld id="{E8F4A964-496F-4106-ABCF-551BB68C6EC1}" type="slidenum">
              <a:rPr lang="en-US" altLang="en-US"/>
              <a:pPr/>
              <a:t>11</a:t>
            </a:fld>
            <a:endParaRPr lang="en-US" altLang="en-US"/>
          </a:p>
        </p:txBody>
      </p:sp>
      <p:sp>
        <p:nvSpPr>
          <p:cNvPr id="48131" name="Rectangle 1"/>
          <p:cNvSpPr>
            <a:spLocks noGrp="1" noRot="1" noChangeAspect="1" noChangeArrowheads="1" noTextEdit="1"/>
          </p:cNvSpPr>
          <p:nvPr>
            <p:ph type="sldImg"/>
          </p:nvPr>
        </p:nvSpPr>
        <p:spPr>
          <a:xfrm>
            <a:off x="381000" y="693738"/>
            <a:ext cx="6096000" cy="3429000"/>
          </a:xfrm>
          <a:solidFill>
            <a:srgbClr val="FFFFFF"/>
          </a:solidFill>
          <a:ln>
            <a:solidFill>
              <a:srgbClr val="000000"/>
            </a:solidFill>
            <a:miter lim="800000"/>
          </a:ln>
        </p:spPr>
      </p:sp>
      <p:sp>
        <p:nvSpPr>
          <p:cNvPr id="48132"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9"/>
          <p:cNvSpPr>
            <a:spLocks noGrp="1" noChangeArrowheads="1"/>
          </p:cNvSpPr>
          <p:nvPr>
            <p:ph type="sldNum" sz="quarter"/>
          </p:nvPr>
        </p:nvSpPr>
        <p:spPr>
          <a:noFill/>
          <a:ln/>
        </p:spPr>
        <p:txBody>
          <a:bodyPr/>
          <a:lstStyle/>
          <a:p>
            <a:fld id="{801B28A8-F2CE-4A13-A8F3-8465DE201D2B}" type="slidenum">
              <a:rPr lang="en-US" altLang="en-US"/>
              <a:pPr/>
              <a:t>12</a:t>
            </a:fld>
            <a:endParaRPr lang="en-US" altLang="en-US"/>
          </a:p>
        </p:txBody>
      </p:sp>
      <p:sp>
        <p:nvSpPr>
          <p:cNvPr id="50179" name="Rectangle 1"/>
          <p:cNvSpPr>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50180"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9"/>
          <p:cNvSpPr>
            <a:spLocks noGrp="1" noChangeArrowheads="1"/>
          </p:cNvSpPr>
          <p:nvPr>
            <p:ph type="sldNum" sz="quarter"/>
          </p:nvPr>
        </p:nvSpPr>
        <p:spPr>
          <a:noFill/>
          <a:ln/>
        </p:spPr>
        <p:txBody>
          <a:bodyPr/>
          <a:lstStyle/>
          <a:p>
            <a:fld id="{97417390-F38E-42E3-8763-C417B24CE030}" type="slidenum">
              <a:rPr lang="en-US" altLang="en-US"/>
              <a:pPr/>
              <a:t>13</a:t>
            </a:fld>
            <a:endParaRPr lang="en-US" altLang="en-US"/>
          </a:p>
        </p:txBody>
      </p:sp>
      <p:sp>
        <p:nvSpPr>
          <p:cNvPr id="52227" name="Rectangle 1"/>
          <p:cNvSpPr>
            <a:spLocks noGrp="1" noRot="1" noChangeAspect="1" noChangeArrowheads="1" noTextEdit="1"/>
          </p:cNvSpPr>
          <p:nvPr>
            <p:ph type="sldImg"/>
          </p:nvPr>
        </p:nvSpPr>
        <p:spPr>
          <a:xfrm>
            <a:off x="381000" y="693738"/>
            <a:ext cx="6096000" cy="3429000"/>
          </a:xfrm>
          <a:solidFill>
            <a:srgbClr val="FFFFFF"/>
          </a:solidFill>
          <a:ln>
            <a:solidFill>
              <a:srgbClr val="000000"/>
            </a:solidFill>
            <a:miter lim="800000"/>
          </a:ln>
        </p:spPr>
      </p:sp>
      <p:sp>
        <p:nvSpPr>
          <p:cNvPr id="52228"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9"/>
          <p:cNvSpPr>
            <a:spLocks noGrp="1" noChangeArrowheads="1"/>
          </p:cNvSpPr>
          <p:nvPr>
            <p:ph type="sldNum" sz="quarter"/>
          </p:nvPr>
        </p:nvSpPr>
        <p:spPr>
          <a:noFill/>
          <a:ln/>
        </p:spPr>
        <p:txBody>
          <a:bodyPr/>
          <a:lstStyle/>
          <a:p>
            <a:fld id="{66D3E501-7E16-46E9-920A-D5A47CB82DD9}" type="slidenum">
              <a:rPr lang="en-US" altLang="en-US"/>
              <a:pPr/>
              <a:t>14</a:t>
            </a:fld>
            <a:endParaRPr lang="en-US" altLang="en-US"/>
          </a:p>
        </p:txBody>
      </p:sp>
      <p:sp>
        <p:nvSpPr>
          <p:cNvPr id="54275" name="Rectangle 1"/>
          <p:cNvSpPr>
            <a:spLocks noGrp="1" noRot="1" noChangeAspect="1" noChangeArrowheads="1" noTextEdit="1"/>
          </p:cNvSpPr>
          <p:nvPr>
            <p:ph type="sldImg"/>
          </p:nvPr>
        </p:nvSpPr>
        <p:spPr>
          <a:xfrm>
            <a:off x="381000" y="693738"/>
            <a:ext cx="6096000" cy="3429000"/>
          </a:xfrm>
          <a:solidFill>
            <a:srgbClr val="FFFFFF"/>
          </a:solidFill>
          <a:ln>
            <a:solidFill>
              <a:srgbClr val="000000"/>
            </a:solidFill>
            <a:miter lim="800000"/>
          </a:ln>
        </p:spPr>
      </p:sp>
      <p:sp>
        <p:nvSpPr>
          <p:cNvPr id="54276"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9"/>
          <p:cNvSpPr>
            <a:spLocks noGrp="1" noChangeArrowheads="1"/>
          </p:cNvSpPr>
          <p:nvPr>
            <p:ph type="sldNum" sz="quarter"/>
          </p:nvPr>
        </p:nvSpPr>
        <p:spPr>
          <a:noFill/>
          <a:ln/>
        </p:spPr>
        <p:txBody>
          <a:bodyPr/>
          <a:lstStyle/>
          <a:p>
            <a:fld id="{7BC777CE-62CA-4E1B-95C3-5B00F98AD0C6}" type="slidenum">
              <a:rPr lang="en-US" altLang="en-US"/>
              <a:pPr/>
              <a:t>15</a:t>
            </a:fld>
            <a:endParaRPr lang="en-US" altLang="en-US"/>
          </a:p>
        </p:txBody>
      </p:sp>
      <p:sp>
        <p:nvSpPr>
          <p:cNvPr id="56323" name="Rectangle 1"/>
          <p:cNvSpPr>
            <a:spLocks noGrp="1" noRot="1" noChangeAspect="1" noChangeArrowheads="1" noTextEdit="1"/>
          </p:cNvSpPr>
          <p:nvPr>
            <p:ph type="sldImg"/>
          </p:nvPr>
        </p:nvSpPr>
        <p:spPr>
          <a:xfrm>
            <a:off x="381000" y="693738"/>
            <a:ext cx="6096000" cy="3429000"/>
          </a:xfrm>
          <a:solidFill>
            <a:srgbClr val="FFFFFF"/>
          </a:solidFill>
          <a:ln>
            <a:solidFill>
              <a:srgbClr val="000000"/>
            </a:solidFill>
            <a:miter lim="800000"/>
          </a:ln>
        </p:spPr>
      </p:sp>
      <p:sp>
        <p:nvSpPr>
          <p:cNvPr id="56324"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9"/>
          <p:cNvSpPr>
            <a:spLocks noGrp="1" noChangeArrowheads="1"/>
          </p:cNvSpPr>
          <p:nvPr>
            <p:ph type="sldNum" sz="quarter"/>
          </p:nvPr>
        </p:nvSpPr>
        <p:spPr>
          <a:noFill/>
          <a:ln/>
        </p:spPr>
        <p:txBody>
          <a:bodyPr/>
          <a:lstStyle/>
          <a:p>
            <a:fld id="{4BA08DD2-1DC6-40DC-B725-D80AFCD98E7F}" type="slidenum">
              <a:rPr lang="en-US" altLang="en-US"/>
              <a:pPr/>
              <a:t>16</a:t>
            </a:fld>
            <a:endParaRPr lang="en-US" altLang="en-US"/>
          </a:p>
        </p:txBody>
      </p:sp>
      <p:sp>
        <p:nvSpPr>
          <p:cNvPr id="58371" name="Rectangle 1"/>
          <p:cNvSpPr>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58372" name="Text Box 2"/>
          <p:cNvSpPr txBox="1">
            <a:spLocks noChangeArrowheads="1"/>
          </p:cNvSpPr>
          <p:nvPr/>
        </p:nvSpPr>
        <p:spPr bwMode="auto">
          <a:xfrm>
            <a:off x="686360" y="4342535"/>
            <a:ext cx="5486681" cy="4114511"/>
          </a:xfrm>
          <a:prstGeom prst="rect">
            <a:avLst/>
          </a:prstGeom>
          <a:noFill/>
          <a:ln w="9525">
            <a:noFill/>
            <a:round/>
            <a:headEnd/>
            <a:tailEnd/>
          </a:ln>
        </p:spPr>
        <p:txBody>
          <a:bodyPr wrap="none" lIns="82058" tIns="41029" rIns="82058" bIns="41029"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3/15/2016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 Programming</a:t>
            </a:r>
            <a:endParaRPr lang="en-IN" dirty="0"/>
          </a:p>
        </p:txBody>
      </p:sp>
      <p:sp>
        <p:nvSpPr>
          <p:cNvPr id="3" name="Subtitle 2"/>
          <p:cNvSpPr>
            <a:spLocks noGrp="1"/>
          </p:cNvSpPr>
          <p:nvPr>
            <p:ph type="subTitle" idx="1"/>
          </p:nvPr>
        </p:nvSpPr>
        <p:spPr/>
        <p:txBody>
          <a:bodyPr/>
          <a:lstStyle/>
          <a:p>
            <a:endParaRPr lang="en-IN" cap="none" dirty="0"/>
          </a:p>
        </p:txBody>
      </p:sp>
    </p:spTree>
    <p:extLst>
      <p:ext uri="{BB962C8B-B14F-4D97-AF65-F5344CB8AC3E}">
        <p14:creationId xmlns="" xmlns:p14="http://schemas.microsoft.com/office/powerpoint/2010/main" val="2312955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608641" y="273629"/>
            <a:ext cx="10970880" cy="888574"/>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Numeric Literals </a:t>
            </a:r>
          </a:p>
        </p:txBody>
      </p:sp>
      <p:sp>
        <p:nvSpPr>
          <p:cNvPr id="45059" name="Rectangle 2"/>
          <p:cNvSpPr>
            <a:spLocks noGrp="1" noChangeArrowheads="1"/>
          </p:cNvSpPr>
          <p:nvPr>
            <p:ph type="body" idx="4294967295"/>
          </p:nvPr>
        </p:nvSpPr>
        <p:spPr>
          <a:xfrm>
            <a:off x="608641" y="1409909"/>
            <a:ext cx="11112960" cy="5226308"/>
          </a:xfrm>
          <a:prstGeom prst="rect">
            <a:avLst/>
          </a:prstGeom>
        </p:spPr>
        <p:txBody>
          <a:bodyPr/>
          <a:lstStyle/>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US" altLang="en-US" sz="2800" cap="none" dirty="0" smtClean="0"/>
              <a:t>Numeric constants consist of a series of digits with an optional sign and an optional decimal point. </a:t>
            </a:r>
          </a:p>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US" altLang="en-US" sz="2800" cap="none" dirty="0" smtClean="0"/>
              <a:t>Numeric literals that contain a </a:t>
            </a:r>
            <a:r>
              <a:rPr lang="en-US" altLang="en-US" sz="2800" cap="none" dirty="0" smtClean="0">
                <a:solidFill>
                  <a:srgbClr val="800000"/>
                </a:solidFill>
              </a:rPr>
              <a:t>decimal</a:t>
            </a:r>
            <a:r>
              <a:rPr lang="en-US" altLang="en-US" sz="2800" cap="none" dirty="0" smtClean="0"/>
              <a:t> point are by default </a:t>
            </a:r>
            <a:r>
              <a:rPr lang="en-US" altLang="en-US" sz="2800" b="1" cap="none" dirty="0" smtClean="0">
                <a:solidFill>
                  <a:srgbClr val="800000"/>
                </a:solidFill>
              </a:rPr>
              <a:t>double</a:t>
            </a:r>
            <a:r>
              <a:rPr lang="en-US" altLang="en-US" sz="2800" cap="none" dirty="0" smtClean="0"/>
              <a:t> constants. </a:t>
            </a:r>
          </a:p>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US" altLang="en-US" sz="2800" cap="none" dirty="0" smtClean="0"/>
              <a:t>Numeric constants can also be prefixed with a </a:t>
            </a:r>
            <a:r>
              <a:rPr lang="en-US" altLang="en-US" sz="2800" b="1" cap="none" dirty="0" smtClean="0">
                <a:solidFill>
                  <a:srgbClr val="800000"/>
                </a:solidFill>
              </a:rPr>
              <a:t>0x</a:t>
            </a:r>
            <a:r>
              <a:rPr lang="en-US" altLang="en-US" sz="2800" cap="none" dirty="0" smtClean="0"/>
              <a:t> to indicate the number is a </a:t>
            </a:r>
            <a:r>
              <a:rPr lang="en-US" altLang="en-US" sz="2800" b="1" cap="none" dirty="0" smtClean="0">
                <a:solidFill>
                  <a:srgbClr val="800000"/>
                </a:solidFill>
              </a:rPr>
              <a:t>hexadecimal</a:t>
            </a:r>
            <a:r>
              <a:rPr lang="en-US" altLang="en-US" sz="2800" cap="none" dirty="0" smtClean="0"/>
              <a:t> number (base 16). </a:t>
            </a:r>
          </a:p>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US" altLang="en-US" sz="2800" cap="none" dirty="0" smtClean="0"/>
              <a:t>Numbers that begin with a</a:t>
            </a:r>
            <a:r>
              <a:rPr lang="en-US" altLang="en-US" sz="2800" b="1" cap="none" dirty="0" smtClean="0">
                <a:solidFill>
                  <a:srgbClr val="800000"/>
                </a:solidFill>
              </a:rPr>
              <a:t> 0</a:t>
            </a:r>
            <a:r>
              <a:rPr lang="en-US" altLang="en-US" sz="2800" cap="none" dirty="0" smtClean="0"/>
              <a:t> are octal numbers (base 8).</a:t>
            </a:r>
          </a:p>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US" altLang="en-US" sz="2800" cap="none" dirty="0" smtClean="0"/>
              <a:t> A suffix of</a:t>
            </a:r>
            <a:r>
              <a:rPr lang="en-US" altLang="en-US" sz="2800" b="1" cap="none" dirty="0" smtClean="0">
                <a:solidFill>
                  <a:srgbClr val="800000"/>
                </a:solidFill>
              </a:rPr>
              <a:t> f or f</a:t>
            </a:r>
            <a:r>
              <a:rPr lang="en-US" altLang="en-US" sz="2800" cap="none" dirty="0" smtClean="0"/>
              <a:t> can be used to declare a floating point literal as of type </a:t>
            </a:r>
            <a:r>
              <a:rPr lang="en-US" altLang="en-US" sz="2800" b="1" cap="none" dirty="0" smtClean="0">
                <a:solidFill>
                  <a:srgbClr val="990000"/>
                </a:solidFill>
              </a:rPr>
              <a:t>float</a:t>
            </a:r>
            <a:r>
              <a:rPr lang="en-US" altLang="en-US" sz="2800" b="1" cap="none" dirty="0" smtClean="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p:nvPr>
        </p:nvSpPr>
        <p:spPr>
          <a:xfrm>
            <a:off x="608641" y="273629"/>
            <a:ext cx="10970880" cy="1144921"/>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Numeric literals</a:t>
            </a:r>
          </a:p>
        </p:txBody>
      </p:sp>
      <p:sp>
        <p:nvSpPr>
          <p:cNvPr id="2" name="Rectangle 2"/>
          <p:cNvSpPr>
            <a:spLocks noGrp="1" noChangeArrowheads="1"/>
          </p:cNvSpPr>
          <p:nvPr>
            <p:ph type="body" idx="4294967295"/>
          </p:nvPr>
        </p:nvSpPr>
        <p:spPr>
          <a:xfrm>
            <a:off x="608641" y="1604328"/>
            <a:ext cx="10970880" cy="4948360"/>
          </a:xfrm>
          <a:prstGeom prst="rect">
            <a:avLst/>
          </a:prstGeom>
        </p:spPr>
        <p:txBody>
          <a:bodyPr/>
          <a:lstStyle/>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pPr>
            <a:r>
              <a:rPr lang="en-US" cap="none" dirty="0" smtClean="0"/>
              <a:t>Java 7 added the ability to uses underscore characters ( _ ) in numeric literals.</a:t>
            </a:r>
          </a:p>
          <a:p>
            <a:pPr marL="431800" indent="-319088" eaLnBrk="1">
              <a:buClrTx/>
              <a:buSzPct val="45000"/>
              <a:buFontTx/>
              <a:buNone/>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pPr>
            <a:endParaRPr lang="en-US" cap="none" dirty="0" smtClean="0">
              <a:solidFill>
                <a:srgbClr val="0000FF"/>
              </a:solidFill>
            </a:endParaRPr>
          </a:p>
          <a:p>
            <a:pPr marL="431800" indent="-319088" eaLnBrk="1">
              <a:buClrTx/>
              <a:buSzPct val="45000"/>
              <a:buFontTx/>
              <a:buNone/>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pPr>
            <a:r>
              <a:rPr lang="en-US" cap="none" dirty="0" smtClean="0">
                <a:solidFill>
                  <a:srgbClr val="0000FF"/>
                </a:solidFill>
              </a:rPr>
              <a:t>long </a:t>
            </a:r>
            <a:r>
              <a:rPr lang="en-US" cap="none" dirty="0" err="1" smtClean="0">
                <a:solidFill>
                  <a:srgbClr val="0000FF"/>
                </a:solidFill>
              </a:rPr>
              <a:t>ssn</a:t>
            </a:r>
            <a:r>
              <a:rPr lang="en-US" cap="none" dirty="0" smtClean="0">
                <a:solidFill>
                  <a:srgbClr val="0000FF"/>
                </a:solidFill>
              </a:rPr>
              <a:t> = 111_22_3333l;</a:t>
            </a:r>
          </a:p>
          <a:p>
            <a:pPr marL="431800" indent="-319088" eaLnBrk="1">
              <a:buClrTx/>
              <a:buSzPct val="45000"/>
              <a:buFontTx/>
              <a:buNone/>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pPr>
            <a:r>
              <a:rPr lang="en-US" cap="none" dirty="0" err="1" smtClean="0">
                <a:solidFill>
                  <a:srgbClr val="0000FF"/>
                </a:solidFill>
              </a:rPr>
              <a:t>System.out.println</a:t>
            </a:r>
            <a:r>
              <a:rPr lang="en-US" cap="none" dirty="0" smtClean="0">
                <a:solidFill>
                  <a:srgbClr val="0000FF"/>
                </a:solidFill>
              </a:rPr>
              <a:t>(</a:t>
            </a:r>
            <a:r>
              <a:rPr lang="en-US" cap="none" dirty="0" err="1" smtClean="0">
                <a:solidFill>
                  <a:srgbClr val="0000FF"/>
                </a:solidFill>
              </a:rPr>
              <a:t>ssn</a:t>
            </a:r>
            <a:r>
              <a:rPr lang="en-US" cap="none" dirty="0" smtClean="0">
                <a:solidFill>
                  <a:srgbClr val="0000FF"/>
                </a:solidFill>
              </a:rPr>
              <a:t>);</a:t>
            </a:r>
          </a:p>
          <a:p>
            <a:pPr marL="431800" indent="-319088" eaLnBrk="1">
              <a:buClrTx/>
              <a:buSzPct val="45000"/>
              <a:buFontTx/>
              <a:buNone/>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pPr>
            <a:endParaRPr lang="en-US" cap="none" dirty="0" smtClean="0"/>
          </a:p>
          <a:p>
            <a:pPr marL="431800" indent="-319088" eaLnBrk="1">
              <a:buClrTx/>
              <a:buSzPct val="45000"/>
              <a:buFontTx/>
              <a:buNone/>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pPr>
            <a:r>
              <a:rPr lang="en-US" cap="none" dirty="0" smtClean="0"/>
              <a:t>The output is as follows:</a:t>
            </a:r>
          </a:p>
          <a:p>
            <a:pPr marL="431800" indent="-319088" eaLnBrk="1">
              <a:buClrTx/>
              <a:buSzPct val="45000"/>
              <a:buFontTx/>
              <a:buNone/>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pPr>
            <a:r>
              <a:rPr lang="en-US" cap="none" dirty="0" smtClean="0">
                <a:solidFill>
                  <a:srgbClr val="0000FF"/>
                </a:solidFill>
              </a:rPr>
              <a:t>111223333</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608641" y="273629"/>
            <a:ext cx="10970880" cy="1144921"/>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Character Literal</a:t>
            </a:r>
          </a:p>
        </p:txBody>
      </p:sp>
      <p:pic>
        <p:nvPicPr>
          <p:cNvPr id="49155" name="Picture 2"/>
          <p:cNvPicPr>
            <a:picLocks noChangeAspect="1" noChangeArrowheads="1"/>
          </p:cNvPicPr>
          <p:nvPr/>
        </p:nvPicPr>
        <p:blipFill>
          <a:blip r:embed="rId3" cstate="print"/>
          <a:srcRect l="7709" t="24800" r="4988" b="29759"/>
          <a:stretch>
            <a:fillRect/>
          </a:stretch>
        </p:blipFill>
        <p:spPr bwMode="auto">
          <a:xfrm>
            <a:off x="685441" y="1702259"/>
            <a:ext cx="10262399" cy="4270049"/>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p:nvPr>
        </p:nvSpPr>
        <p:spPr>
          <a:xfrm>
            <a:off x="608641" y="273629"/>
            <a:ext cx="10970880" cy="1144921"/>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String Literal</a:t>
            </a:r>
          </a:p>
        </p:txBody>
      </p:sp>
      <p:sp>
        <p:nvSpPr>
          <p:cNvPr id="2" name="Rectangle 2"/>
          <p:cNvSpPr>
            <a:spLocks noGrp="1" noChangeArrowheads="1"/>
          </p:cNvSpPr>
          <p:nvPr>
            <p:ph type="body" idx="4294967295"/>
          </p:nvPr>
        </p:nvSpPr>
        <p:spPr>
          <a:xfrm>
            <a:off x="359039" y="1493202"/>
            <a:ext cx="11832961" cy="5031888"/>
          </a:xfrm>
          <a:prstGeom prst="rect">
            <a:avLst/>
          </a:prstGeom>
        </p:spPr>
        <p:txBody>
          <a:bodyPr/>
          <a:lstStyle/>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 pos="9601200" algn="l"/>
              </a:tabLst>
              <a:defRPr/>
            </a:pPr>
            <a:r>
              <a:rPr lang="en-US" cap="none" dirty="0" smtClean="0"/>
              <a:t>String literals are a sequence of characters that are enclosed in a set of double quotes.</a:t>
            </a:r>
          </a:p>
          <a:p>
            <a:pPr marL="431800" indent="-319088" eaLnBrk="1">
              <a:buClrTx/>
              <a:buSzPct val="45000"/>
              <a:buFontTx/>
              <a:buNone/>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 pos="9601200" algn="l"/>
              </a:tabLst>
              <a:defRPr/>
            </a:pPr>
            <a:endParaRPr lang="en-US" cap="none" dirty="0" smtClean="0"/>
          </a:p>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 pos="9601200" algn="l"/>
              </a:tabLst>
              <a:defRPr/>
            </a:pPr>
            <a:r>
              <a:rPr lang="en-US" cap="none" dirty="0" smtClean="0"/>
              <a:t>String literals cannot be split across two lines:</a:t>
            </a:r>
          </a:p>
          <a:p>
            <a:pPr marL="431800" indent="-319088" eaLnBrk="1">
              <a:buClrTx/>
              <a:buSzPct val="45000"/>
              <a:buFontTx/>
              <a:buNone/>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 pos="9601200" algn="l"/>
              </a:tabLst>
              <a:defRPr/>
            </a:pPr>
            <a:r>
              <a:rPr lang="en-US" cap="none" dirty="0" smtClean="0">
                <a:solidFill>
                  <a:srgbClr val="0000FF"/>
                </a:solidFill>
              </a:rPr>
              <a:t>String </a:t>
            </a:r>
            <a:r>
              <a:rPr lang="en-US" cap="none" dirty="0" err="1" smtClean="0">
                <a:solidFill>
                  <a:srgbClr val="0000FF"/>
                </a:solidFill>
              </a:rPr>
              <a:t>errormessage</a:t>
            </a:r>
            <a:r>
              <a:rPr lang="en-US" cap="none" dirty="0" smtClean="0">
                <a:solidFill>
                  <a:srgbClr val="0000FF"/>
                </a:solidFill>
              </a:rPr>
              <a:t> = "error – bad input file name";</a:t>
            </a:r>
          </a:p>
          <a:p>
            <a:pPr marL="431800" indent="-319088" eaLnBrk="1">
              <a:buClrTx/>
              <a:buSzPct val="45000"/>
              <a:buFontTx/>
              <a:buNone/>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 pos="9601200" algn="l"/>
              </a:tabLst>
              <a:defRPr/>
            </a:pPr>
            <a:r>
              <a:rPr lang="en-US" cap="none" dirty="0" smtClean="0">
                <a:solidFill>
                  <a:srgbClr val="0000FF"/>
                </a:solidFill>
              </a:rPr>
              <a:t>String </a:t>
            </a:r>
            <a:r>
              <a:rPr lang="en-US" cap="none" dirty="0" err="1" smtClean="0">
                <a:solidFill>
                  <a:srgbClr val="0000FF"/>
                </a:solidFill>
              </a:rPr>
              <a:t>columnheader</a:t>
            </a:r>
            <a:r>
              <a:rPr lang="en-US" cap="none" dirty="0" smtClean="0">
                <a:solidFill>
                  <a:srgbClr val="0000FF"/>
                </a:solidFill>
              </a:rPr>
              <a:t> = "\</a:t>
            </a:r>
            <a:r>
              <a:rPr lang="en-US" cap="none" dirty="0" err="1" smtClean="0">
                <a:solidFill>
                  <a:srgbClr val="0000FF"/>
                </a:solidFill>
              </a:rPr>
              <a:t>tcolumn</a:t>
            </a:r>
            <a:r>
              <a:rPr lang="en-US" cap="none" dirty="0" smtClean="0">
                <a:solidFill>
                  <a:srgbClr val="0000FF"/>
                </a:solidFill>
              </a:rPr>
              <a:t> 1\tcolumn2\n";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Grp="1" noChangeArrowheads="1"/>
          </p:cNvSpPr>
          <p:nvPr>
            <p:ph type="title"/>
          </p:nvPr>
        </p:nvSpPr>
        <p:spPr>
          <a:xfrm>
            <a:off x="608641" y="273629"/>
            <a:ext cx="10970880" cy="1144921"/>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 Constants</a:t>
            </a:r>
          </a:p>
        </p:txBody>
      </p:sp>
      <p:sp>
        <p:nvSpPr>
          <p:cNvPr id="53251" name="Rectangle 2"/>
          <p:cNvSpPr>
            <a:spLocks noGrp="1" noChangeArrowheads="1"/>
          </p:cNvSpPr>
          <p:nvPr>
            <p:ph type="body" idx="4294967295"/>
          </p:nvPr>
        </p:nvSpPr>
        <p:spPr>
          <a:xfrm>
            <a:off x="608641" y="1604329"/>
            <a:ext cx="10970880" cy="3977698"/>
          </a:xfrm>
          <a:prstGeom prst="rect">
            <a:avLst/>
          </a:prstGeom>
        </p:spPr>
        <p:txBody>
          <a:bodyPr/>
          <a:lstStyle/>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US" altLang="en-US" cap="none" dirty="0" smtClean="0"/>
              <a:t>Constants are identifiers whose values cannot change. They are used in situations where, instead of using a literal, a more readable name should be used instead.</a:t>
            </a:r>
          </a:p>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US" altLang="en-US" cap="none" dirty="0" smtClean="0"/>
              <a:t>In java, constants are declared by prefixing the variable declaration with the </a:t>
            </a:r>
            <a:r>
              <a:rPr lang="en-US" altLang="en-US" b="1" cap="none" dirty="0" smtClean="0">
                <a:solidFill>
                  <a:srgbClr val="800000"/>
                </a:solidFill>
              </a:rPr>
              <a:t>final</a:t>
            </a:r>
            <a:r>
              <a:rPr lang="en-US" altLang="en-US" cap="none" dirty="0" smtClean="0"/>
              <a:t> keyword.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title"/>
          </p:nvPr>
        </p:nvSpPr>
        <p:spPr>
          <a:xfrm>
            <a:off x="608641" y="273629"/>
            <a:ext cx="10970880" cy="1144921"/>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Constants</a:t>
            </a:r>
          </a:p>
        </p:txBody>
      </p:sp>
      <p:sp>
        <p:nvSpPr>
          <p:cNvPr id="2" name="Rectangle 2"/>
          <p:cNvSpPr>
            <a:spLocks noGrp="1" noChangeArrowheads="1"/>
          </p:cNvSpPr>
          <p:nvPr>
            <p:ph type="body" idx="4294967295"/>
          </p:nvPr>
        </p:nvSpPr>
        <p:spPr>
          <a:xfrm>
            <a:off x="750721" y="1438711"/>
            <a:ext cx="10970880" cy="4948360"/>
          </a:xfrm>
          <a:prstGeom prst="rect">
            <a:avLst/>
          </a:prstGeom>
        </p:spPr>
        <p:txBody>
          <a:bodyPr/>
          <a:lstStyle/>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pPr>
            <a:r>
              <a:rPr lang="en-US" cap="none" dirty="0" smtClean="0"/>
              <a:t>These values cannot be changed:</a:t>
            </a:r>
          </a:p>
          <a:p>
            <a:pPr marL="431800" indent="-319088" eaLnBrk="1">
              <a:buClrTx/>
              <a:buSzPct val="45000"/>
              <a:buFontTx/>
              <a:buNone/>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pPr>
            <a:r>
              <a:rPr lang="en-US" cap="none" dirty="0" smtClean="0">
                <a:solidFill>
                  <a:srgbClr val="0000FF"/>
                </a:solidFill>
              </a:rPr>
              <a:t>final double PI = 3.14159;</a:t>
            </a:r>
          </a:p>
          <a:p>
            <a:pPr marL="431800" indent="-319088" eaLnBrk="1">
              <a:buClrTx/>
              <a:buSzPct val="45000"/>
              <a:buFontTx/>
              <a:buNone/>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pPr>
            <a:r>
              <a:rPr lang="en-US" cap="none" dirty="0" smtClean="0">
                <a:solidFill>
                  <a:srgbClr val="0000FF"/>
                </a:solidFill>
              </a:rPr>
              <a:t>final </a:t>
            </a:r>
            <a:r>
              <a:rPr lang="en-US" cap="none" dirty="0" err="1" smtClean="0">
                <a:solidFill>
                  <a:srgbClr val="0000FF"/>
                </a:solidFill>
              </a:rPr>
              <a:t>int</a:t>
            </a:r>
            <a:r>
              <a:rPr lang="en-US" cap="none" dirty="0" smtClean="0">
                <a:solidFill>
                  <a:srgbClr val="0000FF"/>
                </a:solidFill>
              </a:rPr>
              <a:t> NUMSHIPS = 120;</a:t>
            </a:r>
          </a:p>
          <a:p>
            <a:pPr marL="431800" indent="-319088" eaLnBrk="1">
              <a:buClrTx/>
              <a:buSzPct val="45000"/>
              <a:buFontTx/>
              <a:buNone/>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pPr>
            <a:r>
              <a:rPr lang="en-US" cap="none" dirty="0" smtClean="0">
                <a:solidFill>
                  <a:srgbClr val="0000FF"/>
                </a:solidFill>
              </a:rPr>
              <a:t>final float RATEOFRETURN = 0.125f;</a:t>
            </a:r>
          </a:p>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pPr>
            <a:r>
              <a:rPr lang="en-US" cap="none" dirty="0" smtClean="0"/>
              <a:t>In the following statement, an attempt is made to change the value of PI:</a:t>
            </a:r>
          </a:p>
          <a:p>
            <a:pPr marL="431800" indent="-319088" eaLnBrk="1">
              <a:buClrTx/>
              <a:buSzPct val="45000"/>
              <a:buFontTx/>
              <a:buNone/>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pPr>
            <a:r>
              <a:rPr lang="en-US" cap="none" dirty="0" smtClean="0">
                <a:solidFill>
                  <a:srgbClr val="0000FF"/>
                </a:solidFill>
              </a:rPr>
              <a:t>PI = 3.14;</a:t>
            </a:r>
          </a:p>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pPr>
            <a:r>
              <a:rPr lang="en-US" cap="none" dirty="0" smtClean="0"/>
              <a:t>Depending on the compiler, an error message similar to the following will be generated:</a:t>
            </a:r>
          </a:p>
          <a:p>
            <a:pPr marL="431800" indent="-319088" eaLnBrk="1">
              <a:buClrTx/>
              <a:buSzPct val="45000"/>
              <a:buFontTx/>
              <a:buNone/>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defRPr/>
            </a:pPr>
            <a:r>
              <a:rPr lang="en-US" cap="none" dirty="0" smtClean="0">
                <a:solidFill>
                  <a:srgbClr val="FF0000"/>
                </a:solidFill>
              </a:rPr>
              <a:t>Cannot assign a value to final variable PI</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ChangeArrowheads="1"/>
          </p:cNvSpPr>
          <p:nvPr>
            <p:ph type="title"/>
          </p:nvPr>
        </p:nvSpPr>
        <p:spPr>
          <a:xfrm>
            <a:off x="608641" y="99371"/>
            <a:ext cx="10970880" cy="1144920"/>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The </a:t>
            </a:r>
            <a:r>
              <a:rPr lang="en-US" altLang="en-US" b="1" smtClean="0">
                <a:solidFill>
                  <a:srgbClr val="3333FF"/>
                </a:solidFill>
              </a:rPr>
              <a:t>Final</a:t>
            </a:r>
            <a:r>
              <a:rPr lang="en-US" altLang="en-US" smtClean="0"/>
              <a:t> Keyword</a:t>
            </a:r>
          </a:p>
        </p:txBody>
      </p:sp>
      <p:pic>
        <p:nvPicPr>
          <p:cNvPr id="57347" name="Picture 2"/>
          <p:cNvPicPr>
            <a:picLocks noChangeAspect="1" noChangeArrowheads="1"/>
          </p:cNvPicPr>
          <p:nvPr/>
        </p:nvPicPr>
        <p:blipFill>
          <a:blip r:embed="rId3" cstate="print"/>
          <a:srcRect l="15073" t="25781" r="3000" b="29811"/>
          <a:stretch>
            <a:fillRect/>
          </a:stretch>
        </p:blipFill>
        <p:spPr bwMode="auto">
          <a:xfrm>
            <a:off x="111360" y="1493437"/>
            <a:ext cx="11944321" cy="5142779"/>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844" y="78938"/>
            <a:ext cx="10364451" cy="543018"/>
          </a:xfrm>
        </p:spPr>
        <p:txBody>
          <a:bodyPr>
            <a:normAutofit fontScale="90000"/>
          </a:bodyPr>
          <a:lstStyle/>
          <a:p>
            <a:r>
              <a:rPr lang="en-IN" dirty="0" smtClean="0"/>
              <a:t>constants</a:t>
            </a:r>
            <a:endParaRPr lang="en-IN" dirty="0"/>
          </a:p>
        </p:txBody>
      </p:sp>
      <p:sp>
        <p:nvSpPr>
          <p:cNvPr id="4" name="TextBox 3"/>
          <p:cNvSpPr txBox="1"/>
          <p:nvPr/>
        </p:nvSpPr>
        <p:spPr>
          <a:xfrm>
            <a:off x="650790" y="990600"/>
            <a:ext cx="7290486" cy="6032421"/>
          </a:xfrm>
          <a:prstGeom prst="rect">
            <a:avLst/>
          </a:prstGeom>
          <a:noFill/>
        </p:spPr>
        <p:txBody>
          <a:bodyPr wrap="square" rtlCol="0">
            <a:spAutoFit/>
          </a:bodyPr>
          <a:lstStyle/>
          <a:p>
            <a:pPr marL="285750" indent="-285750">
              <a:buFont typeface="Arial" panose="020B0604020202020204" pitchFamily="34" charset="0"/>
              <a:buChar char="•"/>
            </a:pPr>
            <a:r>
              <a:rPr lang="en-IN" sz="1400" dirty="0"/>
              <a:t>A constant in Java is used to map an exact and unchanging value to a variable name</a:t>
            </a:r>
            <a:r>
              <a:rPr lang="en-IN" sz="1400" dirty="0" smtClean="0"/>
              <a:t>.</a:t>
            </a:r>
          </a:p>
          <a:p>
            <a:pPr marL="285750" indent="-285750">
              <a:buFont typeface="Arial" panose="020B0604020202020204" pitchFamily="34" charset="0"/>
              <a:buChar char="•"/>
            </a:pPr>
            <a:r>
              <a:rPr lang="en-IN" sz="1400" dirty="0" smtClean="0"/>
              <a:t>Final</a:t>
            </a:r>
            <a:r>
              <a:rPr lang="en-IN" sz="1400" dirty="0"/>
              <a:t> variables are often declare with static keyword in java and treated as constant.</a:t>
            </a:r>
            <a:br>
              <a:rPr lang="en-IN" sz="1400" dirty="0"/>
            </a:br>
            <a:r>
              <a:rPr lang="en-IN" sz="1400" dirty="0" smtClean="0">
                <a:solidFill>
                  <a:srgbClr val="FF0000"/>
                </a:solidFill>
              </a:rPr>
              <a:t>Final keyword in variable declaration </a:t>
            </a:r>
          </a:p>
          <a:p>
            <a:pPr lvl="1"/>
            <a:r>
              <a:rPr lang="en-IN" sz="1400" dirty="0">
                <a:solidFill>
                  <a:srgbClr val="FF0000"/>
                </a:solidFill>
              </a:rPr>
              <a:t>	</a:t>
            </a:r>
            <a:r>
              <a:rPr lang="en-IN" sz="1400" dirty="0" smtClean="0">
                <a:solidFill>
                  <a:srgbClr val="FF0000"/>
                </a:solidFill>
              </a:rPr>
              <a:t>Syntax: </a:t>
            </a:r>
            <a:r>
              <a:rPr lang="en-IN" sz="1400" dirty="0" smtClean="0"/>
              <a:t>final </a:t>
            </a:r>
            <a:r>
              <a:rPr lang="en-IN" sz="1400" dirty="0" err="1" smtClean="0"/>
              <a:t>datatype</a:t>
            </a:r>
            <a:r>
              <a:rPr lang="en-IN" sz="1400" dirty="0" smtClean="0"/>
              <a:t> v</a:t>
            </a:r>
            <a:r>
              <a:rPr lang="en-IN" sz="1400" baseline="-25000" dirty="0" smtClean="0"/>
              <a:t>1</a:t>
            </a:r>
            <a:r>
              <a:rPr lang="en-IN" sz="1400" dirty="0" smtClean="0"/>
              <a:t> = val</a:t>
            </a:r>
            <a:r>
              <a:rPr lang="en-IN" sz="1400" baseline="-25000" dirty="0" smtClean="0"/>
              <a:t>1</a:t>
            </a:r>
            <a:r>
              <a:rPr lang="en-IN" sz="1400" dirty="0" smtClean="0"/>
              <a:t>, v</a:t>
            </a:r>
            <a:r>
              <a:rPr lang="en-IN" sz="1400" baseline="-25000" dirty="0" smtClean="0"/>
              <a:t>2</a:t>
            </a:r>
            <a:r>
              <a:rPr lang="en-IN" sz="1400" dirty="0" smtClean="0"/>
              <a:t> = val</a:t>
            </a:r>
            <a:r>
              <a:rPr lang="en-IN" sz="1400" baseline="-25000" dirty="0" smtClean="0"/>
              <a:t>2</a:t>
            </a:r>
            <a:r>
              <a:rPr lang="en-IN" sz="1400" dirty="0" smtClean="0"/>
              <a:t>,……</a:t>
            </a:r>
            <a:r>
              <a:rPr lang="en-IN" sz="1400" dirty="0" err="1" smtClean="0"/>
              <a:t>v</a:t>
            </a:r>
            <a:r>
              <a:rPr lang="en-IN" sz="1400" baseline="-25000" dirty="0" err="1"/>
              <a:t>n</a:t>
            </a:r>
            <a:r>
              <a:rPr lang="en-IN" sz="1400" dirty="0" smtClean="0"/>
              <a:t> = </a:t>
            </a:r>
            <a:r>
              <a:rPr lang="en-IN" sz="1400" dirty="0" err="1" smtClean="0"/>
              <a:t>val</a:t>
            </a:r>
            <a:r>
              <a:rPr lang="en-IN" sz="1400" baseline="-25000" dirty="0" err="1"/>
              <a:t>n</a:t>
            </a:r>
            <a:r>
              <a:rPr lang="en-IN" sz="1400" dirty="0" smtClean="0"/>
              <a:t>;</a:t>
            </a:r>
            <a:endParaRPr lang="en-IN" sz="1400" dirty="0" smtClean="0">
              <a:solidFill>
                <a:srgbClr val="FF0000"/>
              </a:solidFill>
            </a:endParaRPr>
          </a:p>
          <a:p>
            <a:r>
              <a:rPr lang="en-IN" sz="1400" dirty="0" smtClean="0"/>
              <a:t>		Ex: </a:t>
            </a:r>
            <a:r>
              <a:rPr lang="en-IN" sz="1400" dirty="0"/>
              <a:t>  </a:t>
            </a:r>
            <a:r>
              <a:rPr lang="en-IN" sz="1400" dirty="0" smtClean="0"/>
              <a:t>public static </a:t>
            </a:r>
            <a:r>
              <a:rPr lang="en-IN" sz="1400" dirty="0" smtClean="0">
                <a:solidFill>
                  <a:srgbClr val="FF0000"/>
                </a:solidFill>
              </a:rPr>
              <a:t>final</a:t>
            </a:r>
            <a:r>
              <a:rPr lang="en-IN" sz="1400" dirty="0"/>
              <a:t> double PI = 3.14159</a:t>
            </a:r>
            <a:r>
              <a:rPr lang="en-IN" sz="1400" dirty="0" smtClean="0"/>
              <a:t>;</a:t>
            </a:r>
          </a:p>
          <a:p>
            <a:pPr marL="285750" indent="-285750">
              <a:buFont typeface="Arial" panose="020B0604020202020204" pitchFamily="34" charset="0"/>
              <a:buChar char="•"/>
            </a:pPr>
            <a:r>
              <a:rPr lang="en-IN" sz="1400" dirty="0">
                <a:solidFill>
                  <a:srgbClr val="FF0000"/>
                </a:solidFill>
              </a:rPr>
              <a:t>Final keyword in </a:t>
            </a:r>
            <a:r>
              <a:rPr lang="en-IN" sz="1400" dirty="0" smtClean="0">
                <a:solidFill>
                  <a:srgbClr val="FF0000"/>
                </a:solidFill>
              </a:rPr>
              <a:t>method level</a:t>
            </a:r>
          </a:p>
          <a:p>
            <a:pPr marL="742950" lvl="1" indent="-285750">
              <a:buFont typeface="Arial" panose="020B0604020202020204" pitchFamily="34" charset="0"/>
              <a:buChar char="•"/>
            </a:pPr>
            <a:r>
              <a:rPr lang="en-IN" sz="1400" dirty="0"/>
              <a:t>A java method with final keyword is called final method and it </a:t>
            </a:r>
            <a:r>
              <a:rPr lang="en-IN" sz="1400" dirty="0">
                <a:solidFill>
                  <a:srgbClr val="FF0000"/>
                </a:solidFill>
              </a:rPr>
              <a:t>can not be overridden </a:t>
            </a:r>
            <a:r>
              <a:rPr lang="en-IN" sz="1400" dirty="0"/>
              <a:t>in sub-class</a:t>
            </a:r>
            <a:r>
              <a:rPr lang="en-IN" sz="1400" dirty="0" smtClean="0"/>
              <a:t>.</a:t>
            </a:r>
            <a:r>
              <a:rPr lang="en-IN" sz="1400" dirty="0"/>
              <a:t/>
            </a:r>
            <a:br>
              <a:rPr lang="en-IN" sz="1400" dirty="0"/>
            </a:br>
            <a:r>
              <a:rPr lang="en-IN" sz="1400" dirty="0" smtClean="0">
                <a:solidFill>
                  <a:srgbClr val="FF0000"/>
                </a:solidFill>
              </a:rPr>
              <a:t>	Syntax:</a:t>
            </a:r>
            <a:r>
              <a:rPr lang="en-IN" sz="1400" dirty="0" smtClean="0"/>
              <a:t> final </a:t>
            </a:r>
            <a:r>
              <a:rPr lang="en-IN" sz="1400" dirty="0" err="1" smtClean="0"/>
              <a:t>returntype</a:t>
            </a:r>
            <a:r>
              <a:rPr lang="en-IN" sz="1400" dirty="0" smtClean="0"/>
              <a:t> </a:t>
            </a:r>
            <a:r>
              <a:rPr lang="en-IN" sz="1400" dirty="0" err="1" smtClean="0"/>
              <a:t>methodname</a:t>
            </a:r>
            <a:r>
              <a:rPr lang="en-IN" sz="1400" dirty="0" smtClean="0"/>
              <a:t>(list of formal parameters)</a:t>
            </a:r>
          </a:p>
          <a:p>
            <a:pPr lvl="1"/>
            <a:r>
              <a:rPr lang="en-IN" sz="1400" dirty="0" smtClean="0"/>
              <a:t>			{</a:t>
            </a:r>
            <a:r>
              <a:rPr lang="en-IN" sz="1400" dirty="0" smtClean="0">
                <a:solidFill>
                  <a:srgbClr val="FF0000"/>
                </a:solidFill>
              </a:rPr>
              <a:t>   </a:t>
            </a:r>
          </a:p>
          <a:p>
            <a:pPr lvl="1"/>
            <a:r>
              <a:rPr lang="en-IN" sz="1400" dirty="0">
                <a:solidFill>
                  <a:srgbClr val="FF0000"/>
                </a:solidFill>
              </a:rPr>
              <a:t>	</a:t>
            </a:r>
            <a:r>
              <a:rPr lang="en-IN" sz="1400" dirty="0" smtClean="0">
                <a:solidFill>
                  <a:srgbClr val="FF0000"/>
                </a:solidFill>
              </a:rPr>
              <a:t>			  </a:t>
            </a:r>
            <a:r>
              <a:rPr lang="en-IN" sz="1400" dirty="0" smtClean="0"/>
              <a:t>block of statements;</a:t>
            </a:r>
          </a:p>
          <a:p>
            <a:pPr lvl="1"/>
            <a:r>
              <a:rPr lang="en-IN" sz="1400" dirty="0"/>
              <a:t>	</a:t>
            </a:r>
            <a:r>
              <a:rPr lang="en-IN" sz="1400" dirty="0" smtClean="0"/>
              <a:t>		}</a:t>
            </a:r>
          </a:p>
          <a:p>
            <a:pPr marL="285750" indent="-285750">
              <a:buFont typeface="Arial" panose="020B0604020202020204" pitchFamily="34" charset="0"/>
              <a:buChar char="•"/>
            </a:pPr>
            <a:r>
              <a:rPr lang="en-IN" sz="1400" dirty="0" smtClean="0">
                <a:solidFill>
                  <a:srgbClr val="FF0000"/>
                </a:solidFill>
              </a:rPr>
              <a:t>Final keyword in class level</a:t>
            </a:r>
          </a:p>
          <a:p>
            <a:pPr marL="742950" lvl="1" indent="-285750">
              <a:buFont typeface="Arial" panose="020B0604020202020204" pitchFamily="34" charset="0"/>
              <a:buChar char="•"/>
            </a:pPr>
            <a:r>
              <a:rPr lang="en-IN" sz="1400" dirty="0"/>
              <a:t>Java class with final modifier is called final class in Java</a:t>
            </a:r>
            <a:r>
              <a:rPr lang="en-IN" sz="1400" dirty="0">
                <a:solidFill>
                  <a:srgbClr val="FF0000"/>
                </a:solidFill>
              </a:rPr>
              <a:t>. Final class is complete in nature and can not be sub-classed or </a:t>
            </a:r>
            <a:r>
              <a:rPr lang="en-IN" sz="1400" dirty="0" smtClean="0">
                <a:solidFill>
                  <a:srgbClr val="FF0000"/>
                </a:solidFill>
              </a:rPr>
              <a:t>inherited</a:t>
            </a:r>
          </a:p>
          <a:p>
            <a:r>
              <a:rPr lang="en-IN" sz="1400" dirty="0" smtClean="0"/>
              <a:t>	      Several </a:t>
            </a:r>
            <a:r>
              <a:rPr lang="en-IN" sz="1400" dirty="0"/>
              <a:t>classes in Java are final e.g. String, </a:t>
            </a:r>
            <a:r>
              <a:rPr lang="en-IN" sz="1400" dirty="0" smtClean="0"/>
              <a:t>Integer, Double </a:t>
            </a:r>
            <a:r>
              <a:rPr lang="en-IN" sz="1400" dirty="0"/>
              <a:t>and other wrapper classes.</a:t>
            </a:r>
            <a:br>
              <a:rPr lang="en-IN" sz="1400" dirty="0"/>
            </a:br>
            <a:r>
              <a:rPr lang="en-IN" sz="1200" dirty="0"/>
              <a:t/>
            </a:r>
            <a:br>
              <a:rPr lang="en-IN" sz="1200" dirty="0"/>
            </a:br>
            <a:r>
              <a:rPr lang="en-IN" sz="1200" dirty="0"/>
              <a:t>		final class </a:t>
            </a:r>
            <a:r>
              <a:rPr lang="en-IN" sz="1200" b="1" dirty="0" err="1"/>
              <a:t>PersonalLoan</a:t>
            </a:r>
            <a:r>
              <a:rPr lang="en-IN" sz="1200" dirty="0"/>
              <a:t>{</a:t>
            </a:r>
          </a:p>
          <a:p>
            <a:r>
              <a:rPr lang="en-IN" sz="1200" dirty="0"/>
              <a:t/>
            </a:r>
            <a:br>
              <a:rPr lang="en-IN" sz="1200" dirty="0"/>
            </a:br>
            <a:r>
              <a:rPr lang="en-IN" sz="1200" dirty="0" smtClean="0"/>
              <a:t>					}</a:t>
            </a:r>
            <a:endParaRPr lang="en-IN" sz="1200" dirty="0"/>
          </a:p>
          <a:p>
            <a:r>
              <a:rPr lang="en-IN" sz="1200" dirty="0" smtClean="0"/>
              <a:t>		</a:t>
            </a:r>
            <a:endParaRPr lang="en-IN" sz="1200" dirty="0"/>
          </a:p>
          <a:p>
            <a:r>
              <a:rPr lang="en-IN" sz="1200" dirty="0" smtClean="0"/>
              <a:t>		class</a:t>
            </a:r>
            <a:r>
              <a:rPr lang="en-IN" sz="1200" dirty="0"/>
              <a:t> </a:t>
            </a:r>
            <a:r>
              <a:rPr lang="en-IN" sz="1200" b="1" dirty="0" err="1"/>
              <a:t>CheapPersonalLoan</a:t>
            </a:r>
            <a:r>
              <a:rPr lang="en-IN" sz="1200" dirty="0"/>
              <a:t> extends </a:t>
            </a:r>
            <a:r>
              <a:rPr lang="en-IN" sz="1200" b="1" dirty="0" err="1" smtClean="0"/>
              <a:t>PersonalLoan</a:t>
            </a:r>
            <a:r>
              <a:rPr lang="en-IN" sz="1200" b="1" dirty="0" smtClean="0"/>
              <a:t> </a:t>
            </a:r>
            <a:r>
              <a:rPr lang="en-IN" sz="1200" dirty="0" smtClean="0"/>
              <a:t>{</a:t>
            </a:r>
            <a:r>
              <a:rPr lang="en-IN" sz="1200" dirty="0"/>
              <a:t>  //compilation error: cannot inherit from </a:t>
            </a:r>
            <a:r>
              <a:rPr lang="en-IN" sz="1200" dirty="0" smtClean="0"/>
              <a:t>final</a:t>
            </a:r>
            <a:r>
              <a:rPr lang="en-IN" sz="1200" dirty="0"/>
              <a:t> class</a:t>
            </a:r>
          </a:p>
          <a:p>
            <a:r>
              <a:rPr lang="en-IN" sz="1200" dirty="0"/>
              <a:t> </a:t>
            </a:r>
          </a:p>
          <a:p>
            <a:r>
              <a:rPr lang="en-IN" sz="1200" dirty="0" smtClean="0"/>
              <a:t>		}</a:t>
            </a:r>
            <a:endParaRPr lang="en-IN" sz="1200" dirty="0"/>
          </a:p>
          <a:p>
            <a:pPr marL="285750" indent="-285750">
              <a:buFont typeface="Arial" panose="020B0604020202020204" pitchFamily="34" charset="0"/>
              <a:buChar char="•"/>
            </a:pPr>
            <a:r>
              <a:rPr lang="en-IN" sz="1400" b="1" dirty="0"/>
              <a:t>Final keyword </a:t>
            </a:r>
            <a:r>
              <a:rPr lang="en-IN" sz="1400" dirty="0"/>
              <a:t>allows JVM to </a:t>
            </a:r>
            <a:r>
              <a:rPr lang="en-IN" sz="1400" dirty="0" smtClean="0"/>
              <a:t>optimized </a:t>
            </a:r>
            <a:r>
              <a:rPr lang="en-IN" sz="1400" dirty="0"/>
              <a:t>method, variable or class.</a:t>
            </a:r>
            <a:br>
              <a:rPr lang="en-IN" sz="1400" dirty="0"/>
            </a:br>
            <a:r>
              <a:rPr lang="en-IN" dirty="0"/>
              <a:t/>
            </a:r>
            <a:br>
              <a:rPr lang="en-IN" dirty="0"/>
            </a:br>
            <a:r>
              <a:rPr lang="en-IN" dirty="0"/>
              <a:t/>
            </a:r>
            <a:br>
              <a:rPr lang="en-IN" dirty="0"/>
            </a:br>
            <a:endParaRPr lang="en-IN" sz="1600" dirty="0"/>
          </a:p>
        </p:txBody>
      </p:sp>
      <p:sp>
        <p:nvSpPr>
          <p:cNvPr id="3" name="TextBox 2"/>
          <p:cNvSpPr txBox="1"/>
          <p:nvPr/>
        </p:nvSpPr>
        <p:spPr>
          <a:xfrm>
            <a:off x="8007180" y="1634140"/>
            <a:ext cx="4118918" cy="2516073"/>
          </a:xfrm>
          <a:prstGeom prst="rect">
            <a:avLst/>
          </a:prstGeom>
          <a:noFill/>
        </p:spPr>
        <p:txBody>
          <a:bodyPr wrap="square" rtlCol="0">
            <a:spAutoFit/>
          </a:bodyPr>
          <a:lstStyle/>
          <a:p>
            <a:r>
              <a:rPr lang="en-IN" sz="1050" dirty="0"/>
              <a:t>class </a:t>
            </a:r>
            <a:r>
              <a:rPr lang="en-IN" sz="1050" b="1" dirty="0" err="1"/>
              <a:t>PersonalLoan</a:t>
            </a:r>
            <a:r>
              <a:rPr lang="en-IN" sz="1050" dirty="0"/>
              <a:t>{</a:t>
            </a:r>
          </a:p>
          <a:p>
            <a:r>
              <a:rPr lang="en-IN" sz="1050" dirty="0"/>
              <a:t> public </a:t>
            </a:r>
            <a:r>
              <a:rPr lang="en-IN" sz="1050" dirty="0">
                <a:solidFill>
                  <a:srgbClr val="FF0000"/>
                </a:solidFill>
              </a:rPr>
              <a:t>final</a:t>
            </a:r>
            <a:r>
              <a:rPr lang="en-IN" sz="1050" dirty="0"/>
              <a:t> String </a:t>
            </a:r>
            <a:r>
              <a:rPr lang="en-IN" sz="1050" dirty="0" err="1"/>
              <a:t>getName</a:t>
            </a:r>
            <a:r>
              <a:rPr lang="en-IN" sz="1050" dirty="0"/>
              <a:t>(){</a:t>
            </a:r>
          </a:p>
          <a:p>
            <a:r>
              <a:rPr lang="en-IN" sz="1050" dirty="0"/>
              <a:t>     return "personal loan";</a:t>
            </a:r>
          </a:p>
          <a:p>
            <a:r>
              <a:rPr lang="en-IN" sz="1050" dirty="0"/>
              <a:t> }</a:t>
            </a:r>
          </a:p>
          <a:p>
            <a:r>
              <a:rPr lang="en-IN" sz="1050" dirty="0"/>
              <a:t>}</a:t>
            </a:r>
          </a:p>
          <a:p>
            <a:r>
              <a:rPr lang="en-IN" sz="1050" dirty="0"/>
              <a:t>class </a:t>
            </a:r>
            <a:r>
              <a:rPr lang="en-IN" sz="1050" b="1" dirty="0" err="1"/>
              <a:t>CheapPersonalLoan</a:t>
            </a:r>
            <a:r>
              <a:rPr lang="en-IN" sz="1050" dirty="0"/>
              <a:t> extends </a:t>
            </a:r>
            <a:r>
              <a:rPr lang="en-IN" sz="1050" b="1" dirty="0" err="1"/>
              <a:t>PersonalLoan</a:t>
            </a:r>
            <a:r>
              <a:rPr lang="en-IN" sz="1050" dirty="0"/>
              <a:t>{</a:t>
            </a:r>
          </a:p>
          <a:p>
            <a:r>
              <a:rPr lang="en-IN" sz="1050" dirty="0"/>
              <a:t>    @Override</a:t>
            </a:r>
          </a:p>
          <a:p>
            <a:r>
              <a:rPr lang="en-IN" sz="1050" dirty="0"/>
              <a:t>    public final String </a:t>
            </a:r>
            <a:r>
              <a:rPr lang="en-IN" sz="1050" dirty="0" err="1"/>
              <a:t>getName</a:t>
            </a:r>
            <a:r>
              <a:rPr lang="en-IN" sz="1050" dirty="0"/>
              <a:t>(){</a:t>
            </a:r>
          </a:p>
          <a:p>
            <a:r>
              <a:rPr lang="en-IN" sz="1050" dirty="0"/>
              <a:t>        return "cheap personal loan"; </a:t>
            </a:r>
            <a:r>
              <a:rPr lang="en-IN" sz="1050" b="1" dirty="0"/>
              <a:t>//compilation error: overridden </a:t>
            </a:r>
            <a:r>
              <a:rPr lang="en-IN" sz="1050" b="1" dirty="0" smtClean="0"/>
              <a:t>					 // method </a:t>
            </a:r>
            <a:r>
              <a:rPr lang="en-IN" sz="1050" b="1" dirty="0"/>
              <a:t>is final</a:t>
            </a:r>
            <a:endParaRPr lang="en-IN" sz="1050" dirty="0"/>
          </a:p>
          <a:p>
            <a:r>
              <a:rPr lang="en-IN" sz="1050" dirty="0"/>
              <a:t>    }</a:t>
            </a:r>
          </a:p>
          <a:p>
            <a:r>
              <a:rPr lang="en-IN" sz="1050" dirty="0"/>
              <a:t>}</a:t>
            </a:r>
          </a:p>
          <a:p>
            <a:r>
              <a:rPr lang="en-IN" sz="1050" dirty="0"/>
              <a:t/>
            </a:r>
            <a:br>
              <a:rPr lang="en-IN" sz="1050" dirty="0"/>
            </a:br>
            <a:r>
              <a:rPr lang="en-IN" sz="1050" dirty="0"/>
              <a:t/>
            </a:r>
            <a:br>
              <a:rPr lang="en-IN" sz="1050" dirty="0"/>
            </a:br>
            <a:endParaRPr lang="en-IN" sz="1050" dirty="0"/>
          </a:p>
        </p:txBody>
      </p:sp>
    </p:spTree>
    <p:extLst>
      <p:ext uri="{BB962C8B-B14F-4D97-AF65-F5344CB8AC3E}">
        <p14:creationId xmlns="" xmlns:p14="http://schemas.microsoft.com/office/powerpoint/2010/main" val="2159801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639361" y="373000"/>
            <a:ext cx="10972799" cy="540056"/>
          </a:xfrm>
          <a:prstGeom prst="rect">
            <a:avLst/>
          </a:prstGeom>
          <a:noFill/>
          <a:ln w="9525">
            <a:noFill/>
            <a:round/>
            <a:headEnd/>
            <a:tailEnd/>
          </a:ln>
        </p:spPr>
        <p:txBody>
          <a:bodyPr lIns="0" rIns="0" bIns="0" anchor="b"/>
          <a:lstStyle/>
          <a:p>
            <a:pPr marL="215900" indent="-211138" algn="ctr" eaLnBrk="1" hangingPunct="1">
              <a:buSzPct val="45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4400">
                <a:solidFill>
                  <a:srgbClr val="000000"/>
                </a:solidFill>
              </a:rPr>
              <a:t>Operators</a:t>
            </a:r>
          </a:p>
        </p:txBody>
      </p:sp>
      <p:sp>
        <p:nvSpPr>
          <p:cNvPr id="2" name="Text Box 2"/>
          <p:cNvSpPr txBox="1">
            <a:spLocks noChangeArrowheads="1"/>
          </p:cNvSpPr>
          <p:nvPr/>
        </p:nvSpPr>
        <p:spPr bwMode="auto">
          <a:xfrm>
            <a:off x="608641" y="1934123"/>
            <a:ext cx="10972799" cy="4389581"/>
          </a:xfrm>
          <a:prstGeom prst="rect">
            <a:avLst/>
          </a:prstGeom>
          <a:noFill/>
          <a:ln w="9525" cap="flat">
            <a:noFill/>
            <a:round/>
            <a:headEnd/>
            <a:tailEnd/>
          </a:ln>
          <a:effectLst/>
        </p:spPr>
        <p:txBody>
          <a:bodyPr/>
          <a:lstStyle/>
          <a:p>
            <a:pPr marL="427038" indent="-322263" eaLnBrk="1" hangingPunct="1">
              <a:spcBef>
                <a:spcPts val="65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3200">
                <a:solidFill>
                  <a:srgbClr val="000000"/>
                </a:solidFill>
                <a:latin typeface="Times New Roman" pitchFamily="16" charset="0"/>
                <a:ea typeface="+mn-ea"/>
                <a:cs typeface="Times New Roman" pitchFamily="16" charset="0"/>
              </a:rPr>
              <a:t>Arithmetic Operators</a:t>
            </a:r>
          </a:p>
          <a:p>
            <a:pPr marL="427038" indent="-322263" eaLnBrk="1" hangingPunct="1">
              <a:spcBef>
                <a:spcPts val="65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3200">
                <a:solidFill>
                  <a:srgbClr val="000000"/>
                </a:solidFill>
                <a:latin typeface="Times New Roman" pitchFamily="16" charset="0"/>
                <a:ea typeface="+mn-ea"/>
                <a:cs typeface="Times New Roman" pitchFamily="16" charset="0"/>
              </a:rPr>
              <a:t>Relational Operators</a:t>
            </a:r>
          </a:p>
          <a:p>
            <a:pPr marL="427038" indent="-322263" eaLnBrk="1" hangingPunct="1">
              <a:spcBef>
                <a:spcPts val="65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3200">
                <a:solidFill>
                  <a:srgbClr val="000000"/>
                </a:solidFill>
                <a:latin typeface="Times New Roman" pitchFamily="16" charset="0"/>
                <a:ea typeface="+mn-ea"/>
                <a:cs typeface="Times New Roman" pitchFamily="16" charset="0"/>
              </a:rPr>
              <a:t>Bitwise Operators</a:t>
            </a:r>
          </a:p>
          <a:p>
            <a:pPr marL="427038" indent="-322263" eaLnBrk="1" hangingPunct="1">
              <a:spcBef>
                <a:spcPts val="65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3200">
                <a:solidFill>
                  <a:srgbClr val="000000"/>
                </a:solidFill>
                <a:latin typeface="Times New Roman" pitchFamily="16" charset="0"/>
                <a:ea typeface="+mn-ea"/>
                <a:cs typeface="Times New Roman" pitchFamily="16" charset="0"/>
              </a:rPr>
              <a:t>Logical Operators</a:t>
            </a:r>
          </a:p>
          <a:p>
            <a:pPr marL="427038" indent="-322263" eaLnBrk="1" hangingPunct="1">
              <a:spcBef>
                <a:spcPts val="65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3200">
                <a:solidFill>
                  <a:srgbClr val="000000"/>
                </a:solidFill>
                <a:latin typeface="Times New Roman" pitchFamily="16" charset="0"/>
                <a:ea typeface="+mn-ea"/>
                <a:cs typeface="Times New Roman" pitchFamily="16" charset="0"/>
              </a:rPr>
              <a:t>Misc Operators</a:t>
            </a:r>
          </a:p>
          <a:p>
            <a:pPr marL="431800" indent="-319088" eaLnBrk="1" hangingPunct="1">
              <a:spcBef>
                <a:spcPts val="650"/>
              </a:spcBef>
              <a:buSzPct val="45000"/>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endParaRPr lang="en-US" sz="3200">
              <a:solidFill>
                <a:srgbClr val="000000"/>
              </a:solidFill>
              <a:latin typeface="Times New Roman" pitchFamily="16" charset="0"/>
              <a:ea typeface="+mn-ea"/>
              <a:cs typeface="Times New Roman" pitchFamily="1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p:cNvSpPr txBox="1">
            <a:spLocks noChangeArrowheads="1"/>
          </p:cNvSpPr>
          <p:nvPr/>
        </p:nvSpPr>
        <p:spPr bwMode="auto">
          <a:xfrm>
            <a:off x="608641" y="704235"/>
            <a:ext cx="10972799" cy="540056"/>
          </a:xfrm>
          <a:prstGeom prst="rect">
            <a:avLst/>
          </a:prstGeom>
          <a:noFill/>
          <a:ln w="9525">
            <a:noFill/>
            <a:round/>
            <a:headEnd/>
            <a:tailEnd/>
          </a:ln>
        </p:spPr>
        <p:txBody>
          <a:bodyPr lIns="0" rIns="0" bIns="0" anchor="b"/>
          <a:lstStyle/>
          <a:p>
            <a:pPr marL="215900" indent="-211138" algn="ctr" eaLnBrk="1" hangingPunct="1">
              <a:buSzPct val="45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4400">
                <a:solidFill>
                  <a:srgbClr val="000000"/>
                </a:solidFill>
              </a:rPr>
              <a:t>Arithmetic </a:t>
            </a:r>
          </a:p>
        </p:txBody>
      </p:sp>
      <p:graphicFrame>
        <p:nvGraphicFramePr>
          <p:cNvPr id="2" name="Group 2"/>
          <p:cNvGraphicFramePr>
            <a:graphicFrameLocks noGrp="1"/>
          </p:cNvGraphicFramePr>
          <p:nvPr/>
        </p:nvGraphicFramePr>
        <p:xfrm>
          <a:off x="608641" y="1935564"/>
          <a:ext cx="10980479" cy="3846642"/>
        </p:xfrm>
        <a:graphic>
          <a:graphicData uri="http://schemas.openxmlformats.org/drawingml/2006/table">
            <a:tbl>
              <a:tblPr/>
              <a:tblGrid>
                <a:gridCol w="1320960"/>
                <a:gridCol w="9659519"/>
              </a:tblGrid>
              <a:tr h="357157">
                <a:tc>
                  <a:txBody>
                    <a:bodyPr/>
                    <a:lstStyle/>
                    <a:p>
                      <a:pPr marL="215900" marR="0" lvl="0" indent="-211138" algn="l" defTabSz="457200" rtl="0" eaLnBrk="1" fontAlgn="base" latinLnBrk="0" hangingPunct="1">
                        <a:lnSpc>
                          <a:spcPct val="92000"/>
                        </a:lnSpc>
                        <a:spcBef>
                          <a:spcPct val="0"/>
                        </a:spcBef>
                        <a:spcAft>
                          <a:spcPct val="0"/>
                        </a:spcAft>
                        <a:buClrTx/>
                        <a:buSzPct val="45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kumimoji="0" lang="en-US" sz="1600" b="1" i="0" u="none" strike="noStrike" cap="none" normalizeH="0" baseline="0" smtClean="0">
                        <a:ln>
                          <a:noFill/>
                        </a:ln>
                        <a:solidFill>
                          <a:srgbClr val="FFFFFF"/>
                        </a:solidFill>
                        <a:effectLst/>
                        <a:latin typeface="Constantia" pitchFamily="16" charset="0"/>
                        <a:ea typeface="Source Han Sans CN Normal" charset="0"/>
                        <a:cs typeface="Source Han Sans CN Normal" charset="0"/>
                      </a:endParaRPr>
                    </a:p>
                  </a:txBody>
                  <a:tcPr marL="108850" marR="108850" marT="82757"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2160" cap="flat" cmpd="sng" algn="ctr">
                      <a:solidFill>
                        <a:srgbClr val="FFFFFF"/>
                      </a:solidFill>
                      <a:prstDash val="solid"/>
                      <a:round/>
                      <a:headEnd type="none" w="med" len="med"/>
                      <a:tailEnd type="none" w="med" len="med"/>
                    </a:lnB>
                    <a:lnTlToBr>
                      <a:noFill/>
                    </a:lnTlToBr>
                    <a:lnBlToTr>
                      <a:noFill/>
                    </a:lnBlToTr>
                    <a:solidFill>
                      <a:srgbClr val="0F6FC6"/>
                    </a:solidFill>
                  </a:tcPr>
                </a:tc>
                <a:tc>
                  <a:txBody>
                    <a:bodyPr/>
                    <a:lstStyle/>
                    <a:p>
                      <a:pPr marL="215900" marR="0" lvl="0" indent="-211138" algn="l" defTabSz="457200" rtl="0" eaLnBrk="1" fontAlgn="base" latinLnBrk="0" hangingPunct="1">
                        <a:lnSpc>
                          <a:spcPct val="92000"/>
                        </a:lnSpc>
                        <a:spcBef>
                          <a:spcPct val="0"/>
                        </a:spcBef>
                        <a:spcAft>
                          <a:spcPct val="0"/>
                        </a:spcAft>
                        <a:buClrTx/>
                        <a:buSzPct val="45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kumimoji="0" lang="en-US" sz="1600" b="1" i="0" u="none" strike="noStrike" cap="none" normalizeH="0" baseline="0" smtClean="0">
                        <a:ln>
                          <a:noFill/>
                        </a:ln>
                        <a:solidFill>
                          <a:srgbClr val="FFFFFF"/>
                        </a:solidFill>
                        <a:effectLst/>
                        <a:latin typeface="Constantia" pitchFamily="16" charset="0"/>
                        <a:ea typeface="Source Han Sans CN Normal" charset="0"/>
                        <a:cs typeface="Source Han Sans CN Normal" charset="0"/>
                      </a:endParaRPr>
                    </a:p>
                  </a:txBody>
                  <a:tcPr marL="108850" marR="108850" marT="82757"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2160" cap="flat" cmpd="sng" algn="ctr">
                      <a:solidFill>
                        <a:srgbClr val="FFFFFF"/>
                      </a:solidFill>
                      <a:prstDash val="solid"/>
                      <a:round/>
                      <a:headEnd type="none" w="med" len="med"/>
                      <a:tailEnd type="none" w="med" len="med"/>
                    </a:lnB>
                    <a:lnTlToBr>
                      <a:noFill/>
                    </a:lnTlToBr>
                    <a:lnBlToTr>
                      <a:noFill/>
                    </a:lnBlToTr>
                    <a:solidFill>
                      <a:srgbClr val="0F6FC6"/>
                    </a:solidFill>
                  </a:tcPr>
                </a:tc>
              </a:tr>
              <a:tr h="387401">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216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Addition - Adds values on either side of the operator</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216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r>
              <a:tr h="646627">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Subtraction - Subtracts right hand operand from left hand operand</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r>
              <a:tr h="646627">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Multiplication - Multiplies values on either side of the operator</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r>
              <a:tr h="387401">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Division - Divides left hand operand by right hand operand</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r>
              <a:tr h="646627">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Modulus - Divides left hand operand by right hand operand and returns remainder</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r>
              <a:tr h="387401">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Increment - Increases the value of operand by 1</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r>
              <a:tr h="387401">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Decrement - Decreases the value of operand by 1</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83061"/>
          </a:xfrm>
        </p:spPr>
        <p:txBody>
          <a:bodyPr/>
          <a:lstStyle/>
          <a:p>
            <a:r>
              <a:rPr lang="en-IN" dirty="0" smtClean="0"/>
              <a:t>Java basics</a:t>
            </a:r>
            <a:endParaRPr lang="en-IN" dirty="0"/>
          </a:p>
        </p:txBody>
      </p:sp>
      <p:sp>
        <p:nvSpPr>
          <p:cNvPr id="5" name="TextBox 4"/>
          <p:cNvSpPr txBox="1"/>
          <p:nvPr/>
        </p:nvSpPr>
        <p:spPr>
          <a:xfrm>
            <a:off x="1210962" y="1425146"/>
            <a:ext cx="10067264" cy="5262979"/>
          </a:xfrm>
          <a:prstGeom prst="rect">
            <a:avLst/>
          </a:prstGeom>
          <a:noFill/>
        </p:spPr>
        <p:txBody>
          <a:bodyPr wrap="square" rtlCol="0">
            <a:spAutoFit/>
          </a:bodyPr>
          <a:lstStyle/>
          <a:p>
            <a:r>
              <a:rPr lang="en-IN" sz="1600" b="1" dirty="0">
                <a:solidFill>
                  <a:srgbClr val="FF0000"/>
                </a:solidFill>
              </a:rPr>
              <a:t>Case Sensitivity - </a:t>
            </a:r>
            <a:r>
              <a:rPr lang="en-IN" sz="1600" dirty="0"/>
              <a:t>Java is case sensitive, which means identifier </a:t>
            </a:r>
            <a:r>
              <a:rPr lang="en-IN" sz="1600" b="1" dirty="0"/>
              <a:t>Hello</a:t>
            </a:r>
            <a:r>
              <a:rPr lang="en-IN" sz="1600" dirty="0"/>
              <a:t> and </a:t>
            </a:r>
            <a:r>
              <a:rPr lang="en-IN" sz="1600" b="1" dirty="0"/>
              <a:t>hello</a:t>
            </a:r>
            <a:r>
              <a:rPr lang="en-IN" sz="1600" dirty="0"/>
              <a:t> would have different meaning in Java</a:t>
            </a:r>
            <a:r>
              <a:rPr lang="en-IN" sz="1600" dirty="0" smtClean="0"/>
              <a:t>.</a:t>
            </a:r>
          </a:p>
          <a:p>
            <a:endParaRPr lang="en-IN" sz="1600" dirty="0"/>
          </a:p>
          <a:p>
            <a:r>
              <a:rPr lang="en-IN" sz="1600" b="1" dirty="0">
                <a:solidFill>
                  <a:srgbClr val="FF0000"/>
                </a:solidFill>
              </a:rPr>
              <a:t>Class Names </a:t>
            </a:r>
            <a:r>
              <a:rPr lang="en-IN" sz="1600" b="1" dirty="0"/>
              <a:t>- </a:t>
            </a:r>
            <a:r>
              <a:rPr lang="en-IN" sz="1600" dirty="0"/>
              <a:t>For all class names the first letter should be in Upper Case. </a:t>
            </a:r>
            <a:br>
              <a:rPr lang="en-IN" sz="1600" dirty="0"/>
            </a:br>
            <a:r>
              <a:rPr lang="en-IN" sz="1600" dirty="0"/>
              <a:t/>
            </a:r>
            <a:br>
              <a:rPr lang="en-IN" sz="1600" dirty="0"/>
            </a:br>
            <a:r>
              <a:rPr lang="en-IN" sz="1600" dirty="0"/>
              <a:t>If several words are used to form a name of the class, each inner word's first letter should be in Upper Case.</a:t>
            </a:r>
            <a:br>
              <a:rPr lang="en-IN" sz="1600" dirty="0"/>
            </a:br>
            <a:r>
              <a:rPr lang="en-IN" sz="1600" dirty="0" smtClean="0"/>
              <a:t>Example</a:t>
            </a:r>
            <a:r>
              <a:rPr lang="en-IN" sz="1600" dirty="0"/>
              <a:t> </a:t>
            </a:r>
            <a:r>
              <a:rPr lang="en-IN" sz="1600" b="1" i="1" dirty="0"/>
              <a:t>class </a:t>
            </a:r>
            <a:r>
              <a:rPr lang="en-IN" sz="1600" b="1" i="1" dirty="0" err="1" smtClean="0"/>
              <a:t>MyFirstJavaClass</a:t>
            </a:r>
            <a:endParaRPr lang="en-IN" sz="1600" b="1" i="1" dirty="0" smtClean="0"/>
          </a:p>
          <a:p>
            <a:endParaRPr lang="en-IN" sz="1600" dirty="0"/>
          </a:p>
          <a:p>
            <a:r>
              <a:rPr lang="en-IN" sz="1600" b="1" dirty="0">
                <a:solidFill>
                  <a:srgbClr val="FF0000"/>
                </a:solidFill>
              </a:rPr>
              <a:t>Method Names </a:t>
            </a:r>
            <a:r>
              <a:rPr lang="en-IN" sz="1600" b="1" dirty="0"/>
              <a:t>- </a:t>
            </a:r>
            <a:r>
              <a:rPr lang="en-IN" sz="1600" dirty="0"/>
              <a:t>All method names should start with a Lower Case letter. </a:t>
            </a:r>
            <a:br>
              <a:rPr lang="en-IN" sz="1600" dirty="0"/>
            </a:br>
            <a:r>
              <a:rPr lang="en-IN" sz="1600" dirty="0"/>
              <a:t/>
            </a:r>
            <a:br>
              <a:rPr lang="en-IN" sz="1600" dirty="0"/>
            </a:br>
            <a:r>
              <a:rPr lang="en-IN" sz="1600" dirty="0"/>
              <a:t>If several words are used to form the name of the method, then each inner word's first letter should be in Upper Case.</a:t>
            </a:r>
            <a:br>
              <a:rPr lang="en-IN" sz="1600" dirty="0"/>
            </a:br>
            <a:r>
              <a:rPr lang="en-IN" sz="1600" dirty="0" smtClean="0"/>
              <a:t>Example</a:t>
            </a:r>
            <a:r>
              <a:rPr lang="en-IN" sz="1600" dirty="0"/>
              <a:t> </a:t>
            </a:r>
            <a:r>
              <a:rPr lang="en-IN" sz="1600" b="1" i="1" dirty="0"/>
              <a:t>public void </a:t>
            </a:r>
            <a:r>
              <a:rPr lang="en-IN" sz="1600" b="1" i="1" dirty="0" err="1"/>
              <a:t>myMethodName</a:t>
            </a:r>
            <a:r>
              <a:rPr lang="en-IN" sz="1600" b="1" i="1" dirty="0" smtClean="0"/>
              <a:t>()</a:t>
            </a:r>
          </a:p>
          <a:p>
            <a:endParaRPr lang="en-IN" sz="1600" dirty="0"/>
          </a:p>
          <a:p>
            <a:r>
              <a:rPr lang="en-IN" sz="1600" b="1" dirty="0">
                <a:solidFill>
                  <a:srgbClr val="FF0000"/>
                </a:solidFill>
              </a:rPr>
              <a:t>Program File Name </a:t>
            </a:r>
            <a:r>
              <a:rPr lang="en-IN" sz="1600" b="1" dirty="0"/>
              <a:t>- </a:t>
            </a:r>
            <a:r>
              <a:rPr lang="en-IN" sz="1600" dirty="0"/>
              <a:t>Name of the program file should exactly match the class name. </a:t>
            </a:r>
            <a:br>
              <a:rPr lang="en-IN" sz="1600" dirty="0"/>
            </a:br>
            <a:r>
              <a:rPr lang="en-IN" sz="1600" dirty="0"/>
              <a:t/>
            </a:r>
            <a:br>
              <a:rPr lang="en-IN" sz="1600" dirty="0"/>
            </a:br>
            <a:r>
              <a:rPr lang="en-IN" sz="1600" dirty="0"/>
              <a:t>When saving the file, you should save it using the class name (Remember Java is case sensitive) and append '.java' to the end of the name (if the file name and the class name do not match your program will not compile).</a:t>
            </a:r>
            <a:br>
              <a:rPr lang="en-IN" sz="1600" dirty="0"/>
            </a:br>
            <a:r>
              <a:rPr lang="en-IN" sz="1600" dirty="0"/>
              <a:t/>
            </a:r>
            <a:br>
              <a:rPr lang="en-IN" sz="1600" dirty="0"/>
            </a:br>
            <a:r>
              <a:rPr lang="en-IN" sz="1600" dirty="0"/>
              <a:t>Example : Assume '</a:t>
            </a:r>
            <a:r>
              <a:rPr lang="en-IN" sz="1600" dirty="0" err="1"/>
              <a:t>MyFirstJavaProgram</a:t>
            </a:r>
            <a:r>
              <a:rPr lang="en-IN" sz="1600" dirty="0"/>
              <a:t>' is the class name. Then the file should be saved as</a:t>
            </a:r>
            <a:r>
              <a:rPr lang="en-IN" sz="1600" i="1" dirty="0"/>
              <a:t>'MyFirstJavaProgram.java'</a:t>
            </a:r>
            <a:endParaRPr lang="en-IN" sz="1600" dirty="0"/>
          </a:p>
          <a:p>
            <a:r>
              <a:rPr lang="en-IN" sz="1600" b="1" dirty="0">
                <a:solidFill>
                  <a:srgbClr val="FF0000"/>
                </a:solidFill>
              </a:rPr>
              <a:t>public static void main(String </a:t>
            </a:r>
            <a:r>
              <a:rPr lang="en-IN" sz="1600" b="1" dirty="0" err="1">
                <a:solidFill>
                  <a:srgbClr val="FF0000"/>
                </a:solidFill>
              </a:rPr>
              <a:t>args</a:t>
            </a:r>
            <a:r>
              <a:rPr lang="en-IN" sz="1600" b="1" dirty="0">
                <a:solidFill>
                  <a:srgbClr val="FF0000"/>
                </a:solidFill>
              </a:rPr>
              <a:t>[]) </a:t>
            </a:r>
            <a:r>
              <a:rPr lang="en-IN" sz="1600" b="1" dirty="0"/>
              <a:t>-</a:t>
            </a:r>
            <a:r>
              <a:rPr lang="en-IN" sz="1600" dirty="0"/>
              <a:t> Java program processing starts from the main() method which is a mandatory part of every Java program..</a:t>
            </a:r>
          </a:p>
          <a:p>
            <a:endParaRPr lang="en-IN" sz="1600" dirty="0"/>
          </a:p>
        </p:txBody>
      </p:sp>
    </p:spTree>
    <p:extLst>
      <p:ext uri="{BB962C8B-B14F-4D97-AF65-F5344CB8AC3E}">
        <p14:creationId xmlns="" xmlns:p14="http://schemas.microsoft.com/office/powerpoint/2010/main" val="1383207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608641" y="704235"/>
            <a:ext cx="10972799" cy="622145"/>
          </a:xfrm>
          <a:prstGeom prst="rect">
            <a:avLst/>
          </a:prstGeom>
          <a:noFill/>
          <a:ln w="9525">
            <a:noFill/>
            <a:round/>
            <a:headEnd/>
            <a:tailEnd/>
          </a:ln>
        </p:spPr>
        <p:txBody>
          <a:bodyPr lIns="0" rIns="0" bIns="0" anchor="b"/>
          <a:lstStyle/>
          <a:p>
            <a:pPr marL="215900" indent="-211138" algn="ctr" eaLnBrk="1" hangingPunct="1">
              <a:buSzPct val="45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4400">
                <a:solidFill>
                  <a:srgbClr val="000000"/>
                </a:solidFill>
              </a:rPr>
              <a:t>Relational </a:t>
            </a:r>
          </a:p>
        </p:txBody>
      </p:sp>
      <p:graphicFrame>
        <p:nvGraphicFramePr>
          <p:cNvPr id="2" name="Group 2"/>
          <p:cNvGraphicFramePr>
            <a:graphicFrameLocks noGrp="1"/>
          </p:cNvGraphicFramePr>
          <p:nvPr/>
        </p:nvGraphicFramePr>
        <p:xfrm>
          <a:off x="608641" y="1935564"/>
          <a:ext cx="10980479" cy="4854749"/>
        </p:xfrm>
        <a:graphic>
          <a:graphicData uri="http://schemas.openxmlformats.org/drawingml/2006/table">
            <a:tbl>
              <a:tblPr/>
              <a:tblGrid>
                <a:gridCol w="1117440"/>
                <a:gridCol w="9863039"/>
              </a:tblGrid>
              <a:tr h="357157">
                <a:tc>
                  <a:txBody>
                    <a:bodyPr/>
                    <a:lstStyle/>
                    <a:p>
                      <a:pPr marL="215900" marR="0" lvl="0" indent="-211138" algn="l" defTabSz="457200" rtl="0" eaLnBrk="1" fontAlgn="base" latinLnBrk="0" hangingPunct="1">
                        <a:lnSpc>
                          <a:spcPct val="92000"/>
                        </a:lnSpc>
                        <a:spcBef>
                          <a:spcPct val="0"/>
                        </a:spcBef>
                        <a:spcAft>
                          <a:spcPct val="0"/>
                        </a:spcAft>
                        <a:buClrTx/>
                        <a:buSzPct val="45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kumimoji="0" lang="en-US" sz="1600" b="1" i="0" u="none" strike="noStrike" cap="none" normalizeH="0" baseline="0" smtClean="0">
                        <a:ln>
                          <a:noFill/>
                        </a:ln>
                        <a:solidFill>
                          <a:srgbClr val="FFFFFF"/>
                        </a:solidFill>
                        <a:effectLst/>
                        <a:latin typeface="Constantia" pitchFamily="16" charset="0"/>
                        <a:ea typeface="Source Han Sans CN Normal" charset="0"/>
                        <a:cs typeface="Source Han Sans CN Normal" charset="0"/>
                      </a:endParaRPr>
                    </a:p>
                  </a:txBody>
                  <a:tcPr marL="108850" marR="108850" marT="82757"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2160" cap="flat" cmpd="sng" algn="ctr">
                      <a:solidFill>
                        <a:srgbClr val="FFFFFF"/>
                      </a:solidFill>
                      <a:prstDash val="solid"/>
                      <a:round/>
                      <a:headEnd type="none" w="med" len="med"/>
                      <a:tailEnd type="none" w="med" len="med"/>
                    </a:lnB>
                    <a:lnTlToBr>
                      <a:noFill/>
                    </a:lnTlToBr>
                    <a:lnBlToTr>
                      <a:noFill/>
                    </a:lnBlToTr>
                    <a:solidFill>
                      <a:srgbClr val="0F6FC6"/>
                    </a:solidFill>
                  </a:tcPr>
                </a:tc>
                <a:tc>
                  <a:txBody>
                    <a:bodyPr/>
                    <a:lstStyle/>
                    <a:p>
                      <a:pPr marL="215900" marR="0" lvl="0" indent="-211138" algn="l" defTabSz="457200" rtl="0" eaLnBrk="1" fontAlgn="base" latinLnBrk="0" hangingPunct="1">
                        <a:lnSpc>
                          <a:spcPct val="92000"/>
                        </a:lnSpc>
                        <a:spcBef>
                          <a:spcPct val="0"/>
                        </a:spcBef>
                        <a:spcAft>
                          <a:spcPct val="0"/>
                        </a:spcAft>
                        <a:buClrTx/>
                        <a:buSzPct val="45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kumimoji="0" lang="en-US" sz="1600" b="1" i="0" u="none" strike="noStrike" cap="none" normalizeH="0" baseline="0" smtClean="0">
                        <a:ln>
                          <a:noFill/>
                        </a:ln>
                        <a:solidFill>
                          <a:srgbClr val="FFFFFF"/>
                        </a:solidFill>
                        <a:effectLst/>
                        <a:latin typeface="Constantia" pitchFamily="16" charset="0"/>
                        <a:ea typeface="Source Han Sans CN Normal" charset="0"/>
                        <a:cs typeface="Source Han Sans CN Normal" charset="0"/>
                      </a:endParaRPr>
                    </a:p>
                  </a:txBody>
                  <a:tcPr marL="108850" marR="108850" marT="82757"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2160" cap="flat" cmpd="sng" algn="ctr">
                      <a:solidFill>
                        <a:srgbClr val="FFFFFF"/>
                      </a:solidFill>
                      <a:prstDash val="solid"/>
                      <a:round/>
                      <a:headEnd type="none" w="med" len="med"/>
                      <a:tailEnd type="none" w="med" len="med"/>
                    </a:lnB>
                    <a:lnTlToBr>
                      <a:noFill/>
                    </a:lnTlToBr>
                    <a:lnBlToTr>
                      <a:noFill/>
                    </a:lnBlToTr>
                    <a:solidFill>
                      <a:srgbClr val="0F6FC6"/>
                    </a:solidFill>
                  </a:tcPr>
                </a:tc>
              </a:tr>
              <a:tr h="646628">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216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Checks if the values of two operands are equal or not, if yes then condition becomes true.</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216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r>
              <a:tr h="646628">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Checks if the values of two operands are equal or not, if values are not equal then condition becomes true.</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r>
              <a:tr h="646628">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&gt;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Checks if the value of left operand is greater than the value of right operand, if yes then condition becomes true.</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r>
              <a:tr h="646628">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&lt;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Checks if the value of left operand is less than the value of right operand, if yes then condition becomes true.</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r>
              <a:tr h="907295">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&gt;=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Checks if the value of left operand is greater than or equal to the value of right operand, if yes then condition becomes true.</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r>
              <a:tr h="646628">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&lt;=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Checks if the value of left operand is less than or equal to the value of right operand, if yes then condition becomes true.</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r>
              <a:tr h="357157">
                <a:tc>
                  <a:txBody>
                    <a:bodyPr/>
                    <a:lstStyle/>
                    <a:p>
                      <a:pPr marL="215900" marR="0" lvl="0" indent="-211138" algn="l" defTabSz="457200" rtl="0" eaLnBrk="1" fontAlgn="base" latinLnBrk="0" hangingPunct="1">
                        <a:lnSpc>
                          <a:spcPct val="92000"/>
                        </a:lnSpc>
                        <a:spcBef>
                          <a:spcPct val="0"/>
                        </a:spcBef>
                        <a:spcAft>
                          <a:spcPct val="0"/>
                        </a:spcAft>
                        <a:buClrTx/>
                        <a:buSzPct val="45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kumimoji="0" lang="en-US" sz="1600" b="0" i="0" u="none" strike="noStrike" cap="none" normalizeH="0" baseline="0" smtClean="0">
                        <a:ln>
                          <a:noFill/>
                        </a:ln>
                        <a:solidFill>
                          <a:srgbClr val="000000"/>
                        </a:solidFill>
                        <a:effectLst/>
                        <a:latin typeface="Constantia" pitchFamily="16" charset="0"/>
                        <a:ea typeface="Source Han Sans CN Normal" charset="0"/>
                        <a:cs typeface="Source Han Sans CN Normal" charset="0"/>
                      </a:endParaRPr>
                    </a:p>
                  </a:txBody>
                  <a:tcPr marL="108850" marR="108850" marT="82757"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c>
                  <a:txBody>
                    <a:bodyPr/>
                    <a:lstStyle/>
                    <a:p>
                      <a:pPr marL="215900" marR="0" lvl="0" indent="-211138" algn="l" defTabSz="457200" rtl="0" eaLnBrk="1" fontAlgn="base" latinLnBrk="0" hangingPunct="1">
                        <a:lnSpc>
                          <a:spcPct val="92000"/>
                        </a:lnSpc>
                        <a:spcBef>
                          <a:spcPct val="0"/>
                        </a:spcBef>
                        <a:spcAft>
                          <a:spcPct val="0"/>
                        </a:spcAft>
                        <a:buClrTx/>
                        <a:buSzPct val="45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kumimoji="0" lang="en-US" sz="1600" b="0" i="0" u="none" strike="noStrike" cap="none" normalizeH="0" baseline="0" smtClean="0">
                        <a:ln>
                          <a:noFill/>
                        </a:ln>
                        <a:solidFill>
                          <a:srgbClr val="000000"/>
                        </a:solidFill>
                        <a:effectLst/>
                        <a:latin typeface="Constantia" pitchFamily="16" charset="0"/>
                        <a:ea typeface="Source Han Sans CN Normal" charset="0"/>
                        <a:cs typeface="Source Han Sans CN Normal" charset="0"/>
                      </a:endParaRPr>
                    </a:p>
                  </a:txBody>
                  <a:tcPr marL="108850" marR="108850" marT="82757"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608641" y="704235"/>
            <a:ext cx="10972799" cy="622145"/>
          </a:xfrm>
          <a:prstGeom prst="rect">
            <a:avLst/>
          </a:prstGeom>
          <a:noFill/>
          <a:ln w="9525">
            <a:noFill/>
            <a:round/>
            <a:headEnd/>
            <a:tailEnd/>
          </a:ln>
        </p:spPr>
        <p:txBody>
          <a:bodyPr lIns="0" rIns="0" bIns="0" anchor="b"/>
          <a:lstStyle/>
          <a:p>
            <a:pPr marL="215900" indent="-211138" algn="ctr" eaLnBrk="1" hangingPunct="1">
              <a:buSzPct val="45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4400">
                <a:solidFill>
                  <a:srgbClr val="000000"/>
                </a:solidFill>
              </a:rPr>
              <a:t>Bitwise </a:t>
            </a:r>
          </a:p>
        </p:txBody>
      </p:sp>
      <p:graphicFrame>
        <p:nvGraphicFramePr>
          <p:cNvPr id="2" name="Group 2"/>
          <p:cNvGraphicFramePr>
            <a:graphicFrameLocks noGrp="1"/>
          </p:cNvGraphicFramePr>
          <p:nvPr/>
        </p:nvGraphicFramePr>
        <p:xfrm>
          <a:off x="650204" y="1192446"/>
          <a:ext cx="10980479" cy="5665554"/>
        </p:xfrm>
        <a:graphic>
          <a:graphicData uri="http://schemas.openxmlformats.org/drawingml/2006/table">
            <a:tbl>
              <a:tblPr/>
              <a:tblGrid>
                <a:gridCol w="1626239"/>
                <a:gridCol w="9354240"/>
              </a:tblGrid>
              <a:tr h="357157">
                <a:tc>
                  <a:txBody>
                    <a:bodyPr/>
                    <a:lstStyle/>
                    <a:p>
                      <a:pPr marL="215900" marR="0" lvl="0" indent="-211138" algn="l" defTabSz="457200" rtl="0" eaLnBrk="1" fontAlgn="base" latinLnBrk="0" hangingPunct="1">
                        <a:lnSpc>
                          <a:spcPct val="92000"/>
                        </a:lnSpc>
                        <a:spcBef>
                          <a:spcPct val="0"/>
                        </a:spcBef>
                        <a:spcAft>
                          <a:spcPct val="0"/>
                        </a:spcAft>
                        <a:buClrTx/>
                        <a:buSzPct val="45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kumimoji="0" lang="en-US" sz="1600" b="1" i="0" u="none" strike="noStrike" cap="none" normalizeH="0" baseline="0" dirty="0" smtClean="0">
                        <a:ln>
                          <a:noFill/>
                        </a:ln>
                        <a:solidFill>
                          <a:srgbClr val="FFFFFF"/>
                        </a:solidFill>
                        <a:effectLst/>
                        <a:latin typeface="Constantia" pitchFamily="16" charset="0"/>
                        <a:ea typeface="Source Han Sans CN Normal" charset="0"/>
                        <a:cs typeface="Source Han Sans CN Normal" charset="0"/>
                      </a:endParaRPr>
                    </a:p>
                  </a:txBody>
                  <a:tcPr marL="108850" marR="108850" marT="82757"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2160" cap="flat" cmpd="sng" algn="ctr">
                      <a:solidFill>
                        <a:srgbClr val="FFFFFF"/>
                      </a:solidFill>
                      <a:prstDash val="solid"/>
                      <a:round/>
                      <a:headEnd type="none" w="med" len="med"/>
                      <a:tailEnd type="none" w="med" len="med"/>
                    </a:lnB>
                    <a:lnTlToBr>
                      <a:noFill/>
                    </a:lnTlToBr>
                    <a:lnBlToTr>
                      <a:noFill/>
                    </a:lnBlToTr>
                    <a:solidFill>
                      <a:srgbClr val="0F6FC6"/>
                    </a:solidFill>
                  </a:tcPr>
                </a:tc>
                <a:tc>
                  <a:txBody>
                    <a:bodyPr/>
                    <a:lstStyle/>
                    <a:p>
                      <a:pPr marL="215900" marR="0" lvl="0" indent="-211138" algn="l" defTabSz="457200" rtl="0" eaLnBrk="1" fontAlgn="base" latinLnBrk="0" hangingPunct="1">
                        <a:lnSpc>
                          <a:spcPct val="92000"/>
                        </a:lnSpc>
                        <a:spcBef>
                          <a:spcPct val="0"/>
                        </a:spcBef>
                        <a:spcAft>
                          <a:spcPct val="0"/>
                        </a:spcAft>
                        <a:buClrTx/>
                        <a:buSzPct val="45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kumimoji="0" lang="en-US" sz="1600" b="1" i="0" u="none" strike="noStrike" cap="none" normalizeH="0" baseline="0" dirty="0" smtClean="0">
                        <a:ln>
                          <a:noFill/>
                        </a:ln>
                        <a:solidFill>
                          <a:srgbClr val="FFFFFF"/>
                        </a:solidFill>
                        <a:effectLst/>
                        <a:latin typeface="Constantia" pitchFamily="16" charset="0"/>
                        <a:ea typeface="Source Han Sans CN Normal" charset="0"/>
                        <a:cs typeface="Source Han Sans CN Normal" charset="0"/>
                      </a:endParaRPr>
                    </a:p>
                  </a:txBody>
                  <a:tcPr marL="108850" marR="108850" marT="82757"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2160" cap="flat" cmpd="sng" algn="ctr">
                      <a:solidFill>
                        <a:srgbClr val="FFFFFF"/>
                      </a:solidFill>
                      <a:prstDash val="solid"/>
                      <a:round/>
                      <a:headEnd type="none" w="med" len="med"/>
                      <a:tailEnd type="none" w="med" len="med"/>
                    </a:lnB>
                    <a:lnTlToBr>
                      <a:noFill/>
                    </a:lnTlToBr>
                    <a:lnBlToTr>
                      <a:noFill/>
                    </a:lnBlToTr>
                    <a:solidFill>
                      <a:srgbClr val="0F6FC6"/>
                    </a:solidFill>
                  </a:tcPr>
                </a:tc>
              </a:tr>
              <a:tr h="646628">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&amp;</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216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Binary AND Operator copies a bit to the result if it exists in both operands.</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216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r>
              <a:tr h="646628">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Binary OR Operator copies a bit if it exists in either operand.</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r>
              <a:tr h="646628">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Binary XOR Operator copies the bit if it is set in one operand but not both.</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r>
              <a:tr h="646628">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Binary Ones Complement Operator is unary and has the effect of 'flipping' bits.</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r>
              <a:tr h="907295">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&lt;&lt;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Binary Left Shift Operator. The left operands value is moved left by the number of bits specified by the right operand.(&lt;&lt; 1 =multiply by 2)</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r>
              <a:tr h="907295">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&gt;&gt;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0000"/>
                          </a:solidFill>
                          <a:effectLst/>
                          <a:latin typeface="Constantia" pitchFamily="16" charset="0"/>
                          <a:ea typeface="DejaVu Sans" charset="0"/>
                          <a:cs typeface="DejaVu Sans" charset="0"/>
                        </a:rPr>
                        <a:t>Binary Right Shift Operator. The left operands value is moved right by the number of bits specified by the right operand.(&gt;&gt; 1= divide by 2)</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r>
              <a:tr h="907295">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0000"/>
                          </a:solidFill>
                          <a:effectLst/>
                          <a:latin typeface="Constantia" pitchFamily="16" charset="0"/>
                          <a:ea typeface="DejaVu Sans" charset="0"/>
                          <a:cs typeface="DejaVu Sans" charset="0"/>
                        </a:rPr>
                        <a:t>&gt;&gt;&gt;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rgbClr val="000000"/>
                          </a:solidFill>
                          <a:effectLst/>
                          <a:latin typeface="Constantia" pitchFamily="16" charset="0"/>
                          <a:ea typeface="DejaVu Sans" charset="0"/>
                          <a:cs typeface="DejaVu Sans" charset="0"/>
                        </a:rPr>
                        <a:t>Bitwise zero fill right shift operator. The left operands value is moved right by the number of bits specified by the right operand and always fills 0</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608641" y="704235"/>
            <a:ext cx="10972799" cy="1143480"/>
          </a:xfrm>
          <a:prstGeom prst="rect">
            <a:avLst/>
          </a:prstGeom>
          <a:noFill/>
          <a:ln w="9525">
            <a:noFill/>
            <a:round/>
            <a:headEnd/>
            <a:tailEnd/>
          </a:ln>
        </p:spPr>
        <p:txBody>
          <a:bodyPr lIns="0" rIns="0" bIns="0" anchor="b"/>
          <a:lstStyle/>
          <a:p>
            <a:pPr marL="215900" indent="-211138" algn="ctr" eaLnBrk="1" hangingPunct="1">
              <a:buSzPct val="45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4400">
                <a:solidFill>
                  <a:srgbClr val="000000"/>
                </a:solidFill>
              </a:rPr>
              <a:t>Logical </a:t>
            </a:r>
          </a:p>
        </p:txBody>
      </p:sp>
      <p:graphicFrame>
        <p:nvGraphicFramePr>
          <p:cNvPr id="2" name="Group 2"/>
          <p:cNvGraphicFramePr>
            <a:graphicFrameLocks noGrp="1"/>
          </p:cNvGraphicFramePr>
          <p:nvPr/>
        </p:nvGraphicFramePr>
        <p:xfrm>
          <a:off x="608641" y="1935563"/>
          <a:ext cx="10980479" cy="2936469"/>
        </p:xfrm>
        <a:graphic>
          <a:graphicData uri="http://schemas.openxmlformats.org/drawingml/2006/table">
            <a:tbl>
              <a:tblPr/>
              <a:tblGrid>
                <a:gridCol w="1320960"/>
                <a:gridCol w="9659519"/>
              </a:tblGrid>
              <a:tr h="367239">
                <a:tc>
                  <a:txBody>
                    <a:bodyPr/>
                    <a:lstStyle/>
                    <a:p>
                      <a:pPr marL="215900" marR="0" lvl="0" indent="-211138" algn="l" defTabSz="457200" rtl="0" eaLnBrk="1" fontAlgn="base" latinLnBrk="0" hangingPunct="1">
                        <a:lnSpc>
                          <a:spcPct val="92000"/>
                        </a:lnSpc>
                        <a:spcBef>
                          <a:spcPct val="0"/>
                        </a:spcBef>
                        <a:spcAft>
                          <a:spcPct val="0"/>
                        </a:spcAft>
                        <a:buClrTx/>
                        <a:buSzPct val="45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kumimoji="0" lang="en-US" sz="1600" b="1" i="0" u="none" strike="noStrike" cap="none" normalizeH="0" baseline="0" smtClean="0">
                        <a:ln>
                          <a:noFill/>
                        </a:ln>
                        <a:solidFill>
                          <a:srgbClr val="FFFFFF"/>
                        </a:solidFill>
                        <a:effectLst/>
                        <a:latin typeface="Constantia" pitchFamily="16" charset="0"/>
                        <a:ea typeface="Source Han Sans CN Normal" charset="0"/>
                        <a:cs typeface="Source Han Sans CN Normal" charset="0"/>
                      </a:endParaRPr>
                    </a:p>
                  </a:txBody>
                  <a:tcPr marL="108850" marR="108850" marT="82757"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2160" cap="flat" cmpd="sng" algn="ctr">
                      <a:solidFill>
                        <a:srgbClr val="FFFFFF"/>
                      </a:solidFill>
                      <a:prstDash val="solid"/>
                      <a:round/>
                      <a:headEnd type="none" w="med" len="med"/>
                      <a:tailEnd type="none" w="med" len="med"/>
                    </a:lnB>
                    <a:lnTlToBr>
                      <a:noFill/>
                    </a:lnTlToBr>
                    <a:lnBlToTr>
                      <a:noFill/>
                    </a:lnBlToTr>
                    <a:solidFill>
                      <a:srgbClr val="0F6FC6"/>
                    </a:solidFill>
                  </a:tcPr>
                </a:tc>
                <a:tc>
                  <a:txBody>
                    <a:bodyPr/>
                    <a:lstStyle/>
                    <a:p>
                      <a:pPr marL="215900" marR="0" lvl="0" indent="-211138" algn="l" defTabSz="457200" rtl="0" eaLnBrk="1" fontAlgn="base" latinLnBrk="0" hangingPunct="1">
                        <a:lnSpc>
                          <a:spcPct val="92000"/>
                        </a:lnSpc>
                        <a:spcBef>
                          <a:spcPct val="0"/>
                        </a:spcBef>
                        <a:spcAft>
                          <a:spcPct val="0"/>
                        </a:spcAft>
                        <a:buClrTx/>
                        <a:buSzPct val="45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kumimoji="0" lang="en-US" sz="1600" b="1" i="0" u="none" strike="noStrike" cap="none" normalizeH="0" baseline="0" smtClean="0">
                        <a:ln>
                          <a:noFill/>
                        </a:ln>
                        <a:solidFill>
                          <a:srgbClr val="FFFFFF"/>
                        </a:solidFill>
                        <a:effectLst/>
                        <a:latin typeface="Constantia" pitchFamily="16" charset="0"/>
                        <a:ea typeface="Source Han Sans CN Normal" charset="0"/>
                        <a:cs typeface="Source Han Sans CN Normal" charset="0"/>
                      </a:endParaRPr>
                    </a:p>
                  </a:txBody>
                  <a:tcPr marL="108850" marR="108850" marT="82757"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2160" cap="flat" cmpd="sng" algn="ctr">
                      <a:solidFill>
                        <a:srgbClr val="FFFFFF"/>
                      </a:solidFill>
                      <a:prstDash val="solid"/>
                      <a:round/>
                      <a:headEnd type="none" w="med" len="med"/>
                      <a:tailEnd type="none" w="med" len="med"/>
                    </a:lnB>
                    <a:lnTlToBr>
                      <a:noFill/>
                    </a:lnTlToBr>
                    <a:lnBlToTr>
                      <a:noFill/>
                    </a:lnBlToTr>
                    <a:solidFill>
                      <a:srgbClr val="0F6FC6"/>
                    </a:solidFill>
                  </a:tcPr>
                </a:tc>
              </a:tr>
              <a:tr h="646628">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&amp;&amp;</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216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Called Logical AND operator. If both the operands are non-zero, then the condition becomes true.</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216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r>
              <a:tr h="646628">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Called Logical OR Operator. If any of the two operands are non-zero, then the condition becomes true.</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r>
              <a:tr h="908735">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smtClean="0">
                          <a:ln>
                            <a:noFill/>
                          </a:ln>
                          <a:solidFill>
                            <a:srgbClr val="000000"/>
                          </a:solidFill>
                          <a:effectLst/>
                          <a:latin typeface="Constantia" pitchFamily="16" charset="0"/>
                          <a:ea typeface="DejaVu Sans" charset="0"/>
                          <a:cs typeface="DejaVu Sans" charset="0"/>
                        </a:rPr>
                        <a:t>Called Logical NOT Operator. Use to reverses the logical state of its operand. If a condition is true then Logical NOT operator will make false.</a:t>
                      </a:r>
                    </a:p>
                  </a:txBody>
                  <a:tcPr marL="108850" marR="108850" marT="87198"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D5EA"/>
                    </a:solidFill>
                  </a:tcPr>
                </a:tc>
              </a:tr>
              <a:tr h="367239">
                <a:tc>
                  <a:txBody>
                    <a:bodyPr/>
                    <a:lstStyle/>
                    <a:p>
                      <a:pPr marL="215900" marR="0" lvl="0" indent="-211138" algn="l" defTabSz="457200" rtl="0" eaLnBrk="1" fontAlgn="base" latinLnBrk="0" hangingPunct="1">
                        <a:lnSpc>
                          <a:spcPct val="92000"/>
                        </a:lnSpc>
                        <a:spcBef>
                          <a:spcPct val="0"/>
                        </a:spcBef>
                        <a:spcAft>
                          <a:spcPct val="0"/>
                        </a:spcAft>
                        <a:buClrTx/>
                        <a:buSzPct val="45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kumimoji="0" lang="en-US" sz="1600" b="0" i="0" u="none" strike="noStrike" cap="none" normalizeH="0" baseline="0" smtClean="0">
                        <a:ln>
                          <a:noFill/>
                        </a:ln>
                        <a:solidFill>
                          <a:srgbClr val="000000"/>
                        </a:solidFill>
                        <a:effectLst/>
                        <a:latin typeface="Constantia" pitchFamily="16" charset="0"/>
                        <a:ea typeface="Source Han Sans CN Normal" charset="0"/>
                        <a:cs typeface="Source Han Sans CN Normal" charset="0"/>
                      </a:endParaRPr>
                    </a:p>
                  </a:txBody>
                  <a:tcPr marL="108850" marR="108850" marT="82757"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c>
                  <a:txBody>
                    <a:bodyPr/>
                    <a:lstStyle/>
                    <a:p>
                      <a:pPr marL="215900" marR="0" lvl="0" indent="-211138" algn="l" defTabSz="457200" rtl="0" eaLnBrk="1" fontAlgn="base" latinLnBrk="0" hangingPunct="1">
                        <a:lnSpc>
                          <a:spcPct val="92000"/>
                        </a:lnSpc>
                        <a:spcBef>
                          <a:spcPct val="0"/>
                        </a:spcBef>
                        <a:spcAft>
                          <a:spcPct val="0"/>
                        </a:spcAft>
                        <a:buClrTx/>
                        <a:buSzPct val="45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kumimoji="0" lang="en-US" sz="1600" b="0" i="0" u="none" strike="noStrike" cap="none" normalizeH="0" baseline="0" smtClean="0">
                        <a:ln>
                          <a:noFill/>
                        </a:ln>
                        <a:solidFill>
                          <a:srgbClr val="000000"/>
                        </a:solidFill>
                        <a:effectLst/>
                        <a:latin typeface="Constantia" pitchFamily="16" charset="0"/>
                        <a:ea typeface="Source Han Sans CN Normal" charset="0"/>
                        <a:cs typeface="Source Han Sans CN Normal" charset="0"/>
                      </a:endParaRPr>
                    </a:p>
                  </a:txBody>
                  <a:tcPr marL="108850" marR="108850" marT="82757" marB="41476"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7EBF5"/>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608641" y="227544"/>
            <a:ext cx="10972799" cy="684072"/>
          </a:xfrm>
          <a:prstGeom prst="rect">
            <a:avLst/>
          </a:prstGeom>
          <a:noFill/>
          <a:ln w="9525">
            <a:noFill/>
            <a:round/>
            <a:headEnd/>
            <a:tailEnd/>
          </a:ln>
        </p:spPr>
        <p:txBody>
          <a:bodyPr lIns="0" rIns="0" bIns="0" anchor="b"/>
          <a:lstStyle/>
          <a:p>
            <a:pPr marL="215900" indent="-211138" algn="ctr" eaLnBrk="1" hangingPunct="1">
              <a:buSzPct val="45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4400">
                <a:solidFill>
                  <a:srgbClr val="000000"/>
                </a:solidFill>
              </a:rPr>
              <a:t>Misc operator</a:t>
            </a:r>
          </a:p>
        </p:txBody>
      </p:sp>
      <p:sp>
        <p:nvSpPr>
          <p:cNvPr id="2" name="Text Box 2"/>
          <p:cNvSpPr txBox="1">
            <a:spLocks noChangeArrowheads="1"/>
          </p:cNvSpPr>
          <p:nvPr/>
        </p:nvSpPr>
        <p:spPr bwMode="auto">
          <a:xfrm>
            <a:off x="506880" y="1294697"/>
            <a:ext cx="10972801" cy="5227749"/>
          </a:xfrm>
          <a:prstGeom prst="rect">
            <a:avLst/>
          </a:prstGeom>
          <a:noFill/>
          <a:ln w="9525" cap="flat">
            <a:noFill/>
            <a:round/>
            <a:headEnd/>
            <a:tailEnd/>
          </a:ln>
          <a:effectLst/>
        </p:spPr>
        <p:txBody>
          <a:bodyPr/>
          <a:lstStyle/>
          <a:p>
            <a:pPr marL="427038" indent="-322263" eaLnBrk="1" hangingPunct="1">
              <a:spcBef>
                <a:spcPts val="70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2800" b="1">
                <a:solidFill>
                  <a:srgbClr val="000000"/>
                </a:solidFill>
                <a:latin typeface="Times New Roman" pitchFamily="16" charset="0"/>
                <a:ea typeface="+mn-ea"/>
                <a:cs typeface="Times New Roman" pitchFamily="16" charset="0"/>
              </a:rPr>
              <a:t>Conditional operator</a:t>
            </a:r>
            <a:r>
              <a:rPr lang="en-US" sz="2800">
                <a:solidFill>
                  <a:srgbClr val="000000"/>
                </a:solidFill>
                <a:latin typeface="Times New Roman" pitchFamily="16" charset="0"/>
                <a:ea typeface="+mn-ea"/>
                <a:cs typeface="Times New Roman" pitchFamily="16" charset="0"/>
              </a:rPr>
              <a:t>:  This operator consists of three operands and is used to evaluate Boolean expressions. Ex:</a:t>
            </a:r>
          </a:p>
          <a:p>
            <a:pPr marL="427038" indent="-322263" eaLnBrk="1" hangingPunct="1">
              <a:spcBef>
                <a:spcPts val="70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2800">
                <a:solidFill>
                  <a:srgbClr val="000000"/>
                </a:solidFill>
                <a:latin typeface="Times New Roman" pitchFamily="16" charset="0"/>
                <a:ea typeface="+mn-ea"/>
                <a:cs typeface="Times New Roman" pitchFamily="16" charset="0"/>
              </a:rPr>
              <a:t>variable x = (expression) ? value if true : value if false</a:t>
            </a:r>
          </a:p>
          <a:p>
            <a:pPr marL="431800" indent="-319088" eaLnBrk="1" hangingPunct="1">
              <a:spcBef>
                <a:spcPts val="700"/>
              </a:spcBef>
              <a:buSzPct val="45000"/>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endParaRPr lang="en-US" sz="2800">
              <a:solidFill>
                <a:srgbClr val="000000"/>
              </a:solidFill>
              <a:latin typeface="Times New Roman" pitchFamily="16" charset="0"/>
              <a:ea typeface="+mn-ea"/>
              <a:cs typeface="Times New Roman" pitchFamily="16" charset="0"/>
            </a:endParaRPr>
          </a:p>
          <a:p>
            <a:pPr marL="427038" indent="-322263" eaLnBrk="1" hangingPunct="1">
              <a:spcBef>
                <a:spcPts val="70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2800" b="1">
                <a:solidFill>
                  <a:srgbClr val="000000"/>
                </a:solidFill>
                <a:latin typeface="Times New Roman" pitchFamily="16" charset="0"/>
                <a:ea typeface="+mn-ea"/>
                <a:cs typeface="Times New Roman" pitchFamily="16" charset="0"/>
              </a:rPr>
              <a:t>instanceOf operator</a:t>
            </a:r>
            <a:r>
              <a:rPr lang="en-US" sz="2800">
                <a:solidFill>
                  <a:srgbClr val="000000"/>
                </a:solidFill>
                <a:latin typeface="Times New Roman" pitchFamily="16" charset="0"/>
                <a:ea typeface="+mn-ea"/>
                <a:cs typeface="Times New Roman" pitchFamily="16" charset="0"/>
              </a:rPr>
              <a:t>: This operator checks whether the object is of a particular type(class type or interface type)</a:t>
            </a:r>
          </a:p>
          <a:p>
            <a:pPr marL="273050" indent="-266700" eaLnBrk="1">
              <a:spcBef>
                <a:spcPts val="600"/>
              </a:spcBef>
              <a:buSzPct val="95000"/>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2800">
                <a:solidFill>
                  <a:srgbClr val="000000"/>
                </a:solidFill>
                <a:ea typeface="+mn-ea"/>
                <a:cs typeface="+mn-cs"/>
              </a:rPr>
              <a:t>	 </a:t>
            </a:r>
            <a:r>
              <a:rPr lang="en-US" sz="2400">
                <a:solidFill>
                  <a:srgbClr val="000000"/>
                </a:solidFill>
                <a:ea typeface="+mn-ea"/>
                <a:cs typeface="+mn-cs"/>
              </a:rPr>
              <a:t>String s="hello";</a:t>
            </a:r>
          </a:p>
          <a:p>
            <a:pPr marL="273050" indent="-266700" eaLnBrk="1">
              <a:spcBef>
                <a:spcPts val="600"/>
              </a:spcBef>
              <a:buSzPct val="95000"/>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2400">
                <a:solidFill>
                  <a:srgbClr val="000000"/>
                </a:solidFill>
                <a:ea typeface="+mn-ea"/>
                <a:cs typeface="+mn-cs"/>
              </a:rPr>
              <a:t>	 </a:t>
            </a:r>
            <a:r>
              <a:rPr lang="en-US" sz="2400" b="1">
                <a:solidFill>
                  <a:srgbClr val="000000"/>
                </a:solidFill>
                <a:ea typeface="+mn-ea"/>
                <a:cs typeface="+mn-cs"/>
              </a:rPr>
              <a:t>if( s instanceof String)</a:t>
            </a:r>
          </a:p>
          <a:p>
            <a:pPr marL="273050" indent="-266700" eaLnBrk="1">
              <a:spcBef>
                <a:spcPts val="600"/>
              </a:spcBef>
              <a:buSzPct val="95000"/>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2400">
                <a:solidFill>
                  <a:srgbClr val="000000"/>
                </a:solidFill>
                <a:ea typeface="+mn-ea"/>
                <a:cs typeface="+mn-cs"/>
              </a:rPr>
              <a:t> 		System.</a:t>
            </a:r>
            <a:r>
              <a:rPr lang="en-US" sz="2400" i="1">
                <a:solidFill>
                  <a:srgbClr val="000000"/>
                </a:solidFill>
                <a:ea typeface="+mn-ea"/>
                <a:cs typeface="+mn-cs"/>
              </a:rPr>
              <a:t>out.println("s is string");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91299"/>
          </a:xfrm>
        </p:spPr>
        <p:txBody>
          <a:bodyPr/>
          <a:lstStyle/>
          <a:p>
            <a:r>
              <a:rPr lang="en-IN" dirty="0" smtClean="0"/>
              <a:t>Operators</a:t>
            </a:r>
            <a:endParaRPr lang="en-IN" dirty="0"/>
          </a:p>
        </p:txBody>
      </p:sp>
      <p:graphicFrame>
        <p:nvGraphicFramePr>
          <p:cNvPr id="6" name="Table 5"/>
          <p:cNvGraphicFramePr>
            <a:graphicFrameLocks noGrp="1"/>
          </p:cNvGraphicFramePr>
          <p:nvPr>
            <p:extLst>
              <p:ext uri="{D42A27DB-BD31-4B8C-83A1-F6EECF244321}">
                <p14:modId xmlns="" xmlns:p14="http://schemas.microsoft.com/office/powerpoint/2010/main" val="1131156272"/>
              </p:ext>
            </p:extLst>
          </p:nvPr>
        </p:nvGraphicFramePr>
        <p:xfrm>
          <a:off x="1498600" y="1689094"/>
          <a:ext cx="8788400" cy="4521202"/>
        </p:xfrm>
        <a:graphic>
          <a:graphicData uri="http://schemas.openxmlformats.org/drawingml/2006/table">
            <a:tbl>
              <a:tblPr/>
              <a:tblGrid>
                <a:gridCol w="4394200"/>
                <a:gridCol w="4394200"/>
              </a:tblGrid>
              <a:tr h="238133">
                <a:tc>
                  <a:txBody>
                    <a:bodyPr/>
                    <a:lstStyle/>
                    <a:p>
                      <a:pPr algn="l" fontAlgn="t"/>
                      <a:r>
                        <a:rPr lang="en-IN" sz="1000" dirty="0">
                          <a:solidFill>
                            <a:srgbClr val="FFFFFF"/>
                          </a:solidFill>
                          <a:effectLst/>
                        </a:rPr>
                        <a:t>Operators</a:t>
                      </a:r>
                    </a:p>
                  </a:txBody>
                  <a:tcPr marL="15499" marR="15499" marT="15499" marB="15499">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IN" sz="1000">
                          <a:solidFill>
                            <a:srgbClr val="FFFFFF"/>
                          </a:solidFill>
                          <a:effectLst/>
                        </a:rPr>
                        <a:t>Precedence</a:t>
                      </a:r>
                    </a:p>
                  </a:txBody>
                  <a:tcPr marL="15499" marR="15499" marT="15499" marB="15499">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291799">
                <a:tc>
                  <a:txBody>
                    <a:bodyPr/>
                    <a:lstStyle/>
                    <a:p>
                      <a:pPr fontAlgn="t"/>
                      <a:r>
                        <a:rPr lang="en-IN" sz="1000" b="0" i="0">
                          <a:solidFill>
                            <a:srgbClr val="000000"/>
                          </a:solidFill>
                          <a:effectLst/>
                          <a:latin typeface="Verdana" panose="020B0604030504040204" pitchFamily="34" charset="0"/>
                        </a:rPr>
                        <a:t>postfix</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000" b="0" i="1" dirty="0">
                          <a:solidFill>
                            <a:srgbClr val="000000"/>
                          </a:solidFill>
                          <a:effectLst/>
                          <a:latin typeface="Verdana" panose="020B0604030504040204" pitchFamily="34" charset="0"/>
                        </a:rPr>
                        <a:t>expr</a:t>
                      </a:r>
                      <a:r>
                        <a:rPr lang="en-IN" sz="1000" b="0" i="0" dirty="0">
                          <a:solidFill>
                            <a:srgbClr val="000000"/>
                          </a:solidFill>
                          <a:effectLst/>
                          <a:latin typeface="Verdana" panose="020B0604030504040204" pitchFamily="34" charset="0"/>
                        </a:rPr>
                        <a:t>++ </a:t>
                      </a:r>
                      <a:r>
                        <a:rPr lang="en-IN" sz="1000" b="0" i="1" dirty="0">
                          <a:solidFill>
                            <a:srgbClr val="000000"/>
                          </a:solidFill>
                          <a:effectLst/>
                          <a:latin typeface="Verdana" panose="020B0604030504040204" pitchFamily="34" charset="0"/>
                        </a:rPr>
                        <a:t>expr</a:t>
                      </a:r>
                      <a:r>
                        <a:rPr lang="en-IN" sz="1000" b="0" i="0" dirty="0">
                          <a:solidFill>
                            <a:srgbClr val="000000"/>
                          </a:solidFill>
                          <a:effectLst/>
                          <a:latin typeface="Verdana" panose="020B0604030504040204" pitchFamily="34" charset="0"/>
                        </a:rPr>
                        <a:t>--</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91799">
                <a:tc>
                  <a:txBody>
                    <a:bodyPr/>
                    <a:lstStyle/>
                    <a:p>
                      <a:pPr fontAlgn="t"/>
                      <a:r>
                        <a:rPr lang="en-IN" sz="1000" b="0" i="0">
                          <a:solidFill>
                            <a:srgbClr val="000000"/>
                          </a:solidFill>
                          <a:effectLst/>
                          <a:latin typeface="Verdana" panose="020B0604030504040204" pitchFamily="34" charset="0"/>
                        </a:rPr>
                        <a:t>unary</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000" b="0" i="0" dirty="0">
                          <a:solidFill>
                            <a:srgbClr val="000000"/>
                          </a:solidFill>
                          <a:effectLst/>
                          <a:latin typeface="Verdana" panose="020B0604030504040204" pitchFamily="34" charset="0"/>
                        </a:rPr>
                        <a:t>++</a:t>
                      </a:r>
                      <a:r>
                        <a:rPr lang="en-IN" sz="1000" b="0" i="1" dirty="0">
                          <a:solidFill>
                            <a:srgbClr val="000000"/>
                          </a:solidFill>
                          <a:effectLst/>
                          <a:latin typeface="Verdana" panose="020B0604030504040204" pitchFamily="34" charset="0"/>
                        </a:rPr>
                        <a:t>expr</a:t>
                      </a:r>
                      <a:r>
                        <a:rPr lang="en-IN" sz="1000" b="0" i="0" dirty="0">
                          <a:solidFill>
                            <a:srgbClr val="000000"/>
                          </a:solidFill>
                          <a:effectLst/>
                          <a:latin typeface="Verdana" panose="020B0604030504040204" pitchFamily="34" charset="0"/>
                        </a:rPr>
                        <a:t> --</a:t>
                      </a:r>
                      <a:r>
                        <a:rPr lang="en-IN" sz="1000" b="0" i="1" dirty="0">
                          <a:solidFill>
                            <a:srgbClr val="000000"/>
                          </a:solidFill>
                          <a:effectLst/>
                          <a:latin typeface="Verdana" panose="020B0604030504040204" pitchFamily="34" charset="0"/>
                        </a:rPr>
                        <a:t>expr</a:t>
                      </a:r>
                      <a:r>
                        <a:rPr lang="en-IN" sz="1000" b="0" i="0" dirty="0">
                          <a:solidFill>
                            <a:srgbClr val="000000"/>
                          </a:solidFill>
                          <a:effectLst/>
                          <a:latin typeface="Verdana" panose="020B0604030504040204" pitchFamily="34" charset="0"/>
                        </a:rPr>
                        <a:t> +</a:t>
                      </a:r>
                      <a:r>
                        <a:rPr lang="en-IN" sz="1000" b="0" i="1" dirty="0">
                          <a:solidFill>
                            <a:srgbClr val="000000"/>
                          </a:solidFill>
                          <a:effectLst/>
                          <a:latin typeface="Verdana" panose="020B0604030504040204" pitchFamily="34" charset="0"/>
                        </a:rPr>
                        <a:t>expr</a:t>
                      </a:r>
                      <a:r>
                        <a:rPr lang="en-IN" sz="1000" b="0" i="0" dirty="0">
                          <a:solidFill>
                            <a:srgbClr val="000000"/>
                          </a:solidFill>
                          <a:effectLst/>
                          <a:latin typeface="Verdana" panose="020B0604030504040204" pitchFamily="34" charset="0"/>
                        </a:rPr>
                        <a:t> -</a:t>
                      </a:r>
                      <a:r>
                        <a:rPr lang="en-IN" sz="1000" b="0" i="1" dirty="0">
                          <a:solidFill>
                            <a:srgbClr val="000000"/>
                          </a:solidFill>
                          <a:effectLst/>
                          <a:latin typeface="Verdana" panose="020B0604030504040204" pitchFamily="34" charset="0"/>
                        </a:rPr>
                        <a:t>expr</a:t>
                      </a:r>
                      <a:r>
                        <a:rPr lang="en-IN" sz="1000" b="0" i="0" dirty="0">
                          <a:solidFill>
                            <a:srgbClr val="000000"/>
                          </a:solidFill>
                          <a:effectLst/>
                          <a:latin typeface="Verdana" panose="020B0604030504040204" pitchFamily="34" charset="0"/>
                        </a:rPr>
                        <a:t> ~ !</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91799">
                <a:tc>
                  <a:txBody>
                    <a:bodyPr/>
                    <a:lstStyle/>
                    <a:p>
                      <a:pPr fontAlgn="t"/>
                      <a:r>
                        <a:rPr lang="en-IN" sz="1000" b="0" i="0">
                          <a:solidFill>
                            <a:srgbClr val="000000"/>
                          </a:solidFill>
                          <a:effectLst/>
                          <a:latin typeface="Verdana" panose="020B0604030504040204" pitchFamily="34" charset="0"/>
                        </a:rPr>
                        <a:t>multiplicative</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000" b="0" i="0" dirty="0">
                          <a:solidFill>
                            <a:srgbClr val="000000"/>
                          </a:solidFill>
                          <a:effectLst/>
                          <a:latin typeface="Verdana" panose="020B0604030504040204" pitchFamily="34" charset="0"/>
                        </a:rPr>
                        <a:t>* / %</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91799">
                <a:tc>
                  <a:txBody>
                    <a:bodyPr/>
                    <a:lstStyle/>
                    <a:p>
                      <a:pPr fontAlgn="t"/>
                      <a:r>
                        <a:rPr lang="en-IN" sz="1000" b="0" i="0">
                          <a:solidFill>
                            <a:srgbClr val="000000"/>
                          </a:solidFill>
                          <a:effectLst/>
                          <a:latin typeface="Verdana" panose="020B0604030504040204" pitchFamily="34" charset="0"/>
                        </a:rPr>
                        <a:t>additive</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000" b="0" i="0" dirty="0">
                          <a:solidFill>
                            <a:srgbClr val="000000"/>
                          </a:solidFill>
                          <a:effectLst/>
                          <a:latin typeface="Verdana" panose="020B0604030504040204" pitchFamily="34" charset="0"/>
                        </a:rPr>
                        <a:t>+ -</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91799">
                <a:tc>
                  <a:txBody>
                    <a:bodyPr/>
                    <a:lstStyle/>
                    <a:p>
                      <a:pPr fontAlgn="t"/>
                      <a:r>
                        <a:rPr lang="en-IN" sz="1000" b="0" i="0">
                          <a:solidFill>
                            <a:srgbClr val="000000"/>
                          </a:solidFill>
                          <a:effectLst/>
                          <a:latin typeface="Verdana" panose="020B0604030504040204" pitchFamily="34" charset="0"/>
                        </a:rPr>
                        <a:t>shift</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000" b="0" i="0" dirty="0">
                          <a:solidFill>
                            <a:srgbClr val="000000"/>
                          </a:solidFill>
                          <a:effectLst/>
                          <a:latin typeface="Verdana" panose="020B0604030504040204" pitchFamily="34" charset="0"/>
                        </a:rPr>
                        <a:t>&lt;&lt; &gt;&gt; &gt;&gt;&gt;</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91799">
                <a:tc>
                  <a:txBody>
                    <a:bodyPr/>
                    <a:lstStyle/>
                    <a:p>
                      <a:pPr fontAlgn="t"/>
                      <a:r>
                        <a:rPr lang="en-IN" sz="1000" b="0" i="0">
                          <a:solidFill>
                            <a:srgbClr val="000000"/>
                          </a:solidFill>
                          <a:effectLst/>
                          <a:latin typeface="Verdana" panose="020B0604030504040204" pitchFamily="34" charset="0"/>
                        </a:rPr>
                        <a:t>relational</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000" b="0" i="0" dirty="0">
                          <a:solidFill>
                            <a:srgbClr val="000000"/>
                          </a:solidFill>
                          <a:effectLst/>
                          <a:latin typeface="Verdana" panose="020B0604030504040204" pitchFamily="34" charset="0"/>
                        </a:rPr>
                        <a:t>&lt; &gt; &lt;= &gt;= </a:t>
                      </a:r>
                      <a:r>
                        <a:rPr lang="en-IN" sz="1000" b="0" i="0" dirty="0" err="1">
                          <a:solidFill>
                            <a:srgbClr val="000000"/>
                          </a:solidFill>
                          <a:effectLst/>
                          <a:latin typeface="Verdana" panose="020B0604030504040204" pitchFamily="34" charset="0"/>
                        </a:rPr>
                        <a:t>instanceof</a:t>
                      </a:r>
                      <a:endParaRPr lang="en-IN" sz="1000" b="0" i="0" dirty="0">
                        <a:solidFill>
                          <a:srgbClr val="000000"/>
                        </a:solidFill>
                        <a:effectLst/>
                        <a:latin typeface="Verdana" panose="020B0604030504040204" pitchFamily="34" charset="0"/>
                      </a:endParaRP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91799">
                <a:tc>
                  <a:txBody>
                    <a:bodyPr/>
                    <a:lstStyle/>
                    <a:p>
                      <a:pPr fontAlgn="t"/>
                      <a:r>
                        <a:rPr lang="en-IN" sz="1000" b="0" i="0">
                          <a:solidFill>
                            <a:srgbClr val="000000"/>
                          </a:solidFill>
                          <a:effectLst/>
                          <a:latin typeface="Verdana" panose="020B0604030504040204" pitchFamily="34" charset="0"/>
                        </a:rPr>
                        <a:t>equality</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000" b="0" i="0" dirty="0">
                          <a:solidFill>
                            <a:srgbClr val="000000"/>
                          </a:solidFill>
                          <a:effectLst/>
                          <a:latin typeface="Verdana" panose="020B0604030504040204" pitchFamily="34" charset="0"/>
                        </a:rPr>
                        <a:t>== !=</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91799">
                <a:tc>
                  <a:txBody>
                    <a:bodyPr/>
                    <a:lstStyle/>
                    <a:p>
                      <a:pPr fontAlgn="t"/>
                      <a:r>
                        <a:rPr lang="en-IN" sz="1000" b="0" i="0">
                          <a:solidFill>
                            <a:srgbClr val="000000"/>
                          </a:solidFill>
                          <a:effectLst/>
                          <a:latin typeface="Verdana" panose="020B0604030504040204" pitchFamily="34" charset="0"/>
                        </a:rPr>
                        <a:t>bitwise AND</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000" b="0" i="0" dirty="0">
                          <a:solidFill>
                            <a:srgbClr val="000000"/>
                          </a:solidFill>
                          <a:effectLst/>
                          <a:latin typeface="Verdana" panose="020B0604030504040204" pitchFamily="34" charset="0"/>
                        </a:rPr>
                        <a:t>&amp;</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91799">
                <a:tc>
                  <a:txBody>
                    <a:bodyPr/>
                    <a:lstStyle/>
                    <a:p>
                      <a:pPr fontAlgn="t"/>
                      <a:r>
                        <a:rPr lang="en-IN" sz="1000" b="0" i="0">
                          <a:solidFill>
                            <a:srgbClr val="000000"/>
                          </a:solidFill>
                          <a:effectLst/>
                          <a:latin typeface="Verdana" panose="020B0604030504040204" pitchFamily="34" charset="0"/>
                        </a:rPr>
                        <a:t>bitwise exclusive OR</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000" b="0" i="0" dirty="0">
                          <a:solidFill>
                            <a:srgbClr val="000000"/>
                          </a:solidFill>
                          <a:effectLst/>
                          <a:latin typeface="Verdana" panose="020B0604030504040204" pitchFamily="34" charset="0"/>
                        </a:rPr>
                        <a:t>^</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91799">
                <a:tc>
                  <a:txBody>
                    <a:bodyPr/>
                    <a:lstStyle/>
                    <a:p>
                      <a:pPr fontAlgn="t"/>
                      <a:r>
                        <a:rPr lang="en-IN" sz="1000" b="0" i="0">
                          <a:solidFill>
                            <a:srgbClr val="000000"/>
                          </a:solidFill>
                          <a:effectLst/>
                          <a:latin typeface="Verdana" panose="020B0604030504040204" pitchFamily="34" charset="0"/>
                        </a:rPr>
                        <a:t>bitwise inclusive OR</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000" b="0" i="0" dirty="0">
                          <a:solidFill>
                            <a:srgbClr val="000000"/>
                          </a:solidFill>
                          <a:effectLst/>
                          <a:latin typeface="Verdana" panose="020B0604030504040204" pitchFamily="34" charset="0"/>
                        </a:rPr>
                        <a:t>|</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91799">
                <a:tc>
                  <a:txBody>
                    <a:bodyPr/>
                    <a:lstStyle/>
                    <a:p>
                      <a:pPr fontAlgn="t"/>
                      <a:r>
                        <a:rPr lang="en-IN" sz="1000" b="0" i="0">
                          <a:solidFill>
                            <a:srgbClr val="000000"/>
                          </a:solidFill>
                          <a:effectLst/>
                          <a:latin typeface="Verdana" panose="020B0604030504040204" pitchFamily="34" charset="0"/>
                        </a:rPr>
                        <a:t>logical AND</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000" b="0" i="0" dirty="0">
                          <a:solidFill>
                            <a:srgbClr val="000000"/>
                          </a:solidFill>
                          <a:effectLst/>
                          <a:latin typeface="Verdana" panose="020B0604030504040204" pitchFamily="34" charset="0"/>
                        </a:rPr>
                        <a:t>&amp;&amp;</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91799">
                <a:tc>
                  <a:txBody>
                    <a:bodyPr/>
                    <a:lstStyle/>
                    <a:p>
                      <a:pPr fontAlgn="t"/>
                      <a:r>
                        <a:rPr lang="en-IN" sz="1000" b="0" i="0">
                          <a:solidFill>
                            <a:srgbClr val="000000"/>
                          </a:solidFill>
                          <a:effectLst/>
                          <a:latin typeface="Verdana" panose="020B0604030504040204" pitchFamily="34" charset="0"/>
                        </a:rPr>
                        <a:t>logical OR</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000" b="0" i="0" dirty="0">
                          <a:solidFill>
                            <a:srgbClr val="000000"/>
                          </a:solidFill>
                          <a:effectLst/>
                          <a:latin typeface="Verdana" panose="020B0604030504040204" pitchFamily="34" charset="0"/>
                        </a:rPr>
                        <a:t>||</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91799">
                <a:tc>
                  <a:txBody>
                    <a:bodyPr/>
                    <a:lstStyle/>
                    <a:p>
                      <a:pPr fontAlgn="t"/>
                      <a:r>
                        <a:rPr lang="en-IN" sz="1000" b="0" i="0">
                          <a:solidFill>
                            <a:srgbClr val="000000"/>
                          </a:solidFill>
                          <a:effectLst/>
                          <a:latin typeface="Verdana" panose="020B0604030504040204" pitchFamily="34" charset="0"/>
                        </a:rPr>
                        <a:t>ternary</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000" b="0" i="0" dirty="0">
                          <a:solidFill>
                            <a:srgbClr val="000000"/>
                          </a:solidFill>
                          <a:effectLst/>
                          <a:latin typeface="Verdana" panose="020B0604030504040204" pitchFamily="34" charset="0"/>
                        </a:rPr>
                        <a:t>? :</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489682">
                <a:tc>
                  <a:txBody>
                    <a:bodyPr/>
                    <a:lstStyle/>
                    <a:p>
                      <a:pPr fontAlgn="t"/>
                      <a:r>
                        <a:rPr lang="en-IN" sz="1000" b="0" i="0" dirty="0">
                          <a:solidFill>
                            <a:srgbClr val="000000"/>
                          </a:solidFill>
                          <a:effectLst/>
                          <a:latin typeface="Verdana" panose="020B0604030504040204" pitchFamily="34" charset="0"/>
                        </a:rPr>
                        <a:t>assignment</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000" b="0" i="0" dirty="0">
                          <a:solidFill>
                            <a:srgbClr val="000000"/>
                          </a:solidFill>
                          <a:effectLst/>
                          <a:latin typeface="Verdana" panose="020B0604030504040204" pitchFamily="34" charset="0"/>
                        </a:rPr>
                        <a:t>= += -= *= /= %= &amp;= ^= |= &lt;&lt;= &gt;&gt;= &gt;&gt;&gt;=</a:t>
                      </a:r>
                    </a:p>
                  </a:txBody>
                  <a:tcPr marL="25832" marR="25832" marT="36164" marB="361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
        <p:nvSpPr>
          <p:cNvPr id="7" name="Rectangle 2"/>
          <p:cNvSpPr>
            <a:spLocks noChangeArrowheads="1"/>
          </p:cNvSpPr>
          <p:nvPr/>
        </p:nvSpPr>
        <p:spPr bwMode="auto">
          <a:xfrm>
            <a:off x="4588313" y="1271480"/>
            <a:ext cx="349163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anose="020B0604020202020204" pitchFamily="34" charset="0"/>
              </a:rPr>
              <a:t>Precedence of Operators</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915197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08921"/>
          </a:xfrm>
        </p:spPr>
        <p:txBody>
          <a:bodyPr/>
          <a:lstStyle/>
          <a:p>
            <a:r>
              <a:rPr lang="en-IN" dirty="0" smtClean="0"/>
              <a:t>Java keywords</a:t>
            </a:r>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513390977"/>
              </p:ext>
            </p:extLst>
          </p:nvPr>
        </p:nvGraphicFramePr>
        <p:xfrm>
          <a:off x="2476498" y="1333492"/>
          <a:ext cx="7594600" cy="3924307"/>
        </p:xfrm>
        <a:graphic>
          <a:graphicData uri="http://schemas.openxmlformats.org/drawingml/2006/table">
            <a:tbl>
              <a:tblPr/>
              <a:tblGrid>
                <a:gridCol w="1898650"/>
                <a:gridCol w="1898650"/>
                <a:gridCol w="1898650"/>
                <a:gridCol w="1898650"/>
              </a:tblGrid>
              <a:tr h="277638">
                <a:tc>
                  <a:txBody>
                    <a:bodyPr/>
                    <a:lstStyle/>
                    <a:p>
                      <a:endParaRPr lang="en-IN" sz="1200" dirty="0"/>
                    </a:p>
                  </a:txBody>
                  <a:tcPr marL="60561" marR="60561" marT="30281" marB="30281">
                    <a:lnB w="9525" cap="flat" cmpd="sng" algn="ctr">
                      <a:solidFill>
                        <a:srgbClr val="D6D6D6"/>
                      </a:solidFill>
                      <a:prstDash val="solid"/>
                      <a:round/>
                      <a:headEnd type="none" w="med" len="med"/>
                      <a:tailEnd type="none" w="med" len="med"/>
                    </a:lnB>
                  </a:tcPr>
                </a:tc>
                <a:tc>
                  <a:txBody>
                    <a:bodyPr/>
                    <a:lstStyle/>
                    <a:p>
                      <a:endParaRPr lang="en-IN" sz="1200" dirty="0"/>
                    </a:p>
                  </a:txBody>
                  <a:tcPr marL="60561" marR="60561" marT="30281" marB="30281">
                    <a:lnB w="9525" cap="flat" cmpd="sng" algn="ctr">
                      <a:solidFill>
                        <a:srgbClr val="D6D6D6"/>
                      </a:solidFill>
                      <a:prstDash val="solid"/>
                      <a:round/>
                      <a:headEnd type="none" w="med" len="med"/>
                      <a:tailEnd type="none" w="med" len="med"/>
                    </a:lnB>
                  </a:tcPr>
                </a:tc>
                <a:tc>
                  <a:txBody>
                    <a:bodyPr/>
                    <a:lstStyle/>
                    <a:p>
                      <a:endParaRPr lang="en-IN" sz="1200" dirty="0"/>
                    </a:p>
                  </a:txBody>
                  <a:tcPr marL="60561" marR="60561" marT="30281" marB="30281">
                    <a:lnB w="9525" cap="flat" cmpd="sng" algn="ctr">
                      <a:solidFill>
                        <a:srgbClr val="D6D6D6"/>
                      </a:solidFill>
                      <a:prstDash val="solid"/>
                      <a:round/>
                      <a:headEnd type="none" w="med" len="med"/>
                      <a:tailEnd type="none" w="med" len="med"/>
                    </a:lnB>
                  </a:tcPr>
                </a:tc>
                <a:tc>
                  <a:txBody>
                    <a:bodyPr/>
                    <a:lstStyle/>
                    <a:p>
                      <a:endParaRPr lang="en-IN" sz="1200" dirty="0"/>
                    </a:p>
                  </a:txBody>
                  <a:tcPr marL="60561" marR="60561" marT="30281" marB="30281">
                    <a:lnB w="9525" cap="flat" cmpd="sng" algn="ctr">
                      <a:solidFill>
                        <a:srgbClr val="D6D6D6"/>
                      </a:solidFill>
                      <a:prstDash val="solid"/>
                      <a:round/>
                      <a:headEnd type="none" w="med" len="med"/>
                      <a:tailEnd type="none" w="med" len="med"/>
                    </a:lnB>
                  </a:tcPr>
                </a:tc>
              </a:tr>
              <a:tr h="280513">
                <a:tc>
                  <a:txBody>
                    <a:bodyPr/>
                    <a:lstStyle/>
                    <a:p>
                      <a:r>
                        <a:rPr lang="en-IN" sz="1200">
                          <a:effectLst/>
                        </a:rPr>
                        <a:t>abstract</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assert</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dirty="0" err="1">
                          <a:effectLst/>
                        </a:rPr>
                        <a:t>boolean</a:t>
                      </a:r>
                      <a:endParaRPr lang="en-IN" sz="1200" dirty="0">
                        <a:effectLst/>
                      </a:endParaRP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dirty="0">
                          <a:effectLst/>
                        </a:rPr>
                        <a:t>break</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80513">
                <a:tc>
                  <a:txBody>
                    <a:bodyPr/>
                    <a:lstStyle/>
                    <a:p>
                      <a:r>
                        <a:rPr lang="en-IN" sz="1200">
                          <a:effectLst/>
                        </a:rPr>
                        <a:t>byte</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dirty="0">
                          <a:effectLst/>
                        </a:rPr>
                        <a:t>case</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catch</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char</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80513">
                <a:tc>
                  <a:txBody>
                    <a:bodyPr/>
                    <a:lstStyle/>
                    <a:p>
                      <a:r>
                        <a:rPr lang="en-IN" sz="1200">
                          <a:effectLst/>
                        </a:rPr>
                        <a:t>class</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const</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continue</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default</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80513">
                <a:tc>
                  <a:txBody>
                    <a:bodyPr/>
                    <a:lstStyle/>
                    <a:p>
                      <a:r>
                        <a:rPr lang="en-IN" sz="1200">
                          <a:effectLst/>
                        </a:rPr>
                        <a:t>do</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double</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else</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enum</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80513">
                <a:tc>
                  <a:txBody>
                    <a:bodyPr/>
                    <a:lstStyle/>
                    <a:p>
                      <a:r>
                        <a:rPr lang="en-IN" sz="1200">
                          <a:effectLst/>
                        </a:rPr>
                        <a:t>extends</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final</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finally</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float</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80513">
                <a:tc>
                  <a:txBody>
                    <a:bodyPr/>
                    <a:lstStyle/>
                    <a:p>
                      <a:r>
                        <a:rPr lang="en-IN" sz="1200">
                          <a:effectLst/>
                        </a:rPr>
                        <a:t>for</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goto</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if</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dirty="0">
                          <a:effectLst/>
                        </a:rPr>
                        <a:t>implements</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80513">
                <a:tc>
                  <a:txBody>
                    <a:bodyPr/>
                    <a:lstStyle/>
                    <a:p>
                      <a:r>
                        <a:rPr lang="en-IN" sz="1200">
                          <a:effectLst/>
                        </a:rPr>
                        <a:t>import</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instanceof</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int</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interface</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80513">
                <a:tc>
                  <a:txBody>
                    <a:bodyPr/>
                    <a:lstStyle/>
                    <a:p>
                      <a:r>
                        <a:rPr lang="en-IN" sz="1200" dirty="0">
                          <a:effectLst/>
                        </a:rPr>
                        <a:t>long</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native</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new</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package</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80513">
                <a:tc>
                  <a:txBody>
                    <a:bodyPr/>
                    <a:lstStyle/>
                    <a:p>
                      <a:r>
                        <a:rPr lang="en-IN" sz="1200">
                          <a:effectLst/>
                        </a:rPr>
                        <a:t>private</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protected</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public</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return</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80513">
                <a:tc>
                  <a:txBody>
                    <a:bodyPr/>
                    <a:lstStyle/>
                    <a:p>
                      <a:r>
                        <a:rPr lang="en-IN" sz="1200">
                          <a:effectLst/>
                        </a:rPr>
                        <a:t>short</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static</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strictfp</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super</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80513">
                <a:tc>
                  <a:txBody>
                    <a:bodyPr/>
                    <a:lstStyle/>
                    <a:p>
                      <a:r>
                        <a:rPr lang="en-IN" sz="1200">
                          <a:effectLst/>
                        </a:rPr>
                        <a:t>switch</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synchronized</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this</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throw</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80513">
                <a:tc>
                  <a:txBody>
                    <a:bodyPr/>
                    <a:lstStyle/>
                    <a:p>
                      <a:r>
                        <a:rPr lang="en-IN" sz="1200">
                          <a:effectLst/>
                        </a:rPr>
                        <a:t>throws</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transient</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try</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void</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80513">
                <a:tc>
                  <a:txBody>
                    <a:bodyPr/>
                    <a:lstStyle/>
                    <a:p>
                      <a:r>
                        <a:rPr lang="en-IN" sz="1200">
                          <a:effectLst/>
                        </a:rPr>
                        <a:t>volatile</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1200">
                          <a:effectLst/>
                        </a:rPr>
                        <a:t>while</a:t>
                      </a: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endParaRPr lang="en-IN" sz="1200">
                        <a:effectLst/>
                      </a:endParaRPr>
                    </a:p>
                  </a:txBody>
                  <a:tcPr marL="31542" marR="31542" marT="31542" marB="3154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endParaRPr lang="en-IN" sz="1200" dirty="0"/>
                    </a:p>
                  </a:txBody>
                  <a:tcPr marL="60561" marR="60561" marT="30281" marB="30281">
                    <a:lnL w="9525" cap="flat" cmpd="sng" algn="ctr">
                      <a:solidFill>
                        <a:srgbClr val="D6D6D6"/>
                      </a:solidFill>
                      <a:prstDash val="solid"/>
                      <a:round/>
                      <a:headEnd type="none" w="med" len="med"/>
                      <a:tailEnd type="none" w="med" len="med"/>
                    </a:lnL>
                    <a:lnT w="9525" cap="flat" cmpd="sng" algn="ctr">
                      <a:solidFill>
                        <a:srgbClr val="D6D6D6"/>
                      </a:solidFill>
                      <a:prstDash val="solid"/>
                      <a:round/>
                      <a:headEnd type="none" w="med" len="med"/>
                      <a:tailEnd type="none" w="med" len="med"/>
                    </a:lnT>
                  </a:tcPr>
                </a:tc>
              </a:tr>
            </a:tbl>
          </a:graphicData>
        </a:graphic>
      </p:graphicFrame>
      <p:sp>
        <p:nvSpPr>
          <p:cNvPr id="5" name="Rectangle 1"/>
          <p:cNvSpPr>
            <a:spLocks noChangeArrowheads="1"/>
          </p:cNvSpPr>
          <p:nvPr/>
        </p:nvSpPr>
        <p:spPr bwMode="auto">
          <a:xfrm>
            <a:off x="4329113" y="2359025"/>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1524000" y="5453449"/>
            <a:ext cx="8979243" cy="923330"/>
          </a:xfrm>
          <a:prstGeom prst="rect">
            <a:avLst/>
          </a:prstGeom>
          <a:noFill/>
        </p:spPr>
        <p:txBody>
          <a:bodyPr wrap="square" rtlCol="0">
            <a:spAutoFit/>
          </a:bodyPr>
          <a:lstStyle/>
          <a:p>
            <a:r>
              <a:rPr lang="en-IN" dirty="0" smtClean="0"/>
              <a:t>JAVA comments :</a:t>
            </a:r>
          </a:p>
          <a:p>
            <a:pPr marL="742950" lvl="1" indent="-285750">
              <a:buFont typeface="Arial" panose="020B0604020202020204" pitchFamily="34" charset="0"/>
              <a:buChar char="•"/>
            </a:pPr>
            <a:r>
              <a:rPr lang="en-IN" dirty="0"/>
              <a:t>	</a:t>
            </a:r>
            <a:r>
              <a:rPr lang="en-IN" dirty="0" smtClean="0"/>
              <a:t>single line  use //</a:t>
            </a:r>
          </a:p>
          <a:p>
            <a:pPr marL="742950" lvl="1" indent="-285750">
              <a:buFont typeface="Arial" panose="020B0604020202020204" pitchFamily="34" charset="0"/>
              <a:buChar char="•"/>
            </a:pPr>
            <a:r>
              <a:rPr lang="en-IN" dirty="0"/>
              <a:t>	</a:t>
            </a:r>
            <a:r>
              <a:rPr lang="en-IN" dirty="0" smtClean="0"/>
              <a:t>multiple lines /*….*/</a:t>
            </a:r>
            <a:endParaRPr lang="en-IN" dirty="0"/>
          </a:p>
        </p:txBody>
      </p:sp>
    </p:spTree>
    <p:extLst>
      <p:ext uri="{BB962C8B-B14F-4D97-AF65-F5344CB8AC3E}">
        <p14:creationId xmlns="" xmlns:p14="http://schemas.microsoft.com/office/powerpoint/2010/main" val="5482671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639361" y="165618"/>
            <a:ext cx="10972799" cy="1143480"/>
          </a:xfrm>
          <a:prstGeom prst="rect">
            <a:avLst/>
          </a:prstGeom>
          <a:noFill/>
          <a:ln w="9525">
            <a:noFill/>
            <a:round/>
            <a:headEnd/>
            <a:tailEnd/>
          </a:ln>
        </p:spPr>
        <p:txBody>
          <a:bodyPr lIns="0" rIns="0" bIns="0" anchor="b"/>
          <a:lstStyle/>
          <a:p>
            <a:pPr marL="215900" indent="-211138" algn="ctr" eaLnBrk="1" hangingPunct="1">
              <a:buSzPct val="45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4400">
                <a:solidFill>
                  <a:srgbClr val="000000"/>
                </a:solidFill>
              </a:rPr>
              <a:t>Control statements </a:t>
            </a:r>
          </a:p>
        </p:txBody>
      </p:sp>
      <p:sp>
        <p:nvSpPr>
          <p:cNvPr id="71683" name="Text Box 2"/>
          <p:cNvSpPr txBox="1">
            <a:spLocks noChangeArrowheads="1"/>
          </p:cNvSpPr>
          <p:nvPr/>
        </p:nvSpPr>
        <p:spPr bwMode="auto">
          <a:xfrm>
            <a:off x="608641" y="1664815"/>
            <a:ext cx="10972799" cy="4114512"/>
          </a:xfrm>
          <a:prstGeom prst="rect">
            <a:avLst/>
          </a:prstGeom>
          <a:noFill/>
          <a:ln w="9525">
            <a:noFill/>
            <a:round/>
            <a:headEnd/>
            <a:tailEnd/>
          </a:ln>
        </p:spPr>
        <p:txBody>
          <a:bodyPr/>
          <a:lstStyle/>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3200">
                <a:solidFill>
                  <a:srgbClr val="000000"/>
                </a:solidFill>
                <a:latin typeface="Times New Roman" pitchFamily="16" charset="0"/>
                <a:cs typeface="Times New Roman" pitchFamily="16" charset="0"/>
              </a:rPr>
              <a:t>if(Boolean_expression) { </a:t>
            </a:r>
          </a:p>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3200">
                <a:solidFill>
                  <a:srgbClr val="000000"/>
                </a:solidFill>
                <a:latin typeface="Times New Roman" pitchFamily="16" charset="0"/>
                <a:cs typeface="Times New Roman" pitchFamily="16" charset="0"/>
              </a:rPr>
              <a:t>//Statements will execute if the Boolean expression is true </a:t>
            </a:r>
          </a:p>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3200">
                <a:solidFill>
                  <a:srgbClr val="000000"/>
                </a:solidFill>
                <a:latin typeface="Times New Roman" pitchFamily="16" charset="0"/>
                <a:cs typeface="Times New Roman" pitchFamily="16" charset="0"/>
              </a:rPr>
              <a:t>}</a:t>
            </a:r>
          </a:p>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3200">
                <a:solidFill>
                  <a:srgbClr val="000000"/>
                </a:solidFill>
                <a:latin typeface="Times New Roman" pitchFamily="16" charset="0"/>
                <a:cs typeface="Times New Roman" pitchFamily="16" charset="0"/>
              </a:rPr>
              <a:t> else if(Boolean_expression) { </a:t>
            </a:r>
          </a:p>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3200">
                <a:solidFill>
                  <a:srgbClr val="000000"/>
                </a:solidFill>
                <a:latin typeface="Times New Roman" pitchFamily="16" charset="0"/>
                <a:cs typeface="Times New Roman" pitchFamily="16" charset="0"/>
              </a:rPr>
              <a:t>//Statements will execute if the Boolean expression is true </a:t>
            </a:r>
          </a:p>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3200">
                <a:solidFill>
                  <a:srgbClr val="000000"/>
                </a:solidFill>
                <a:latin typeface="Times New Roman" pitchFamily="16" charset="0"/>
                <a:cs typeface="Times New Roman" pitchFamily="16" charset="0"/>
              </a:rPr>
              <a:t>} </a:t>
            </a:r>
          </a:p>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3200">
                <a:solidFill>
                  <a:srgbClr val="000000"/>
                </a:solidFill>
                <a:latin typeface="Times New Roman" pitchFamily="16" charset="0"/>
                <a:cs typeface="Times New Roman" pitchFamily="16" charset="0"/>
              </a:rPr>
              <a:t> else{</a:t>
            </a:r>
          </a:p>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3200">
                <a:solidFill>
                  <a:srgbClr val="000000"/>
                </a:solidFill>
                <a:latin typeface="Times New Roman" pitchFamily="16" charset="0"/>
                <a:cs typeface="Times New Roman" pitchFamily="16"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608641" y="151217"/>
            <a:ext cx="10972799" cy="1143480"/>
          </a:xfrm>
          <a:prstGeom prst="rect">
            <a:avLst/>
          </a:prstGeom>
          <a:noFill/>
          <a:ln w="9525">
            <a:noFill/>
            <a:round/>
            <a:headEnd/>
            <a:tailEnd/>
          </a:ln>
        </p:spPr>
        <p:txBody>
          <a:bodyPr lIns="0" rIns="0" bIns="0" anchor="b"/>
          <a:lstStyle/>
          <a:p>
            <a:pPr marL="215900" indent="-211138" algn="ctr" eaLnBrk="1" hangingPunct="1">
              <a:buSzPct val="45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4400">
                <a:solidFill>
                  <a:srgbClr val="000000"/>
                </a:solidFill>
              </a:rPr>
              <a:t>Switch </a:t>
            </a:r>
          </a:p>
        </p:txBody>
      </p:sp>
      <p:sp>
        <p:nvSpPr>
          <p:cNvPr id="73731" name="Text Box 2"/>
          <p:cNvSpPr txBox="1">
            <a:spLocks noChangeArrowheads="1"/>
          </p:cNvSpPr>
          <p:nvPr/>
        </p:nvSpPr>
        <p:spPr bwMode="auto">
          <a:xfrm>
            <a:off x="407040" y="1294697"/>
            <a:ext cx="10972801" cy="5105336"/>
          </a:xfrm>
          <a:prstGeom prst="rect">
            <a:avLst/>
          </a:prstGeom>
          <a:noFill/>
          <a:ln w="9525">
            <a:noFill/>
            <a:round/>
            <a:headEnd/>
            <a:tailEnd/>
          </a:ln>
        </p:spPr>
        <p:txBody>
          <a:bodyPr/>
          <a:lstStyle/>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3200" dirty="0">
                <a:solidFill>
                  <a:srgbClr val="000000"/>
                </a:solidFill>
                <a:latin typeface="Times New Roman" pitchFamily="16" charset="0"/>
                <a:cs typeface="Times New Roman" pitchFamily="16" charset="0"/>
              </a:rPr>
              <a:t>switch(expression){</a:t>
            </a:r>
          </a:p>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3200" dirty="0">
                <a:solidFill>
                  <a:srgbClr val="000000"/>
                </a:solidFill>
                <a:latin typeface="Times New Roman" pitchFamily="16" charset="0"/>
                <a:cs typeface="Times New Roman" pitchFamily="16" charset="0"/>
              </a:rPr>
              <a:t> case value : </a:t>
            </a:r>
          </a:p>
          <a:p>
            <a:pPr marL="730250" lvl="1" indent="-266700">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3200" dirty="0" smtClean="0">
                <a:solidFill>
                  <a:srgbClr val="000000"/>
                </a:solidFill>
                <a:latin typeface="Times New Roman" pitchFamily="16" charset="0"/>
                <a:cs typeface="Times New Roman" pitchFamily="16" charset="0"/>
              </a:rPr>
              <a:t>					//</a:t>
            </a:r>
            <a:r>
              <a:rPr lang="en-US" altLang="en-US" sz="3200" dirty="0">
                <a:solidFill>
                  <a:srgbClr val="000000"/>
                </a:solidFill>
                <a:latin typeface="Times New Roman" pitchFamily="16" charset="0"/>
                <a:cs typeface="Times New Roman" pitchFamily="16" charset="0"/>
              </a:rPr>
              <a:t>Statements</a:t>
            </a:r>
          </a:p>
          <a:p>
            <a:pPr marL="730250" lvl="1" indent="-266700">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3200" dirty="0">
                <a:solidFill>
                  <a:srgbClr val="000000"/>
                </a:solidFill>
                <a:latin typeface="Times New Roman" pitchFamily="16" charset="0"/>
                <a:cs typeface="Times New Roman" pitchFamily="16" charset="0"/>
              </a:rPr>
              <a:t> </a:t>
            </a:r>
            <a:r>
              <a:rPr lang="en-US" altLang="en-US" sz="3200" dirty="0" smtClean="0">
                <a:solidFill>
                  <a:srgbClr val="000000"/>
                </a:solidFill>
                <a:latin typeface="Times New Roman" pitchFamily="16" charset="0"/>
                <a:cs typeface="Times New Roman" pitchFamily="16" charset="0"/>
              </a:rPr>
              <a:t>						break</a:t>
            </a:r>
            <a:r>
              <a:rPr lang="en-US" altLang="en-US" sz="3200" dirty="0">
                <a:solidFill>
                  <a:srgbClr val="000000"/>
                </a:solidFill>
                <a:latin typeface="Times New Roman" pitchFamily="16" charset="0"/>
                <a:cs typeface="Times New Roman" pitchFamily="16" charset="0"/>
              </a:rPr>
              <a:t>; //optional </a:t>
            </a:r>
          </a:p>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3200" dirty="0">
                <a:solidFill>
                  <a:srgbClr val="000000"/>
                </a:solidFill>
                <a:latin typeface="Times New Roman" pitchFamily="16" charset="0"/>
                <a:cs typeface="Times New Roman" pitchFamily="16" charset="0"/>
              </a:rPr>
              <a:t>case value : </a:t>
            </a:r>
          </a:p>
          <a:p>
            <a:pPr marL="3016250" lvl="6" indent="-266700">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3200" dirty="0" smtClean="0">
                <a:solidFill>
                  <a:srgbClr val="000000"/>
                </a:solidFill>
                <a:latin typeface="Times New Roman" pitchFamily="16" charset="0"/>
                <a:cs typeface="Times New Roman" pitchFamily="16" charset="0"/>
              </a:rPr>
              <a:t>//Statements </a:t>
            </a:r>
          </a:p>
          <a:p>
            <a:pPr marL="3016250" lvl="6" indent="-266700">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3200" dirty="0" smtClean="0">
                <a:solidFill>
                  <a:srgbClr val="000000"/>
                </a:solidFill>
                <a:latin typeface="Times New Roman" pitchFamily="16" charset="0"/>
                <a:cs typeface="Times New Roman" pitchFamily="16" charset="0"/>
              </a:rPr>
              <a:t>break; //optional </a:t>
            </a:r>
          </a:p>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3200" dirty="0" smtClean="0">
                <a:solidFill>
                  <a:srgbClr val="000000"/>
                </a:solidFill>
                <a:latin typeface="Times New Roman" pitchFamily="16" charset="0"/>
                <a:cs typeface="Times New Roman" pitchFamily="16" charset="0"/>
              </a:rPr>
              <a:t>default </a:t>
            </a:r>
            <a:r>
              <a:rPr lang="en-US" altLang="en-US" sz="3200" dirty="0">
                <a:solidFill>
                  <a:srgbClr val="000000"/>
                </a:solidFill>
                <a:latin typeface="Times New Roman" pitchFamily="16" charset="0"/>
                <a:cs typeface="Times New Roman" pitchFamily="16" charset="0"/>
              </a:rPr>
              <a:t>: </a:t>
            </a:r>
            <a:r>
              <a:rPr lang="en-US" altLang="en-US" sz="3200" dirty="0" smtClean="0">
                <a:solidFill>
                  <a:srgbClr val="000000"/>
                </a:solidFill>
                <a:latin typeface="Times New Roman" pitchFamily="16" charset="0"/>
                <a:cs typeface="Times New Roman" pitchFamily="16" charset="0"/>
              </a:rPr>
              <a:t>			//</a:t>
            </a:r>
            <a:r>
              <a:rPr lang="en-US" altLang="en-US" sz="3200" dirty="0">
                <a:solidFill>
                  <a:srgbClr val="000000"/>
                </a:solidFill>
                <a:latin typeface="Times New Roman" pitchFamily="16" charset="0"/>
                <a:cs typeface="Times New Roman" pitchFamily="16" charset="0"/>
              </a:rPr>
              <a:t>Optional </a:t>
            </a:r>
          </a:p>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3200" dirty="0" smtClean="0">
                <a:solidFill>
                  <a:srgbClr val="000000"/>
                </a:solidFill>
                <a:latin typeface="Times New Roman" pitchFamily="16" charset="0"/>
                <a:cs typeface="Times New Roman" pitchFamily="16" charset="0"/>
              </a:rPr>
              <a:t>						//</a:t>
            </a:r>
            <a:r>
              <a:rPr lang="en-US" altLang="en-US" sz="3200" dirty="0">
                <a:solidFill>
                  <a:srgbClr val="000000"/>
                </a:solidFill>
                <a:latin typeface="Times New Roman" pitchFamily="16" charset="0"/>
                <a:cs typeface="Times New Roman" pitchFamily="16" charset="0"/>
              </a:rPr>
              <a:t>Statements </a:t>
            </a:r>
          </a:p>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3200" dirty="0">
                <a:solidFill>
                  <a:srgbClr val="000000"/>
                </a:solidFill>
                <a:latin typeface="Times New Roman" pitchFamily="16" charset="0"/>
                <a:cs typeface="Times New Roman" pitchFamily="16"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2"/>
          <p:cNvSpPr>
            <a:spLocks noGrp="1"/>
          </p:cNvSpPr>
          <p:nvPr>
            <p:ph type="title"/>
          </p:nvPr>
        </p:nvSpPr>
        <p:spPr>
          <a:xfrm>
            <a:off x="696961" y="1"/>
            <a:ext cx="10963200" cy="476690"/>
          </a:xfrm>
        </p:spPr>
        <p:txBody>
          <a:bodyPr>
            <a:normAutofit fontScale="90000"/>
          </a:bodyPr>
          <a:lstStyle/>
          <a:p>
            <a:pPr eaLnBrk="1"/>
            <a:r>
              <a:rPr lang="en-IN" altLang="en-US" smtClean="0"/>
              <a:t>Switch Example with String</a:t>
            </a:r>
          </a:p>
        </p:txBody>
      </p:sp>
      <p:sp>
        <p:nvSpPr>
          <p:cNvPr id="75779" name="Content Placeholder 3"/>
          <p:cNvSpPr>
            <a:spLocks noGrp="1"/>
          </p:cNvSpPr>
          <p:nvPr>
            <p:ph sz="half" idx="4294967295"/>
          </p:nvPr>
        </p:nvSpPr>
        <p:spPr>
          <a:xfrm>
            <a:off x="1232095" y="622604"/>
            <a:ext cx="4628378" cy="7454596"/>
          </a:xfrm>
          <a:prstGeom prst="rect">
            <a:avLst/>
          </a:prstGeom>
        </p:spPr>
        <p:txBody>
          <a:bodyPr/>
          <a:lstStyle/>
          <a:p>
            <a:pPr marL="0" indent="4763" eaLnBrk="1">
              <a:lnSpc>
                <a:spcPct val="100000"/>
              </a:lnSpc>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b="1" cap="none" dirty="0" smtClean="0">
                <a:solidFill>
                  <a:srgbClr val="009973"/>
                </a:solidFill>
              </a:rPr>
              <a:t>public class </a:t>
            </a:r>
            <a:r>
              <a:rPr lang="en-US" altLang="en-US" sz="1400" b="1" cap="none" dirty="0" err="1" smtClean="0">
                <a:solidFill>
                  <a:srgbClr val="009973"/>
                </a:solidFill>
              </a:rPr>
              <a:t>switchstringexample</a:t>
            </a:r>
            <a:r>
              <a:rPr lang="en-US" altLang="en-US" sz="1400" b="1" cap="none" dirty="0" smtClean="0">
                <a:solidFill>
                  <a:srgbClr val="009973"/>
                </a:solidFill>
              </a:rPr>
              <a:t> {</a:t>
            </a:r>
          </a:p>
          <a:p>
            <a:pPr marL="0" indent="4763" eaLnBrk="1">
              <a:lnSpc>
                <a:spcPct val="100000"/>
              </a:lnSpc>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cap="none" dirty="0" smtClean="0"/>
              <a:t>   </a:t>
            </a:r>
            <a:r>
              <a:rPr lang="en-US" altLang="en-US" sz="1400" cap="none" dirty="0" smtClean="0">
                <a:solidFill>
                  <a:srgbClr val="2D2DB9"/>
                </a:solidFill>
              </a:rPr>
              <a:t>public static void main(string[] </a:t>
            </a:r>
            <a:r>
              <a:rPr lang="en-US" altLang="en-US" sz="1400" cap="none" dirty="0" err="1" smtClean="0">
                <a:solidFill>
                  <a:srgbClr val="2D2DB9"/>
                </a:solidFill>
              </a:rPr>
              <a:t>args</a:t>
            </a:r>
            <a:r>
              <a:rPr lang="en-US" altLang="en-US" sz="1400" cap="none" dirty="0" smtClean="0">
                <a:solidFill>
                  <a:srgbClr val="2D2DB9"/>
                </a:solidFill>
              </a:rPr>
              <a:t>) {</a:t>
            </a:r>
          </a:p>
          <a:p>
            <a:pPr marL="0" indent="4763" eaLnBrk="1">
              <a:lnSpc>
                <a:spcPct val="100000"/>
              </a:lnSpc>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a:t>
            </a:r>
            <a:r>
              <a:rPr lang="en-US" altLang="en-US" sz="1400" cap="none" dirty="0" err="1" smtClean="0"/>
              <a:t>printcolorusingswitch</a:t>
            </a:r>
            <a:r>
              <a:rPr lang="en-US" altLang="en-US" sz="1400" cap="none" dirty="0" smtClean="0"/>
              <a:t>("red");</a:t>
            </a:r>
          </a:p>
          <a:p>
            <a:pPr marL="0" indent="4763" eaLnBrk="1">
              <a:lnSpc>
                <a:spcPct val="100000"/>
              </a:lnSpc>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a:t>
            </a:r>
            <a:r>
              <a:rPr lang="en-US" altLang="en-US" sz="1400" cap="none" dirty="0" err="1" smtClean="0"/>
              <a:t>printcolorusingif</a:t>
            </a:r>
            <a:r>
              <a:rPr lang="en-US" altLang="en-US" sz="1400" cap="none" dirty="0" smtClean="0"/>
              <a:t>("red");</a:t>
            </a:r>
          </a:p>
          <a:p>
            <a:pPr marL="0" indent="4763" eaLnBrk="1">
              <a:lnSpc>
                <a:spcPct val="100000"/>
              </a:lnSpc>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 switch case string is case sensitive</a:t>
            </a:r>
          </a:p>
          <a:p>
            <a:pPr marL="0" indent="4763" eaLnBrk="1">
              <a:lnSpc>
                <a:spcPct val="100000"/>
              </a:lnSpc>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a:t>
            </a:r>
            <a:r>
              <a:rPr lang="en-US" altLang="en-US" sz="1400" cap="none" dirty="0" err="1" smtClean="0"/>
              <a:t>printcolorusingswitch</a:t>
            </a:r>
            <a:r>
              <a:rPr lang="en-US" altLang="en-US" sz="1400" cap="none" dirty="0" smtClean="0"/>
              <a:t>("red");</a:t>
            </a:r>
          </a:p>
          <a:p>
            <a:pPr marL="0" indent="4763" eaLnBrk="1">
              <a:lnSpc>
                <a:spcPct val="100000"/>
              </a:lnSpc>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a:t>
            </a:r>
            <a:r>
              <a:rPr lang="en-US" altLang="en-US" sz="1400" cap="none" dirty="0" err="1" smtClean="0"/>
              <a:t>printcolorusingswitch</a:t>
            </a:r>
            <a:r>
              <a:rPr lang="en-US" altLang="en-US" sz="1400" cap="none" dirty="0" smtClean="0"/>
              <a:t>(null);</a:t>
            </a:r>
          </a:p>
          <a:p>
            <a:pPr marL="0" indent="4763">
              <a:lnSpc>
                <a:spcPct val="100000"/>
              </a:lnSpc>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solidFill>
                  <a:srgbClr val="2D2DB9"/>
                </a:solidFill>
              </a:rPr>
              <a:t>   }</a:t>
            </a:r>
          </a:p>
          <a:p>
            <a:pPr marL="0" indent="4763" eaLnBrk="1">
              <a:lnSpc>
                <a:spcPct val="100000"/>
              </a:lnSpc>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a:t>
            </a:r>
            <a:r>
              <a:rPr lang="en-US" altLang="en-US" sz="1400" cap="none" dirty="0" smtClean="0">
                <a:solidFill>
                  <a:srgbClr val="2D2DB9"/>
                </a:solidFill>
              </a:rPr>
              <a:t>private static void </a:t>
            </a:r>
            <a:r>
              <a:rPr lang="en-US" altLang="en-US" sz="1400" cap="none" dirty="0" err="1" smtClean="0">
                <a:solidFill>
                  <a:srgbClr val="2D2DB9"/>
                </a:solidFill>
              </a:rPr>
              <a:t>printcolorusingif</a:t>
            </a:r>
            <a:r>
              <a:rPr lang="en-US" altLang="en-US" sz="1400" cap="none" dirty="0" smtClean="0">
                <a:solidFill>
                  <a:srgbClr val="2D2DB9"/>
                </a:solidFill>
              </a:rPr>
              <a:t>(string color) {</a:t>
            </a:r>
          </a:p>
          <a:p>
            <a:pPr marL="0" indent="4763" eaLnBrk="1">
              <a:lnSpc>
                <a:spcPct val="100000"/>
              </a:lnSpc>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if (</a:t>
            </a:r>
            <a:r>
              <a:rPr lang="en-US" altLang="en-US" sz="1400" cap="none" dirty="0" err="1" smtClean="0"/>
              <a:t>color.equals</a:t>
            </a:r>
            <a:r>
              <a:rPr lang="en-US" altLang="en-US" sz="1400" cap="none" dirty="0" smtClean="0"/>
              <a:t>("blue")) {</a:t>
            </a:r>
          </a:p>
          <a:p>
            <a:pPr marL="0" indent="4763" eaLnBrk="1">
              <a:lnSpc>
                <a:spcPct val="100000"/>
              </a:lnSpc>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a:t>
            </a:r>
            <a:r>
              <a:rPr lang="en-US" altLang="en-US" sz="1400" cap="none" dirty="0" err="1" smtClean="0"/>
              <a:t>system.out.println</a:t>
            </a:r>
            <a:r>
              <a:rPr lang="en-US" altLang="en-US" sz="1400" cap="none" dirty="0" smtClean="0"/>
              <a:t>("blue");</a:t>
            </a:r>
          </a:p>
          <a:p>
            <a:pPr marL="0" indent="4763" eaLnBrk="1">
              <a:lnSpc>
                <a:spcPct val="100000"/>
              </a:lnSpc>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 else if (</a:t>
            </a:r>
            <a:r>
              <a:rPr lang="en-US" altLang="en-US" sz="1400" cap="none" dirty="0" err="1" smtClean="0"/>
              <a:t>color.equals</a:t>
            </a:r>
            <a:r>
              <a:rPr lang="en-US" altLang="en-US" sz="1400" cap="none" dirty="0" smtClean="0"/>
              <a:t>("red")) {</a:t>
            </a:r>
          </a:p>
          <a:p>
            <a:pPr marL="0" indent="4763" eaLnBrk="1">
              <a:lnSpc>
                <a:spcPct val="100000"/>
              </a:lnSpc>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a:t>
            </a:r>
            <a:r>
              <a:rPr lang="en-US" altLang="en-US" sz="1400" cap="none" dirty="0" err="1" smtClean="0"/>
              <a:t>system.out.println</a:t>
            </a:r>
            <a:r>
              <a:rPr lang="en-US" altLang="en-US" sz="1400" cap="none" dirty="0" smtClean="0"/>
              <a:t>("red");</a:t>
            </a:r>
          </a:p>
          <a:p>
            <a:pPr marL="0" indent="4763" eaLnBrk="1">
              <a:lnSpc>
                <a:spcPct val="100000"/>
              </a:lnSpc>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 else {</a:t>
            </a:r>
          </a:p>
          <a:p>
            <a:pPr marL="0" indent="4763" eaLnBrk="1">
              <a:lnSpc>
                <a:spcPct val="100000"/>
              </a:lnSpc>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a:t>
            </a:r>
            <a:r>
              <a:rPr lang="en-US" altLang="en-US" sz="1400" cap="none" dirty="0" err="1" smtClean="0"/>
              <a:t>system.out.println</a:t>
            </a:r>
            <a:r>
              <a:rPr lang="en-US" altLang="en-US" sz="1400" cap="none" dirty="0" smtClean="0"/>
              <a:t>("invalid color code");</a:t>
            </a:r>
          </a:p>
          <a:p>
            <a:pPr marL="0" indent="4763" eaLnBrk="1">
              <a:lnSpc>
                <a:spcPct val="100000"/>
              </a:lnSpc>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a:t>
            </a:r>
          </a:p>
          <a:p>
            <a:pPr marL="0" indent="4763" eaLnBrk="1">
              <a:lnSpc>
                <a:spcPct val="100000"/>
              </a:lnSpc>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a:t>
            </a:r>
            <a:r>
              <a:rPr lang="en-US" altLang="en-US" sz="1400" cap="none" dirty="0" smtClean="0">
                <a:solidFill>
                  <a:srgbClr val="2D2DB9"/>
                </a:solidFill>
              </a:rPr>
              <a:t>}</a:t>
            </a:r>
          </a:p>
          <a:p>
            <a:pPr marL="0" indent="4763" eaLnBrk="1">
              <a:lnSpc>
                <a:spcPct val="100000"/>
              </a:lnSpc>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a:t>
            </a:r>
          </a:p>
          <a:p>
            <a:pPr marL="0" indent="4763" eaLnBrk="1">
              <a:lnSpc>
                <a:spcPct val="100000"/>
              </a:lnSpc>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endParaRPr lang="en-IN" altLang="en-US" cap="none" dirty="0" smtClean="0"/>
          </a:p>
        </p:txBody>
      </p:sp>
      <p:sp>
        <p:nvSpPr>
          <p:cNvPr id="75780" name="Content Placeholder 4"/>
          <p:cNvSpPr>
            <a:spLocks noGrp="1"/>
          </p:cNvSpPr>
          <p:nvPr>
            <p:ph sz="half" idx="4294967295"/>
          </p:nvPr>
        </p:nvSpPr>
        <p:spPr>
          <a:xfrm>
            <a:off x="6140837" y="715118"/>
            <a:ext cx="5389441" cy="5486976"/>
          </a:xfrm>
          <a:prstGeom prst="rect">
            <a:avLst/>
          </a:prstGeom>
        </p:spPr>
        <p:txBody>
          <a:bodyPr/>
          <a:lstStyle/>
          <a:p>
            <a:pPr marL="0" indent="4763" eaLnBrk="1">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endParaRPr lang="en-US" altLang="en-US" sz="1400" cap="none" dirty="0" smtClean="0"/>
          </a:p>
          <a:p>
            <a:pPr marL="0" indent="4763" eaLnBrk="1">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solidFill>
                  <a:srgbClr val="2D2DB9"/>
                </a:solidFill>
              </a:rPr>
              <a:t>    private static void </a:t>
            </a:r>
            <a:r>
              <a:rPr lang="en-US" altLang="en-US" sz="1400" cap="none" dirty="0" err="1" smtClean="0">
                <a:solidFill>
                  <a:srgbClr val="2D2DB9"/>
                </a:solidFill>
              </a:rPr>
              <a:t>printcolorusingswitch</a:t>
            </a:r>
            <a:r>
              <a:rPr lang="en-US" altLang="en-US" sz="1400" cap="none" dirty="0" smtClean="0">
                <a:solidFill>
                  <a:srgbClr val="2D2DB9"/>
                </a:solidFill>
              </a:rPr>
              <a:t>(string color) {</a:t>
            </a:r>
          </a:p>
          <a:p>
            <a:pPr marL="0" indent="4763" eaLnBrk="1">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switch (color) {</a:t>
            </a:r>
          </a:p>
          <a:p>
            <a:pPr marL="0" indent="4763" eaLnBrk="1">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case "blue":</a:t>
            </a:r>
          </a:p>
          <a:p>
            <a:pPr marL="0" indent="4763" eaLnBrk="1">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a:t>
            </a:r>
            <a:r>
              <a:rPr lang="en-US" altLang="en-US" sz="1400" cap="none" dirty="0" err="1" smtClean="0"/>
              <a:t>system.out.println</a:t>
            </a:r>
            <a:r>
              <a:rPr lang="en-US" altLang="en-US" sz="1400" cap="none" dirty="0" smtClean="0"/>
              <a:t>("blue");</a:t>
            </a:r>
          </a:p>
          <a:p>
            <a:pPr marL="0" indent="4763" eaLnBrk="1">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break;</a:t>
            </a:r>
          </a:p>
          <a:p>
            <a:pPr marL="0" indent="4763" eaLnBrk="1">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case "red":</a:t>
            </a:r>
          </a:p>
          <a:p>
            <a:pPr marL="0" indent="4763" eaLnBrk="1">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a:t>
            </a:r>
            <a:r>
              <a:rPr lang="en-US" altLang="en-US" sz="1400" cap="none" dirty="0" err="1" smtClean="0"/>
              <a:t>system.out.println</a:t>
            </a:r>
            <a:r>
              <a:rPr lang="en-US" altLang="en-US" sz="1400" cap="none" dirty="0" smtClean="0"/>
              <a:t>("red");</a:t>
            </a:r>
          </a:p>
          <a:p>
            <a:pPr marL="0" indent="4763" eaLnBrk="1">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break;</a:t>
            </a:r>
          </a:p>
          <a:p>
            <a:pPr marL="0" indent="4763" eaLnBrk="1">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default:</a:t>
            </a:r>
          </a:p>
          <a:p>
            <a:pPr marL="0" indent="4763" eaLnBrk="1">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a:t>
            </a:r>
            <a:r>
              <a:rPr lang="en-US" altLang="en-US" sz="1400" cap="none" dirty="0" err="1" smtClean="0"/>
              <a:t>system.out.println</a:t>
            </a:r>
            <a:r>
              <a:rPr lang="en-US" altLang="en-US" sz="1400" cap="none" dirty="0" smtClean="0"/>
              <a:t>("invalid color code");</a:t>
            </a:r>
          </a:p>
          <a:p>
            <a:pPr marL="0" indent="4763" eaLnBrk="1">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a:t>
            </a:r>
          </a:p>
          <a:p>
            <a:pPr marL="0" indent="4763" eaLnBrk="1">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cap="none" dirty="0" smtClean="0"/>
              <a:t>  </a:t>
            </a:r>
            <a:r>
              <a:rPr lang="en-US" altLang="en-US" sz="1400" cap="none" dirty="0" smtClean="0">
                <a:solidFill>
                  <a:srgbClr val="2D2DB9"/>
                </a:solidFill>
              </a:rPr>
              <a:t>  }</a:t>
            </a:r>
          </a:p>
          <a:p>
            <a:pPr marL="0" indent="4763" eaLnBrk="1">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altLang="en-US" sz="1400" b="1" cap="none" dirty="0" smtClean="0">
                <a:solidFill>
                  <a:srgbClr val="009973"/>
                </a:solidFill>
              </a:rPr>
              <a:t>}</a:t>
            </a:r>
            <a:endParaRPr lang="en-IN" altLang="en-US" sz="1400" b="1" cap="none" dirty="0" smtClean="0">
              <a:solidFill>
                <a:srgbClr val="009973"/>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
          <p:cNvSpPr txBox="1">
            <a:spLocks noChangeArrowheads="1"/>
          </p:cNvSpPr>
          <p:nvPr/>
        </p:nvSpPr>
        <p:spPr bwMode="auto">
          <a:xfrm>
            <a:off x="608641" y="-152656"/>
            <a:ext cx="10972799" cy="1143480"/>
          </a:xfrm>
          <a:prstGeom prst="rect">
            <a:avLst/>
          </a:prstGeom>
          <a:noFill/>
          <a:ln w="9525">
            <a:noFill/>
            <a:round/>
            <a:headEnd/>
            <a:tailEnd/>
          </a:ln>
        </p:spPr>
        <p:txBody>
          <a:bodyPr lIns="0" rIns="0" bIns="0" anchor="b"/>
          <a:lstStyle/>
          <a:p>
            <a:pPr marL="215900" indent="-211138" algn="ctr" eaLnBrk="1" hangingPunct="1">
              <a:buSzPct val="45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4400">
                <a:solidFill>
                  <a:srgbClr val="000000"/>
                </a:solidFill>
              </a:rPr>
              <a:t>Rules for switch</a:t>
            </a:r>
          </a:p>
        </p:txBody>
      </p:sp>
      <p:sp>
        <p:nvSpPr>
          <p:cNvPr id="2" name="Text Box 2"/>
          <p:cNvSpPr txBox="1">
            <a:spLocks noChangeArrowheads="1"/>
          </p:cNvSpPr>
          <p:nvPr/>
        </p:nvSpPr>
        <p:spPr bwMode="auto">
          <a:xfrm>
            <a:off x="608641" y="914496"/>
            <a:ext cx="10972799" cy="5563304"/>
          </a:xfrm>
          <a:prstGeom prst="rect">
            <a:avLst/>
          </a:prstGeom>
          <a:noFill/>
          <a:ln w="9525" cap="flat">
            <a:noFill/>
            <a:round/>
            <a:headEnd/>
            <a:tailEnd/>
          </a:ln>
          <a:effectLst/>
        </p:spPr>
        <p:txBody>
          <a:bodyPr/>
          <a:lstStyle/>
          <a:p>
            <a:pPr marL="427038" indent="-322263" eaLnBrk="1" hangingPunct="1">
              <a:lnSpc>
                <a:spcPct val="150000"/>
              </a:lnSpc>
              <a:spcBef>
                <a:spcPts val="60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dirty="0">
                <a:solidFill>
                  <a:srgbClr val="000000"/>
                </a:solidFill>
                <a:latin typeface="Times New Roman" pitchFamily="16" charset="0"/>
                <a:ea typeface="+mn-ea"/>
                <a:cs typeface="Times New Roman" pitchFamily="16" charset="0"/>
              </a:rPr>
              <a:t>The variable used in a switch statement can only be a </a:t>
            </a:r>
            <a:r>
              <a:rPr lang="en-US" dirty="0">
                <a:solidFill>
                  <a:srgbClr val="FF0000"/>
                </a:solidFill>
                <a:latin typeface="Times New Roman" pitchFamily="16" charset="0"/>
                <a:ea typeface="+mn-ea"/>
                <a:cs typeface="Times New Roman" pitchFamily="16" charset="0"/>
              </a:rPr>
              <a:t>byte, short, </a:t>
            </a:r>
            <a:r>
              <a:rPr lang="en-US" dirty="0" err="1">
                <a:solidFill>
                  <a:srgbClr val="FF0000"/>
                </a:solidFill>
                <a:latin typeface="Times New Roman" pitchFamily="16" charset="0"/>
                <a:ea typeface="+mn-ea"/>
                <a:cs typeface="Times New Roman" pitchFamily="16" charset="0"/>
              </a:rPr>
              <a:t>int</a:t>
            </a:r>
            <a:r>
              <a:rPr lang="en-US" dirty="0">
                <a:solidFill>
                  <a:srgbClr val="FF0000"/>
                </a:solidFill>
                <a:latin typeface="Times New Roman" pitchFamily="16" charset="0"/>
                <a:ea typeface="+mn-ea"/>
                <a:cs typeface="Times New Roman" pitchFamily="16" charset="0"/>
              </a:rPr>
              <a:t>, or char.(String also after java 7)</a:t>
            </a:r>
          </a:p>
          <a:p>
            <a:pPr marL="427038" indent="-322263" eaLnBrk="1" hangingPunct="1">
              <a:lnSpc>
                <a:spcPct val="150000"/>
              </a:lnSpc>
              <a:spcBef>
                <a:spcPts val="60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dirty="0">
                <a:solidFill>
                  <a:srgbClr val="000000"/>
                </a:solidFill>
                <a:latin typeface="Times New Roman" pitchFamily="16" charset="0"/>
                <a:ea typeface="+mn-ea"/>
                <a:cs typeface="Times New Roman" pitchFamily="16" charset="0"/>
              </a:rPr>
              <a:t>Any number of case statements within a switch. Each case is followed by the value to be compared to and a colon.</a:t>
            </a:r>
          </a:p>
          <a:p>
            <a:pPr marL="427038" indent="-322263" eaLnBrk="1" hangingPunct="1">
              <a:lnSpc>
                <a:spcPct val="150000"/>
              </a:lnSpc>
              <a:spcBef>
                <a:spcPts val="60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dirty="0">
                <a:solidFill>
                  <a:srgbClr val="000000"/>
                </a:solidFill>
                <a:latin typeface="Times New Roman" pitchFamily="16" charset="0"/>
                <a:ea typeface="+mn-ea"/>
                <a:cs typeface="Times New Roman" pitchFamily="16" charset="0"/>
              </a:rPr>
              <a:t>The statements are followed by a </a:t>
            </a:r>
            <a:r>
              <a:rPr lang="en-US" dirty="0">
                <a:solidFill>
                  <a:srgbClr val="FF0000"/>
                </a:solidFill>
                <a:latin typeface="Times New Roman" pitchFamily="16" charset="0"/>
                <a:ea typeface="+mn-ea"/>
                <a:cs typeface="Times New Roman" pitchFamily="16" charset="0"/>
              </a:rPr>
              <a:t>optional </a:t>
            </a:r>
            <a:r>
              <a:rPr lang="en-US" i="1" dirty="0">
                <a:solidFill>
                  <a:srgbClr val="FF0000"/>
                </a:solidFill>
                <a:latin typeface="Times New Roman" pitchFamily="16" charset="0"/>
                <a:ea typeface="+mn-ea"/>
                <a:cs typeface="Times New Roman" pitchFamily="16" charset="0"/>
              </a:rPr>
              <a:t>break</a:t>
            </a:r>
            <a:r>
              <a:rPr lang="en-US" dirty="0">
                <a:solidFill>
                  <a:srgbClr val="FF0000"/>
                </a:solidFill>
                <a:latin typeface="Times New Roman" pitchFamily="16" charset="0"/>
                <a:ea typeface="+mn-ea"/>
                <a:cs typeface="Times New Roman" pitchFamily="16" charset="0"/>
              </a:rPr>
              <a:t> statement</a:t>
            </a:r>
          </a:p>
          <a:p>
            <a:pPr marL="427038" indent="-322263" eaLnBrk="1" hangingPunct="1">
              <a:lnSpc>
                <a:spcPct val="150000"/>
              </a:lnSpc>
              <a:spcBef>
                <a:spcPts val="60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dirty="0">
                <a:solidFill>
                  <a:srgbClr val="000000"/>
                </a:solidFill>
                <a:latin typeface="Times New Roman" pitchFamily="16" charset="0"/>
                <a:ea typeface="+mn-ea"/>
                <a:cs typeface="Times New Roman" pitchFamily="16" charset="0"/>
              </a:rPr>
              <a:t>When a </a:t>
            </a:r>
            <a:r>
              <a:rPr lang="en-US" i="1" dirty="0">
                <a:solidFill>
                  <a:srgbClr val="FF0000"/>
                </a:solidFill>
                <a:latin typeface="Times New Roman" pitchFamily="16" charset="0"/>
                <a:ea typeface="+mn-ea"/>
                <a:cs typeface="Times New Roman" pitchFamily="16" charset="0"/>
              </a:rPr>
              <a:t>break</a:t>
            </a:r>
            <a:r>
              <a:rPr lang="en-US" dirty="0">
                <a:solidFill>
                  <a:srgbClr val="FF0000"/>
                </a:solidFill>
                <a:latin typeface="Times New Roman" pitchFamily="16" charset="0"/>
                <a:ea typeface="+mn-ea"/>
                <a:cs typeface="Times New Roman" pitchFamily="16" charset="0"/>
              </a:rPr>
              <a:t> statement is reached, the switch terminates</a:t>
            </a:r>
            <a:r>
              <a:rPr lang="en-US" dirty="0">
                <a:solidFill>
                  <a:srgbClr val="000000"/>
                </a:solidFill>
                <a:latin typeface="Times New Roman" pitchFamily="16" charset="0"/>
                <a:ea typeface="+mn-ea"/>
                <a:cs typeface="Times New Roman" pitchFamily="16" charset="0"/>
              </a:rPr>
              <a:t>, and the flow of control jumps to the next line following the switch statement.</a:t>
            </a:r>
          </a:p>
          <a:p>
            <a:pPr marL="427038" indent="-322263" eaLnBrk="1" hangingPunct="1">
              <a:lnSpc>
                <a:spcPct val="150000"/>
              </a:lnSpc>
              <a:spcBef>
                <a:spcPts val="60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dirty="0">
                <a:solidFill>
                  <a:srgbClr val="000000"/>
                </a:solidFill>
                <a:latin typeface="Times New Roman" pitchFamily="16" charset="0"/>
                <a:ea typeface="+mn-ea"/>
                <a:cs typeface="Times New Roman" pitchFamily="16" charset="0"/>
              </a:rPr>
              <a:t>If no break appears, the flow of control will </a:t>
            </a:r>
            <a:r>
              <a:rPr lang="en-US" i="1" dirty="0">
                <a:solidFill>
                  <a:srgbClr val="000000"/>
                </a:solidFill>
                <a:latin typeface="Times New Roman" pitchFamily="16" charset="0"/>
                <a:ea typeface="+mn-ea"/>
                <a:cs typeface="Times New Roman" pitchFamily="16" charset="0"/>
              </a:rPr>
              <a:t>fall through </a:t>
            </a:r>
            <a:r>
              <a:rPr lang="en-US" dirty="0">
                <a:solidFill>
                  <a:srgbClr val="000000"/>
                </a:solidFill>
                <a:latin typeface="Times New Roman" pitchFamily="16" charset="0"/>
                <a:ea typeface="+mn-ea"/>
                <a:cs typeface="Times New Roman" pitchFamily="16" charset="0"/>
              </a:rPr>
              <a:t>to subsequent cases until a break is reached.</a:t>
            </a:r>
          </a:p>
          <a:p>
            <a:pPr marL="427038" indent="-322263" eaLnBrk="1" hangingPunct="1">
              <a:lnSpc>
                <a:spcPct val="150000"/>
              </a:lnSpc>
              <a:spcBef>
                <a:spcPts val="60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dirty="0">
                <a:solidFill>
                  <a:srgbClr val="000000"/>
                </a:solidFill>
                <a:latin typeface="Times New Roman" pitchFamily="16" charset="0"/>
                <a:ea typeface="+mn-ea"/>
                <a:cs typeface="Times New Roman" pitchFamily="16" charset="0"/>
              </a:rPr>
              <a:t>A </a:t>
            </a:r>
            <a:r>
              <a:rPr lang="en-US" i="1" dirty="0">
                <a:solidFill>
                  <a:srgbClr val="000000"/>
                </a:solidFill>
                <a:latin typeface="Times New Roman" pitchFamily="16" charset="0"/>
                <a:ea typeface="+mn-ea"/>
                <a:cs typeface="Times New Roman" pitchFamily="16" charset="0"/>
              </a:rPr>
              <a:t>switch</a:t>
            </a:r>
            <a:r>
              <a:rPr lang="en-US" dirty="0">
                <a:solidFill>
                  <a:srgbClr val="000000"/>
                </a:solidFill>
                <a:latin typeface="Times New Roman" pitchFamily="16" charset="0"/>
                <a:ea typeface="+mn-ea"/>
                <a:cs typeface="Times New Roman" pitchFamily="16" charset="0"/>
              </a:rPr>
              <a:t> statement can have an optional default case, which must appear at the end of the switch. </a:t>
            </a:r>
          </a:p>
          <a:p>
            <a:pPr marL="427038" indent="-322263" eaLnBrk="1" hangingPunct="1">
              <a:lnSpc>
                <a:spcPct val="150000"/>
              </a:lnSpc>
              <a:spcBef>
                <a:spcPts val="60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dirty="0">
                <a:solidFill>
                  <a:srgbClr val="000000"/>
                </a:solidFill>
                <a:latin typeface="Times New Roman" pitchFamily="16" charset="0"/>
                <a:ea typeface="+mn-ea"/>
                <a:cs typeface="Times New Roman" pitchFamily="16" charset="0"/>
              </a:rPr>
              <a:t>The default case can be used for performing a task when none of the cases is true. No break is needed in the default case.</a:t>
            </a:r>
          </a:p>
          <a:p>
            <a:pPr marL="273050" indent="-266700" eaLnBrk="1" hangingPunct="1">
              <a:lnSpc>
                <a:spcPct val="150000"/>
              </a:lnSpc>
              <a:spcBef>
                <a:spcPts val="600"/>
              </a:spcBef>
              <a:buSzPct val="95000"/>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endParaRPr lang="en-US" dirty="0">
              <a:solidFill>
                <a:srgbClr val="000000"/>
              </a:solidFill>
              <a:latin typeface="Times New Roman" pitchFamily="16" charset="0"/>
              <a:ea typeface="+mn-ea"/>
              <a:cs typeface="Times New Roman" pitchFamily="1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50110"/>
          </a:xfrm>
        </p:spPr>
        <p:txBody>
          <a:bodyPr>
            <a:normAutofit/>
          </a:bodyPr>
          <a:lstStyle/>
          <a:p>
            <a:r>
              <a:rPr lang="en-IN" sz="2800" dirty="0" smtClean="0"/>
              <a:t>Naming conventions in java</a:t>
            </a:r>
            <a:endParaRPr lang="en-IN" sz="2800" dirty="0"/>
          </a:p>
        </p:txBody>
      </p:sp>
      <p:graphicFrame>
        <p:nvGraphicFramePr>
          <p:cNvPr id="6" name="Table 5"/>
          <p:cNvGraphicFramePr>
            <a:graphicFrameLocks noGrp="1"/>
          </p:cNvGraphicFramePr>
          <p:nvPr>
            <p:extLst>
              <p:ext uri="{D42A27DB-BD31-4B8C-83A1-F6EECF244321}">
                <p14:modId xmlns="" xmlns:p14="http://schemas.microsoft.com/office/powerpoint/2010/main" val="169119544"/>
              </p:ext>
            </p:extLst>
          </p:nvPr>
        </p:nvGraphicFramePr>
        <p:xfrm>
          <a:off x="1345471" y="1306286"/>
          <a:ext cx="9810208" cy="4728754"/>
        </p:xfrm>
        <a:graphic>
          <a:graphicData uri="http://schemas.openxmlformats.org/drawingml/2006/table">
            <a:tbl>
              <a:tblPr/>
              <a:tblGrid>
                <a:gridCol w="4905104"/>
                <a:gridCol w="4905104"/>
              </a:tblGrid>
              <a:tr h="365447">
                <a:tc>
                  <a:txBody>
                    <a:bodyPr/>
                    <a:lstStyle/>
                    <a:p>
                      <a:pPr algn="l" fontAlgn="t"/>
                      <a:r>
                        <a:rPr lang="en-IN" sz="1800" dirty="0">
                          <a:solidFill>
                            <a:srgbClr val="FFFFFF"/>
                          </a:solidFill>
                          <a:effectLst/>
                        </a:rPr>
                        <a:t>Name</a:t>
                      </a:r>
                    </a:p>
                  </a:txBody>
                  <a:tcPr marL="14785" marR="14785" marT="14785" marB="14785">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IN" sz="1800" dirty="0">
                          <a:solidFill>
                            <a:srgbClr val="FFFFFF"/>
                          </a:solidFill>
                          <a:effectLst/>
                        </a:rPr>
                        <a:t>Convention</a:t>
                      </a:r>
                    </a:p>
                  </a:txBody>
                  <a:tcPr marL="14785" marR="14785" marT="14785" marB="14785">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854151">
                <a:tc>
                  <a:txBody>
                    <a:bodyPr/>
                    <a:lstStyle/>
                    <a:p>
                      <a:pPr fontAlgn="t"/>
                      <a:r>
                        <a:rPr lang="en-IN" sz="900" b="0" i="0" dirty="0">
                          <a:solidFill>
                            <a:srgbClr val="000000"/>
                          </a:solidFill>
                          <a:effectLst/>
                          <a:latin typeface="Verdana" panose="020B0604030504040204" pitchFamily="34" charset="0"/>
                        </a:rPr>
                        <a:t>class name</a:t>
                      </a:r>
                    </a:p>
                  </a:txBody>
                  <a:tcPr marL="24642" marR="24642" marT="34499" marB="3449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900" b="0" i="0" dirty="0">
                          <a:solidFill>
                            <a:srgbClr val="000000"/>
                          </a:solidFill>
                          <a:effectLst/>
                          <a:latin typeface="Verdana" panose="020B0604030504040204" pitchFamily="34" charset="0"/>
                        </a:rPr>
                        <a:t>should start with uppercase letter and be a </a:t>
                      </a:r>
                      <a:r>
                        <a:rPr lang="en-IN" sz="900" b="0" i="0" dirty="0">
                          <a:solidFill>
                            <a:srgbClr val="FF0000"/>
                          </a:solidFill>
                          <a:effectLst/>
                          <a:latin typeface="Verdana" panose="020B0604030504040204" pitchFamily="34" charset="0"/>
                        </a:rPr>
                        <a:t>noun</a:t>
                      </a:r>
                      <a:r>
                        <a:rPr lang="en-IN" sz="900" b="0" i="0" dirty="0">
                          <a:solidFill>
                            <a:srgbClr val="000000"/>
                          </a:solidFill>
                          <a:effectLst/>
                          <a:latin typeface="Verdana" panose="020B0604030504040204" pitchFamily="34" charset="0"/>
                        </a:rPr>
                        <a:t> e.g. </a:t>
                      </a:r>
                      <a:r>
                        <a:rPr lang="en-IN" sz="900" b="0" i="0" dirty="0">
                          <a:solidFill>
                            <a:srgbClr val="FF0000"/>
                          </a:solidFill>
                          <a:effectLst/>
                          <a:latin typeface="Verdana" panose="020B0604030504040204" pitchFamily="34" charset="0"/>
                        </a:rPr>
                        <a:t>String, </a:t>
                      </a:r>
                      <a:r>
                        <a:rPr lang="en-IN" sz="900" b="0" i="0" dirty="0" err="1">
                          <a:solidFill>
                            <a:srgbClr val="FF0000"/>
                          </a:solidFill>
                          <a:effectLst/>
                          <a:latin typeface="Verdana" panose="020B0604030504040204" pitchFamily="34" charset="0"/>
                        </a:rPr>
                        <a:t>Color</a:t>
                      </a:r>
                      <a:r>
                        <a:rPr lang="en-IN" sz="900" b="0" i="0" dirty="0">
                          <a:solidFill>
                            <a:srgbClr val="FF0000"/>
                          </a:solidFill>
                          <a:effectLst/>
                          <a:latin typeface="Verdana" panose="020B0604030504040204" pitchFamily="34" charset="0"/>
                        </a:rPr>
                        <a:t>, Button, System, Thread </a:t>
                      </a:r>
                      <a:r>
                        <a:rPr lang="en-IN" sz="900" b="0" i="0" dirty="0">
                          <a:solidFill>
                            <a:srgbClr val="000000"/>
                          </a:solidFill>
                          <a:effectLst/>
                          <a:latin typeface="Verdana" panose="020B0604030504040204" pitchFamily="34" charset="0"/>
                        </a:rPr>
                        <a:t>etc.</a:t>
                      </a:r>
                    </a:p>
                  </a:txBody>
                  <a:tcPr marL="24642" marR="24642" marT="34499" marB="3449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854151">
                <a:tc>
                  <a:txBody>
                    <a:bodyPr/>
                    <a:lstStyle/>
                    <a:p>
                      <a:pPr fontAlgn="t"/>
                      <a:r>
                        <a:rPr lang="en-IN" sz="900" b="0" i="0">
                          <a:solidFill>
                            <a:srgbClr val="000000"/>
                          </a:solidFill>
                          <a:effectLst/>
                          <a:latin typeface="Verdana" panose="020B0604030504040204" pitchFamily="34" charset="0"/>
                        </a:rPr>
                        <a:t>interface name</a:t>
                      </a:r>
                    </a:p>
                  </a:txBody>
                  <a:tcPr marL="24642" marR="24642" marT="34499" marB="3449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900" b="0" i="0" dirty="0">
                          <a:solidFill>
                            <a:srgbClr val="000000"/>
                          </a:solidFill>
                          <a:effectLst/>
                          <a:latin typeface="Verdana" panose="020B0604030504040204" pitchFamily="34" charset="0"/>
                        </a:rPr>
                        <a:t>should start with uppercase letter and be an </a:t>
                      </a:r>
                      <a:r>
                        <a:rPr lang="en-IN" sz="900" b="0" i="0" dirty="0">
                          <a:solidFill>
                            <a:srgbClr val="FF0000"/>
                          </a:solidFill>
                          <a:effectLst/>
                          <a:latin typeface="Verdana" panose="020B0604030504040204" pitchFamily="34" charset="0"/>
                        </a:rPr>
                        <a:t>adjective</a:t>
                      </a:r>
                      <a:r>
                        <a:rPr lang="en-IN" sz="900" b="0" i="0" dirty="0">
                          <a:solidFill>
                            <a:srgbClr val="000000"/>
                          </a:solidFill>
                          <a:effectLst/>
                          <a:latin typeface="Verdana" panose="020B0604030504040204" pitchFamily="34" charset="0"/>
                        </a:rPr>
                        <a:t> e.g. </a:t>
                      </a:r>
                      <a:r>
                        <a:rPr lang="en-IN" sz="900" b="0" i="0" dirty="0">
                          <a:solidFill>
                            <a:srgbClr val="FF0000"/>
                          </a:solidFill>
                          <a:effectLst/>
                          <a:latin typeface="Verdana" panose="020B0604030504040204" pitchFamily="34" charset="0"/>
                        </a:rPr>
                        <a:t>Runnable, Remote, </a:t>
                      </a:r>
                      <a:r>
                        <a:rPr lang="en-IN" sz="900" b="0" i="0" dirty="0" err="1">
                          <a:solidFill>
                            <a:srgbClr val="FF0000"/>
                          </a:solidFill>
                          <a:effectLst/>
                          <a:latin typeface="Verdana" panose="020B0604030504040204" pitchFamily="34" charset="0"/>
                        </a:rPr>
                        <a:t>ActionListener</a:t>
                      </a:r>
                      <a:r>
                        <a:rPr lang="en-IN" sz="900" b="0" i="0" dirty="0">
                          <a:solidFill>
                            <a:srgbClr val="FF0000"/>
                          </a:solidFill>
                          <a:effectLst/>
                          <a:latin typeface="Verdana" panose="020B0604030504040204" pitchFamily="34" charset="0"/>
                        </a:rPr>
                        <a:t> </a:t>
                      </a:r>
                      <a:r>
                        <a:rPr lang="en-IN" sz="900" b="0" i="0" dirty="0">
                          <a:solidFill>
                            <a:srgbClr val="000000"/>
                          </a:solidFill>
                          <a:effectLst/>
                          <a:latin typeface="Verdana" panose="020B0604030504040204" pitchFamily="34" charset="0"/>
                        </a:rPr>
                        <a:t>etc.</a:t>
                      </a:r>
                    </a:p>
                  </a:txBody>
                  <a:tcPr marL="24642" marR="24642" marT="34499" marB="3449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854151">
                <a:tc>
                  <a:txBody>
                    <a:bodyPr/>
                    <a:lstStyle/>
                    <a:p>
                      <a:pPr fontAlgn="t"/>
                      <a:r>
                        <a:rPr lang="en-IN" sz="900" b="0" i="0">
                          <a:solidFill>
                            <a:srgbClr val="000000"/>
                          </a:solidFill>
                          <a:effectLst/>
                          <a:latin typeface="Verdana" panose="020B0604030504040204" pitchFamily="34" charset="0"/>
                        </a:rPr>
                        <a:t>method name</a:t>
                      </a:r>
                    </a:p>
                  </a:txBody>
                  <a:tcPr marL="24642" marR="24642" marT="34499" marB="3449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900" b="0" i="0" dirty="0">
                          <a:solidFill>
                            <a:srgbClr val="000000"/>
                          </a:solidFill>
                          <a:effectLst/>
                          <a:latin typeface="Verdana" panose="020B0604030504040204" pitchFamily="34" charset="0"/>
                        </a:rPr>
                        <a:t>should start with lowercase letter and be a </a:t>
                      </a:r>
                      <a:r>
                        <a:rPr lang="en-IN" sz="900" b="0" i="0" dirty="0">
                          <a:solidFill>
                            <a:srgbClr val="FF0000"/>
                          </a:solidFill>
                          <a:effectLst/>
                          <a:latin typeface="Verdana" panose="020B0604030504040204" pitchFamily="34" charset="0"/>
                        </a:rPr>
                        <a:t>verb</a:t>
                      </a:r>
                      <a:r>
                        <a:rPr lang="en-IN" sz="900" b="0" i="0" dirty="0">
                          <a:solidFill>
                            <a:srgbClr val="000000"/>
                          </a:solidFill>
                          <a:effectLst/>
                          <a:latin typeface="Verdana" panose="020B0604030504040204" pitchFamily="34" charset="0"/>
                        </a:rPr>
                        <a:t> e.g. </a:t>
                      </a:r>
                      <a:r>
                        <a:rPr lang="en-IN" sz="900" b="0" i="0" dirty="0" err="1">
                          <a:solidFill>
                            <a:srgbClr val="FF0000"/>
                          </a:solidFill>
                          <a:effectLst/>
                          <a:latin typeface="Verdana" panose="020B0604030504040204" pitchFamily="34" charset="0"/>
                        </a:rPr>
                        <a:t>actionPerformed</a:t>
                      </a:r>
                      <a:r>
                        <a:rPr lang="en-IN" sz="900" b="0" i="0" dirty="0">
                          <a:solidFill>
                            <a:srgbClr val="FF0000"/>
                          </a:solidFill>
                          <a:effectLst/>
                          <a:latin typeface="Verdana" panose="020B0604030504040204" pitchFamily="34" charset="0"/>
                        </a:rPr>
                        <a:t>(), main(), print(), </a:t>
                      </a:r>
                      <a:r>
                        <a:rPr lang="en-IN" sz="900" b="0" i="0" dirty="0" err="1">
                          <a:solidFill>
                            <a:srgbClr val="FF0000"/>
                          </a:solidFill>
                          <a:effectLst/>
                          <a:latin typeface="Verdana" panose="020B0604030504040204" pitchFamily="34" charset="0"/>
                        </a:rPr>
                        <a:t>println</a:t>
                      </a:r>
                      <a:r>
                        <a:rPr lang="en-IN" sz="900" b="0" i="0" dirty="0">
                          <a:solidFill>
                            <a:srgbClr val="FF0000"/>
                          </a:solidFill>
                          <a:effectLst/>
                          <a:latin typeface="Verdana" panose="020B0604030504040204" pitchFamily="34" charset="0"/>
                        </a:rPr>
                        <a:t>() </a:t>
                      </a:r>
                      <a:r>
                        <a:rPr lang="en-IN" sz="900" b="0" i="0" dirty="0">
                          <a:solidFill>
                            <a:srgbClr val="000000"/>
                          </a:solidFill>
                          <a:effectLst/>
                          <a:latin typeface="Verdana" panose="020B0604030504040204" pitchFamily="34" charset="0"/>
                        </a:rPr>
                        <a:t>etc.</a:t>
                      </a:r>
                    </a:p>
                  </a:txBody>
                  <a:tcPr marL="24642" marR="24642" marT="34499" marB="3449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663751">
                <a:tc>
                  <a:txBody>
                    <a:bodyPr/>
                    <a:lstStyle/>
                    <a:p>
                      <a:pPr fontAlgn="t"/>
                      <a:r>
                        <a:rPr lang="en-IN" sz="900" b="0" i="0" dirty="0">
                          <a:solidFill>
                            <a:srgbClr val="000000"/>
                          </a:solidFill>
                          <a:effectLst/>
                          <a:latin typeface="Verdana" panose="020B0604030504040204" pitchFamily="34" charset="0"/>
                        </a:rPr>
                        <a:t>variable name</a:t>
                      </a:r>
                    </a:p>
                  </a:txBody>
                  <a:tcPr marL="24642" marR="24642" marT="34499" marB="3449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900" b="0" i="0" dirty="0">
                          <a:solidFill>
                            <a:srgbClr val="000000"/>
                          </a:solidFill>
                          <a:effectLst/>
                          <a:latin typeface="Verdana" panose="020B0604030504040204" pitchFamily="34" charset="0"/>
                        </a:rPr>
                        <a:t>should start with lowercase letter e.g. </a:t>
                      </a:r>
                      <a:r>
                        <a:rPr lang="en-IN" sz="900" b="0" i="0" dirty="0" err="1">
                          <a:solidFill>
                            <a:srgbClr val="FF0000"/>
                          </a:solidFill>
                          <a:effectLst/>
                          <a:latin typeface="Verdana" panose="020B0604030504040204" pitchFamily="34" charset="0"/>
                        </a:rPr>
                        <a:t>firstName</a:t>
                      </a:r>
                      <a:r>
                        <a:rPr lang="en-IN" sz="900" b="0" i="0" dirty="0">
                          <a:solidFill>
                            <a:srgbClr val="FF0000"/>
                          </a:solidFill>
                          <a:effectLst/>
                          <a:latin typeface="Verdana" panose="020B0604030504040204" pitchFamily="34" charset="0"/>
                        </a:rPr>
                        <a:t>, </a:t>
                      </a:r>
                      <a:r>
                        <a:rPr lang="en-IN" sz="900" b="0" i="0" dirty="0" err="1">
                          <a:solidFill>
                            <a:srgbClr val="FF0000"/>
                          </a:solidFill>
                          <a:effectLst/>
                          <a:latin typeface="Verdana" panose="020B0604030504040204" pitchFamily="34" charset="0"/>
                        </a:rPr>
                        <a:t>orderNumber</a:t>
                      </a:r>
                      <a:r>
                        <a:rPr lang="en-IN" sz="900" b="0" i="0" dirty="0">
                          <a:solidFill>
                            <a:srgbClr val="000000"/>
                          </a:solidFill>
                          <a:effectLst/>
                          <a:latin typeface="Verdana" panose="020B0604030504040204" pitchFamily="34" charset="0"/>
                        </a:rPr>
                        <a:t> etc.</a:t>
                      </a:r>
                    </a:p>
                  </a:txBody>
                  <a:tcPr marL="24642" marR="24642" marT="34499" marB="3449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473352">
                <a:tc>
                  <a:txBody>
                    <a:bodyPr/>
                    <a:lstStyle/>
                    <a:p>
                      <a:pPr fontAlgn="t"/>
                      <a:r>
                        <a:rPr lang="en-IN" sz="900" b="0" i="0">
                          <a:solidFill>
                            <a:srgbClr val="000000"/>
                          </a:solidFill>
                          <a:effectLst/>
                          <a:latin typeface="Verdana" panose="020B0604030504040204" pitchFamily="34" charset="0"/>
                        </a:rPr>
                        <a:t>package name</a:t>
                      </a:r>
                    </a:p>
                  </a:txBody>
                  <a:tcPr marL="24642" marR="24642" marT="34499" marB="3449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900" b="0" i="0" dirty="0">
                          <a:solidFill>
                            <a:srgbClr val="000000"/>
                          </a:solidFill>
                          <a:effectLst/>
                          <a:latin typeface="Verdana" panose="020B0604030504040204" pitchFamily="34" charset="0"/>
                        </a:rPr>
                        <a:t>should be in lowercase letter e.g. </a:t>
                      </a:r>
                      <a:r>
                        <a:rPr lang="en-IN" sz="900" b="0" i="0" dirty="0">
                          <a:solidFill>
                            <a:srgbClr val="FF0000"/>
                          </a:solidFill>
                          <a:effectLst/>
                          <a:latin typeface="Verdana" panose="020B0604030504040204" pitchFamily="34" charset="0"/>
                        </a:rPr>
                        <a:t>java, </a:t>
                      </a:r>
                      <a:r>
                        <a:rPr lang="en-IN" sz="900" b="0" i="0" dirty="0" err="1">
                          <a:solidFill>
                            <a:srgbClr val="FF0000"/>
                          </a:solidFill>
                          <a:effectLst/>
                          <a:latin typeface="Verdana" panose="020B0604030504040204" pitchFamily="34" charset="0"/>
                        </a:rPr>
                        <a:t>lang</a:t>
                      </a:r>
                      <a:r>
                        <a:rPr lang="en-IN" sz="900" b="0" i="0" dirty="0">
                          <a:solidFill>
                            <a:srgbClr val="FF0000"/>
                          </a:solidFill>
                          <a:effectLst/>
                          <a:latin typeface="Verdana" panose="020B0604030504040204" pitchFamily="34" charset="0"/>
                        </a:rPr>
                        <a:t>, </a:t>
                      </a:r>
                      <a:r>
                        <a:rPr lang="en-IN" sz="900" b="0" i="0" dirty="0" err="1">
                          <a:solidFill>
                            <a:srgbClr val="FF0000"/>
                          </a:solidFill>
                          <a:effectLst/>
                          <a:latin typeface="Verdana" panose="020B0604030504040204" pitchFamily="34" charset="0"/>
                        </a:rPr>
                        <a:t>sql</a:t>
                      </a:r>
                      <a:r>
                        <a:rPr lang="en-IN" sz="900" b="0" i="0" dirty="0">
                          <a:solidFill>
                            <a:srgbClr val="FF0000"/>
                          </a:solidFill>
                          <a:effectLst/>
                          <a:latin typeface="Verdana" panose="020B0604030504040204" pitchFamily="34" charset="0"/>
                        </a:rPr>
                        <a:t>, </a:t>
                      </a:r>
                      <a:r>
                        <a:rPr lang="en-IN" sz="900" b="0" i="0" dirty="0" err="1">
                          <a:solidFill>
                            <a:srgbClr val="FF0000"/>
                          </a:solidFill>
                          <a:effectLst/>
                          <a:latin typeface="Verdana" panose="020B0604030504040204" pitchFamily="34" charset="0"/>
                        </a:rPr>
                        <a:t>util</a:t>
                      </a:r>
                      <a:r>
                        <a:rPr lang="en-IN" sz="900" b="0" i="0" dirty="0">
                          <a:solidFill>
                            <a:srgbClr val="FF0000"/>
                          </a:solidFill>
                          <a:effectLst/>
                          <a:latin typeface="Verdana" panose="020B0604030504040204" pitchFamily="34" charset="0"/>
                        </a:rPr>
                        <a:t> </a:t>
                      </a:r>
                      <a:r>
                        <a:rPr lang="en-IN" sz="900" b="0" i="0" dirty="0">
                          <a:solidFill>
                            <a:srgbClr val="000000"/>
                          </a:solidFill>
                          <a:effectLst/>
                          <a:latin typeface="Verdana" panose="020B0604030504040204" pitchFamily="34" charset="0"/>
                        </a:rPr>
                        <a:t>etc.</a:t>
                      </a:r>
                    </a:p>
                  </a:txBody>
                  <a:tcPr marL="24642" marR="24642" marT="34499" marB="3449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663751">
                <a:tc>
                  <a:txBody>
                    <a:bodyPr/>
                    <a:lstStyle/>
                    <a:p>
                      <a:pPr fontAlgn="t"/>
                      <a:r>
                        <a:rPr lang="en-IN" sz="900" b="0" i="0" dirty="0">
                          <a:solidFill>
                            <a:srgbClr val="000000"/>
                          </a:solidFill>
                          <a:effectLst/>
                          <a:latin typeface="Verdana" panose="020B0604030504040204" pitchFamily="34" charset="0"/>
                        </a:rPr>
                        <a:t>constants name</a:t>
                      </a:r>
                    </a:p>
                  </a:txBody>
                  <a:tcPr marL="24642" marR="24642" marT="34499" marB="3449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900" b="0" i="0" dirty="0">
                          <a:solidFill>
                            <a:srgbClr val="000000"/>
                          </a:solidFill>
                          <a:effectLst/>
                          <a:latin typeface="Verdana" panose="020B0604030504040204" pitchFamily="34" charset="0"/>
                        </a:rPr>
                        <a:t>should be in uppercase letter. e.g. </a:t>
                      </a:r>
                      <a:r>
                        <a:rPr lang="en-IN" sz="900" b="0" i="0" dirty="0">
                          <a:solidFill>
                            <a:srgbClr val="FF0000"/>
                          </a:solidFill>
                          <a:effectLst/>
                          <a:latin typeface="Verdana" panose="020B0604030504040204" pitchFamily="34" charset="0"/>
                        </a:rPr>
                        <a:t>RED, YELLOW, MAX_PRIORITY etc.</a:t>
                      </a:r>
                    </a:p>
                  </a:txBody>
                  <a:tcPr marL="24642" marR="24642" marT="34499" marB="3449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 xmlns:p14="http://schemas.microsoft.com/office/powerpoint/2010/main" val="34678267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802604" y="191617"/>
            <a:ext cx="10972799" cy="1143480"/>
          </a:xfrm>
          <a:prstGeom prst="rect">
            <a:avLst/>
          </a:prstGeom>
          <a:noFill/>
          <a:ln w="9525">
            <a:noFill/>
            <a:round/>
            <a:headEnd/>
            <a:tailEnd/>
          </a:ln>
        </p:spPr>
        <p:txBody>
          <a:bodyPr lIns="0" rIns="0" bIns="0" anchor="b"/>
          <a:lstStyle/>
          <a:p>
            <a:pPr marL="215900" indent="-211138" algn="ctr" eaLnBrk="1" hangingPunct="1">
              <a:buSzPct val="45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4400" dirty="0">
                <a:solidFill>
                  <a:srgbClr val="000000"/>
                </a:solidFill>
              </a:rPr>
              <a:t>Loop controlling </a:t>
            </a:r>
          </a:p>
        </p:txBody>
      </p:sp>
      <p:sp>
        <p:nvSpPr>
          <p:cNvPr id="2" name="Text Box 2"/>
          <p:cNvSpPr txBox="1">
            <a:spLocks noChangeArrowheads="1"/>
          </p:cNvSpPr>
          <p:nvPr/>
        </p:nvSpPr>
        <p:spPr bwMode="auto">
          <a:xfrm>
            <a:off x="858023" y="1518487"/>
            <a:ext cx="10972799" cy="4389581"/>
          </a:xfrm>
          <a:prstGeom prst="rect">
            <a:avLst/>
          </a:prstGeom>
          <a:noFill/>
          <a:ln w="9525" cap="flat">
            <a:noFill/>
            <a:round/>
            <a:headEnd/>
            <a:tailEnd/>
          </a:ln>
          <a:effectLst/>
        </p:spPr>
        <p:txBody>
          <a:bodyPr/>
          <a:lstStyle/>
          <a:p>
            <a:pPr marL="427038" indent="-322263" eaLnBrk="1" hangingPunct="1">
              <a:spcBef>
                <a:spcPts val="65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3200" dirty="0">
                <a:solidFill>
                  <a:srgbClr val="000000"/>
                </a:solidFill>
                <a:latin typeface="Times New Roman" pitchFamily="16" charset="0"/>
                <a:ea typeface="+mn-ea"/>
                <a:cs typeface="Times New Roman" pitchFamily="16" charset="0"/>
              </a:rPr>
              <a:t>while loops</a:t>
            </a:r>
          </a:p>
          <a:p>
            <a:pPr marL="273050" indent="-266700" eaLnBrk="1" hangingPunct="1">
              <a:spcBef>
                <a:spcPts val="650"/>
              </a:spcBef>
              <a:buSzPct val="95000"/>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3200" dirty="0">
                <a:solidFill>
                  <a:srgbClr val="000000"/>
                </a:solidFill>
                <a:latin typeface="Times New Roman" pitchFamily="16" charset="0"/>
                <a:ea typeface="+mn-ea"/>
                <a:cs typeface="Times New Roman" pitchFamily="16" charset="0"/>
              </a:rPr>
              <a:t>   while(</a:t>
            </a:r>
            <a:r>
              <a:rPr lang="en-US" sz="3200" dirty="0" err="1">
                <a:solidFill>
                  <a:srgbClr val="000000"/>
                </a:solidFill>
                <a:latin typeface="Times New Roman" pitchFamily="16" charset="0"/>
                <a:ea typeface="+mn-ea"/>
                <a:cs typeface="Times New Roman" pitchFamily="16" charset="0"/>
              </a:rPr>
              <a:t>Boolean_expression</a:t>
            </a:r>
            <a:r>
              <a:rPr lang="en-US" sz="3200" dirty="0">
                <a:solidFill>
                  <a:srgbClr val="000000"/>
                </a:solidFill>
                <a:latin typeface="Times New Roman" pitchFamily="16" charset="0"/>
                <a:ea typeface="+mn-ea"/>
                <a:cs typeface="Times New Roman" pitchFamily="16" charset="0"/>
              </a:rPr>
              <a:t>) { </a:t>
            </a:r>
          </a:p>
          <a:p>
            <a:pPr marL="3016250" lvl="6" indent="-266700">
              <a:spcBef>
                <a:spcPts val="650"/>
              </a:spcBef>
              <a:buSzPct val="95000"/>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3200" dirty="0">
                <a:solidFill>
                  <a:srgbClr val="000000"/>
                </a:solidFill>
                <a:latin typeface="Times New Roman" pitchFamily="16" charset="0"/>
                <a:ea typeface="+mn-ea"/>
                <a:cs typeface="Times New Roman" pitchFamily="16" charset="0"/>
              </a:rPr>
              <a:t>  </a:t>
            </a:r>
            <a:r>
              <a:rPr lang="en-US" sz="3200" dirty="0" smtClean="0">
                <a:solidFill>
                  <a:srgbClr val="000000"/>
                </a:solidFill>
                <a:latin typeface="Times New Roman" pitchFamily="16" charset="0"/>
                <a:ea typeface="+mn-ea"/>
                <a:cs typeface="Times New Roman" pitchFamily="16" charset="0"/>
              </a:rPr>
              <a:t>//Statements </a:t>
            </a:r>
            <a:endParaRPr lang="en-US" sz="3200" dirty="0">
              <a:solidFill>
                <a:srgbClr val="000000"/>
              </a:solidFill>
              <a:latin typeface="Times New Roman" pitchFamily="16" charset="0"/>
              <a:ea typeface="+mn-ea"/>
              <a:cs typeface="Times New Roman" pitchFamily="16" charset="0"/>
            </a:endParaRPr>
          </a:p>
          <a:p>
            <a:pPr marL="273050" indent="-266700" eaLnBrk="1" hangingPunct="1">
              <a:spcBef>
                <a:spcPts val="650"/>
              </a:spcBef>
              <a:buSzPct val="95000"/>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3200" dirty="0">
                <a:solidFill>
                  <a:srgbClr val="000000"/>
                </a:solidFill>
                <a:latin typeface="Times New Roman" pitchFamily="16" charset="0"/>
                <a:ea typeface="+mn-ea"/>
                <a:cs typeface="Times New Roman" pitchFamily="16" charset="0"/>
              </a:rPr>
              <a:t>  }</a:t>
            </a:r>
          </a:p>
          <a:p>
            <a:pPr marL="427038" indent="-322263" eaLnBrk="1" hangingPunct="1">
              <a:spcBef>
                <a:spcPts val="65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3200" dirty="0">
                <a:solidFill>
                  <a:srgbClr val="000000"/>
                </a:solidFill>
                <a:latin typeface="Times New Roman" pitchFamily="16" charset="0"/>
                <a:ea typeface="+mn-ea"/>
                <a:cs typeface="Times New Roman" pitchFamily="16" charset="0"/>
              </a:rPr>
              <a:t>do while loops</a:t>
            </a:r>
          </a:p>
          <a:p>
            <a:pPr marL="273050" indent="-266700" eaLnBrk="1" hangingPunct="1">
              <a:spcBef>
                <a:spcPts val="650"/>
              </a:spcBef>
              <a:buSzPct val="95000"/>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3200" dirty="0">
                <a:solidFill>
                  <a:srgbClr val="000000"/>
                </a:solidFill>
                <a:latin typeface="Times New Roman" pitchFamily="16" charset="0"/>
                <a:ea typeface="+mn-ea"/>
                <a:cs typeface="Times New Roman" pitchFamily="16" charset="0"/>
              </a:rPr>
              <a:t>do {</a:t>
            </a:r>
          </a:p>
          <a:p>
            <a:pPr marL="3016250" lvl="6" indent="-266700">
              <a:spcBef>
                <a:spcPts val="650"/>
              </a:spcBef>
              <a:buSzPct val="95000"/>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3200" dirty="0">
                <a:solidFill>
                  <a:srgbClr val="000000"/>
                </a:solidFill>
                <a:latin typeface="Times New Roman" pitchFamily="16" charset="0"/>
                <a:ea typeface="+mn-ea"/>
                <a:cs typeface="Times New Roman" pitchFamily="16" charset="0"/>
              </a:rPr>
              <a:t> //Statements</a:t>
            </a:r>
          </a:p>
          <a:p>
            <a:pPr marL="273050" indent="-266700" eaLnBrk="1" hangingPunct="1">
              <a:spcBef>
                <a:spcPts val="650"/>
              </a:spcBef>
              <a:buSzPct val="95000"/>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3200" dirty="0">
                <a:solidFill>
                  <a:srgbClr val="000000"/>
                </a:solidFill>
                <a:latin typeface="Times New Roman" pitchFamily="16" charset="0"/>
                <a:ea typeface="+mn-ea"/>
                <a:cs typeface="Times New Roman" pitchFamily="16" charset="0"/>
              </a:rPr>
              <a:t> }while(</a:t>
            </a:r>
            <a:r>
              <a:rPr lang="en-US" sz="3200" dirty="0" err="1">
                <a:solidFill>
                  <a:srgbClr val="000000"/>
                </a:solidFill>
                <a:latin typeface="Times New Roman" pitchFamily="16" charset="0"/>
                <a:ea typeface="+mn-ea"/>
                <a:cs typeface="Times New Roman" pitchFamily="16" charset="0"/>
              </a:rPr>
              <a:t>Boolean_expression</a:t>
            </a:r>
            <a:r>
              <a:rPr lang="en-US" sz="3200" dirty="0">
                <a:solidFill>
                  <a:srgbClr val="000000"/>
                </a:solidFill>
                <a:latin typeface="Times New Roman" pitchFamily="16" charset="0"/>
                <a:ea typeface="+mn-ea"/>
                <a:cs typeface="Times New Roman" pitchFamily="16"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
          <p:cNvSpPr txBox="1">
            <a:spLocks noChangeArrowheads="1"/>
          </p:cNvSpPr>
          <p:nvPr/>
        </p:nvSpPr>
        <p:spPr bwMode="auto">
          <a:xfrm>
            <a:off x="710400" y="0"/>
            <a:ext cx="10972801" cy="838168"/>
          </a:xfrm>
          <a:prstGeom prst="rect">
            <a:avLst/>
          </a:prstGeom>
          <a:noFill/>
          <a:ln w="9525">
            <a:noFill/>
            <a:round/>
            <a:headEnd/>
            <a:tailEnd/>
          </a:ln>
        </p:spPr>
        <p:txBody>
          <a:bodyPr lIns="0" rIns="0" bIns="0" anchor="b"/>
          <a:lstStyle/>
          <a:p>
            <a:pPr marL="215900" indent="-211138" algn="ctr" eaLnBrk="1" hangingPunct="1">
              <a:buSzPct val="45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4400">
                <a:solidFill>
                  <a:srgbClr val="000000"/>
                </a:solidFill>
              </a:rPr>
              <a:t>for loops </a:t>
            </a:r>
          </a:p>
        </p:txBody>
      </p:sp>
      <p:sp>
        <p:nvSpPr>
          <p:cNvPr id="81923" name="Text Box 2"/>
          <p:cNvSpPr txBox="1">
            <a:spLocks noChangeArrowheads="1"/>
          </p:cNvSpPr>
          <p:nvPr/>
        </p:nvSpPr>
        <p:spPr bwMode="auto">
          <a:xfrm>
            <a:off x="710400" y="761840"/>
            <a:ext cx="10972801" cy="6248816"/>
          </a:xfrm>
          <a:prstGeom prst="rect">
            <a:avLst/>
          </a:prstGeom>
          <a:noFill/>
          <a:ln w="9525">
            <a:noFill/>
            <a:round/>
            <a:headEnd/>
            <a:tailEnd/>
          </a:ln>
        </p:spPr>
        <p:txBody>
          <a:bodyPr/>
          <a:lstStyle/>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2000" b="1" dirty="0">
                <a:solidFill>
                  <a:srgbClr val="000000"/>
                </a:solidFill>
                <a:latin typeface="Times New Roman" pitchFamily="16" charset="0"/>
                <a:cs typeface="Times New Roman" pitchFamily="16" charset="0"/>
              </a:rPr>
              <a:t>Normal :</a:t>
            </a:r>
          </a:p>
          <a:p>
            <a:pPr marL="1187450" lvl="2" indent="-266700">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2000" dirty="0">
                <a:solidFill>
                  <a:srgbClr val="FF0000"/>
                </a:solidFill>
                <a:latin typeface="Times New Roman" pitchFamily="16" charset="0"/>
                <a:cs typeface="Times New Roman" pitchFamily="16" charset="0"/>
              </a:rPr>
              <a:t>for(initialization; </a:t>
            </a:r>
            <a:r>
              <a:rPr lang="en-US" altLang="en-US" sz="2000" dirty="0" err="1">
                <a:solidFill>
                  <a:srgbClr val="FF0000"/>
                </a:solidFill>
                <a:latin typeface="Times New Roman" pitchFamily="16" charset="0"/>
                <a:cs typeface="Times New Roman" pitchFamily="16" charset="0"/>
              </a:rPr>
              <a:t>Boolean_expression</a:t>
            </a:r>
            <a:r>
              <a:rPr lang="en-US" altLang="en-US" sz="2000" dirty="0">
                <a:solidFill>
                  <a:srgbClr val="FF0000"/>
                </a:solidFill>
                <a:latin typeface="Times New Roman" pitchFamily="16" charset="0"/>
                <a:cs typeface="Times New Roman" pitchFamily="16" charset="0"/>
              </a:rPr>
              <a:t>; update) { </a:t>
            </a:r>
          </a:p>
          <a:p>
            <a:pPr marL="3016250" lvl="6" indent="-266700">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2000" dirty="0">
                <a:solidFill>
                  <a:srgbClr val="FF0000"/>
                </a:solidFill>
                <a:latin typeface="Times New Roman" pitchFamily="16" charset="0"/>
                <a:cs typeface="Times New Roman" pitchFamily="16" charset="0"/>
              </a:rPr>
              <a:t>//Statements </a:t>
            </a:r>
          </a:p>
          <a:p>
            <a:pPr marL="1187450" lvl="2" indent="-266700">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2000" dirty="0">
                <a:solidFill>
                  <a:srgbClr val="FF0000"/>
                </a:solidFill>
                <a:latin typeface="Times New Roman" pitchFamily="16" charset="0"/>
                <a:cs typeface="Times New Roman" pitchFamily="16" charset="0"/>
              </a:rPr>
              <a:t>}</a:t>
            </a:r>
          </a:p>
          <a:p>
            <a:pPr marL="1644650" lvl="3" indent="-266700">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sz="2000" b="1" dirty="0">
                <a:solidFill>
                  <a:srgbClr val="000000"/>
                </a:solidFill>
              </a:rPr>
              <a:t>   </a:t>
            </a:r>
            <a:r>
              <a:rPr lang="en-US" altLang="en-US" b="1" dirty="0" err="1">
                <a:solidFill>
                  <a:srgbClr val="000000"/>
                </a:solidFill>
              </a:rPr>
              <a:t>int</a:t>
            </a:r>
            <a:r>
              <a:rPr lang="en-US" altLang="en-US" b="1" dirty="0">
                <a:solidFill>
                  <a:srgbClr val="000000"/>
                </a:solidFill>
              </a:rPr>
              <a:t> </a:t>
            </a:r>
            <a:r>
              <a:rPr lang="en-US" altLang="en-US" b="1" dirty="0" err="1">
                <a:solidFill>
                  <a:srgbClr val="000000"/>
                </a:solidFill>
              </a:rPr>
              <a:t>arr</a:t>
            </a:r>
            <a:r>
              <a:rPr lang="en-US" altLang="en-US" b="1" dirty="0">
                <a:solidFill>
                  <a:srgbClr val="000000"/>
                </a:solidFill>
              </a:rPr>
              <a:t>[]={1,2,3};</a:t>
            </a:r>
          </a:p>
          <a:p>
            <a:pPr marL="1644650" lvl="3" indent="-266700">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dirty="0">
                <a:solidFill>
                  <a:srgbClr val="000000"/>
                </a:solidFill>
                <a:latin typeface="Times New Roman" pitchFamily="16" charset="0"/>
                <a:cs typeface="Times New Roman" pitchFamily="16" charset="0"/>
              </a:rPr>
              <a:t>  for(</a:t>
            </a:r>
            <a:r>
              <a:rPr lang="en-US" altLang="en-US" dirty="0" err="1">
                <a:solidFill>
                  <a:srgbClr val="000000"/>
                </a:solidFill>
                <a:latin typeface="Times New Roman" pitchFamily="16" charset="0"/>
                <a:cs typeface="Times New Roman" pitchFamily="16" charset="0"/>
              </a:rPr>
              <a:t>int</a:t>
            </a:r>
            <a:r>
              <a:rPr lang="en-US" altLang="en-US" dirty="0">
                <a:solidFill>
                  <a:srgbClr val="000000"/>
                </a:solidFill>
                <a:latin typeface="Times New Roman" pitchFamily="16" charset="0"/>
                <a:cs typeface="Times New Roman" pitchFamily="16" charset="0"/>
              </a:rPr>
              <a:t> </a:t>
            </a:r>
            <a:r>
              <a:rPr lang="en-US" altLang="en-US" dirty="0" err="1">
                <a:solidFill>
                  <a:srgbClr val="000000"/>
                </a:solidFill>
                <a:latin typeface="Times New Roman" pitchFamily="16" charset="0"/>
                <a:cs typeface="Times New Roman" pitchFamily="16" charset="0"/>
              </a:rPr>
              <a:t>i</a:t>
            </a:r>
            <a:r>
              <a:rPr lang="en-US" altLang="en-US" dirty="0">
                <a:solidFill>
                  <a:srgbClr val="000000"/>
                </a:solidFill>
                <a:latin typeface="Times New Roman" pitchFamily="16" charset="0"/>
                <a:cs typeface="Times New Roman" pitchFamily="16" charset="0"/>
              </a:rPr>
              <a:t>=0;i&lt;</a:t>
            </a:r>
            <a:r>
              <a:rPr lang="en-US" altLang="en-US" dirty="0" err="1">
                <a:solidFill>
                  <a:srgbClr val="000000"/>
                </a:solidFill>
                <a:latin typeface="Times New Roman" pitchFamily="16" charset="0"/>
                <a:cs typeface="Times New Roman" pitchFamily="16" charset="0"/>
              </a:rPr>
              <a:t>n;i</a:t>
            </a:r>
            <a:r>
              <a:rPr lang="en-US" altLang="en-US" dirty="0">
                <a:solidFill>
                  <a:srgbClr val="000000"/>
                </a:solidFill>
                <a:latin typeface="Times New Roman" pitchFamily="16" charset="0"/>
                <a:cs typeface="Times New Roman" pitchFamily="16" charset="0"/>
              </a:rPr>
              <a:t>++)</a:t>
            </a:r>
          </a:p>
          <a:p>
            <a:pPr marL="1644650" lvl="3" indent="-266700">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dirty="0" smtClean="0">
                <a:solidFill>
                  <a:srgbClr val="000000"/>
                </a:solidFill>
                <a:latin typeface="Times New Roman" pitchFamily="16" charset="0"/>
                <a:cs typeface="Times New Roman" pitchFamily="16" charset="0"/>
              </a:rPr>
              <a:t>SOP(</a:t>
            </a:r>
            <a:r>
              <a:rPr lang="en-US" altLang="en-US" dirty="0" err="1" smtClean="0">
                <a:solidFill>
                  <a:srgbClr val="000000"/>
                </a:solidFill>
                <a:latin typeface="Times New Roman" pitchFamily="16" charset="0"/>
                <a:cs typeface="Times New Roman" pitchFamily="16" charset="0"/>
              </a:rPr>
              <a:t>arr</a:t>
            </a:r>
            <a:r>
              <a:rPr lang="en-US" altLang="en-US" dirty="0" smtClean="0">
                <a:solidFill>
                  <a:srgbClr val="000000"/>
                </a:solidFill>
                <a:latin typeface="Times New Roman" pitchFamily="16" charset="0"/>
                <a:cs typeface="Times New Roman" pitchFamily="16" charset="0"/>
              </a:rPr>
              <a:t>[</a:t>
            </a:r>
            <a:r>
              <a:rPr lang="en-US" altLang="en-US" dirty="0" err="1" smtClean="0">
                <a:solidFill>
                  <a:srgbClr val="000000"/>
                </a:solidFill>
                <a:latin typeface="Times New Roman" pitchFamily="16" charset="0"/>
                <a:cs typeface="Times New Roman" pitchFamily="16" charset="0"/>
              </a:rPr>
              <a:t>i</a:t>
            </a:r>
            <a:r>
              <a:rPr lang="en-US" altLang="en-US" dirty="0" smtClean="0">
                <a:solidFill>
                  <a:srgbClr val="000000"/>
                </a:solidFill>
                <a:latin typeface="Times New Roman" pitchFamily="16" charset="0"/>
                <a:cs typeface="Times New Roman" pitchFamily="16" charset="0"/>
              </a:rPr>
              <a:t>]);</a:t>
            </a:r>
          </a:p>
          <a:p>
            <a:pPr marL="1644650" lvl="3" indent="-266700">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endParaRPr lang="en-US" altLang="en-US" dirty="0">
              <a:solidFill>
                <a:srgbClr val="000000"/>
              </a:solidFill>
              <a:latin typeface="Times New Roman" pitchFamily="16" charset="0"/>
              <a:cs typeface="Times New Roman" pitchFamily="16" charset="0"/>
            </a:endParaRPr>
          </a:p>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b="1" dirty="0">
                <a:solidFill>
                  <a:srgbClr val="000000"/>
                </a:solidFill>
                <a:latin typeface="Times New Roman" pitchFamily="16" charset="0"/>
                <a:cs typeface="Times New Roman" pitchFamily="16" charset="0"/>
              </a:rPr>
              <a:t>Enhanced for java: (java SE5 onwards</a:t>
            </a:r>
            <a:r>
              <a:rPr lang="en-US" altLang="en-US" b="1" dirty="0" smtClean="0">
                <a:solidFill>
                  <a:srgbClr val="000000"/>
                </a:solidFill>
                <a:latin typeface="Times New Roman" pitchFamily="16" charset="0"/>
                <a:cs typeface="Times New Roman" pitchFamily="16" charset="0"/>
              </a:rPr>
              <a:t>)</a:t>
            </a:r>
          </a:p>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endParaRPr lang="en-US" altLang="en-US" b="1" dirty="0">
              <a:solidFill>
                <a:srgbClr val="000000"/>
              </a:solidFill>
              <a:latin typeface="Times New Roman" pitchFamily="16" charset="0"/>
              <a:cs typeface="Times New Roman" pitchFamily="16" charset="0"/>
            </a:endParaRPr>
          </a:p>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dirty="0">
                <a:solidFill>
                  <a:srgbClr val="FF0000"/>
                </a:solidFill>
                <a:latin typeface="Times New Roman" pitchFamily="16" charset="0"/>
                <a:cs typeface="Times New Roman" pitchFamily="16" charset="0"/>
              </a:rPr>
              <a:t>for(declaration : expression) { </a:t>
            </a:r>
          </a:p>
          <a:p>
            <a:pPr marL="2101850" lvl="4" indent="-266700">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dirty="0">
                <a:solidFill>
                  <a:srgbClr val="FF0000"/>
                </a:solidFill>
                <a:latin typeface="Times New Roman" pitchFamily="16" charset="0"/>
                <a:cs typeface="Times New Roman" pitchFamily="16" charset="0"/>
              </a:rPr>
              <a:t>//Statements </a:t>
            </a:r>
          </a:p>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dirty="0">
                <a:solidFill>
                  <a:srgbClr val="FF0000"/>
                </a:solidFill>
                <a:latin typeface="Times New Roman" pitchFamily="16" charset="0"/>
                <a:cs typeface="Times New Roman" pitchFamily="16" charset="0"/>
              </a:rPr>
              <a:t>}</a:t>
            </a:r>
          </a:p>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dirty="0">
                <a:solidFill>
                  <a:srgbClr val="000000"/>
                </a:solidFill>
                <a:latin typeface="Times New Roman" pitchFamily="16" charset="0"/>
                <a:cs typeface="Times New Roman" pitchFamily="16" charset="0"/>
              </a:rPr>
              <a:t>	 for(</a:t>
            </a:r>
            <a:r>
              <a:rPr lang="en-US" altLang="en-US" dirty="0" err="1">
                <a:solidFill>
                  <a:srgbClr val="000000"/>
                </a:solidFill>
                <a:latin typeface="Times New Roman" pitchFamily="16" charset="0"/>
                <a:cs typeface="Times New Roman" pitchFamily="16" charset="0"/>
              </a:rPr>
              <a:t>int</a:t>
            </a:r>
            <a:r>
              <a:rPr lang="en-US" altLang="en-US" dirty="0">
                <a:solidFill>
                  <a:srgbClr val="000000"/>
                </a:solidFill>
                <a:latin typeface="Times New Roman" pitchFamily="16" charset="0"/>
                <a:cs typeface="Times New Roman" pitchFamily="16" charset="0"/>
              </a:rPr>
              <a:t> </a:t>
            </a:r>
            <a:r>
              <a:rPr lang="en-US" altLang="en-US" dirty="0" err="1">
                <a:solidFill>
                  <a:srgbClr val="000000"/>
                </a:solidFill>
                <a:latin typeface="Times New Roman" pitchFamily="16" charset="0"/>
                <a:cs typeface="Times New Roman" pitchFamily="16" charset="0"/>
              </a:rPr>
              <a:t>i</a:t>
            </a:r>
            <a:r>
              <a:rPr lang="en-US" altLang="en-US" dirty="0">
                <a:solidFill>
                  <a:srgbClr val="000000"/>
                </a:solidFill>
                <a:latin typeface="Times New Roman" pitchFamily="16" charset="0"/>
                <a:cs typeface="Times New Roman" pitchFamily="16" charset="0"/>
              </a:rPr>
              <a:t> : </a:t>
            </a:r>
            <a:r>
              <a:rPr lang="en-US" altLang="en-US" dirty="0" err="1">
                <a:solidFill>
                  <a:srgbClr val="000000"/>
                </a:solidFill>
                <a:latin typeface="Times New Roman" pitchFamily="16" charset="0"/>
                <a:cs typeface="Times New Roman" pitchFamily="16" charset="0"/>
              </a:rPr>
              <a:t>arr</a:t>
            </a:r>
            <a:r>
              <a:rPr lang="en-US" altLang="en-US" dirty="0">
                <a:solidFill>
                  <a:srgbClr val="000000"/>
                </a:solidFill>
                <a:latin typeface="Times New Roman" pitchFamily="16" charset="0"/>
                <a:cs typeface="Times New Roman" pitchFamily="16" charset="0"/>
              </a:rPr>
              <a:t>)</a:t>
            </a:r>
          </a:p>
          <a:p>
            <a:pPr marL="273050" indent="-266700" eaLnBrk="1" hangingPunct="1">
              <a:spcBef>
                <a:spcPts val="650"/>
              </a:spcBef>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altLang="en-US" dirty="0">
                <a:solidFill>
                  <a:srgbClr val="000000"/>
                </a:solidFill>
                <a:latin typeface="Times New Roman" pitchFamily="16" charset="0"/>
                <a:cs typeface="Times New Roman" pitchFamily="16" charset="0"/>
              </a:rPr>
              <a:t>		SOP(</a:t>
            </a:r>
            <a:r>
              <a:rPr lang="en-US" altLang="en-US" dirty="0" err="1">
                <a:solidFill>
                  <a:srgbClr val="000000"/>
                </a:solidFill>
                <a:latin typeface="Times New Roman" pitchFamily="16" charset="0"/>
                <a:cs typeface="Times New Roman" pitchFamily="16" charset="0"/>
              </a:rPr>
              <a:t>i</a:t>
            </a:r>
            <a:r>
              <a:rPr lang="en-US" altLang="en-US" dirty="0">
                <a:solidFill>
                  <a:srgbClr val="000000"/>
                </a:solidFill>
                <a:latin typeface="Times New Roman" pitchFamily="16" charset="0"/>
                <a:cs typeface="Times New Roman" pitchFamily="16"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710400" y="303873"/>
            <a:ext cx="10972801" cy="1143480"/>
          </a:xfrm>
          <a:prstGeom prst="rect">
            <a:avLst/>
          </a:prstGeom>
          <a:noFill/>
          <a:ln w="9525">
            <a:noFill/>
            <a:round/>
            <a:headEnd/>
            <a:tailEnd/>
          </a:ln>
        </p:spPr>
        <p:txBody>
          <a:bodyPr lIns="0" rIns="0" bIns="0" anchor="b"/>
          <a:lstStyle/>
          <a:p>
            <a:pPr algn="ct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400">
                <a:solidFill>
                  <a:srgbClr val="000000"/>
                </a:solidFill>
                <a:latin typeface="Times New Roman" pitchFamily="16" charset="0"/>
                <a:cs typeface="Times New Roman" pitchFamily="16" charset="0"/>
              </a:rPr>
              <a:t>Important keywords </a:t>
            </a:r>
          </a:p>
        </p:txBody>
      </p:sp>
      <p:sp>
        <p:nvSpPr>
          <p:cNvPr id="2" name="Text Box 2"/>
          <p:cNvSpPr txBox="1">
            <a:spLocks noChangeArrowheads="1"/>
          </p:cNvSpPr>
          <p:nvPr/>
        </p:nvSpPr>
        <p:spPr bwMode="auto">
          <a:xfrm>
            <a:off x="608641" y="1523680"/>
            <a:ext cx="10972799" cy="4389581"/>
          </a:xfrm>
          <a:prstGeom prst="rect">
            <a:avLst/>
          </a:prstGeom>
          <a:noFill/>
          <a:ln w="9525" cap="flat">
            <a:noFill/>
            <a:round/>
            <a:headEnd/>
            <a:tailEnd/>
          </a:ln>
          <a:effectLst/>
        </p:spPr>
        <p:txBody>
          <a:bodyPr/>
          <a:lstStyle/>
          <a:p>
            <a:pPr marL="427038" indent="-322263" eaLnBrk="1" hangingPunct="1">
              <a:lnSpc>
                <a:spcPct val="90000"/>
              </a:lnSpc>
              <a:spcBef>
                <a:spcPts val="55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2200" b="1" dirty="0">
                <a:solidFill>
                  <a:srgbClr val="000000"/>
                </a:solidFill>
                <a:latin typeface="Times New Roman" pitchFamily="16" charset="0"/>
                <a:ea typeface="+mn-ea"/>
                <a:cs typeface="Times New Roman" pitchFamily="16" charset="0"/>
              </a:rPr>
              <a:t>break </a:t>
            </a:r>
          </a:p>
          <a:p>
            <a:pPr marL="427038" indent="-322263" eaLnBrk="1" hangingPunct="1">
              <a:lnSpc>
                <a:spcPct val="90000"/>
              </a:lnSpc>
              <a:spcBef>
                <a:spcPts val="55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2200" dirty="0">
                <a:solidFill>
                  <a:srgbClr val="000000"/>
                </a:solidFill>
                <a:latin typeface="Times New Roman" pitchFamily="16" charset="0"/>
                <a:ea typeface="+mn-ea"/>
                <a:cs typeface="Times New Roman" pitchFamily="16" charset="0"/>
              </a:rPr>
              <a:t>The </a:t>
            </a:r>
            <a:r>
              <a:rPr lang="en-US" sz="2200" i="1" dirty="0">
                <a:solidFill>
                  <a:srgbClr val="000000"/>
                </a:solidFill>
                <a:latin typeface="Times New Roman" pitchFamily="16" charset="0"/>
                <a:ea typeface="+mn-ea"/>
                <a:cs typeface="Times New Roman" pitchFamily="16" charset="0"/>
              </a:rPr>
              <a:t>break</a:t>
            </a:r>
            <a:r>
              <a:rPr lang="en-US" sz="2200" dirty="0">
                <a:solidFill>
                  <a:srgbClr val="000000"/>
                </a:solidFill>
                <a:latin typeface="Times New Roman" pitchFamily="16" charset="0"/>
                <a:ea typeface="+mn-ea"/>
                <a:cs typeface="Times New Roman" pitchFamily="16" charset="0"/>
              </a:rPr>
              <a:t> keyword is used to stop the entire loop. </a:t>
            </a:r>
          </a:p>
          <a:p>
            <a:pPr marL="427038" indent="-322263" eaLnBrk="1" hangingPunct="1">
              <a:lnSpc>
                <a:spcPct val="90000"/>
              </a:lnSpc>
              <a:spcBef>
                <a:spcPts val="55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2200" dirty="0">
                <a:solidFill>
                  <a:srgbClr val="000000"/>
                </a:solidFill>
                <a:latin typeface="Times New Roman" pitchFamily="16" charset="0"/>
                <a:ea typeface="+mn-ea"/>
                <a:cs typeface="Times New Roman" pitchFamily="16" charset="0"/>
              </a:rPr>
              <a:t>The break keyword can be used inside any loop or a switch statement.</a:t>
            </a:r>
          </a:p>
          <a:p>
            <a:pPr marL="273050" indent="-266700" eaLnBrk="1" hangingPunct="1">
              <a:lnSpc>
                <a:spcPct val="90000"/>
              </a:lnSpc>
              <a:spcBef>
                <a:spcPts val="550"/>
              </a:spcBef>
              <a:buSzPct val="95000"/>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endParaRPr lang="en-US" sz="2200" dirty="0">
              <a:solidFill>
                <a:srgbClr val="000000"/>
              </a:solidFill>
              <a:latin typeface="Times New Roman" pitchFamily="16" charset="0"/>
              <a:ea typeface="+mn-ea"/>
              <a:cs typeface="Times New Roman" pitchFamily="16" charset="0"/>
            </a:endParaRPr>
          </a:p>
          <a:p>
            <a:pPr marL="427038" indent="-322263" eaLnBrk="1" hangingPunct="1">
              <a:lnSpc>
                <a:spcPct val="90000"/>
              </a:lnSpc>
              <a:spcBef>
                <a:spcPts val="55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2200" b="1" dirty="0">
                <a:solidFill>
                  <a:srgbClr val="000000"/>
                </a:solidFill>
                <a:latin typeface="Times New Roman" pitchFamily="16" charset="0"/>
                <a:ea typeface="+mn-ea"/>
                <a:cs typeface="Times New Roman" pitchFamily="16" charset="0"/>
              </a:rPr>
              <a:t>Continue</a:t>
            </a:r>
          </a:p>
          <a:p>
            <a:pPr marL="427038" indent="-322263" eaLnBrk="1" hangingPunct="1">
              <a:lnSpc>
                <a:spcPct val="90000"/>
              </a:lnSpc>
              <a:spcBef>
                <a:spcPts val="55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2200" dirty="0">
                <a:solidFill>
                  <a:srgbClr val="000000"/>
                </a:solidFill>
                <a:latin typeface="Times New Roman" pitchFamily="16" charset="0"/>
                <a:ea typeface="+mn-ea"/>
                <a:cs typeface="Times New Roman" pitchFamily="16" charset="0"/>
              </a:rPr>
              <a:t>It causes the loop to immediately jump to the next iteration of the loop.</a:t>
            </a:r>
          </a:p>
          <a:p>
            <a:pPr marL="427038" indent="-322263" eaLnBrk="1" hangingPunct="1">
              <a:lnSpc>
                <a:spcPct val="90000"/>
              </a:lnSpc>
              <a:spcBef>
                <a:spcPts val="55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2200" dirty="0">
                <a:solidFill>
                  <a:srgbClr val="000000"/>
                </a:solidFill>
                <a:latin typeface="Times New Roman" pitchFamily="16" charset="0"/>
                <a:ea typeface="+mn-ea"/>
                <a:cs typeface="Times New Roman" pitchFamily="16" charset="0"/>
              </a:rPr>
              <a:t>In a for loop, the continue keyword causes flow of control to immediately jump to the update statement.</a:t>
            </a:r>
          </a:p>
          <a:p>
            <a:pPr marL="427038" indent="-322263" eaLnBrk="1" hangingPunct="1">
              <a:lnSpc>
                <a:spcPct val="90000"/>
              </a:lnSpc>
              <a:spcBef>
                <a:spcPts val="550"/>
              </a:spcBef>
              <a:buClr>
                <a:srgbClr val="000000"/>
              </a:buClr>
              <a:buSzPct val="45000"/>
              <a:buFont typeface="Wingdings" charset="2"/>
              <a:buChar char=""/>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r>
              <a:rPr lang="en-US" sz="2200" dirty="0">
                <a:solidFill>
                  <a:srgbClr val="000000"/>
                </a:solidFill>
                <a:latin typeface="Times New Roman" pitchFamily="16" charset="0"/>
                <a:ea typeface="+mn-ea"/>
                <a:cs typeface="Times New Roman" pitchFamily="16" charset="0"/>
              </a:rPr>
              <a:t>In a while loop or do/while loop, flow of control immediately jumps to the Boolean expression.</a:t>
            </a:r>
          </a:p>
          <a:p>
            <a:pPr marL="273050" indent="-266700" eaLnBrk="1" hangingPunct="1">
              <a:lnSpc>
                <a:spcPct val="90000"/>
              </a:lnSpc>
              <a:spcBef>
                <a:spcPts val="550"/>
              </a:spcBef>
              <a:buSzPct val="95000"/>
              <a:tabLst>
                <a:tab pos="427038" algn="l"/>
                <a:tab pos="884238" algn="l"/>
                <a:tab pos="1341438" algn="l"/>
                <a:tab pos="1798638" algn="l"/>
                <a:tab pos="2255838" algn="l"/>
                <a:tab pos="2713038" algn="l"/>
                <a:tab pos="3170238" algn="l"/>
                <a:tab pos="3627438" algn="l"/>
                <a:tab pos="4084638" algn="l"/>
                <a:tab pos="4541838" algn="l"/>
                <a:tab pos="4999038" algn="l"/>
                <a:tab pos="5456238" algn="l"/>
                <a:tab pos="5913438" algn="l"/>
                <a:tab pos="6370638" algn="l"/>
                <a:tab pos="6827838" algn="l"/>
                <a:tab pos="7285038" algn="l"/>
                <a:tab pos="7742238" algn="l"/>
                <a:tab pos="8199438" algn="l"/>
                <a:tab pos="8656638" algn="l"/>
                <a:tab pos="9113838" algn="l"/>
                <a:tab pos="9571038" algn="l"/>
              </a:tabLst>
              <a:defRPr/>
            </a:pPr>
            <a:endParaRPr lang="en-US" sz="2200" dirty="0">
              <a:solidFill>
                <a:srgbClr val="000000"/>
              </a:solidFill>
              <a:latin typeface="Times New Roman" pitchFamily="16" charset="0"/>
              <a:ea typeface="+mn-ea"/>
              <a:cs typeface="Times New Roman" pitchFamily="1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664320" y="1382545"/>
            <a:ext cx="9953280" cy="5253672"/>
          </a:xfrm>
          <a:prstGeom prst="rect">
            <a:avLst/>
          </a:prstGeom>
          <a:noFill/>
          <a:ln w="9525" cap="flat">
            <a:noFill/>
            <a:round/>
            <a:headEnd/>
            <a:tailEnd/>
          </a:ln>
          <a:effectLst/>
        </p:spPr>
        <p:txBody>
          <a:bodyPr/>
          <a:lstStyle/>
          <a:p>
            <a:pPr marL="266700" indent="-266700" eaLnBrk="1">
              <a:spcBef>
                <a:spcPts val="650"/>
              </a:spcBef>
              <a:buClr>
                <a:srgbClr val="0BD0D9"/>
              </a:buClr>
              <a:buSzPct val="95000"/>
              <a:buFont typeface="Wingdings 2" pitchFamily="16" charset="2"/>
              <a:buChar char=""/>
              <a:tabLst>
                <a:tab pos="266700" algn="l"/>
                <a:tab pos="723900" algn="l"/>
                <a:tab pos="1181100" algn="l"/>
                <a:tab pos="1638300" algn="l"/>
                <a:tab pos="2095500" algn="l"/>
                <a:tab pos="2552700" algn="l"/>
                <a:tab pos="3009900" algn="l"/>
                <a:tab pos="3467100" algn="l"/>
                <a:tab pos="3924300" algn="l"/>
                <a:tab pos="4381500" algn="l"/>
                <a:tab pos="4838700" algn="l"/>
                <a:tab pos="5295900" algn="l"/>
                <a:tab pos="5753100" algn="l"/>
                <a:tab pos="6210300" algn="l"/>
                <a:tab pos="6667500" algn="l"/>
                <a:tab pos="7124700" algn="l"/>
                <a:tab pos="7581900" algn="l"/>
                <a:tab pos="8039100" algn="l"/>
                <a:tab pos="8496300" algn="l"/>
                <a:tab pos="8953500" algn="l"/>
                <a:tab pos="9410700" algn="l"/>
              </a:tabLst>
              <a:defRPr/>
            </a:pPr>
            <a:r>
              <a:rPr lang="en-US" sz="2600">
                <a:solidFill>
                  <a:srgbClr val="000000"/>
                </a:solidFill>
                <a:latin typeface="Constantia" pitchFamily="16" charset="0"/>
                <a:ea typeface="+mn-ea"/>
                <a:cs typeface="+mn-cs"/>
              </a:rPr>
              <a:t>Scanner is the best way to read input from key board</a:t>
            </a:r>
          </a:p>
          <a:p>
            <a:pPr marL="266700" indent="-266700" eaLnBrk="1">
              <a:spcBef>
                <a:spcPts val="650"/>
              </a:spcBef>
              <a:buClr>
                <a:srgbClr val="0BD0D9"/>
              </a:buClr>
              <a:buSzPct val="95000"/>
              <a:buFont typeface="Wingdings 2" pitchFamily="16" charset="2"/>
              <a:buChar char=""/>
              <a:tabLst>
                <a:tab pos="266700" algn="l"/>
                <a:tab pos="723900" algn="l"/>
                <a:tab pos="1181100" algn="l"/>
                <a:tab pos="1638300" algn="l"/>
                <a:tab pos="2095500" algn="l"/>
                <a:tab pos="2552700" algn="l"/>
                <a:tab pos="3009900" algn="l"/>
                <a:tab pos="3467100" algn="l"/>
                <a:tab pos="3924300" algn="l"/>
                <a:tab pos="4381500" algn="l"/>
                <a:tab pos="4838700" algn="l"/>
                <a:tab pos="5295900" algn="l"/>
                <a:tab pos="5753100" algn="l"/>
                <a:tab pos="6210300" algn="l"/>
                <a:tab pos="6667500" algn="l"/>
                <a:tab pos="7124700" algn="l"/>
                <a:tab pos="7581900" algn="l"/>
                <a:tab pos="8039100" algn="l"/>
                <a:tab pos="8496300" algn="l"/>
                <a:tab pos="8953500" algn="l"/>
                <a:tab pos="9410700" algn="l"/>
              </a:tabLst>
              <a:defRPr/>
            </a:pPr>
            <a:r>
              <a:rPr lang="en-US" sz="2600">
                <a:solidFill>
                  <a:srgbClr val="000000"/>
                </a:solidFill>
                <a:latin typeface="Constantia" pitchFamily="16" charset="0"/>
                <a:ea typeface="+mn-ea"/>
                <a:cs typeface="+mn-cs"/>
              </a:rPr>
              <a:t>Scanner class breaks the input into tokens using a delimiter which is </a:t>
            </a:r>
            <a:r>
              <a:rPr lang="en-US" sz="2600" b="1">
                <a:solidFill>
                  <a:srgbClr val="000000"/>
                </a:solidFill>
                <a:latin typeface="Constantia" pitchFamily="16" charset="0"/>
                <a:ea typeface="+mn-ea"/>
                <a:cs typeface="+mn-cs"/>
              </a:rPr>
              <a:t>whitespace</a:t>
            </a:r>
            <a:r>
              <a:rPr lang="en-US" sz="2600">
                <a:solidFill>
                  <a:srgbClr val="000000"/>
                </a:solidFill>
                <a:latin typeface="Constantia" pitchFamily="16" charset="0"/>
                <a:ea typeface="+mn-ea"/>
                <a:cs typeface="+mn-cs"/>
              </a:rPr>
              <a:t> by default.</a:t>
            </a:r>
          </a:p>
          <a:p>
            <a:pPr marL="271463" indent="-266700" eaLnBrk="1">
              <a:spcBef>
                <a:spcPts val="650"/>
              </a:spcBef>
              <a:buSzPct val="95000"/>
              <a:tabLst>
                <a:tab pos="266700" algn="l"/>
                <a:tab pos="723900" algn="l"/>
                <a:tab pos="1181100" algn="l"/>
                <a:tab pos="1638300" algn="l"/>
                <a:tab pos="2095500" algn="l"/>
                <a:tab pos="2552700" algn="l"/>
                <a:tab pos="3009900" algn="l"/>
                <a:tab pos="3467100" algn="l"/>
                <a:tab pos="3924300" algn="l"/>
                <a:tab pos="4381500" algn="l"/>
                <a:tab pos="4838700" algn="l"/>
                <a:tab pos="5295900" algn="l"/>
                <a:tab pos="5753100" algn="l"/>
                <a:tab pos="6210300" algn="l"/>
                <a:tab pos="6667500" algn="l"/>
                <a:tab pos="7124700" algn="l"/>
                <a:tab pos="7581900" algn="l"/>
                <a:tab pos="8039100" algn="l"/>
                <a:tab pos="8496300" algn="l"/>
                <a:tab pos="8953500" algn="l"/>
                <a:tab pos="9410700" algn="l"/>
              </a:tabLst>
              <a:defRPr/>
            </a:pPr>
            <a:endParaRPr lang="en-US" sz="2600">
              <a:solidFill>
                <a:srgbClr val="000000"/>
              </a:solidFill>
              <a:latin typeface="Constantia" pitchFamily="16" charset="0"/>
              <a:ea typeface="+mn-ea"/>
              <a:cs typeface="+mn-cs"/>
            </a:endParaRPr>
          </a:p>
          <a:p>
            <a:pPr marL="271463" indent="-266700" eaLnBrk="1">
              <a:spcBef>
                <a:spcPts val="650"/>
              </a:spcBef>
              <a:buSzPct val="95000"/>
              <a:tabLst>
                <a:tab pos="266700" algn="l"/>
                <a:tab pos="723900" algn="l"/>
                <a:tab pos="1181100" algn="l"/>
                <a:tab pos="1638300" algn="l"/>
                <a:tab pos="2095500" algn="l"/>
                <a:tab pos="2552700" algn="l"/>
                <a:tab pos="3009900" algn="l"/>
                <a:tab pos="3467100" algn="l"/>
                <a:tab pos="3924300" algn="l"/>
                <a:tab pos="4381500" algn="l"/>
                <a:tab pos="4838700" algn="l"/>
                <a:tab pos="5295900" algn="l"/>
                <a:tab pos="5753100" algn="l"/>
                <a:tab pos="6210300" algn="l"/>
                <a:tab pos="6667500" algn="l"/>
                <a:tab pos="7124700" algn="l"/>
                <a:tab pos="7581900" algn="l"/>
                <a:tab pos="8039100" algn="l"/>
                <a:tab pos="8496300" algn="l"/>
                <a:tab pos="8953500" algn="l"/>
                <a:tab pos="9410700" algn="l"/>
              </a:tabLst>
              <a:defRPr/>
            </a:pPr>
            <a:endParaRPr lang="en-US" sz="2600">
              <a:solidFill>
                <a:srgbClr val="000000"/>
              </a:solidFill>
              <a:latin typeface="Constantia" pitchFamily="16" charset="0"/>
              <a:ea typeface="+mn-ea"/>
              <a:cs typeface="+mn-cs"/>
            </a:endParaRPr>
          </a:p>
          <a:p>
            <a:pPr marL="273050" indent="-266700" eaLnBrk="1">
              <a:spcBef>
                <a:spcPts val="650"/>
              </a:spcBef>
              <a:buSzPct val="95000"/>
              <a:tabLst>
                <a:tab pos="266700" algn="l"/>
                <a:tab pos="723900" algn="l"/>
                <a:tab pos="1181100" algn="l"/>
                <a:tab pos="1638300" algn="l"/>
                <a:tab pos="2095500" algn="l"/>
                <a:tab pos="2552700" algn="l"/>
                <a:tab pos="3009900" algn="l"/>
                <a:tab pos="3467100" algn="l"/>
                <a:tab pos="3924300" algn="l"/>
                <a:tab pos="4381500" algn="l"/>
                <a:tab pos="4838700" algn="l"/>
                <a:tab pos="5295900" algn="l"/>
                <a:tab pos="5753100" algn="l"/>
                <a:tab pos="6210300" algn="l"/>
                <a:tab pos="6667500" algn="l"/>
                <a:tab pos="7124700" algn="l"/>
                <a:tab pos="7581900" algn="l"/>
                <a:tab pos="8039100" algn="l"/>
                <a:tab pos="8496300" algn="l"/>
                <a:tab pos="8953500" algn="l"/>
                <a:tab pos="9410700" algn="l"/>
              </a:tabLst>
              <a:defRPr/>
            </a:pPr>
            <a:r>
              <a:rPr lang="en-US" sz="2600">
                <a:solidFill>
                  <a:srgbClr val="000000"/>
                </a:solidFill>
                <a:latin typeface="Constantia" pitchFamily="16" charset="0"/>
                <a:ea typeface="+mn-ea"/>
                <a:cs typeface="+mn-cs"/>
              </a:rPr>
              <a:t> </a:t>
            </a:r>
          </a:p>
          <a:p>
            <a:pPr marL="273050" indent="-266700" eaLnBrk="1">
              <a:spcBef>
                <a:spcPts val="650"/>
              </a:spcBef>
              <a:buSzPct val="95000"/>
              <a:tabLst>
                <a:tab pos="266700" algn="l"/>
                <a:tab pos="723900" algn="l"/>
                <a:tab pos="1181100" algn="l"/>
                <a:tab pos="1638300" algn="l"/>
                <a:tab pos="2095500" algn="l"/>
                <a:tab pos="2552700" algn="l"/>
                <a:tab pos="3009900" algn="l"/>
                <a:tab pos="3467100" algn="l"/>
                <a:tab pos="3924300" algn="l"/>
                <a:tab pos="4381500" algn="l"/>
                <a:tab pos="4838700" algn="l"/>
                <a:tab pos="5295900" algn="l"/>
                <a:tab pos="5753100" algn="l"/>
                <a:tab pos="6210300" algn="l"/>
                <a:tab pos="6667500" algn="l"/>
                <a:tab pos="7124700" algn="l"/>
                <a:tab pos="7581900" algn="l"/>
                <a:tab pos="8039100" algn="l"/>
                <a:tab pos="8496300" algn="l"/>
                <a:tab pos="8953500" algn="l"/>
                <a:tab pos="9410700" algn="l"/>
              </a:tabLst>
              <a:defRPr/>
            </a:pPr>
            <a:r>
              <a:rPr lang="en-US" sz="2600">
                <a:solidFill>
                  <a:srgbClr val="000000"/>
                </a:solidFill>
                <a:latin typeface="Constantia" pitchFamily="16" charset="0"/>
                <a:ea typeface="+mn-ea"/>
                <a:cs typeface="+mn-cs"/>
              </a:rPr>
              <a:t>     </a:t>
            </a:r>
          </a:p>
          <a:p>
            <a:pPr marL="271463" indent="-266700" eaLnBrk="1">
              <a:spcBef>
                <a:spcPts val="650"/>
              </a:spcBef>
              <a:buSzPct val="95000"/>
              <a:tabLst>
                <a:tab pos="266700" algn="l"/>
                <a:tab pos="723900" algn="l"/>
                <a:tab pos="1181100" algn="l"/>
                <a:tab pos="1638300" algn="l"/>
                <a:tab pos="2095500" algn="l"/>
                <a:tab pos="2552700" algn="l"/>
                <a:tab pos="3009900" algn="l"/>
                <a:tab pos="3467100" algn="l"/>
                <a:tab pos="3924300" algn="l"/>
                <a:tab pos="4381500" algn="l"/>
                <a:tab pos="4838700" algn="l"/>
                <a:tab pos="5295900" algn="l"/>
                <a:tab pos="5753100" algn="l"/>
                <a:tab pos="6210300" algn="l"/>
                <a:tab pos="6667500" algn="l"/>
                <a:tab pos="7124700" algn="l"/>
                <a:tab pos="7581900" algn="l"/>
                <a:tab pos="8039100" algn="l"/>
                <a:tab pos="8496300" algn="l"/>
                <a:tab pos="8953500" algn="l"/>
                <a:tab pos="9410700" algn="l"/>
              </a:tabLst>
              <a:defRPr/>
            </a:pPr>
            <a:endParaRPr lang="en-US" sz="2600">
              <a:solidFill>
                <a:srgbClr val="000000"/>
              </a:solidFill>
              <a:latin typeface="Constantia" pitchFamily="16" charset="0"/>
              <a:ea typeface="+mn-ea"/>
              <a:cs typeface="+mn-cs"/>
            </a:endParaRPr>
          </a:p>
          <a:p>
            <a:pPr marL="271463" indent="-266700" eaLnBrk="1">
              <a:spcBef>
                <a:spcPts val="650"/>
              </a:spcBef>
              <a:buSzPct val="95000"/>
              <a:tabLst>
                <a:tab pos="266700" algn="l"/>
                <a:tab pos="723900" algn="l"/>
                <a:tab pos="1181100" algn="l"/>
                <a:tab pos="1638300" algn="l"/>
                <a:tab pos="2095500" algn="l"/>
                <a:tab pos="2552700" algn="l"/>
                <a:tab pos="3009900" algn="l"/>
                <a:tab pos="3467100" algn="l"/>
                <a:tab pos="3924300" algn="l"/>
                <a:tab pos="4381500" algn="l"/>
                <a:tab pos="4838700" algn="l"/>
                <a:tab pos="5295900" algn="l"/>
                <a:tab pos="5753100" algn="l"/>
                <a:tab pos="6210300" algn="l"/>
                <a:tab pos="6667500" algn="l"/>
                <a:tab pos="7124700" algn="l"/>
                <a:tab pos="7581900" algn="l"/>
                <a:tab pos="8039100" algn="l"/>
                <a:tab pos="8496300" algn="l"/>
                <a:tab pos="8953500" algn="l"/>
                <a:tab pos="9410700" algn="l"/>
              </a:tabLst>
              <a:defRPr/>
            </a:pPr>
            <a:endParaRPr lang="en-US" sz="2600">
              <a:solidFill>
                <a:srgbClr val="000000"/>
              </a:solidFill>
              <a:latin typeface="Constantia" pitchFamily="16" charset="0"/>
              <a:ea typeface="+mn-ea"/>
              <a:cs typeface="+mn-cs"/>
            </a:endParaRPr>
          </a:p>
        </p:txBody>
      </p:sp>
      <p:sp>
        <p:nvSpPr>
          <p:cNvPr id="88067" name="Rectangle 2"/>
          <p:cNvSpPr>
            <a:spLocks noGrp="1" noChangeArrowheads="1"/>
          </p:cNvSpPr>
          <p:nvPr>
            <p:ph type="title"/>
          </p:nvPr>
        </p:nvSpPr>
        <p:spPr>
          <a:xfrm>
            <a:off x="608641" y="0"/>
            <a:ext cx="10968959" cy="995145"/>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Scanner class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p:cNvSpPr>
            <a:spLocks noGrp="1" noChangeArrowheads="1"/>
          </p:cNvSpPr>
          <p:nvPr>
            <p:ph type="title"/>
          </p:nvPr>
        </p:nvSpPr>
        <p:spPr>
          <a:xfrm>
            <a:off x="608641" y="273629"/>
            <a:ext cx="10968959" cy="114348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Reading Inputs From Keyboard</a:t>
            </a:r>
          </a:p>
        </p:txBody>
      </p:sp>
      <p:pic>
        <p:nvPicPr>
          <p:cNvPr id="86019" name="Picture 2"/>
          <p:cNvPicPr>
            <a:picLocks noChangeAspect="1" noChangeArrowheads="1"/>
          </p:cNvPicPr>
          <p:nvPr/>
        </p:nvPicPr>
        <p:blipFill>
          <a:blip r:embed="rId3" cstate="print"/>
          <a:srcRect/>
          <a:stretch>
            <a:fillRect/>
          </a:stretch>
        </p:blipFill>
        <p:spPr bwMode="auto">
          <a:xfrm>
            <a:off x="1290240" y="1417109"/>
            <a:ext cx="9659521" cy="4977163"/>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489" y="145200"/>
            <a:ext cx="10364451" cy="691299"/>
          </a:xfrm>
        </p:spPr>
        <p:txBody>
          <a:bodyPr/>
          <a:lstStyle/>
          <a:p>
            <a:r>
              <a:rPr lang="en-IN" dirty="0" smtClean="0"/>
              <a:t>Variables</a:t>
            </a:r>
            <a:endParaRPr lang="en-IN" dirty="0"/>
          </a:p>
        </p:txBody>
      </p:sp>
      <p:sp>
        <p:nvSpPr>
          <p:cNvPr id="5" name="TextBox 4"/>
          <p:cNvSpPr txBox="1"/>
          <p:nvPr/>
        </p:nvSpPr>
        <p:spPr>
          <a:xfrm>
            <a:off x="1309192" y="791785"/>
            <a:ext cx="9836727" cy="1600438"/>
          </a:xfrm>
          <a:prstGeom prst="rect">
            <a:avLst/>
          </a:prstGeom>
          <a:noFill/>
        </p:spPr>
        <p:txBody>
          <a:bodyPr wrap="square" rtlCol="0">
            <a:spAutoFit/>
          </a:bodyPr>
          <a:lstStyle/>
          <a:p>
            <a:pPr marL="285750" indent="-285750">
              <a:buFont typeface="Arial" panose="020B0604020202020204" pitchFamily="34" charset="0"/>
              <a:buChar char="•"/>
            </a:pPr>
            <a:r>
              <a:rPr lang="en-IN" sz="1400" dirty="0" smtClean="0"/>
              <a:t>Variable is name of reserved area allocated in memory. </a:t>
            </a:r>
          </a:p>
          <a:p>
            <a:pPr marL="285750" indent="-285750">
              <a:buFont typeface="Arial" panose="020B0604020202020204" pitchFamily="34" charset="0"/>
              <a:buChar char="•"/>
            </a:pPr>
            <a:r>
              <a:rPr lang="en-IN" sz="1400" dirty="0" smtClean="0"/>
              <a:t>Identifier whose value will change during execution of the program.</a:t>
            </a:r>
          </a:p>
          <a:p>
            <a:r>
              <a:rPr lang="en-IN" sz="1400" dirty="0" smtClean="0"/>
              <a:t>Rules:</a:t>
            </a:r>
          </a:p>
          <a:p>
            <a:pPr marL="742950" lvl="1" indent="-285750">
              <a:buFont typeface="Wingdings" panose="05000000000000000000" pitchFamily="2" charset="2"/>
              <a:buChar char="ü"/>
            </a:pPr>
            <a:r>
              <a:rPr lang="en-IN" sz="1400" dirty="0" smtClean="0"/>
              <a:t>First letter must be an alphabet</a:t>
            </a:r>
          </a:p>
          <a:p>
            <a:pPr marL="742950" lvl="1" indent="-285750">
              <a:buFont typeface="Wingdings" panose="05000000000000000000" pitchFamily="2" charset="2"/>
              <a:buChar char="ü"/>
            </a:pPr>
            <a:r>
              <a:rPr lang="en-IN" sz="1400" dirty="0" smtClean="0"/>
              <a:t>Length can be </a:t>
            </a:r>
            <a:r>
              <a:rPr lang="en-IN" sz="1400" dirty="0" err="1" smtClean="0"/>
              <a:t>upto</a:t>
            </a:r>
            <a:r>
              <a:rPr lang="en-IN" sz="1400" dirty="0" smtClean="0"/>
              <a:t> 32 characters</a:t>
            </a:r>
          </a:p>
          <a:p>
            <a:pPr marL="742950" lvl="1" indent="-285750">
              <a:buFont typeface="Wingdings" panose="05000000000000000000" pitchFamily="2" charset="2"/>
              <a:buChar char="ü"/>
            </a:pPr>
            <a:r>
              <a:rPr lang="en-IN" sz="1400" dirty="0" smtClean="0"/>
              <a:t>No special characters allowed except underscore( _ )</a:t>
            </a:r>
          </a:p>
          <a:p>
            <a:pPr marL="742950" lvl="1" indent="-285750">
              <a:buFont typeface="Wingdings" panose="05000000000000000000" pitchFamily="2" charset="2"/>
              <a:buChar char="ü"/>
            </a:pPr>
            <a:r>
              <a:rPr lang="en-IN" sz="1400" dirty="0" smtClean="0"/>
              <a:t>No keyword to be used</a:t>
            </a:r>
            <a:endParaRPr lang="en-IN" sz="1400" dirty="0"/>
          </a:p>
        </p:txBody>
      </p:sp>
      <p:pic>
        <p:nvPicPr>
          <p:cNvPr id="5122" name="Picture 2" descr="types of variabl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12313" y="2607667"/>
            <a:ext cx="2943225" cy="1504951"/>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1447287" y="4413553"/>
            <a:ext cx="3695700" cy="2314575"/>
          </a:xfrm>
          <a:prstGeom prst="rect">
            <a:avLst/>
          </a:prstGeom>
        </p:spPr>
      </p:pic>
      <p:sp>
        <p:nvSpPr>
          <p:cNvPr id="9" name="TextBox 8"/>
          <p:cNvSpPr txBox="1"/>
          <p:nvPr/>
        </p:nvSpPr>
        <p:spPr>
          <a:xfrm>
            <a:off x="5386500" y="3391183"/>
            <a:ext cx="4407243" cy="461665"/>
          </a:xfrm>
          <a:prstGeom prst="rect">
            <a:avLst/>
          </a:prstGeom>
          <a:noFill/>
        </p:spPr>
        <p:txBody>
          <a:bodyPr wrap="square" rtlCol="0">
            <a:spAutoFit/>
          </a:bodyPr>
          <a:lstStyle/>
          <a:p>
            <a:r>
              <a:rPr lang="en-IN" sz="1200" dirty="0">
                <a:solidFill>
                  <a:srgbClr val="FF0000"/>
                </a:solidFill>
              </a:rPr>
              <a:t>A static variable is one that’s associated with a class, not objects of that class</a:t>
            </a:r>
            <a:r>
              <a:rPr lang="en-IN" sz="1200" dirty="0"/>
              <a:t>. </a:t>
            </a:r>
            <a:r>
              <a:rPr lang="en-IN" sz="1200" dirty="0" smtClean="0"/>
              <a:t> Used in counting of objects</a:t>
            </a:r>
            <a:endParaRPr lang="en-IN" sz="1200" dirty="0"/>
          </a:p>
        </p:txBody>
      </p:sp>
      <p:sp>
        <p:nvSpPr>
          <p:cNvPr id="11" name="TextBox 10"/>
          <p:cNvSpPr txBox="1"/>
          <p:nvPr/>
        </p:nvSpPr>
        <p:spPr>
          <a:xfrm>
            <a:off x="5569381" y="4612394"/>
            <a:ext cx="4407243" cy="276999"/>
          </a:xfrm>
          <a:prstGeom prst="rect">
            <a:avLst/>
          </a:prstGeom>
          <a:noFill/>
        </p:spPr>
        <p:txBody>
          <a:bodyPr wrap="square" rtlCol="0">
            <a:spAutoFit/>
          </a:bodyPr>
          <a:lstStyle/>
          <a:p>
            <a:r>
              <a:rPr lang="en-IN" sz="1200" dirty="0">
                <a:solidFill>
                  <a:srgbClr val="FF0000"/>
                </a:solidFill>
              </a:rPr>
              <a:t>A </a:t>
            </a:r>
            <a:r>
              <a:rPr lang="en-IN" sz="1200" dirty="0" smtClean="0">
                <a:solidFill>
                  <a:srgbClr val="FF0000"/>
                </a:solidFill>
              </a:rPr>
              <a:t>instance </a:t>
            </a:r>
            <a:r>
              <a:rPr lang="en-IN" sz="1200" dirty="0">
                <a:solidFill>
                  <a:srgbClr val="FF0000"/>
                </a:solidFill>
              </a:rPr>
              <a:t>variable is one </a:t>
            </a:r>
            <a:r>
              <a:rPr lang="en-IN" sz="1200" dirty="0" smtClean="0">
                <a:solidFill>
                  <a:srgbClr val="FF0000"/>
                </a:solidFill>
              </a:rPr>
              <a:t>associates </a:t>
            </a:r>
            <a:r>
              <a:rPr lang="en-IN" sz="1200" dirty="0">
                <a:solidFill>
                  <a:srgbClr val="FF0000"/>
                </a:solidFill>
              </a:rPr>
              <a:t>with </a:t>
            </a:r>
            <a:r>
              <a:rPr lang="en-IN" sz="1200" dirty="0" smtClean="0">
                <a:solidFill>
                  <a:srgbClr val="FF0000"/>
                </a:solidFill>
              </a:rPr>
              <a:t>objects </a:t>
            </a:r>
            <a:r>
              <a:rPr lang="en-IN" sz="1200" dirty="0">
                <a:solidFill>
                  <a:srgbClr val="FF0000"/>
                </a:solidFill>
              </a:rPr>
              <a:t>of that class</a:t>
            </a:r>
            <a:r>
              <a:rPr lang="en-IN" sz="1200" dirty="0"/>
              <a:t>. </a:t>
            </a:r>
          </a:p>
        </p:txBody>
      </p:sp>
    </p:spTree>
    <p:extLst>
      <p:ext uri="{BB962C8B-B14F-4D97-AF65-F5344CB8AC3E}">
        <p14:creationId xmlns="" xmlns:p14="http://schemas.microsoft.com/office/powerpoint/2010/main" val="1547018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74824"/>
          </a:xfrm>
        </p:spPr>
        <p:txBody>
          <a:bodyPr/>
          <a:lstStyle/>
          <a:p>
            <a:r>
              <a:rPr lang="en-IN" dirty="0" smtClean="0"/>
              <a:t>JAVA Data </a:t>
            </a:r>
            <a:r>
              <a:rPr lang="en-IN" dirty="0"/>
              <a:t>types</a:t>
            </a:r>
          </a:p>
        </p:txBody>
      </p:sp>
      <p:pic>
        <p:nvPicPr>
          <p:cNvPr id="3074" name="Picture 2" descr="datatype in jav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78935" y="1293342"/>
            <a:ext cx="5848350" cy="4486276"/>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 xmlns:p14="http://schemas.microsoft.com/office/powerpoint/2010/main" val="189651015"/>
              </p:ext>
            </p:extLst>
          </p:nvPr>
        </p:nvGraphicFramePr>
        <p:xfrm>
          <a:off x="6953305" y="1502920"/>
          <a:ext cx="4447863" cy="3291840"/>
        </p:xfrm>
        <a:graphic>
          <a:graphicData uri="http://schemas.openxmlformats.org/drawingml/2006/table">
            <a:tbl>
              <a:tblPr/>
              <a:tblGrid>
                <a:gridCol w="1482621"/>
                <a:gridCol w="1482621"/>
                <a:gridCol w="1482621"/>
              </a:tblGrid>
              <a:tr h="0">
                <a:tc>
                  <a:txBody>
                    <a:bodyPr/>
                    <a:lstStyle/>
                    <a:p>
                      <a:r>
                        <a:rPr lang="en-IN" b="1" dirty="0"/>
                        <a:t>Data Type</a:t>
                      </a:r>
                      <a:endParaRPr lang="en-IN" dirty="0"/>
                    </a:p>
                  </a:txBody>
                  <a:tcPr anchor="ctr">
                    <a:lnL>
                      <a:noFill/>
                    </a:lnL>
                    <a:lnR>
                      <a:noFill/>
                    </a:lnR>
                    <a:lnT>
                      <a:noFill/>
                    </a:lnT>
                    <a:lnB>
                      <a:noFill/>
                    </a:lnB>
                    <a:solidFill>
                      <a:srgbClr val="FFFFFF"/>
                    </a:solidFill>
                  </a:tcPr>
                </a:tc>
                <a:tc>
                  <a:txBody>
                    <a:bodyPr/>
                    <a:lstStyle/>
                    <a:p>
                      <a:r>
                        <a:rPr lang="en-IN" b="1"/>
                        <a:t>Default Value</a:t>
                      </a:r>
                      <a:endParaRPr lang="en-IN"/>
                    </a:p>
                  </a:txBody>
                  <a:tcPr anchor="ctr">
                    <a:lnL>
                      <a:noFill/>
                    </a:lnL>
                    <a:lnR>
                      <a:noFill/>
                    </a:lnR>
                    <a:lnT>
                      <a:noFill/>
                    </a:lnT>
                    <a:lnB>
                      <a:noFill/>
                    </a:lnB>
                    <a:solidFill>
                      <a:srgbClr val="FFFFFF"/>
                    </a:solidFill>
                  </a:tcPr>
                </a:tc>
                <a:tc>
                  <a:txBody>
                    <a:bodyPr/>
                    <a:lstStyle/>
                    <a:p>
                      <a:r>
                        <a:rPr lang="en-IN" b="1"/>
                        <a:t>Default size</a:t>
                      </a:r>
                      <a:endParaRPr lang="en-IN"/>
                    </a:p>
                  </a:txBody>
                  <a:tcPr anchor="ctr">
                    <a:lnL>
                      <a:noFill/>
                    </a:lnL>
                    <a:lnR>
                      <a:noFill/>
                    </a:lnR>
                    <a:lnT>
                      <a:noFill/>
                    </a:lnT>
                    <a:lnB>
                      <a:noFill/>
                    </a:lnB>
                    <a:solidFill>
                      <a:srgbClr val="FFFFFF"/>
                    </a:solidFill>
                  </a:tcPr>
                </a:tc>
              </a:tr>
              <a:tr h="0">
                <a:tc>
                  <a:txBody>
                    <a:bodyPr/>
                    <a:lstStyle/>
                    <a:p>
                      <a:r>
                        <a:rPr lang="en-IN" b="0" i="0">
                          <a:solidFill>
                            <a:srgbClr val="000000"/>
                          </a:solidFill>
                          <a:effectLst/>
                          <a:latin typeface="Verdana" panose="020B0604030504040204" pitchFamily="34" charset="0"/>
                        </a:rPr>
                        <a:t>boolean</a:t>
                      </a:r>
                    </a:p>
                  </a:txBody>
                  <a:tcPr anchor="ctr">
                    <a:lnL>
                      <a:noFill/>
                    </a:lnL>
                    <a:lnR>
                      <a:noFill/>
                    </a:lnR>
                    <a:lnT>
                      <a:noFill/>
                    </a:lnT>
                    <a:lnB>
                      <a:noFill/>
                    </a:lnB>
                    <a:solidFill>
                      <a:srgbClr val="FFFFFF"/>
                    </a:solidFill>
                  </a:tcPr>
                </a:tc>
                <a:tc>
                  <a:txBody>
                    <a:bodyPr/>
                    <a:lstStyle/>
                    <a:p>
                      <a:r>
                        <a:rPr lang="en-IN" b="0" i="0">
                          <a:solidFill>
                            <a:srgbClr val="000000"/>
                          </a:solidFill>
                          <a:effectLst/>
                          <a:latin typeface="Verdana" panose="020B0604030504040204" pitchFamily="34" charset="0"/>
                        </a:rPr>
                        <a:t>false</a:t>
                      </a:r>
                    </a:p>
                  </a:txBody>
                  <a:tcPr anchor="ctr">
                    <a:lnL>
                      <a:noFill/>
                    </a:lnL>
                    <a:lnR>
                      <a:noFill/>
                    </a:lnR>
                    <a:lnT>
                      <a:noFill/>
                    </a:lnT>
                    <a:lnB>
                      <a:noFill/>
                    </a:lnB>
                    <a:solidFill>
                      <a:srgbClr val="FFFFFF"/>
                    </a:solidFill>
                  </a:tcPr>
                </a:tc>
                <a:tc>
                  <a:txBody>
                    <a:bodyPr/>
                    <a:lstStyle/>
                    <a:p>
                      <a:r>
                        <a:rPr lang="en-IN" b="0" i="0">
                          <a:solidFill>
                            <a:srgbClr val="000000"/>
                          </a:solidFill>
                          <a:effectLst/>
                          <a:latin typeface="Verdana" panose="020B0604030504040204" pitchFamily="34" charset="0"/>
                        </a:rPr>
                        <a:t>1 bit</a:t>
                      </a:r>
                    </a:p>
                  </a:txBody>
                  <a:tcPr anchor="ctr">
                    <a:lnL>
                      <a:noFill/>
                    </a:lnL>
                    <a:lnR>
                      <a:noFill/>
                    </a:lnR>
                    <a:lnT>
                      <a:noFill/>
                    </a:lnT>
                    <a:lnB>
                      <a:noFill/>
                    </a:lnB>
                    <a:solidFill>
                      <a:srgbClr val="FFFFFF"/>
                    </a:solidFill>
                  </a:tcPr>
                </a:tc>
              </a:tr>
              <a:tr h="0">
                <a:tc>
                  <a:txBody>
                    <a:bodyPr/>
                    <a:lstStyle/>
                    <a:p>
                      <a:r>
                        <a:rPr lang="en-IN" b="0" i="0">
                          <a:solidFill>
                            <a:srgbClr val="000000"/>
                          </a:solidFill>
                          <a:effectLst/>
                          <a:latin typeface="Verdana" panose="020B0604030504040204" pitchFamily="34" charset="0"/>
                        </a:rPr>
                        <a:t>char</a:t>
                      </a:r>
                    </a:p>
                  </a:txBody>
                  <a:tcPr anchor="ctr">
                    <a:lnL>
                      <a:noFill/>
                    </a:lnL>
                    <a:lnR>
                      <a:noFill/>
                    </a:lnR>
                    <a:lnT>
                      <a:noFill/>
                    </a:lnT>
                    <a:lnB>
                      <a:noFill/>
                    </a:lnB>
                    <a:solidFill>
                      <a:srgbClr val="FFFFFF"/>
                    </a:solidFill>
                  </a:tcPr>
                </a:tc>
                <a:tc>
                  <a:txBody>
                    <a:bodyPr/>
                    <a:lstStyle/>
                    <a:p>
                      <a:r>
                        <a:rPr lang="en-IN" b="0" i="0">
                          <a:solidFill>
                            <a:srgbClr val="000000"/>
                          </a:solidFill>
                          <a:effectLst/>
                          <a:latin typeface="Verdana" panose="020B0604030504040204" pitchFamily="34" charset="0"/>
                        </a:rPr>
                        <a:t>'\u0000'</a:t>
                      </a:r>
                    </a:p>
                  </a:txBody>
                  <a:tcPr anchor="ctr">
                    <a:lnL>
                      <a:noFill/>
                    </a:lnL>
                    <a:lnR>
                      <a:noFill/>
                    </a:lnR>
                    <a:lnT>
                      <a:noFill/>
                    </a:lnT>
                    <a:lnB>
                      <a:noFill/>
                    </a:lnB>
                    <a:solidFill>
                      <a:srgbClr val="FFFFFF"/>
                    </a:solidFill>
                  </a:tcPr>
                </a:tc>
                <a:tc>
                  <a:txBody>
                    <a:bodyPr/>
                    <a:lstStyle/>
                    <a:p>
                      <a:r>
                        <a:rPr lang="en-IN" b="0" i="0">
                          <a:solidFill>
                            <a:srgbClr val="000000"/>
                          </a:solidFill>
                          <a:effectLst/>
                          <a:latin typeface="Verdana" panose="020B0604030504040204" pitchFamily="34" charset="0"/>
                        </a:rPr>
                        <a:t>2 byte</a:t>
                      </a:r>
                    </a:p>
                  </a:txBody>
                  <a:tcPr anchor="ctr">
                    <a:lnL>
                      <a:noFill/>
                    </a:lnL>
                    <a:lnR>
                      <a:noFill/>
                    </a:lnR>
                    <a:lnT>
                      <a:noFill/>
                    </a:lnT>
                    <a:lnB>
                      <a:noFill/>
                    </a:lnB>
                    <a:solidFill>
                      <a:srgbClr val="FFFFFF"/>
                    </a:solidFill>
                  </a:tcPr>
                </a:tc>
              </a:tr>
              <a:tr h="0">
                <a:tc>
                  <a:txBody>
                    <a:bodyPr/>
                    <a:lstStyle/>
                    <a:p>
                      <a:r>
                        <a:rPr lang="en-IN" b="0" i="0">
                          <a:solidFill>
                            <a:srgbClr val="000000"/>
                          </a:solidFill>
                          <a:effectLst/>
                          <a:latin typeface="Verdana" panose="020B0604030504040204" pitchFamily="34" charset="0"/>
                        </a:rPr>
                        <a:t>byte</a:t>
                      </a:r>
                    </a:p>
                  </a:txBody>
                  <a:tcPr anchor="ctr">
                    <a:lnL>
                      <a:noFill/>
                    </a:lnL>
                    <a:lnR>
                      <a:noFill/>
                    </a:lnR>
                    <a:lnT>
                      <a:noFill/>
                    </a:lnT>
                    <a:lnB>
                      <a:noFill/>
                    </a:lnB>
                    <a:solidFill>
                      <a:srgbClr val="FFFFFF"/>
                    </a:solidFill>
                  </a:tcPr>
                </a:tc>
                <a:tc>
                  <a:txBody>
                    <a:bodyPr/>
                    <a:lstStyle/>
                    <a:p>
                      <a:r>
                        <a:rPr lang="en-IN" b="0" i="0">
                          <a:solidFill>
                            <a:srgbClr val="000000"/>
                          </a:solidFill>
                          <a:effectLst/>
                          <a:latin typeface="Verdana" panose="020B0604030504040204" pitchFamily="34" charset="0"/>
                        </a:rPr>
                        <a:t>0</a:t>
                      </a:r>
                    </a:p>
                  </a:txBody>
                  <a:tcPr anchor="ctr">
                    <a:lnL>
                      <a:noFill/>
                    </a:lnL>
                    <a:lnR>
                      <a:noFill/>
                    </a:lnR>
                    <a:lnT>
                      <a:noFill/>
                    </a:lnT>
                    <a:lnB>
                      <a:noFill/>
                    </a:lnB>
                    <a:solidFill>
                      <a:srgbClr val="FFFFFF"/>
                    </a:solidFill>
                  </a:tcPr>
                </a:tc>
                <a:tc>
                  <a:txBody>
                    <a:bodyPr/>
                    <a:lstStyle/>
                    <a:p>
                      <a:r>
                        <a:rPr lang="en-IN" b="0" i="0">
                          <a:solidFill>
                            <a:srgbClr val="000000"/>
                          </a:solidFill>
                          <a:effectLst/>
                          <a:latin typeface="Verdana" panose="020B0604030504040204" pitchFamily="34" charset="0"/>
                        </a:rPr>
                        <a:t>1 byte</a:t>
                      </a:r>
                    </a:p>
                  </a:txBody>
                  <a:tcPr anchor="ctr">
                    <a:lnL>
                      <a:noFill/>
                    </a:lnL>
                    <a:lnR>
                      <a:noFill/>
                    </a:lnR>
                    <a:lnT>
                      <a:noFill/>
                    </a:lnT>
                    <a:lnB>
                      <a:noFill/>
                    </a:lnB>
                    <a:solidFill>
                      <a:srgbClr val="FFFFFF"/>
                    </a:solidFill>
                  </a:tcPr>
                </a:tc>
              </a:tr>
              <a:tr h="0">
                <a:tc>
                  <a:txBody>
                    <a:bodyPr/>
                    <a:lstStyle/>
                    <a:p>
                      <a:r>
                        <a:rPr lang="en-IN" b="0" i="0">
                          <a:solidFill>
                            <a:srgbClr val="000000"/>
                          </a:solidFill>
                          <a:effectLst/>
                          <a:latin typeface="Verdana" panose="020B0604030504040204" pitchFamily="34" charset="0"/>
                        </a:rPr>
                        <a:t>short</a:t>
                      </a:r>
                    </a:p>
                  </a:txBody>
                  <a:tcPr anchor="ctr">
                    <a:lnL>
                      <a:noFill/>
                    </a:lnL>
                    <a:lnR>
                      <a:noFill/>
                    </a:lnR>
                    <a:lnT>
                      <a:noFill/>
                    </a:lnT>
                    <a:lnB>
                      <a:noFill/>
                    </a:lnB>
                    <a:solidFill>
                      <a:srgbClr val="FFFFFF"/>
                    </a:solidFill>
                  </a:tcPr>
                </a:tc>
                <a:tc>
                  <a:txBody>
                    <a:bodyPr/>
                    <a:lstStyle/>
                    <a:p>
                      <a:r>
                        <a:rPr lang="en-IN" b="0" i="0" dirty="0">
                          <a:solidFill>
                            <a:srgbClr val="000000"/>
                          </a:solidFill>
                          <a:effectLst/>
                          <a:latin typeface="Verdana" panose="020B0604030504040204" pitchFamily="34" charset="0"/>
                        </a:rPr>
                        <a:t>0</a:t>
                      </a:r>
                    </a:p>
                  </a:txBody>
                  <a:tcPr anchor="ctr">
                    <a:lnL>
                      <a:noFill/>
                    </a:lnL>
                    <a:lnR>
                      <a:noFill/>
                    </a:lnR>
                    <a:lnT>
                      <a:noFill/>
                    </a:lnT>
                    <a:lnB>
                      <a:noFill/>
                    </a:lnB>
                    <a:solidFill>
                      <a:srgbClr val="FFFFFF"/>
                    </a:solidFill>
                  </a:tcPr>
                </a:tc>
                <a:tc>
                  <a:txBody>
                    <a:bodyPr/>
                    <a:lstStyle/>
                    <a:p>
                      <a:r>
                        <a:rPr lang="en-IN" b="0" i="0">
                          <a:solidFill>
                            <a:srgbClr val="000000"/>
                          </a:solidFill>
                          <a:effectLst/>
                          <a:latin typeface="Verdana" panose="020B0604030504040204" pitchFamily="34" charset="0"/>
                        </a:rPr>
                        <a:t>2 byte</a:t>
                      </a:r>
                    </a:p>
                  </a:txBody>
                  <a:tcPr anchor="ctr">
                    <a:lnL>
                      <a:noFill/>
                    </a:lnL>
                    <a:lnR>
                      <a:noFill/>
                    </a:lnR>
                    <a:lnT>
                      <a:noFill/>
                    </a:lnT>
                    <a:lnB>
                      <a:noFill/>
                    </a:lnB>
                    <a:solidFill>
                      <a:srgbClr val="FFFFFF"/>
                    </a:solidFill>
                  </a:tcPr>
                </a:tc>
              </a:tr>
              <a:tr h="0">
                <a:tc>
                  <a:txBody>
                    <a:bodyPr/>
                    <a:lstStyle/>
                    <a:p>
                      <a:r>
                        <a:rPr lang="en-IN" b="0" i="0">
                          <a:solidFill>
                            <a:srgbClr val="000000"/>
                          </a:solidFill>
                          <a:effectLst/>
                          <a:latin typeface="Verdana" panose="020B0604030504040204" pitchFamily="34" charset="0"/>
                        </a:rPr>
                        <a:t>int</a:t>
                      </a:r>
                    </a:p>
                  </a:txBody>
                  <a:tcPr anchor="ctr">
                    <a:lnL>
                      <a:noFill/>
                    </a:lnL>
                    <a:lnR>
                      <a:noFill/>
                    </a:lnR>
                    <a:lnT>
                      <a:noFill/>
                    </a:lnT>
                    <a:lnB>
                      <a:noFill/>
                    </a:lnB>
                    <a:solidFill>
                      <a:srgbClr val="FFFFFF"/>
                    </a:solidFill>
                  </a:tcPr>
                </a:tc>
                <a:tc>
                  <a:txBody>
                    <a:bodyPr/>
                    <a:lstStyle/>
                    <a:p>
                      <a:r>
                        <a:rPr lang="en-IN" b="0" i="0">
                          <a:solidFill>
                            <a:srgbClr val="000000"/>
                          </a:solidFill>
                          <a:effectLst/>
                          <a:latin typeface="Verdana" panose="020B0604030504040204" pitchFamily="34" charset="0"/>
                        </a:rPr>
                        <a:t>0</a:t>
                      </a:r>
                    </a:p>
                  </a:txBody>
                  <a:tcPr anchor="ctr">
                    <a:lnL>
                      <a:noFill/>
                    </a:lnL>
                    <a:lnR>
                      <a:noFill/>
                    </a:lnR>
                    <a:lnT>
                      <a:noFill/>
                    </a:lnT>
                    <a:lnB>
                      <a:noFill/>
                    </a:lnB>
                    <a:solidFill>
                      <a:srgbClr val="FFFFFF"/>
                    </a:solidFill>
                  </a:tcPr>
                </a:tc>
                <a:tc>
                  <a:txBody>
                    <a:bodyPr/>
                    <a:lstStyle/>
                    <a:p>
                      <a:r>
                        <a:rPr lang="en-IN" b="0" i="0">
                          <a:solidFill>
                            <a:srgbClr val="000000"/>
                          </a:solidFill>
                          <a:effectLst/>
                          <a:latin typeface="Verdana" panose="020B0604030504040204" pitchFamily="34" charset="0"/>
                        </a:rPr>
                        <a:t>4 byte</a:t>
                      </a:r>
                    </a:p>
                  </a:txBody>
                  <a:tcPr anchor="ctr">
                    <a:lnL>
                      <a:noFill/>
                    </a:lnL>
                    <a:lnR>
                      <a:noFill/>
                    </a:lnR>
                    <a:lnT>
                      <a:noFill/>
                    </a:lnT>
                    <a:lnB>
                      <a:noFill/>
                    </a:lnB>
                    <a:solidFill>
                      <a:srgbClr val="FFFFFF"/>
                    </a:solidFill>
                  </a:tcPr>
                </a:tc>
              </a:tr>
              <a:tr h="0">
                <a:tc>
                  <a:txBody>
                    <a:bodyPr/>
                    <a:lstStyle/>
                    <a:p>
                      <a:r>
                        <a:rPr lang="en-IN" b="0" i="0">
                          <a:solidFill>
                            <a:srgbClr val="000000"/>
                          </a:solidFill>
                          <a:effectLst/>
                          <a:latin typeface="Verdana" panose="020B0604030504040204" pitchFamily="34" charset="0"/>
                        </a:rPr>
                        <a:t>long</a:t>
                      </a:r>
                    </a:p>
                  </a:txBody>
                  <a:tcPr anchor="ctr">
                    <a:lnL>
                      <a:noFill/>
                    </a:lnL>
                    <a:lnR>
                      <a:noFill/>
                    </a:lnR>
                    <a:lnT>
                      <a:noFill/>
                    </a:lnT>
                    <a:lnB>
                      <a:noFill/>
                    </a:lnB>
                    <a:solidFill>
                      <a:srgbClr val="FFFFFF"/>
                    </a:solidFill>
                  </a:tcPr>
                </a:tc>
                <a:tc>
                  <a:txBody>
                    <a:bodyPr/>
                    <a:lstStyle/>
                    <a:p>
                      <a:r>
                        <a:rPr lang="en-IN" b="0" i="0">
                          <a:solidFill>
                            <a:srgbClr val="000000"/>
                          </a:solidFill>
                          <a:effectLst/>
                          <a:latin typeface="Verdana" panose="020B0604030504040204" pitchFamily="34" charset="0"/>
                        </a:rPr>
                        <a:t>0L</a:t>
                      </a:r>
                    </a:p>
                  </a:txBody>
                  <a:tcPr anchor="ctr">
                    <a:lnL>
                      <a:noFill/>
                    </a:lnL>
                    <a:lnR>
                      <a:noFill/>
                    </a:lnR>
                    <a:lnT>
                      <a:noFill/>
                    </a:lnT>
                    <a:lnB>
                      <a:noFill/>
                    </a:lnB>
                    <a:solidFill>
                      <a:srgbClr val="FFFFFF"/>
                    </a:solidFill>
                  </a:tcPr>
                </a:tc>
                <a:tc>
                  <a:txBody>
                    <a:bodyPr/>
                    <a:lstStyle/>
                    <a:p>
                      <a:r>
                        <a:rPr lang="en-IN" b="0" i="0">
                          <a:solidFill>
                            <a:srgbClr val="000000"/>
                          </a:solidFill>
                          <a:effectLst/>
                          <a:latin typeface="Verdana" panose="020B0604030504040204" pitchFamily="34" charset="0"/>
                        </a:rPr>
                        <a:t>8 byte</a:t>
                      </a:r>
                    </a:p>
                  </a:txBody>
                  <a:tcPr anchor="ctr">
                    <a:lnL>
                      <a:noFill/>
                    </a:lnL>
                    <a:lnR>
                      <a:noFill/>
                    </a:lnR>
                    <a:lnT>
                      <a:noFill/>
                    </a:lnT>
                    <a:lnB>
                      <a:noFill/>
                    </a:lnB>
                    <a:solidFill>
                      <a:srgbClr val="FFFFFF"/>
                    </a:solidFill>
                  </a:tcPr>
                </a:tc>
              </a:tr>
              <a:tr h="0">
                <a:tc>
                  <a:txBody>
                    <a:bodyPr/>
                    <a:lstStyle/>
                    <a:p>
                      <a:r>
                        <a:rPr lang="en-IN" b="0" i="0">
                          <a:solidFill>
                            <a:srgbClr val="000000"/>
                          </a:solidFill>
                          <a:effectLst/>
                          <a:latin typeface="Verdana" panose="020B0604030504040204" pitchFamily="34" charset="0"/>
                        </a:rPr>
                        <a:t>float</a:t>
                      </a:r>
                    </a:p>
                  </a:txBody>
                  <a:tcPr anchor="ctr">
                    <a:lnL>
                      <a:noFill/>
                    </a:lnL>
                    <a:lnR>
                      <a:noFill/>
                    </a:lnR>
                    <a:lnT>
                      <a:noFill/>
                    </a:lnT>
                    <a:lnB>
                      <a:noFill/>
                    </a:lnB>
                    <a:solidFill>
                      <a:srgbClr val="FFFFFF"/>
                    </a:solidFill>
                  </a:tcPr>
                </a:tc>
                <a:tc>
                  <a:txBody>
                    <a:bodyPr/>
                    <a:lstStyle/>
                    <a:p>
                      <a:r>
                        <a:rPr lang="en-IN" b="0" i="0">
                          <a:solidFill>
                            <a:srgbClr val="000000"/>
                          </a:solidFill>
                          <a:effectLst/>
                          <a:latin typeface="Verdana" panose="020B0604030504040204" pitchFamily="34" charset="0"/>
                        </a:rPr>
                        <a:t>0.0f</a:t>
                      </a:r>
                    </a:p>
                  </a:txBody>
                  <a:tcPr anchor="ctr">
                    <a:lnL>
                      <a:noFill/>
                    </a:lnL>
                    <a:lnR>
                      <a:noFill/>
                    </a:lnR>
                    <a:lnT>
                      <a:noFill/>
                    </a:lnT>
                    <a:lnB>
                      <a:noFill/>
                    </a:lnB>
                    <a:solidFill>
                      <a:srgbClr val="FFFFFF"/>
                    </a:solidFill>
                  </a:tcPr>
                </a:tc>
                <a:tc>
                  <a:txBody>
                    <a:bodyPr/>
                    <a:lstStyle/>
                    <a:p>
                      <a:r>
                        <a:rPr lang="en-IN" b="0" i="0">
                          <a:solidFill>
                            <a:srgbClr val="000000"/>
                          </a:solidFill>
                          <a:effectLst/>
                          <a:latin typeface="Verdana" panose="020B0604030504040204" pitchFamily="34" charset="0"/>
                        </a:rPr>
                        <a:t>4 byte</a:t>
                      </a:r>
                    </a:p>
                  </a:txBody>
                  <a:tcPr anchor="ctr">
                    <a:lnL>
                      <a:noFill/>
                    </a:lnL>
                    <a:lnR>
                      <a:noFill/>
                    </a:lnR>
                    <a:lnT>
                      <a:noFill/>
                    </a:lnT>
                    <a:lnB>
                      <a:noFill/>
                    </a:lnB>
                    <a:solidFill>
                      <a:srgbClr val="FFFFFF"/>
                    </a:solidFill>
                  </a:tcPr>
                </a:tc>
              </a:tr>
              <a:tr h="0">
                <a:tc>
                  <a:txBody>
                    <a:bodyPr/>
                    <a:lstStyle/>
                    <a:p>
                      <a:r>
                        <a:rPr lang="en-IN" b="0" i="0">
                          <a:solidFill>
                            <a:srgbClr val="000000"/>
                          </a:solidFill>
                          <a:effectLst/>
                          <a:latin typeface="Verdana" panose="020B0604030504040204" pitchFamily="34" charset="0"/>
                        </a:rPr>
                        <a:t>double</a:t>
                      </a:r>
                    </a:p>
                  </a:txBody>
                  <a:tcPr anchor="ctr">
                    <a:lnL>
                      <a:noFill/>
                    </a:lnL>
                    <a:lnR>
                      <a:noFill/>
                    </a:lnR>
                    <a:lnT>
                      <a:noFill/>
                    </a:lnT>
                    <a:lnB>
                      <a:noFill/>
                    </a:lnB>
                    <a:solidFill>
                      <a:srgbClr val="FFFFFF"/>
                    </a:solidFill>
                  </a:tcPr>
                </a:tc>
                <a:tc>
                  <a:txBody>
                    <a:bodyPr/>
                    <a:lstStyle/>
                    <a:p>
                      <a:r>
                        <a:rPr lang="en-IN" b="0" i="0">
                          <a:solidFill>
                            <a:srgbClr val="000000"/>
                          </a:solidFill>
                          <a:effectLst/>
                          <a:latin typeface="Verdana" panose="020B0604030504040204" pitchFamily="34" charset="0"/>
                        </a:rPr>
                        <a:t>0.0d</a:t>
                      </a:r>
                    </a:p>
                  </a:txBody>
                  <a:tcPr anchor="ctr">
                    <a:lnL>
                      <a:noFill/>
                    </a:lnL>
                    <a:lnR>
                      <a:noFill/>
                    </a:lnR>
                    <a:lnT>
                      <a:noFill/>
                    </a:lnT>
                    <a:lnB>
                      <a:noFill/>
                    </a:lnB>
                    <a:solidFill>
                      <a:srgbClr val="FFFFFF"/>
                    </a:solidFill>
                  </a:tcPr>
                </a:tc>
                <a:tc>
                  <a:txBody>
                    <a:bodyPr/>
                    <a:lstStyle/>
                    <a:p>
                      <a:r>
                        <a:rPr lang="en-IN" b="0" i="0" dirty="0">
                          <a:solidFill>
                            <a:srgbClr val="000000"/>
                          </a:solidFill>
                          <a:effectLst/>
                          <a:latin typeface="Verdana" panose="020B0604030504040204" pitchFamily="34" charset="0"/>
                        </a:rPr>
                        <a:t>8 byte</a:t>
                      </a:r>
                    </a:p>
                  </a:txBody>
                  <a:tcPr anchor="ctr">
                    <a:lnL>
                      <a:noFill/>
                    </a:lnL>
                    <a:lnR>
                      <a:noFill/>
                    </a:lnR>
                    <a:lnT>
                      <a:noFill/>
                    </a:lnT>
                    <a:lnB>
                      <a:noFill/>
                    </a:lnB>
                    <a:solidFill>
                      <a:srgbClr val="FFFFFF"/>
                    </a:solidFill>
                  </a:tcPr>
                </a:tc>
              </a:tr>
            </a:tbl>
          </a:graphicData>
        </a:graphic>
      </p:graphicFrame>
      <p:sp>
        <p:nvSpPr>
          <p:cNvPr id="3" name="TextBox 2"/>
          <p:cNvSpPr txBox="1"/>
          <p:nvPr/>
        </p:nvSpPr>
        <p:spPr>
          <a:xfrm>
            <a:off x="378941" y="6021859"/>
            <a:ext cx="5651156" cy="369332"/>
          </a:xfrm>
          <a:prstGeom prst="rect">
            <a:avLst/>
          </a:prstGeom>
          <a:noFill/>
        </p:spPr>
        <p:txBody>
          <a:bodyPr wrap="square" rtlCol="0">
            <a:spAutoFit/>
          </a:bodyPr>
          <a:lstStyle/>
          <a:p>
            <a:r>
              <a:rPr lang="en-IN" dirty="0" smtClean="0"/>
              <a:t>Range of any </a:t>
            </a:r>
            <a:r>
              <a:rPr lang="en-IN" dirty="0" err="1" smtClean="0"/>
              <a:t>datatype</a:t>
            </a:r>
            <a:r>
              <a:rPr lang="en-IN" dirty="0" smtClean="0"/>
              <a:t> = 2 </a:t>
            </a:r>
            <a:r>
              <a:rPr lang="en-IN" baseline="30000" dirty="0" smtClean="0"/>
              <a:t>(no of bits occupied by a particular </a:t>
            </a:r>
            <a:r>
              <a:rPr lang="en-IN" baseline="30000" dirty="0" err="1" smtClean="0"/>
              <a:t>datatype</a:t>
            </a:r>
            <a:r>
              <a:rPr lang="en-IN" baseline="30000" dirty="0" smtClean="0"/>
              <a:t>)</a:t>
            </a:r>
            <a:endParaRPr lang="en-IN" baseline="30000" dirty="0"/>
          </a:p>
        </p:txBody>
      </p:sp>
    </p:spTree>
    <p:extLst>
      <p:ext uri="{BB962C8B-B14F-4D97-AF65-F5344CB8AC3E}">
        <p14:creationId xmlns="" xmlns:p14="http://schemas.microsoft.com/office/powerpoint/2010/main" val="2820483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74824"/>
          </a:xfrm>
        </p:spPr>
        <p:txBody>
          <a:bodyPr/>
          <a:lstStyle/>
          <a:p>
            <a:r>
              <a:rPr lang="en-IN" dirty="0" smtClean="0"/>
              <a:t>JAVA Data </a:t>
            </a:r>
            <a:r>
              <a:rPr lang="en-IN" dirty="0"/>
              <a:t>types</a:t>
            </a:r>
          </a:p>
        </p:txBody>
      </p:sp>
      <p:sp>
        <p:nvSpPr>
          <p:cNvPr id="3" name="TextBox 2"/>
          <p:cNvSpPr txBox="1"/>
          <p:nvPr/>
        </p:nvSpPr>
        <p:spPr>
          <a:xfrm>
            <a:off x="1095631" y="1622853"/>
            <a:ext cx="9514704" cy="4216539"/>
          </a:xfrm>
          <a:prstGeom prst="rect">
            <a:avLst/>
          </a:prstGeom>
          <a:noFill/>
        </p:spPr>
        <p:txBody>
          <a:bodyPr wrap="square" rtlCol="0">
            <a:spAutoFit/>
          </a:bodyPr>
          <a:lstStyle/>
          <a:p>
            <a:r>
              <a:rPr lang="en-IN" sz="1600" dirty="0" smtClean="0">
                <a:solidFill>
                  <a:srgbClr val="FF0000"/>
                </a:solidFill>
              </a:rPr>
              <a:t>Primitive data types</a:t>
            </a:r>
            <a:r>
              <a:rPr lang="en-IN" sz="1600" dirty="0" smtClean="0"/>
              <a:t>: These data types allow the variables to store only one value</a:t>
            </a:r>
          </a:p>
          <a:p>
            <a:r>
              <a:rPr lang="en-IN" sz="1600" dirty="0" smtClean="0"/>
              <a:t>	Ex: double salary = 25350.75 ;</a:t>
            </a:r>
          </a:p>
          <a:p>
            <a:r>
              <a:rPr lang="en-IN" sz="1600" dirty="0" smtClean="0"/>
              <a:t>	Note. For real constant value in float </a:t>
            </a:r>
            <a:r>
              <a:rPr lang="en-IN" sz="1600" dirty="0" err="1" smtClean="0"/>
              <a:t>datatype</a:t>
            </a:r>
            <a:r>
              <a:rPr lang="en-IN" sz="1600" dirty="0" smtClean="0"/>
              <a:t>, it takes 8 decimal places after dot(.) followed by ‘f’.</a:t>
            </a:r>
          </a:p>
          <a:p>
            <a:r>
              <a:rPr lang="en-IN" sz="1600" dirty="0"/>
              <a:t>	 </a:t>
            </a:r>
            <a:r>
              <a:rPr lang="en-IN" sz="1600" dirty="0" smtClean="0"/>
              <a:t>	For </a:t>
            </a:r>
            <a:r>
              <a:rPr lang="en-IN" sz="1600" dirty="0"/>
              <a:t>real constant value in </a:t>
            </a:r>
            <a:r>
              <a:rPr lang="en-IN" sz="1600" dirty="0" smtClean="0"/>
              <a:t>double </a:t>
            </a:r>
            <a:r>
              <a:rPr lang="en-IN" sz="1600" dirty="0" err="1"/>
              <a:t>datatype</a:t>
            </a:r>
            <a:r>
              <a:rPr lang="en-IN" sz="1600" dirty="0"/>
              <a:t>, it takes 8 decimal places after dot(.) </a:t>
            </a:r>
            <a:r>
              <a:rPr lang="en-IN" sz="1600" dirty="0" smtClean="0"/>
              <a:t>not followed by ‘f’;</a:t>
            </a:r>
          </a:p>
          <a:p>
            <a:r>
              <a:rPr lang="en-IN" sz="1600" dirty="0" smtClean="0"/>
              <a:t>	character is enclosed in ‘ ‘</a:t>
            </a:r>
          </a:p>
          <a:p>
            <a:r>
              <a:rPr lang="en-IN" sz="1600" dirty="0" smtClean="0">
                <a:solidFill>
                  <a:srgbClr val="FF0000"/>
                </a:solidFill>
              </a:rPr>
              <a:t>Non-primitive or derived data types: </a:t>
            </a:r>
            <a:r>
              <a:rPr lang="en-IN" sz="1600" dirty="0" smtClean="0"/>
              <a:t>These data types allow the variables to store multiple value of the same data type.</a:t>
            </a:r>
          </a:p>
          <a:p>
            <a:r>
              <a:rPr lang="en-IN" sz="1600" dirty="0" smtClean="0"/>
              <a:t>	Data types: </a:t>
            </a:r>
          </a:p>
          <a:p>
            <a:r>
              <a:rPr lang="en-IN" sz="1600" dirty="0"/>
              <a:t>	</a:t>
            </a:r>
            <a:r>
              <a:rPr lang="en-IN" sz="1600" dirty="0" smtClean="0"/>
              <a:t>Arrays</a:t>
            </a:r>
          </a:p>
          <a:p>
            <a:r>
              <a:rPr lang="en-IN" sz="1600" dirty="0" smtClean="0">
                <a:solidFill>
                  <a:srgbClr val="FF0000"/>
                </a:solidFill>
              </a:rPr>
              <a:t>			</a:t>
            </a:r>
            <a:r>
              <a:rPr lang="en-IN" sz="1600" dirty="0" smtClean="0"/>
              <a:t>Ex: </a:t>
            </a:r>
            <a:r>
              <a:rPr lang="en-IN" sz="1600" dirty="0" err="1" smtClean="0"/>
              <a:t>int</a:t>
            </a:r>
            <a:r>
              <a:rPr lang="en-IN" sz="1600" dirty="0" smtClean="0"/>
              <a:t> a[] = {10,20,30,4,50};</a:t>
            </a:r>
          </a:p>
          <a:p>
            <a:r>
              <a:rPr lang="en-IN" sz="1600" dirty="0" smtClean="0"/>
              <a:t>	Strings are enclosed in “ “</a:t>
            </a:r>
          </a:p>
          <a:p>
            <a:r>
              <a:rPr lang="en-IN" sz="1600" dirty="0"/>
              <a:t>	</a:t>
            </a:r>
            <a:r>
              <a:rPr lang="en-IN" sz="1600" dirty="0" smtClean="0"/>
              <a:t>		Ex: String </a:t>
            </a:r>
            <a:r>
              <a:rPr lang="en-IN" sz="1600" dirty="0" err="1" smtClean="0"/>
              <a:t>printval</a:t>
            </a:r>
            <a:r>
              <a:rPr lang="en-IN" sz="1600" dirty="0" smtClean="0"/>
              <a:t> = “Welcome”;</a:t>
            </a:r>
          </a:p>
          <a:p>
            <a:endParaRPr lang="en-IN" sz="1600" dirty="0"/>
          </a:p>
          <a:p>
            <a:r>
              <a:rPr lang="en-IN" sz="1600" dirty="0" smtClean="0">
                <a:solidFill>
                  <a:srgbClr val="FF0000"/>
                </a:solidFill>
              </a:rPr>
              <a:t>User defined data types: </a:t>
            </a:r>
            <a:r>
              <a:rPr lang="en-IN" sz="1600" dirty="0" smtClean="0"/>
              <a:t>These are developed by programmers and whose variables allows to store multiple values either of the same type or different type or both.</a:t>
            </a:r>
          </a:p>
          <a:p>
            <a:r>
              <a:rPr lang="en-IN" sz="1600" dirty="0"/>
              <a:t>	</a:t>
            </a:r>
            <a:r>
              <a:rPr lang="en-IN" sz="1600" dirty="0" smtClean="0"/>
              <a:t>Ex: classes, interfaces.</a:t>
            </a:r>
          </a:p>
          <a:p>
            <a:endParaRPr lang="en-IN" baseline="30000" dirty="0"/>
          </a:p>
        </p:txBody>
      </p:sp>
    </p:spTree>
    <p:extLst>
      <p:ext uri="{BB962C8B-B14F-4D97-AF65-F5344CB8AC3E}">
        <p14:creationId xmlns="" xmlns:p14="http://schemas.microsoft.com/office/powerpoint/2010/main" val="3544198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74824"/>
          </a:xfrm>
        </p:spPr>
        <p:txBody>
          <a:bodyPr/>
          <a:lstStyle/>
          <a:p>
            <a:pPr lvl="0" fontAlgn="base">
              <a:spcAft>
                <a:spcPct val="0"/>
              </a:spcAft>
            </a:pPr>
            <a:r>
              <a:rPr lang="en-US" dirty="0" smtClean="0">
                <a:solidFill>
                  <a:srgbClr val="610B38"/>
                </a:solidFill>
                <a:latin typeface="erdana"/>
                <a:cs typeface="Arial" pitchFamily="34" charset="0"/>
              </a:rPr>
              <a:t>Unicode System</a:t>
            </a:r>
          </a:p>
        </p:txBody>
      </p:sp>
      <p:sp>
        <p:nvSpPr>
          <p:cNvPr id="8" name="TextBox 7"/>
          <p:cNvSpPr txBox="1"/>
          <p:nvPr/>
        </p:nvSpPr>
        <p:spPr>
          <a:xfrm>
            <a:off x="1003300" y="1435100"/>
            <a:ext cx="9893300" cy="5232202"/>
          </a:xfrm>
          <a:prstGeom prst="rect">
            <a:avLst/>
          </a:prstGeom>
          <a:noFill/>
        </p:spPr>
        <p:txBody>
          <a:bodyPr wrap="square" rtlCol="0">
            <a:spAutoFit/>
          </a:bodyPr>
          <a:lstStyle/>
          <a:p>
            <a:pPr lvl="0" defTabSz="914400" fontAlgn="base">
              <a:spcBef>
                <a:spcPct val="0"/>
              </a:spcBef>
              <a:spcAft>
                <a:spcPct val="0"/>
              </a:spcAft>
            </a:pPr>
            <a:r>
              <a:rPr lang="en-IN" dirty="0" smtClean="0"/>
              <a:t>Unicode is a universal international standard character encoding that is capable of representing most of the world's written languages</a:t>
            </a:r>
            <a:r>
              <a:rPr lang="en-IN" sz="2800" dirty="0" smtClean="0"/>
              <a:t>.</a:t>
            </a:r>
            <a:endParaRPr lang="en-US" sz="2800" dirty="0" smtClean="0">
              <a:solidFill>
                <a:srgbClr val="610B38"/>
              </a:solidFill>
              <a:latin typeface="erdana"/>
              <a:cs typeface="Arial" pitchFamily="34" charset="0"/>
            </a:endParaRPr>
          </a:p>
          <a:p>
            <a:endParaRPr lang="en-IN" dirty="0" smtClean="0"/>
          </a:p>
          <a:p>
            <a:r>
              <a:rPr lang="en-IN" dirty="0" smtClean="0"/>
              <a:t>Before Unicode, there were many language standards:</a:t>
            </a:r>
          </a:p>
          <a:p>
            <a:pPr marL="800100" lvl="1" indent="-342900">
              <a:buFont typeface="+mj-lt"/>
              <a:buAutoNum type="arabicPeriod"/>
            </a:pPr>
            <a:r>
              <a:rPr lang="en-IN" b="1" dirty="0" smtClean="0"/>
              <a:t>ASCII</a:t>
            </a:r>
            <a:r>
              <a:rPr lang="en-IN" dirty="0" smtClean="0"/>
              <a:t> (American Standard Code for Information Interchange) for the United States.</a:t>
            </a:r>
          </a:p>
          <a:p>
            <a:pPr marL="800100" lvl="1" indent="-342900">
              <a:buFont typeface="+mj-lt"/>
              <a:buAutoNum type="arabicPeriod"/>
            </a:pPr>
            <a:r>
              <a:rPr lang="en-IN" b="1" dirty="0" smtClean="0"/>
              <a:t>ISO 8859-1</a:t>
            </a:r>
            <a:r>
              <a:rPr lang="en-IN" dirty="0" smtClean="0"/>
              <a:t> for Western European Language.</a:t>
            </a:r>
          </a:p>
          <a:p>
            <a:pPr marL="800100" lvl="1" indent="-342900">
              <a:buFont typeface="+mj-lt"/>
              <a:buAutoNum type="arabicPeriod"/>
            </a:pPr>
            <a:r>
              <a:rPr lang="en-IN" b="1" dirty="0" smtClean="0"/>
              <a:t>KOI-8</a:t>
            </a:r>
            <a:r>
              <a:rPr lang="en-IN" dirty="0" smtClean="0"/>
              <a:t> for Russian.</a:t>
            </a:r>
          </a:p>
          <a:p>
            <a:pPr marL="800100" lvl="1" indent="-342900">
              <a:buFont typeface="+mj-lt"/>
              <a:buAutoNum type="arabicPeriod"/>
            </a:pPr>
            <a:r>
              <a:rPr lang="en-IN" b="1" dirty="0" smtClean="0"/>
              <a:t>GB18030 and BIG-5</a:t>
            </a:r>
            <a:r>
              <a:rPr lang="en-IN" dirty="0" smtClean="0"/>
              <a:t> for </a:t>
            </a:r>
            <a:r>
              <a:rPr lang="en-IN" dirty="0" err="1" smtClean="0"/>
              <a:t>chinese</a:t>
            </a:r>
            <a:r>
              <a:rPr lang="en-IN" dirty="0" smtClean="0"/>
              <a:t>, and so on.</a:t>
            </a:r>
          </a:p>
          <a:p>
            <a:pPr marL="800100" lvl="1" indent="-342900"/>
            <a:endParaRPr lang="en-IN" dirty="0" smtClean="0"/>
          </a:p>
          <a:p>
            <a:r>
              <a:rPr lang="en-IN" b="1" dirty="0" smtClean="0"/>
              <a:t>This caused two problems:</a:t>
            </a:r>
          </a:p>
          <a:p>
            <a:pPr marL="800100" lvl="1" indent="-342900">
              <a:buFont typeface="+mj-lt"/>
              <a:buAutoNum type="arabicPeriod"/>
            </a:pPr>
            <a:r>
              <a:rPr lang="en-IN" dirty="0" smtClean="0"/>
              <a:t>A particular code value corresponds to different letters in the various language standards.</a:t>
            </a:r>
          </a:p>
          <a:p>
            <a:pPr marL="800100" lvl="1" indent="-342900">
              <a:buFont typeface="+mj-lt"/>
              <a:buAutoNum type="arabicPeriod"/>
            </a:pPr>
            <a:r>
              <a:rPr lang="en-IN" dirty="0" smtClean="0"/>
              <a:t>The encodings for languages with large character sets have variable length. Some common characters are encoded as single bytes, other require two or more byte.</a:t>
            </a:r>
          </a:p>
          <a:p>
            <a:r>
              <a:rPr lang="en-IN" dirty="0" smtClean="0"/>
              <a:t>To solve these problems, a new language standard was developed i.e. Unicode System. </a:t>
            </a:r>
          </a:p>
          <a:p>
            <a:r>
              <a:rPr lang="en-IN" dirty="0" smtClean="0"/>
              <a:t>In </a:t>
            </a:r>
            <a:r>
              <a:rPr lang="en-IN" dirty="0" err="1" smtClean="0"/>
              <a:t>unicode</a:t>
            </a:r>
            <a:r>
              <a:rPr lang="en-IN" dirty="0" smtClean="0"/>
              <a:t>, character holds 2 byte, so java also uses 2 byte for characters.</a:t>
            </a:r>
          </a:p>
          <a:p>
            <a:endParaRPr lang="en-IN" b="1" dirty="0" smtClean="0"/>
          </a:p>
          <a:p>
            <a:r>
              <a:rPr lang="en-IN" b="1" dirty="0" smtClean="0"/>
              <a:t>lowest value:</a:t>
            </a:r>
            <a:r>
              <a:rPr lang="en-IN" dirty="0" smtClean="0"/>
              <a:t>\u0000			</a:t>
            </a:r>
            <a:r>
              <a:rPr lang="en-IN" b="1" dirty="0" smtClean="0"/>
              <a:t>highest value:</a:t>
            </a:r>
            <a:r>
              <a:rPr lang="en-IN" dirty="0" smtClean="0"/>
              <a:t>\</a:t>
            </a:r>
            <a:r>
              <a:rPr lang="en-IN" dirty="0" err="1" smtClean="0"/>
              <a:t>uFFFF</a:t>
            </a:r>
            <a:endParaRPr lang="en-IN" dirty="0" smtClean="0"/>
          </a:p>
          <a:p>
            <a:pPr marL="800100" lvl="1" indent="-342900" defTabSz="914400" eaLnBrk="0" fontAlgn="base" hangingPunct="0">
              <a:spcBef>
                <a:spcPct val="0"/>
              </a:spcBef>
              <a:spcAft>
                <a:spcPct val="0"/>
              </a:spcAft>
              <a:buFont typeface="+mj-lt"/>
              <a:buAutoNum type="arabicPeriod"/>
            </a:pPr>
            <a:endParaRPr lang="en-IN" dirty="0"/>
          </a:p>
        </p:txBody>
      </p:sp>
    </p:spTree>
    <p:extLst>
      <p:ext uri="{BB962C8B-B14F-4D97-AF65-F5344CB8AC3E}">
        <p14:creationId xmlns="" xmlns:p14="http://schemas.microsoft.com/office/powerpoint/2010/main" val="3544198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608641" y="99371"/>
            <a:ext cx="10970880" cy="1144920"/>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Constants &amp; Literals</a:t>
            </a:r>
          </a:p>
        </p:txBody>
      </p:sp>
      <p:sp>
        <p:nvSpPr>
          <p:cNvPr id="40963" name="Rectangle 2"/>
          <p:cNvSpPr>
            <a:spLocks noGrp="1" noChangeArrowheads="1"/>
          </p:cNvSpPr>
          <p:nvPr>
            <p:ph type="body" idx="4294967295"/>
          </p:nvPr>
        </p:nvSpPr>
        <p:spPr>
          <a:xfrm>
            <a:off x="608641" y="1438712"/>
            <a:ext cx="10970880" cy="5197505"/>
          </a:xfrm>
          <a:prstGeom prst="rect">
            <a:avLst/>
          </a:prstGeom>
        </p:spPr>
        <p:txBody>
          <a:bodyPr>
            <a:normAutofit lnSpcReduction="10000"/>
          </a:bodyPr>
          <a:lstStyle/>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US" altLang="en-US" sz="2800" cap="none" dirty="0" smtClean="0"/>
              <a:t>Constants and literals are similar in that they cannot be changed. </a:t>
            </a:r>
          </a:p>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US" altLang="en-US" sz="2800" cap="none" dirty="0" smtClean="0"/>
              <a:t>A variable can be declared using the</a:t>
            </a:r>
            <a:r>
              <a:rPr lang="en-US" altLang="en-US" sz="2800" b="1" cap="none" dirty="0" smtClean="0"/>
              <a:t> final</a:t>
            </a:r>
            <a:r>
              <a:rPr lang="en-US" altLang="en-US" sz="2800" cap="none" dirty="0" smtClean="0"/>
              <a:t> keyword as a primitive data type that cannot change and is, thus, referred to as a constant. </a:t>
            </a:r>
          </a:p>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US" altLang="en-US" sz="2800" cap="none" dirty="0" smtClean="0"/>
              <a:t>A literal is a token such as 35 or 'c' which represents a value. Obviously, it cannot be modified either. </a:t>
            </a:r>
          </a:p>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US" altLang="en-US" sz="2800" cap="none" dirty="0" smtClean="0"/>
              <a:t>Related to this concept are immutable objects—objects which cannot be modified. </a:t>
            </a:r>
          </a:p>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US" altLang="en-US" sz="2800" cap="none" dirty="0" smtClean="0"/>
              <a:t>While the object cannot be modified, the reference variable pointing to the object can be changed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608641" y="273629"/>
            <a:ext cx="10970880" cy="1144921"/>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Literal Types</a:t>
            </a:r>
          </a:p>
        </p:txBody>
      </p:sp>
      <p:sp>
        <p:nvSpPr>
          <p:cNvPr id="43011" name="Rectangle 2"/>
          <p:cNvSpPr>
            <a:spLocks noGrp="1" noChangeArrowheads="1"/>
          </p:cNvSpPr>
          <p:nvPr>
            <p:ph type="body" idx="4294967295"/>
          </p:nvPr>
        </p:nvSpPr>
        <p:spPr>
          <a:xfrm>
            <a:off x="608641" y="1604329"/>
            <a:ext cx="10970880" cy="3977698"/>
          </a:xfrm>
          <a:prstGeom prst="rect">
            <a:avLst/>
          </a:prstGeom>
        </p:spPr>
        <p:txBody>
          <a:bodyPr/>
          <a:lstStyle/>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US" altLang="en-US" smtClean="0"/>
              <a:t>Numeric</a:t>
            </a:r>
          </a:p>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US" altLang="en-US" smtClean="0"/>
              <a:t>Character</a:t>
            </a:r>
          </a:p>
          <a:p>
            <a:pPr marL="427038" indent="-322263" eaLnBrk="1">
              <a:buSzPct val="45000"/>
              <a:buFont typeface="Wingdings"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US" altLang="en-US" smtClean="0"/>
              <a:t>Strings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TC104033925[[fn=Droplet]]</Template>
  <TotalTime>9129</TotalTime>
  <Words>1703</Words>
  <Application>Microsoft Office PowerPoint</Application>
  <PresentationFormat>Custom</PresentationFormat>
  <Paragraphs>448</Paragraphs>
  <Slides>34</Slides>
  <Notes>24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Droplet</vt:lpstr>
      <vt:lpstr>Java Programming</vt:lpstr>
      <vt:lpstr>Java basics</vt:lpstr>
      <vt:lpstr>Naming conventions in java</vt:lpstr>
      <vt:lpstr>Variables</vt:lpstr>
      <vt:lpstr>JAVA Data types</vt:lpstr>
      <vt:lpstr>JAVA Data types</vt:lpstr>
      <vt:lpstr>Unicode System</vt:lpstr>
      <vt:lpstr>Constants &amp; Literals</vt:lpstr>
      <vt:lpstr>Literal Types</vt:lpstr>
      <vt:lpstr>Numeric Literals </vt:lpstr>
      <vt:lpstr>Numeric literals</vt:lpstr>
      <vt:lpstr>Character Literal</vt:lpstr>
      <vt:lpstr>String Literal</vt:lpstr>
      <vt:lpstr>Java Constants</vt:lpstr>
      <vt:lpstr>Constants</vt:lpstr>
      <vt:lpstr>The Final Keyword</vt:lpstr>
      <vt:lpstr>constants</vt:lpstr>
      <vt:lpstr>Slide 18</vt:lpstr>
      <vt:lpstr>Slide 19</vt:lpstr>
      <vt:lpstr>Slide 20</vt:lpstr>
      <vt:lpstr>Slide 21</vt:lpstr>
      <vt:lpstr>Slide 22</vt:lpstr>
      <vt:lpstr>Slide 23</vt:lpstr>
      <vt:lpstr>Operators</vt:lpstr>
      <vt:lpstr>Java keywords</vt:lpstr>
      <vt:lpstr>Slide 26</vt:lpstr>
      <vt:lpstr>Slide 27</vt:lpstr>
      <vt:lpstr>Switch Example with String</vt:lpstr>
      <vt:lpstr>Slide 29</vt:lpstr>
      <vt:lpstr>Slide 30</vt:lpstr>
      <vt:lpstr>Slide 31</vt:lpstr>
      <vt:lpstr>Slide 32</vt:lpstr>
      <vt:lpstr>Scanner class</vt:lpstr>
      <vt:lpstr>Reading Inputs From Keyboard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saritha-mars</dc:creator>
  <cp:lastModifiedBy>ACTS</cp:lastModifiedBy>
  <cp:revision>207</cp:revision>
  <dcterms:created xsi:type="dcterms:W3CDTF">2014-03-03T05:56:24Z</dcterms:created>
  <dcterms:modified xsi:type="dcterms:W3CDTF">2016-03-15T05:10:29Z</dcterms:modified>
</cp:coreProperties>
</file>