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324" r:id="rId3"/>
    <p:sldId id="273" r:id="rId4"/>
    <p:sldId id="257" r:id="rId5"/>
    <p:sldId id="314" r:id="rId6"/>
    <p:sldId id="271" r:id="rId7"/>
    <p:sldId id="269" r:id="rId8"/>
    <p:sldId id="270" r:id="rId9"/>
    <p:sldId id="272" r:id="rId10"/>
    <p:sldId id="276" r:id="rId11"/>
    <p:sldId id="309" r:id="rId12"/>
    <p:sldId id="315" r:id="rId13"/>
    <p:sldId id="258" r:id="rId14"/>
    <p:sldId id="323" r:id="rId15"/>
    <p:sldId id="337" r:id="rId16"/>
    <p:sldId id="316" r:id="rId17"/>
    <p:sldId id="317" r:id="rId18"/>
    <p:sldId id="318" r:id="rId19"/>
    <p:sldId id="319" r:id="rId20"/>
    <p:sldId id="320" r:id="rId21"/>
    <p:sldId id="326" r:id="rId22"/>
    <p:sldId id="321" r:id="rId23"/>
    <p:sldId id="322" r:id="rId24"/>
    <p:sldId id="312" r:id="rId25"/>
    <p:sldId id="327" r:id="rId26"/>
    <p:sldId id="329" r:id="rId27"/>
    <p:sldId id="330" r:id="rId28"/>
    <p:sldId id="331" r:id="rId29"/>
    <p:sldId id="351" r:id="rId30"/>
    <p:sldId id="350" r:id="rId31"/>
    <p:sldId id="33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4" autoAdjust="0"/>
    <p:restoredTop sz="94569" autoAdjust="0"/>
  </p:normalViewPr>
  <p:slideViewPr>
    <p:cSldViewPr snapToGrid="0">
      <p:cViewPr>
        <p:scale>
          <a:sx n="69" d="100"/>
          <a:sy n="69" d="100"/>
        </p:scale>
        <p:origin x="-73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C8700-B124-401E-BBA9-0C0F65A636A8}" type="datetimeFigureOut">
              <a:rPr lang="en-IN" smtClean="0"/>
              <a:pPr/>
              <a:t>15-03-2016</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CD190-FBAF-4279-BCFE-ABBACFD64B8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6258"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p:cNvSpPr txBox="1">
            <a:spLocks noGrp="1" noRot="1" noChangeAspect="1" noChangeArrowheads="1"/>
          </p:cNvSpPr>
          <p:nvPr>
            <p:ph type="sldImg"/>
          </p:nvPr>
        </p:nvSpPr>
        <p:spPr bwMode="auto">
          <a:xfrm>
            <a:off x="-17002125" y="-11796713"/>
            <a:ext cx="22204363" cy="12490451"/>
          </a:xfrm>
          <a:prstGeom prst="rect">
            <a:avLst/>
          </a:prstGeom>
          <a:solidFill>
            <a:srgbClr val="FFFFFF"/>
          </a:solidFill>
          <a:ln>
            <a:solidFill>
              <a:srgbClr val="000000"/>
            </a:solidFill>
            <a:miter lim="800000"/>
            <a:headEnd/>
            <a:tailEnd/>
          </a:ln>
        </p:spPr>
      </p:sp>
      <p:sp>
        <p:nvSpPr>
          <p:cNvPr id="108546" name="Text Box 2"/>
          <p:cNvSpPr txBox="1">
            <a:spLocks noChangeArrowheads="1"/>
          </p:cNvSpPr>
          <p:nvPr/>
        </p:nvSpPr>
        <p:spPr bwMode="auto">
          <a:xfrm>
            <a:off x="685800" y="4343400"/>
            <a:ext cx="5483225" cy="4111625"/>
          </a:xfrm>
          <a:prstGeom prst="rect">
            <a:avLst/>
          </a:prstGeom>
          <a:noFill/>
          <a:ln w="9525" cap="flat">
            <a:noFill/>
            <a:round/>
            <a:headEnd/>
            <a:tailEnd/>
          </a:ln>
          <a:effectLst/>
        </p:spPr>
        <p:txBody>
          <a:bodyPr wrap="none" anchor="ct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09570"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10594"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txBox="1">
            <a:spLocks noGrp="1" noRot="1" noChangeAspect="1" noChangeArrowheads="1"/>
          </p:cNvSpPr>
          <p:nvPr>
            <p:ph type="sldImg"/>
          </p:nvPr>
        </p:nvSpPr>
        <p:spPr bwMode="auto">
          <a:xfrm>
            <a:off x="-17002125" y="-11796713"/>
            <a:ext cx="22205950" cy="12492038"/>
          </a:xfrm>
          <a:prstGeom prst="rect">
            <a:avLst/>
          </a:prstGeom>
          <a:solidFill>
            <a:srgbClr val="FFFFFF"/>
          </a:solidFill>
          <a:ln>
            <a:solidFill>
              <a:srgbClr val="000000"/>
            </a:solidFill>
            <a:miter lim="800000"/>
            <a:headEnd/>
            <a:tailEnd/>
          </a:ln>
        </p:spPr>
      </p:sp>
      <p:sp>
        <p:nvSpPr>
          <p:cNvPr id="104450" name="Text Box 2"/>
          <p:cNvSpPr txBox="1">
            <a:spLocks noChangeArrowheads="1"/>
          </p:cNvSpPr>
          <p:nvPr/>
        </p:nvSpPr>
        <p:spPr bwMode="auto">
          <a:xfrm>
            <a:off x="685800" y="4343400"/>
            <a:ext cx="5484813" cy="4113213"/>
          </a:xfrm>
          <a:prstGeom prst="rect">
            <a:avLst/>
          </a:prstGeom>
          <a:noFill/>
          <a:ln w="9525" cap="flat">
            <a:noFill/>
            <a:round/>
            <a:headEnd/>
            <a:tailEnd/>
          </a:ln>
          <a:effectLst/>
        </p:spPr>
        <p:txBody>
          <a:bodyPr wrap="none" anchor="ct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7282"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8306"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9330"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0354"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p:spPr>
      </p:sp>
      <p:sp>
        <p:nvSpPr>
          <p:cNvPr id="100354"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1378"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2402"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1138"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3/15/2016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Programming</a:t>
            </a:r>
            <a:endParaRPr lang="en-IN" dirty="0"/>
          </a:p>
        </p:txBody>
      </p:sp>
      <p:sp>
        <p:nvSpPr>
          <p:cNvPr id="3" name="Subtitle 2"/>
          <p:cNvSpPr>
            <a:spLocks noGrp="1"/>
          </p:cNvSpPr>
          <p:nvPr>
            <p:ph type="subTitle" idx="1"/>
          </p:nvPr>
        </p:nvSpPr>
        <p:spPr/>
        <p:txBody>
          <a:bodyPr/>
          <a:lstStyle/>
          <a:p>
            <a:endParaRPr lang="en-IN" cap="none" dirty="0"/>
          </a:p>
        </p:txBody>
      </p:sp>
    </p:spTree>
    <p:extLst>
      <p:ext uri="{BB962C8B-B14F-4D97-AF65-F5344CB8AC3E}">
        <p14:creationId xmlns="" xmlns:p14="http://schemas.microsoft.com/office/powerpoint/2010/main" val="2312955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64294"/>
          </a:xfrm>
        </p:spPr>
        <p:txBody>
          <a:bodyPr>
            <a:normAutofit/>
          </a:bodyPr>
          <a:lstStyle/>
          <a:p>
            <a:r>
              <a:rPr lang="en-IN" sz="2800" dirty="0">
                <a:solidFill>
                  <a:srgbClr val="610B38"/>
                </a:solidFill>
                <a:latin typeface="erdana"/>
              </a:rPr>
              <a:t>Difference between JDK, JRE and JVM</a:t>
            </a:r>
            <a:br>
              <a:rPr lang="en-IN" sz="2800" dirty="0">
                <a:solidFill>
                  <a:srgbClr val="610B38"/>
                </a:solidFill>
                <a:latin typeface="erdana"/>
              </a:rPr>
            </a:br>
            <a:endParaRPr lang="en-IN" sz="2800" dirty="0"/>
          </a:p>
        </p:txBody>
      </p:sp>
      <p:pic>
        <p:nvPicPr>
          <p:cNvPr id="2050" name="Picture 2" descr="jdk"/>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408095" y="1631095"/>
            <a:ext cx="4375236" cy="368834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1185624" y="1705232"/>
            <a:ext cx="4078355"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JVM : Java virtual machine</a:t>
            </a:r>
          </a:p>
          <a:p>
            <a:pPr marL="285750" indent="-285750">
              <a:buFont typeface="Arial" panose="020B0604020202020204" pitchFamily="34" charset="0"/>
              <a:buChar char="•"/>
            </a:pPr>
            <a:r>
              <a:rPr lang="en-IN" dirty="0" smtClean="0"/>
              <a:t>JRE : Java runtime environment</a:t>
            </a:r>
          </a:p>
          <a:p>
            <a:pPr marL="285750" indent="-285750">
              <a:buFont typeface="Arial" panose="020B0604020202020204" pitchFamily="34" charset="0"/>
              <a:buChar char="•"/>
            </a:pPr>
            <a:r>
              <a:rPr lang="en-IN" dirty="0" smtClean="0"/>
              <a:t>JDK: Java development Kit</a:t>
            </a:r>
            <a:endParaRPr lang="en-IN" dirty="0"/>
          </a:p>
        </p:txBody>
      </p:sp>
    </p:spTree>
    <p:extLst>
      <p:ext uri="{BB962C8B-B14F-4D97-AF65-F5344CB8AC3E}">
        <p14:creationId xmlns="" xmlns:p14="http://schemas.microsoft.com/office/powerpoint/2010/main" val="398491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13775" y="618518"/>
            <a:ext cx="10364451" cy="74896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3600" b="0" i="0" u="none" strike="noStrike" kern="1200" cap="all" spc="0" normalizeH="0" baseline="0" noProof="0" smtClean="0">
                <a:ln>
                  <a:noFill/>
                </a:ln>
                <a:solidFill>
                  <a:schemeClr val="tx1"/>
                </a:solidFill>
                <a:effectLst/>
                <a:uLnTx/>
                <a:uFillTx/>
                <a:latin typeface="+mj-lt"/>
                <a:ea typeface="+mj-ea"/>
                <a:cs typeface="+mj-cs"/>
              </a:rPr>
              <a:t>Java features</a:t>
            </a:r>
            <a:endParaRPr kumimoji="0" lang="en-IN" sz="3600" b="0" i="0" u="none" strike="noStrike" kern="1200" cap="all"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1869989" y="1507524"/>
            <a:ext cx="7927153" cy="4801314"/>
          </a:xfrm>
          <a:prstGeom prst="rect">
            <a:avLst/>
          </a:prstGeom>
          <a:noFill/>
        </p:spPr>
        <p:txBody>
          <a:bodyPr wrap="square" rtlCol="0">
            <a:spAutoFit/>
          </a:bodyPr>
          <a:lstStyle/>
          <a:p>
            <a:pPr>
              <a:lnSpc>
                <a:spcPct val="150000"/>
              </a:lnSpc>
              <a:buFont typeface="Wingdings" pitchFamily="2" charset="2"/>
              <a:buChar char="ü"/>
            </a:pPr>
            <a:r>
              <a:rPr lang="en-IN" dirty="0" smtClean="0"/>
              <a:t>Simple    </a:t>
            </a:r>
            <a:endParaRPr lang="en-IN" dirty="0"/>
          </a:p>
          <a:p>
            <a:pPr>
              <a:lnSpc>
                <a:spcPct val="150000"/>
              </a:lnSpc>
              <a:buFont typeface="Wingdings" pitchFamily="2" charset="2"/>
              <a:buChar char="ü"/>
            </a:pPr>
            <a:r>
              <a:rPr lang="en-IN" dirty="0"/>
              <a:t>Object oriented</a:t>
            </a:r>
          </a:p>
          <a:p>
            <a:pPr>
              <a:lnSpc>
                <a:spcPct val="150000"/>
              </a:lnSpc>
              <a:buFont typeface="Wingdings" pitchFamily="2" charset="2"/>
              <a:buChar char="ü"/>
            </a:pPr>
            <a:r>
              <a:rPr lang="en-IN" dirty="0"/>
              <a:t>Distributed</a:t>
            </a:r>
          </a:p>
          <a:p>
            <a:pPr>
              <a:lnSpc>
                <a:spcPct val="150000"/>
              </a:lnSpc>
              <a:buFont typeface="Wingdings" pitchFamily="2" charset="2"/>
              <a:buChar char="ü"/>
            </a:pPr>
            <a:r>
              <a:rPr lang="en-IN" dirty="0" smtClean="0"/>
              <a:t>Multithreaded – concurrent programs</a:t>
            </a:r>
            <a:endParaRPr lang="en-IN" dirty="0"/>
          </a:p>
          <a:p>
            <a:pPr>
              <a:lnSpc>
                <a:spcPct val="150000"/>
              </a:lnSpc>
              <a:buFont typeface="Wingdings" pitchFamily="2" charset="2"/>
              <a:buChar char="ü"/>
            </a:pPr>
            <a:r>
              <a:rPr lang="en-IN" dirty="0" smtClean="0"/>
              <a:t>Dynamic</a:t>
            </a:r>
          </a:p>
          <a:p>
            <a:pPr>
              <a:lnSpc>
                <a:spcPct val="150000"/>
              </a:lnSpc>
              <a:buFont typeface="Wingdings" pitchFamily="2" charset="2"/>
              <a:buChar char="ü"/>
            </a:pPr>
            <a:r>
              <a:rPr lang="en-IN" dirty="0" smtClean="0"/>
              <a:t>Architecture neutral</a:t>
            </a:r>
          </a:p>
          <a:p>
            <a:pPr>
              <a:lnSpc>
                <a:spcPct val="150000"/>
              </a:lnSpc>
              <a:buFont typeface="Wingdings" pitchFamily="2" charset="2"/>
              <a:buChar char="ü"/>
            </a:pPr>
            <a:r>
              <a:rPr lang="en-IN" dirty="0" smtClean="0"/>
              <a:t>Portable</a:t>
            </a:r>
          </a:p>
          <a:p>
            <a:pPr>
              <a:lnSpc>
                <a:spcPct val="150000"/>
              </a:lnSpc>
              <a:buFont typeface="Wingdings" pitchFamily="2" charset="2"/>
              <a:buChar char="ü"/>
            </a:pPr>
            <a:r>
              <a:rPr lang="en-IN" dirty="0" smtClean="0"/>
              <a:t>High performance</a:t>
            </a:r>
          </a:p>
          <a:p>
            <a:pPr>
              <a:lnSpc>
                <a:spcPct val="150000"/>
              </a:lnSpc>
              <a:buFont typeface="Wingdings" pitchFamily="2" charset="2"/>
              <a:buChar char="ü"/>
            </a:pPr>
            <a:r>
              <a:rPr lang="en-IN" dirty="0" smtClean="0"/>
              <a:t>Robust – strong memory management</a:t>
            </a:r>
          </a:p>
          <a:p>
            <a:pPr>
              <a:lnSpc>
                <a:spcPct val="150000"/>
              </a:lnSpc>
              <a:buFont typeface="Wingdings" pitchFamily="2" charset="2"/>
              <a:buChar char="ü"/>
            </a:pPr>
            <a:r>
              <a:rPr lang="en-IN" dirty="0" smtClean="0"/>
              <a:t>Secure</a:t>
            </a:r>
          </a:p>
          <a:p>
            <a:endParaRPr lang="en-IN" dirty="0" smtClean="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10111276" cy="635517"/>
          </a:xfrm>
        </p:spPr>
        <p:txBody>
          <a:bodyPr/>
          <a:lstStyle/>
          <a:p>
            <a:r>
              <a:rPr lang="en-IN" dirty="0" smtClean="0"/>
              <a:t>Java system overview</a:t>
            </a:r>
            <a:endParaRPr lang="en-IN" dirty="0"/>
          </a:p>
        </p:txBody>
      </p:sp>
      <p:pic>
        <p:nvPicPr>
          <p:cNvPr id="1026" name="Picture 2"/>
          <p:cNvPicPr>
            <a:picLocks noChangeAspect="1" noChangeArrowheads="1"/>
          </p:cNvPicPr>
          <p:nvPr/>
        </p:nvPicPr>
        <p:blipFill>
          <a:blip r:embed="rId2"/>
          <a:srcRect/>
          <a:stretch>
            <a:fillRect/>
          </a:stretch>
        </p:blipFill>
        <p:spPr bwMode="auto">
          <a:xfrm>
            <a:off x="3148013" y="1152525"/>
            <a:ext cx="5895975" cy="455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55" y="1"/>
            <a:ext cx="10364451" cy="822960"/>
          </a:xfrm>
        </p:spPr>
        <p:txBody>
          <a:bodyPr/>
          <a:lstStyle/>
          <a:p>
            <a:r>
              <a:rPr lang="en-IN" dirty="0" smtClean="0"/>
              <a:t>Differences between C++ and Java</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1157141757"/>
              </p:ext>
            </p:extLst>
          </p:nvPr>
        </p:nvGraphicFramePr>
        <p:xfrm>
          <a:off x="535576" y="849086"/>
          <a:ext cx="11325498" cy="5995283"/>
        </p:xfrm>
        <a:graphic>
          <a:graphicData uri="http://schemas.openxmlformats.org/drawingml/2006/table">
            <a:tbl>
              <a:tblPr firstRow="1" bandRow="1">
                <a:tableStyleId>{5C22544A-7EE6-4342-B048-85BDC9FD1C3A}</a:tableStyleId>
              </a:tblPr>
              <a:tblGrid>
                <a:gridCol w="5662749"/>
                <a:gridCol w="5662749"/>
              </a:tblGrid>
              <a:tr h="395448">
                <a:tc>
                  <a:txBody>
                    <a:bodyPr/>
                    <a:lstStyle/>
                    <a:p>
                      <a:pPr algn="ctr"/>
                      <a:r>
                        <a:rPr lang="en-IN" dirty="0" smtClean="0"/>
                        <a:t>C++</a:t>
                      </a:r>
                      <a:endParaRPr lang="en-IN" dirty="0"/>
                    </a:p>
                  </a:txBody>
                  <a:tcPr/>
                </a:tc>
                <a:tc>
                  <a:txBody>
                    <a:bodyPr/>
                    <a:lstStyle/>
                    <a:p>
                      <a:pPr algn="ctr"/>
                      <a:r>
                        <a:rPr lang="en-IN" dirty="0" smtClean="0"/>
                        <a:t>JAVA</a:t>
                      </a:r>
                      <a:endParaRPr lang="en-IN" dirty="0"/>
                    </a:p>
                  </a:txBody>
                  <a:tcPr/>
                </a:tc>
              </a:tr>
              <a:tr h="370511">
                <a:tc>
                  <a:txBody>
                    <a:bodyPr/>
                    <a:lstStyle/>
                    <a:p>
                      <a:r>
                        <a:rPr lang="en-IN" sz="1600" dirty="0" smtClean="0"/>
                        <a:t>Not</a:t>
                      </a:r>
                      <a:r>
                        <a:rPr lang="en-IN" sz="1600" baseline="0" dirty="0" smtClean="0"/>
                        <a:t> purely object oriented programming language</a:t>
                      </a:r>
                      <a:endParaRPr lang="en-IN" sz="1600" dirty="0"/>
                    </a:p>
                  </a:txBody>
                  <a:tcPr/>
                </a:tc>
                <a:tc>
                  <a:txBody>
                    <a:bodyPr/>
                    <a:lstStyle/>
                    <a:p>
                      <a:r>
                        <a:rPr lang="en-IN" sz="1600" baseline="0" dirty="0" smtClean="0"/>
                        <a:t>pure object oriented programming language</a:t>
                      </a:r>
                      <a:endParaRPr lang="en-IN" sz="1600" dirty="0"/>
                    </a:p>
                  </a:txBody>
                  <a:tcPr/>
                </a:tc>
              </a:tr>
              <a:tr h="370511">
                <a:tc>
                  <a:txBody>
                    <a:bodyPr/>
                    <a:lstStyle/>
                    <a:p>
                      <a:r>
                        <a:rPr lang="en-IN" sz="1600" dirty="0" smtClean="0"/>
                        <a:t>Platform</a:t>
                      </a:r>
                      <a:r>
                        <a:rPr lang="en-IN" sz="1600" baseline="0" dirty="0" smtClean="0"/>
                        <a:t> dependent</a:t>
                      </a:r>
                      <a:endParaRPr lang="en-IN" sz="1600" dirty="0"/>
                    </a:p>
                  </a:txBody>
                  <a:tcPr/>
                </a:tc>
                <a:tc>
                  <a:txBody>
                    <a:bodyPr/>
                    <a:lstStyle/>
                    <a:p>
                      <a:r>
                        <a:rPr lang="en-IN" sz="1600" dirty="0" smtClean="0"/>
                        <a:t>Platform independent</a:t>
                      </a:r>
                      <a:endParaRPr lang="en-IN" sz="1600" dirty="0"/>
                    </a:p>
                  </a:txBody>
                  <a:tcPr/>
                </a:tc>
              </a:tr>
              <a:tr h="370511">
                <a:tc>
                  <a:txBody>
                    <a:bodyPr/>
                    <a:lstStyle/>
                    <a:p>
                      <a:r>
                        <a:rPr lang="en-IN" sz="1600" dirty="0" smtClean="0"/>
                        <a:t>Pointers are used</a:t>
                      </a:r>
                      <a:endParaRPr lang="en-IN" sz="1600" dirty="0"/>
                    </a:p>
                  </a:txBody>
                  <a:tcPr/>
                </a:tc>
                <a:tc>
                  <a:txBody>
                    <a:bodyPr/>
                    <a:lstStyle/>
                    <a:p>
                      <a:r>
                        <a:rPr lang="en-IN" sz="1600" dirty="0" smtClean="0"/>
                        <a:t>No pointers</a:t>
                      </a:r>
                      <a:endParaRPr lang="en-IN" sz="1600" dirty="0"/>
                    </a:p>
                  </a:txBody>
                  <a:tcPr/>
                </a:tc>
              </a:tr>
              <a:tr h="370511">
                <a:tc>
                  <a:txBody>
                    <a:bodyPr/>
                    <a:lstStyle/>
                    <a:p>
                      <a:r>
                        <a:rPr lang="en-IN" sz="1600" dirty="0" smtClean="0"/>
                        <a:t>Multiple inheritance</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No Multiple inheritance</a:t>
                      </a:r>
                      <a:endParaRPr lang="en-IN" sz="1600" dirty="0"/>
                    </a:p>
                  </a:txBody>
                  <a:tcPr/>
                </a:tc>
              </a:tr>
              <a:tr h="370511">
                <a:tc>
                  <a:txBody>
                    <a:bodyPr/>
                    <a:lstStyle/>
                    <a:p>
                      <a:r>
                        <a:rPr lang="en-IN" sz="1600" dirty="0" smtClean="0"/>
                        <a:t>Supports Go to statement</a:t>
                      </a:r>
                      <a:endParaRPr lang="en-IN" sz="1600" dirty="0"/>
                    </a:p>
                  </a:txBody>
                  <a:tcPr/>
                </a:tc>
                <a:tc>
                  <a:txBody>
                    <a:bodyPr/>
                    <a:lstStyle/>
                    <a:p>
                      <a:r>
                        <a:rPr lang="en-IN" sz="1600" dirty="0" smtClean="0"/>
                        <a:t>Does</a:t>
                      </a:r>
                      <a:r>
                        <a:rPr lang="en-IN" sz="1600" baseline="0" dirty="0" smtClean="0"/>
                        <a:t> not support Go to statement</a:t>
                      </a:r>
                      <a:endParaRPr lang="en-IN" sz="1600" dirty="0"/>
                    </a:p>
                  </a:txBody>
                  <a:tcPr/>
                </a:tc>
              </a:tr>
              <a:tr h="460911">
                <a:tc>
                  <a:txBody>
                    <a:bodyPr/>
                    <a:lstStyle/>
                    <a:p>
                      <a:r>
                        <a:rPr lang="en-IN" sz="1600" dirty="0" smtClean="0"/>
                        <a:t>Supports</a:t>
                      </a:r>
                      <a:r>
                        <a:rPr lang="en-IN" sz="1600" baseline="0" dirty="0" smtClean="0"/>
                        <a:t> structure, union and operator overloading</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Does</a:t>
                      </a:r>
                      <a:r>
                        <a:rPr lang="en-IN" sz="1600" baseline="0" dirty="0" smtClean="0"/>
                        <a:t> not support structure, union and operator overloading</a:t>
                      </a:r>
                      <a:endParaRPr lang="en-IN" sz="1600" dirty="0"/>
                    </a:p>
                  </a:txBody>
                  <a:tcPr/>
                </a:tc>
              </a:tr>
              <a:tr h="550895">
                <a:tc>
                  <a:txBody>
                    <a:bodyPr/>
                    <a:lstStyle/>
                    <a:p>
                      <a:r>
                        <a:rPr lang="en-IN" sz="1600" dirty="0" smtClean="0"/>
                        <a:t>#define,</a:t>
                      </a:r>
                      <a:r>
                        <a:rPr lang="en-IN" sz="1600" baseline="0" dirty="0" smtClean="0"/>
                        <a:t> </a:t>
                      </a:r>
                      <a:r>
                        <a:rPr lang="en-IN" sz="1600" baseline="0" dirty="0" err="1" smtClean="0"/>
                        <a:t>typedef</a:t>
                      </a:r>
                      <a:r>
                        <a:rPr lang="en-IN" sz="1600" baseline="0" dirty="0" smtClean="0"/>
                        <a:t> and header files are available</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#define,</a:t>
                      </a:r>
                      <a:r>
                        <a:rPr lang="en-IN" sz="1600" baseline="0" dirty="0" smtClean="0"/>
                        <a:t> </a:t>
                      </a:r>
                      <a:r>
                        <a:rPr lang="en-IN" sz="1600" baseline="0" dirty="0" err="1" smtClean="0"/>
                        <a:t>typedef</a:t>
                      </a:r>
                      <a:r>
                        <a:rPr lang="en-IN" sz="1600" baseline="0" dirty="0" smtClean="0"/>
                        <a:t> and header files are not available but there are means to achieve</a:t>
                      </a:r>
                      <a:endParaRPr lang="en-IN" sz="1600" dirty="0"/>
                    </a:p>
                  </a:txBody>
                  <a:tcPr/>
                </a:tc>
              </a:tr>
              <a:tr h="550895">
                <a:tc>
                  <a:txBody>
                    <a:bodyPr/>
                    <a:lstStyle/>
                    <a:p>
                      <a:r>
                        <a:rPr lang="en-IN" sz="1600" dirty="0" smtClean="0"/>
                        <a:t>Issues like memory leakage – allocating and </a:t>
                      </a:r>
                      <a:r>
                        <a:rPr lang="en-IN" sz="1600" dirty="0" err="1" smtClean="0"/>
                        <a:t>deallocating</a:t>
                      </a:r>
                      <a:r>
                        <a:rPr lang="en-IN" sz="1600" dirty="0" smtClean="0"/>
                        <a:t> of memory is the responsibility</a:t>
                      </a:r>
                      <a:r>
                        <a:rPr lang="en-IN" sz="1600" baseline="0" dirty="0" smtClean="0"/>
                        <a:t> of the programmer</a:t>
                      </a:r>
                      <a:r>
                        <a:rPr lang="en-IN" sz="1600" dirty="0" smtClean="0"/>
                        <a:t> </a:t>
                      </a:r>
                      <a:endParaRPr lang="en-IN" sz="1600" dirty="0"/>
                    </a:p>
                  </a:txBody>
                  <a:tcPr/>
                </a:tc>
                <a:tc>
                  <a:txBody>
                    <a:bodyPr/>
                    <a:lstStyle/>
                    <a:p>
                      <a:r>
                        <a:rPr lang="en-IN" sz="1600" dirty="0" smtClean="0"/>
                        <a:t>Automatic garbage collection – allocation and </a:t>
                      </a:r>
                      <a:r>
                        <a:rPr lang="en-IN" sz="1600" dirty="0" err="1" smtClean="0"/>
                        <a:t>deallocation</a:t>
                      </a:r>
                      <a:r>
                        <a:rPr lang="en-IN" sz="1600" dirty="0" smtClean="0"/>
                        <a:t> of memory will be taken care by JVM</a:t>
                      </a:r>
                      <a:endParaRPr lang="en-IN" sz="1600" dirty="0"/>
                    </a:p>
                  </a:txBody>
                  <a:tcPr/>
                </a:tc>
              </a:tr>
              <a:tr h="644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Compiler programming language-</a:t>
                      </a:r>
                      <a:r>
                        <a:rPr lang="en-IN" sz="1600" b="0" i="0" kern="1200" dirty="0" smtClean="0">
                          <a:solidFill>
                            <a:schemeClr val="dk1"/>
                          </a:solidFill>
                          <a:effectLst/>
                          <a:latin typeface="+mn-lt"/>
                          <a:ea typeface="+mn-ea"/>
                          <a:cs typeface="+mn-cs"/>
                        </a:rPr>
                        <a:t>compiled into native machine code, must be re-compiled for each target platform.</a:t>
                      </a:r>
                      <a:endParaRPr lang="en-IN" sz="1600" dirty="0"/>
                    </a:p>
                  </a:txBody>
                  <a:tcPr/>
                </a:tc>
                <a:tc>
                  <a:txBody>
                    <a:bodyPr/>
                    <a:lstStyle/>
                    <a:p>
                      <a:r>
                        <a:rPr lang="en-IN" sz="1600" dirty="0" smtClean="0"/>
                        <a:t>Compiler cum interpreter programming language</a:t>
                      </a:r>
                      <a:endParaRPr lang="en-IN" sz="1600" dirty="0"/>
                    </a:p>
                  </a:txBody>
                  <a:tcPr/>
                </a:tc>
              </a:tr>
              <a:tr h="426310">
                <a:tc>
                  <a:txBody>
                    <a:bodyPr/>
                    <a:lstStyle/>
                    <a:p>
                      <a:r>
                        <a:rPr lang="en-IN" sz="1600" dirty="0" smtClean="0"/>
                        <a:t>Supports  3 access </a:t>
                      </a:r>
                      <a:r>
                        <a:rPr lang="en-IN" sz="1600" dirty="0" err="1" smtClean="0"/>
                        <a:t>specifiers</a:t>
                      </a:r>
                      <a:r>
                        <a:rPr lang="en-IN" sz="1600" dirty="0" smtClean="0"/>
                        <a:t>  private, public and protected</a:t>
                      </a:r>
                      <a:endParaRPr lang="en-IN" sz="1600" dirty="0"/>
                    </a:p>
                  </a:txBody>
                  <a:tcPr/>
                </a:tc>
                <a:tc>
                  <a:txBody>
                    <a:bodyPr/>
                    <a:lstStyle/>
                    <a:p>
                      <a:r>
                        <a:rPr lang="en-IN" sz="1600" dirty="0" smtClean="0"/>
                        <a:t>Supports  4 access </a:t>
                      </a:r>
                      <a:r>
                        <a:rPr lang="en-IN" sz="1600" dirty="0" err="1" smtClean="0"/>
                        <a:t>specifiers</a:t>
                      </a:r>
                      <a:r>
                        <a:rPr lang="en-IN" sz="1600" dirty="0" smtClean="0"/>
                        <a:t>  private, </a:t>
                      </a:r>
                      <a:r>
                        <a:rPr lang="en-IN" sz="1600" dirty="0" err="1" smtClean="0"/>
                        <a:t>public,protected</a:t>
                      </a:r>
                      <a:r>
                        <a:rPr lang="en-IN" sz="1600" dirty="0" smtClean="0"/>
                        <a:t> and default</a:t>
                      </a:r>
                      <a:endParaRPr lang="en-IN" sz="1600" dirty="0"/>
                    </a:p>
                  </a:txBody>
                  <a:tcPr/>
                </a:tc>
              </a:tr>
              <a:tr h="418011">
                <a:tc>
                  <a:txBody>
                    <a:bodyPr/>
                    <a:lstStyle/>
                    <a:p>
                      <a:r>
                        <a:rPr lang="en-IN" sz="1600" dirty="0" smtClean="0"/>
                        <a:t>There are constructors and </a:t>
                      </a:r>
                      <a:r>
                        <a:rPr lang="en-IN" sz="1600" dirty="0" err="1" smtClean="0"/>
                        <a:t>desctructors</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Only constructors are available.</a:t>
                      </a:r>
                      <a:r>
                        <a:rPr lang="en-IN" sz="1600" baseline="0" dirty="0" smtClean="0"/>
                        <a:t>  No </a:t>
                      </a:r>
                      <a:r>
                        <a:rPr lang="en-IN" sz="1600" dirty="0" err="1" smtClean="0"/>
                        <a:t>desctructors</a:t>
                      </a:r>
                      <a:r>
                        <a:rPr lang="en-IN" sz="1600" dirty="0" smtClean="0"/>
                        <a:t> in java.</a:t>
                      </a:r>
                      <a:endParaRPr lang="en-IN" sz="1600" dirty="0"/>
                    </a:p>
                  </a:txBody>
                  <a:tcPr/>
                </a:tc>
              </a:tr>
              <a:tr h="639512">
                <a:tc>
                  <a:txBody>
                    <a:bodyPr/>
                    <a:lstStyle/>
                    <a:p>
                      <a:r>
                        <a:rPr lang="en-IN" sz="1600" dirty="0" smtClean="0"/>
                        <a:t>Supports</a:t>
                      </a:r>
                      <a:r>
                        <a:rPr lang="en-IN" sz="1600" baseline="0" dirty="0" smtClean="0"/>
                        <a:t> only English language</a:t>
                      </a:r>
                      <a:endParaRPr lang="en-IN" sz="1600" dirty="0"/>
                    </a:p>
                  </a:txBody>
                  <a:tcPr/>
                </a:tc>
                <a:tc>
                  <a:txBody>
                    <a:bodyPr/>
                    <a:lstStyle/>
                    <a:p>
                      <a:r>
                        <a:rPr lang="en-IN" sz="1600" dirty="0" smtClean="0"/>
                        <a:t>Supports international languages using Unicode.</a:t>
                      </a:r>
                      <a:endParaRPr lang="en-IN" sz="1600" dirty="0"/>
                    </a:p>
                  </a:txBody>
                  <a:tcPr/>
                </a:tc>
              </a:tr>
            </a:tbl>
          </a:graphicData>
        </a:graphic>
      </p:graphicFrame>
    </p:spTree>
    <p:extLst>
      <p:ext uri="{BB962C8B-B14F-4D97-AF65-F5344CB8AC3E}">
        <p14:creationId xmlns="" xmlns:p14="http://schemas.microsoft.com/office/powerpoint/2010/main" val="425711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55" y="1"/>
            <a:ext cx="10364451" cy="822960"/>
          </a:xfrm>
        </p:spPr>
        <p:txBody>
          <a:bodyPr/>
          <a:lstStyle/>
          <a:p>
            <a:r>
              <a:rPr lang="en-IN" dirty="0" smtClean="0"/>
              <a:t>Anatomy of Java application</a:t>
            </a:r>
            <a:endParaRPr lang="en-IN" dirty="0"/>
          </a:p>
        </p:txBody>
      </p:sp>
      <p:sp>
        <p:nvSpPr>
          <p:cNvPr id="1026" name="AutoShape 2" descr="Image result for anatomy of a java pro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Image result for anatomy of a java pro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Image result for anatomy of a java pro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2" name="Picture 8" descr="http://genedavis.com/articles/wp-content/uploads/2014/12/Anatomy_of_a_Java_Program.gif"/>
          <p:cNvPicPr>
            <a:picLocks noChangeAspect="1" noChangeArrowheads="1"/>
          </p:cNvPicPr>
          <p:nvPr/>
        </p:nvPicPr>
        <p:blipFill>
          <a:blip r:embed="rId2"/>
          <a:srcRect/>
          <a:stretch>
            <a:fillRect/>
          </a:stretch>
        </p:blipFill>
        <p:spPr bwMode="auto">
          <a:xfrm>
            <a:off x="1422673" y="1162276"/>
            <a:ext cx="9144000" cy="5334001"/>
          </a:xfrm>
          <a:prstGeom prst="rect">
            <a:avLst/>
          </a:prstGeom>
          <a:noFill/>
        </p:spPr>
      </p:pic>
    </p:spTree>
    <p:extLst>
      <p:ext uri="{BB962C8B-B14F-4D97-AF65-F5344CB8AC3E}">
        <p14:creationId xmlns="" xmlns:p14="http://schemas.microsoft.com/office/powerpoint/2010/main" val="425711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5369" y="1222830"/>
            <a:ext cx="10450285" cy="5355312"/>
          </a:xfrm>
          <a:prstGeom prst="rect">
            <a:avLst/>
          </a:prstGeom>
          <a:noFill/>
        </p:spPr>
        <p:txBody>
          <a:bodyPr wrap="square" rtlCol="0">
            <a:spAutoFit/>
          </a:bodyPr>
          <a:lstStyle/>
          <a:p>
            <a:r>
              <a:rPr lang="en-US" dirty="0" smtClean="0"/>
              <a:t>// comments</a:t>
            </a:r>
            <a:endParaRPr lang="en-IN" dirty="0" smtClean="0"/>
          </a:p>
          <a:p>
            <a:r>
              <a:rPr lang="en-US" dirty="0" smtClean="0"/>
              <a:t>package statement;</a:t>
            </a:r>
          </a:p>
          <a:p>
            <a:endParaRPr lang="en-IN" dirty="0" smtClean="0"/>
          </a:p>
          <a:p>
            <a:r>
              <a:rPr lang="en-US" dirty="0" smtClean="0"/>
              <a:t>import statement;</a:t>
            </a:r>
          </a:p>
          <a:p>
            <a:endParaRPr lang="en-IN" dirty="0" smtClean="0"/>
          </a:p>
          <a:p>
            <a:r>
              <a:rPr lang="en-US" dirty="0" smtClean="0"/>
              <a:t>class &lt;</a:t>
            </a:r>
            <a:r>
              <a:rPr lang="en-US" dirty="0" err="1" smtClean="0"/>
              <a:t>ClassName</a:t>
            </a:r>
            <a:r>
              <a:rPr lang="en-US" dirty="0" smtClean="0"/>
              <a:t>&gt;{// start with class</a:t>
            </a:r>
            <a:endParaRPr lang="en-IN" dirty="0" smtClean="0"/>
          </a:p>
          <a:p>
            <a:endParaRPr lang="en-US" dirty="0" smtClean="0"/>
          </a:p>
          <a:p>
            <a:r>
              <a:rPr lang="en-US" dirty="0" smtClean="0"/>
              <a:t>	variables members</a:t>
            </a:r>
          </a:p>
          <a:p>
            <a:endParaRPr lang="en-IN" dirty="0" smtClean="0"/>
          </a:p>
          <a:p>
            <a:r>
              <a:rPr lang="en-US" dirty="0" smtClean="0"/>
              <a:t>	methods</a:t>
            </a:r>
          </a:p>
          <a:p>
            <a:endParaRPr lang="en-IN" dirty="0" smtClean="0"/>
          </a:p>
          <a:p>
            <a:r>
              <a:rPr lang="en-US" dirty="0" smtClean="0"/>
              <a:t>	public static void main(String[] </a:t>
            </a:r>
            <a:r>
              <a:rPr lang="en-US" dirty="0" err="1" smtClean="0"/>
              <a:t>args</a:t>
            </a:r>
            <a:r>
              <a:rPr lang="en-US" dirty="0" smtClean="0"/>
              <a:t>) //start with main point</a:t>
            </a:r>
          </a:p>
          <a:p>
            <a:r>
              <a:rPr lang="en-US" dirty="0" smtClean="0"/>
              <a:t>	{ </a:t>
            </a:r>
            <a:endParaRPr lang="en-IN" dirty="0" smtClean="0"/>
          </a:p>
          <a:p>
            <a:r>
              <a:rPr lang="en-US" dirty="0" smtClean="0"/>
              <a:t>			statements</a:t>
            </a:r>
          </a:p>
          <a:p>
            <a:endParaRPr lang="en-IN" dirty="0" smtClean="0"/>
          </a:p>
          <a:p>
            <a:r>
              <a:rPr lang="en-US" dirty="0" smtClean="0"/>
              <a:t>          }  // end main method</a:t>
            </a:r>
          </a:p>
          <a:p>
            <a:endParaRPr lang="en-IN" dirty="0" smtClean="0"/>
          </a:p>
          <a:p>
            <a:r>
              <a:rPr lang="en-US" dirty="0" smtClean="0"/>
              <a:t>}    // end class block</a:t>
            </a:r>
            <a:endParaRPr lang="en-IN" dirty="0" smtClean="0"/>
          </a:p>
          <a:p>
            <a:endParaRPr lang="en-IN" dirty="0"/>
          </a:p>
        </p:txBody>
      </p:sp>
      <p:sp>
        <p:nvSpPr>
          <p:cNvPr id="5" name="TextBox 4"/>
          <p:cNvSpPr txBox="1"/>
          <p:nvPr/>
        </p:nvSpPr>
        <p:spPr>
          <a:xfrm>
            <a:off x="3722914" y="587829"/>
            <a:ext cx="5617029" cy="584775"/>
          </a:xfrm>
          <a:prstGeom prst="rect">
            <a:avLst/>
          </a:prstGeom>
          <a:noFill/>
        </p:spPr>
        <p:txBody>
          <a:bodyPr wrap="square" rtlCol="0">
            <a:spAutoFit/>
          </a:bodyPr>
          <a:lstStyle/>
          <a:p>
            <a:r>
              <a:rPr lang="en-IN" sz="3200" dirty="0" smtClean="0"/>
              <a:t>Structure of java program</a:t>
            </a:r>
            <a:endParaRPr lang="en-IN"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914400" y="609600"/>
            <a:ext cx="10363200" cy="1143000"/>
          </a:xfrm>
          <a:prstGeom prst="rect">
            <a:avLst/>
          </a:prstGeom>
          <a:noFill/>
          <a:ln w="9525" cap="flat">
            <a:noFill/>
            <a:round/>
            <a:headEnd/>
            <a:tailEnd/>
          </a:ln>
          <a:effectLst/>
        </p:spPr>
        <p:txBody>
          <a:bodyPr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ea typeface="WenQuanYi Zen Hei Sharp" charset="0"/>
                <a:cs typeface="WenQuanYi Zen Hei Sharp" charset="0"/>
              </a:rPr>
              <a:t> Java IDE</a:t>
            </a:r>
          </a:p>
        </p:txBody>
      </p:sp>
      <p:sp>
        <p:nvSpPr>
          <p:cNvPr id="32770" name="Text Box 2"/>
          <p:cNvSpPr txBox="1">
            <a:spLocks noChangeArrowheads="1"/>
          </p:cNvSpPr>
          <p:nvPr/>
        </p:nvSpPr>
        <p:spPr bwMode="auto">
          <a:xfrm>
            <a:off x="427567" y="1981200"/>
            <a:ext cx="11034184" cy="4114800"/>
          </a:xfrm>
          <a:prstGeom prst="rect">
            <a:avLst/>
          </a:prstGeom>
          <a:noFill/>
          <a:ln w="9525" cap="flat">
            <a:noFill/>
            <a:round/>
            <a:headEnd/>
            <a:tailEnd/>
          </a:ln>
          <a:effectLst/>
        </p:spPr>
        <p:txBody>
          <a:bodyPr/>
          <a:lstStyle/>
          <a:p>
            <a:pPr marL="341313" indent="-336550">
              <a:spcBef>
                <a:spcPts val="8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a:solidFill>
                  <a:srgbClr val="000000"/>
                </a:solidFill>
                <a:ea typeface="WenQuanYi Zen Hei Sharp" charset="0"/>
                <a:cs typeface="WenQuanYi Zen Hei Sharp" charset="0"/>
              </a:rPr>
              <a:t>Eclipse – </a:t>
            </a:r>
          </a:p>
          <a:p>
            <a:pPr marL="336550" indent="-331788">
              <a:spcBef>
                <a:spcPts val="800"/>
              </a:spcBef>
              <a:buFont typeface="Times New Roman" pitchFamily="16"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a:solidFill>
                  <a:srgbClr val="000000"/>
                </a:solidFill>
                <a:ea typeface="WenQuanYi Zen Hei Sharp" charset="0"/>
                <a:cs typeface="WenQuanYi Zen Hei Sharp" charset="0"/>
              </a:rPr>
              <a:t> Free download from </a:t>
            </a:r>
            <a:r>
              <a:rPr lang="en-US" sz="2800">
                <a:solidFill>
                  <a:srgbClr val="CCCCFF"/>
                </a:solidFill>
                <a:ea typeface="WenQuanYi Zen Hei Sharp" charset="0"/>
                <a:cs typeface="WenQuanYi Zen Hei Sharp" charset="0"/>
                <a:hlinkClick r:id="rId3"/>
              </a:rPr>
              <a:t>www.eclipse.org</a:t>
            </a:r>
          </a:p>
          <a:p>
            <a:pPr marL="341313" indent="-336550">
              <a:spcBef>
                <a:spcPts val="8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800">
              <a:solidFill>
                <a:srgbClr val="000000"/>
              </a:solidFill>
              <a:ea typeface="WenQuanYi Zen Hei Sharp" charset="0"/>
              <a:cs typeface="WenQuanYi Zen Hei Sharp" charset="0"/>
            </a:endParaRPr>
          </a:p>
          <a:p>
            <a:pPr marL="341313" indent="-336550">
              <a:spcBef>
                <a:spcPts val="8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a:solidFill>
                  <a:srgbClr val="000000"/>
                </a:solidFill>
                <a:ea typeface="WenQuanYi Zen Hei Sharp" charset="0"/>
                <a:cs typeface="WenQuanYi Zen Hei Sharp" charset="0"/>
              </a:rPr>
              <a:t>Netbeans - </a:t>
            </a:r>
          </a:p>
          <a:p>
            <a:pPr marL="336550" indent="-331788">
              <a:spcBef>
                <a:spcPts val="800"/>
              </a:spcBef>
              <a:buSzPct val="45000"/>
              <a:buFont typeface="Wingdings"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800">
                <a:solidFill>
                  <a:srgbClr val="000000"/>
                </a:solidFill>
                <a:ea typeface="WenQuanYi Zen Hei Sharp" charset="0"/>
                <a:cs typeface="WenQuanYi Zen Hei Sharp" charset="0"/>
              </a:rPr>
              <a:t>    Free download from  </a:t>
            </a:r>
            <a:r>
              <a:rPr lang="en-US" sz="2800">
                <a:solidFill>
                  <a:srgbClr val="000099"/>
                </a:solidFill>
                <a:ea typeface="WenQuanYi Zen Hei Sharp" charset="0"/>
                <a:cs typeface="WenQuanYi Zen Hei Sharp" charset="0"/>
              </a:rPr>
              <a:t>https://netbeans.org/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952500" y="285751"/>
            <a:ext cx="10363200" cy="747713"/>
          </a:xfrm>
          <a:prstGeom prst="rect">
            <a:avLst/>
          </a:prstGeom>
          <a:noFill/>
          <a:ln w="9525" cap="flat">
            <a:noFill/>
            <a:round/>
            <a:headEnd/>
            <a:tailEnd/>
          </a:ln>
          <a:effectLst/>
        </p:spPr>
        <p:txBody>
          <a:bodyPr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ea typeface="WenQuanYi Zen Hei Sharp" charset="0"/>
                <a:cs typeface="WenQuanYi Zen Hei Sharp" charset="0"/>
              </a:rPr>
              <a:t>Java Code Structure --1</a:t>
            </a:r>
          </a:p>
        </p:txBody>
      </p:sp>
      <p:pic>
        <p:nvPicPr>
          <p:cNvPr id="33794" name="Picture 2"/>
          <p:cNvPicPr>
            <a:picLocks noChangeAspect="1" noChangeArrowheads="1"/>
          </p:cNvPicPr>
          <p:nvPr/>
        </p:nvPicPr>
        <p:blipFill>
          <a:blip r:embed="rId3"/>
          <a:srcRect/>
          <a:stretch>
            <a:fillRect/>
          </a:stretch>
        </p:blipFill>
        <p:spPr bwMode="auto">
          <a:xfrm>
            <a:off x="3143251" y="1285875"/>
            <a:ext cx="5143500" cy="5384800"/>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914400" y="609600"/>
            <a:ext cx="10363200" cy="1143000"/>
          </a:xfrm>
          <a:prstGeom prst="rect">
            <a:avLst/>
          </a:prstGeom>
          <a:noFill/>
          <a:ln w="9525" cap="flat">
            <a:noFill/>
            <a:round/>
            <a:headEnd/>
            <a:tailEnd/>
          </a:ln>
          <a:effectLst/>
        </p:spPr>
        <p:txBody>
          <a:bodyPr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ea typeface="WenQuanYi Zen Hei Sharp" charset="0"/>
                <a:cs typeface="WenQuanYi Zen Hei Sharp" charset="0"/>
              </a:rPr>
              <a:t>Java Code Structure--2</a:t>
            </a:r>
          </a:p>
        </p:txBody>
      </p:sp>
      <p:pic>
        <p:nvPicPr>
          <p:cNvPr id="34818" name="Picture 2"/>
          <p:cNvPicPr>
            <a:picLocks noChangeAspect="1" noChangeArrowheads="1"/>
          </p:cNvPicPr>
          <p:nvPr/>
        </p:nvPicPr>
        <p:blipFill>
          <a:blip r:embed="rId3"/>
          <a:srcRect/>
          <a:stretch>
            <a:fillRect/>
          </a:stretch>
        </p:blipFill>
        <p:spPr bwMode="auto">
          <a:xfrm>
            <a:off x="762001" y="2071689"/>
            <a:ext cx="10979151" cy="4371975"/>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1047751" y="285750"/>
            <a:ext cx="10363200" cy="1143000"/>
          </a:xfrm>
          <a:prstGeom prst="rect">
            <a:avLst/>
          </a:prstGeom>
          <a:noFill/>
          <a:ln w="9525" cap="flat">
            <a:noFill/>
            <a:round/>
            <a:headEnd/>
            <a:tailEnd/>
          </a:ln>
          <a:effectLst/>
        </p:spPr>
        <p:txBody>
          <a:bodyPr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ea typeface="WenQuanYi Zen Hei Sharp" charset="0"/>
                <a:cs typeface="WenQuanYi Zen Hei Sharp" charset="0"/>
              </a:rPr>
              <a:t>Java Code Structure --3</a:t>
            </a:r>
          </a:p>
        </p:txBody>
      </p:sp>
      <p:pic>
        <p:nvPicPr>
          <p:cNvPr id="35842" name="Picture 2"/>
          <p:cNvPicPr>
            <a:picLocks noChangeAspect="1" noChangeArrowheads="1"/>
          </p:cNvPicPr>
          <p:nvPr/>
        </p:nvPicPr>
        <p:blipFill>
          <a:blip r:embed="rId3"/>
          <a:srcRect/>
          <a:stretch>
            <a:fillRect/>
          </a:stretch>
        </p:blipFill>
        <p:spPr bwMode="auto">
          <a:xfrm>
            <a:off x="857251" y="1789114"/>
            <a:ext cx="9906000" cy="5011737"/>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914400" y="609600"/>
            <a:ext cx="10363200" cy="1143000"/>
          </a:xfrm>
          <a:prstGeom prst="rect">
            <a:avLst/>
          </a:prstGeom>
          <a:noFill/>
          <a:ln w="9525" cap="flat">
            <a:noFill/>
            <a:round/>
            <a:headEnd/>
            <a:tailEnd/>
          </a:ln>
          <a:effectLst/>
        </p:spPr>
        <p:txBody>
          <a:bodyPr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ea typeface="WenQuanYi Zen Hei Sharp" charset="0"/>
                <a:cs typeface="WenQuanYi Zen Hei Sharp" charset="0"/>
              </a:rPr>
              <a:t>Java Code Structure –4</a:t>
            </a:r>
          </a:p>
        </p:txBody>
      </p:sp>
      <p:pic>
        <p:nvPicPr>
          <p:cNvPr id="36866" name="Picture 2"/>
          <p:cNvPicPr>
            <a:picLocks noChangeAspect="1" noChangeArrowheads="1"/>
          </p:cNvPicPr>
          <p:nvPr/>
        </p:nvPicPr>
        <p:blipFill>
          <a:blip r:embed="rId3"/>
          <a:srcRect/>
          <a:stretch>
            <a:fillRect/>
          </a:stretch>
        </p:blipFill>
        <p:spPr bwMode="auto">
          <a:xfrm>
            <a:off x="1930400" y="152401"/>
            <a:ext cx="8494184" cy="6456363"/>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862148" y="348343"/>
            <a:ext cx="10363200" cy="1143000"/>
          </a:xfrm>
          <a:prstGeom prst="rect">
            <a:avLst/>
          </a:prstGeom>
          <a:noFill/>
          <a:ln w="9525" cap="flat">
            <a:noFill/>
            <a:round/>
            <a:headEnd/>
            <a:tailEnd/>
          </a:ln>
          <a:effectLst/>
        </p:spPr>
        <p:txBody>
          <a:bodyPr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000000"/>
                </a:solidFill>
                <a:ea typeface="WenQuanYi Zen Hei Sharp" charset="0"/>
                <a:cs typeface="WenQuanYi Zen Hei Sharp" charset="0"/>
              </a:rPr>
              <a:t>Statement</a:t>
            </a:r>
            <a:endParaRPr lang="en-US" sz="4400" dirty="0">
              <a:solidFill>
                <a:srgbClr val="000000"/>
              </a:solidFill>
              <a:ea typeface="WenQuanYi Zen Hei Sharp" charset="0"/>
              <a:cs typeface="WenQuanYi Zen Hei Sharp" charset="0"/>
            </a:endParaRPr>
          </a:p>
        </p:txBody>
      </p:sp>
      <p:sp>
        <p:nvSpPr>
          <p:cNvPr id="4" name="TextBox 3"/>
          <p:cNvSpPr txBox="1"/>
          <p:nvPr/>
        </p:nvSpPr>
        <p:spPr>
          <a:xfrm>
            <a:off x="914400" y="1515292"/>
            <a:ext cx="10502537" cy="3693319"/>
          </a:xfrm>
          <a:prstGeom prst="rect">
            <a:avLst/>
          </a:prstGeom>
          <a:noFill/>
        </p:spPr>
        <p:txBody>
          <a:bodyPr wrap="square" rtlCol="0">
            <a:spAutoFit/>
          </a:bodyPr>
          <a:lstStyle/>
          <a:p>
            <a:r>
              <a:rPr lang="en-IN" dirty="0" smtClean="0"/>
              <a:t>To display something on the monitor</a:t>
            </a:r>
          </a:p>
          <a:p>
            <a:endParaRPr lang="en-IN" dirty="0" smtClean="0"/>
          </a:p>
          <a:p>
            <a:r>
              <a:rPr lang="en-IN" strike="sngStrike" dirty="0" smtClean="0"/>
              <a:t>print(“Welcome to Java”); </a:t>
            </a:r>
            <a:r>
              <a:rPr lang="en-IN" dirty="0" smtClean="0"/>
              <a:t>                    		</a:t>
            </a:r>
            <a:r>
              <a:rPr lang="en-IN" dirty="0" smtClean="0">
                <a:solidFill>
                  <a:srgbClr val="FF0000"/>
                </a:solidFill>
              </a:rPr>
              <a:t>A method should be called by using  </a:t>
            </a:r>
            <a:r>
              <a:rPr lang="en-IN" dirty="0" err="1" smtClean="0">
                <a:solidFill>
                  <a:srgbClr val="FF0000"/>
                </a:solidFill>
              </a:rPr>
              <a:t>objectname.methodname</a:t>
            </a:r>
            <a:r>
              <a:rPr lang="en-IN" dirty="0" smtClean="0">
                <a:solidFill>
                  <a:srgbClr val="FF0000"/>
                </a:solidFill>
              </a:rPr>
              <a:t>()</a:t>
            </a:r>
            <a:r>
              <a:rPr lang="en-IN" strike="sngStrike" dirty="0" smtClean="0">
                <a:solidFill>
                  <a:srgbClr val="FF0000"/>
                </a:solidFill>
              </a:rPr>
              <a:t>   </a:t>
            </a:r>
            <a:endParaRPr lang="en-IN" dirty="0" smtClean="0">
              <a:solidFill>
                <a:srgbClr val="FF0000"/>
              </a:solidFill>
            </a:endParaRPr>
          </a:p>
          <a:p>
            <a:endParaRPr lang="en-IN" strike="sngStrike" dirty="0" smtClean="0"/>
          </a:p>
          <a:p>
            <a:r>
              <a:rPr lang="en-IN" strike="sngStrike" dirty="0" err="1" smtClean="0"/>
              <a:t>PrintStream</a:t>
            </a:r>
            <a:r>
              <a:rPr lang="en-IN" strike="sngStrike" dirty="0" smtClean="0"/>
              <a:t>  </a:t>
            </a:r>
            <a:r>
              <a:rPr lang="en-IN" strike="sngStrike" dirty="0" err="1" smtClean="0"/>
              <a:t>obj.print</a:t>
            </a:r>
            <a:r>
              <a:rPr lang="en-IN" strike="sngStrike" dirty="0" smtClean="0"/>
              <a:t>(“Welcome to Java</a:t>
            </a:r>
            <a:r>
              <a:rPr lang="en-IN" dirty="0" smtClean="0"/>
              <a:t>”);        	</a:t>
            </a:r>
            <a:r>
              <a:rPr lang="en-IN" dirty="0" smtClean="0">
                <a:solidFill>
                  <a:srgbClr val="FF0000"/>
                </a:solidFill>
              </a:rPr>
              <a:t>Not possible to create object to </a:t>
            </a:r>
            <a:r>
              <a:rPr lang="en-IN" dirty="0" err="1" smtClean="0">
                <a:solidFill>
                  <a:srgbClr val="FF0000"/>
                </a:solidFill>
              </a:rPr>
              <a:t>PrintStream</a:t>
            </a:r>
            <a:r>
              <a:rPr lang="en-IN" dirty="0" smtClean="0">
                <a:solidFill>
                  <a:srgbClr val="FF0000"/>
                </a:solidFill>
              </a:rPr>
              <a:t> directly</a:t>
            </a:r>
          </a:p>
          <a:p>
            <a:endParaRPr lang="en-IN" dirty="0" smtClean="0">
              <a:solidFill>
                <a:srgbClr val="FF0000"/>
              </a:solidFill>
            </a:endParaRPr>
          </a:p>
          <a:p>
            <a:endParaRPr lang="en-IN" dirty="0" smtClean="0">
              <a:solidFill>
                <a:srgbClr val="FF0000"/>
              </a:solidFill>
            </a:endParaRPr>
          </a:p>
          <a:p>
            <a:r>
              <a:rPr lang="en-IN" dirty="0" err="1" smtClean="0"/>
              <a:t>System.out.print</a:t>
            </a:r>
            <a:r>
              <a:rPr lang="en-IN" dirty="0" smtClean="0"/>
              <a:t>(“Welcome to Java”);                   </a:t>
            </a:r>
            <a:r>
              <a:rPr lang="en-IN" dirty="0" err="1" smtClean="0"/>
              <a:t>System.out</a:t>
            </a:r>
            <a:r>
              <a:rPr lang="en-IN" dirty="0" smtClean="0"/>
              <a:t> gives the </a:t>
            </a:r>
            <a:r>
              <a:rPr lang="en-IN" dirty="0" err="1" smtClean="0"/>
              <a:t>PrintStream</a:t>
            </a:r>
            <a:r>
              <a:rPr lang="en-IN" dirty="0" smtClean="0"/>
              <a:t> class object. It 											</a:t>
            </a:r>
            <a:r>
              <a:rPr lang="en-IN" smtClean="0"/>
              <a:t>		represents </a:t>
            </a:r>
            <a:r>
              <a:rPr lang="en-IN" dirty="0" smtClean="0"/>
              <a:t>standard output device</a:t>
            </a:r>
          </a:p>
          <a:p>
            <a:endParaRPr lang="en-IN" dirty="0" smtClean="0">
              <a:solidFill>
                <a:srgbClr val="FF0000"/>
              </a:solidFill>
            </a:endParaRPr>
          </a:p>
          <a:p>
            <a:endParaRPr lang="en-IN" dirty="0" smtClean="0">
              <a:solidFill>
                <a:srgbClr val="FF0000"/>
              </a:solidFill>
            </a:endParaRPr>
          </a:p>
          <a:p>
            <a:endParaRPr lang="en-IN" dirty="0" smtClean="0"/>
          </a:p>
          <a:p>
            <a:r>
              <a:rPr lang="en-IN" dirty="0" smtClean="0"/>
              <a:t>	</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975784" y="1"/>
            <a:ext cx="10363200" cy="822325"/>
          </a:xfrm>
          <a:prstGeom prst="rect">
            <a:avLst/>
          </a:prstGeom>
          <a:noFill/>
          <a:ln w="9525" cap="flat">
            <a:noFill/>
            <a:round/>
            <a:headEnd/>
            <a:tailEnd/>
          </a:ln>
          <a:effectLst/>
        </p:spPr>
        <p:txBody>
          <a:bodyPr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ea typeface="WenQuanYi Zen Hei Sharp" charset="0"/>
                <a:cs typeface="WenQuanYi Zen Hei Sharp" charset="0"/>
              </a:rPr>
              <a:t>Anatomy of a class</a:t>
            </a:r>
          </a:p>
        </p:txBody>
      </p:sp>
      <p:pic>
        <p:nvPicPr>
          <p:cNvPr id="37890" name="Picture 2"/>
          <p:cNvPicPr>
            <a:picLocks noChangeAspect="1" noChangeArrowheads="1"/>
          </p:cNvPicPr>
          <p:nvPr/>
        </p:nvPicPr>
        <p:blipFill>
          <a:blip r:embed="rId3"/>
          <a:srcRect l="19487" t="33588" r="24802" b="26575"/>
          <a:stretch>
            <a:fillRect/>
          </a:stretch>
        </p:blipFill>
        <p:spPr bwMode="auto">
          <a:xfrm>
            <a:off x="0" y="822325"/>
            <a:ext cx="12166600" cy="5753100"/>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857251" y="285750"/>
            <a:ext cx="10363200" cy="819150"/>
          </a:xfrm>
          <a:prstGeom prst="rect">
            <a:avLst/>
          </a:prstGeom>
          <a:noFill/>
          <a:ln w="9525" cap="flat">
            <a:noFill/>
            <a:round/>
            <a:headEnd/>
            <a:tailEnd/>
          </a:ln>
          <a:effectLst/>
        </p:spPr>
        <p:txBody>
          <a:bodyPr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ea typeface="WenQuanYi Zen Hei Sharp" charset="0"/>
                <a:cs typeface="WenQuanYi Zen Hei Sharp" charset="0"/>
              </a:rPr>
              <a:t>Your First Cup of Java --1</a:t>
            </a:r>
          </a:p>
        </p:txBody>
      </p:sp>
      <p:sp>
        <p:nvSpPr>
          <p:cNvPr id="38914" name="Text Box 2"/>
          <p:cNvSpPr txBox="1">
            <a:spLocks noChangeArrowheads="1"/>
          </p:cNvSpPr>
          <p:nvPr/>
        </p:nvSpPr>
        <p:spPr bwMode="auto">
          <a:xfrm>
            <a:off x="952500" y="1643063"/>
            <a:ext cx="10363200" cy="4114800"/>
          </a:xfrm>
          <a:prstGeom prst="rect">
            <a:avLst/>
          </a:prstGeom>
          <a:noFill/>
          <a:ln w="9525" cap="flat">
            <a:noFill/>
            <a:round/>
            <a:headEnd/>
            <a:tailEnd/>
          </a:ln>
          <a:effectLst/>
        </p:spPr>
        <p:txBody>
          <a:bodyPr/>
          <a:lstStyle/>
          <a:p>
            <a:pPr marL="342900" indent="-336550">
              <a:spcBef>
                <a:spcPts val="8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0000"/>
                </a:solidFill>
                <a:ea typeface="WenQuanYi Zen Hei Sharp" charset="0"/>
                <a:cs typeface="WenQuanYi Zen Hei Sharp" charset="0"/>
              </a:rPr>
              <a:t>public class </a:t>
            </a:r>
            <a:r>
              <a:rPr lang="en-US" sz="2800" dirty="0" err="1">
                <a:solidFill>
                  <a:srgbClr val="000000"/>
                </a:solidFill>
                <a:ea typeface="WenQuanYi Zen Hei Sharp" charset="0"/>
                <a:cs typeface="WenQuanYi Zen Hei Sharp" charset="0"/>
              </a:rPr>
              <a:t>HelloWorld</a:t>
            </a:r>
            <a:endParaRPr lang="en-US" sz="2800" dirty="0">
              <a:solidFill>
                <a:srgbClr val="000000"/>
              </a:solidFill>
              <a:ea typeface="WenQuanYi Zen Hei Sharp" charset="0"/>
              <a:cs typeface="WenQuanYi Zen Hei Sharp" charset="0"/>
            </a:endParaRPr>
          </a:p>
          <a:p>
            <a:pPr marL="342900" indent="-336550">
              <a:spcBef>
                <a:spcPts val="8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0000"/>
                </a:solidFill>
                <a:ea typeface="WenQuanYi Zen Hei Sharp" charset="0"/>
                <a:cs typeface="WenQuanYi Zen Hei Sharp" charset="0"/>
              </a:rPr>
              <a:t>{</a:t>
            </a:r>
          </a:p>
          <a:p>
            <a:pPr marL="342900" indent="-336550">
              <a:spcBef>
                <a:spcPts val="8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0000"/>
                </a:solidFill>
                <a:ea typeface="WenQuanYi Zen Hei Sharp" charset="0"/>
                <a:cs typeface="WenQuanYi Zen Hei Sharp" charset="0"/>
              </a:rPr>
              <a:t>    public static void main(String[] </a:t>
            </a:r>
            <a:r>
              <a:rPr lang="en-US" sz="2800" dirty="0" err="1">
                <a:solidFill>
                  <a:srgbClr val="000000"/>
                </a:solidFill>
                <a:ea typeface="WenQuanYi Zen Hei Sharp" charset="0"/>
                <a:cs typeface="WenQuanYi Zen Hei Sharp" charset="0"/>
              </a:rPr>
              <a:t>args</a:t>
            </a:r>
            <a:r>
              <a:rPr lang="en-US" sz="2800" dirty="0">
                <a:solidFill>
                  <a:srgbClr val="000000"/>
                </a:solidFill>
                <a:ea typeface="WenQuanYi Zen Hei Sharp" charset="0"/>
                <a:cs typeface="WenQuanYi Zen Hei Sharp" charset="0"/>
              </a:rPr>
              <a:t>)</a:t>
            </a:r>
          </a:p>
          <a:p>
            <a:pPr marL="342900" indent="-336550">
              <a:spcBef>
                <a:spcPts val="8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0000"/>
                </a:solidFill>
                <a:ea typeface="WenQuanYi Zen Hei Sharp" charset="0"/>
                <a:cs typeface="WenQuanYi Zen Hei Sharp" charset="0"/>
              </a:rPr>
              <a:t>    {</a:t>
            </a:r>
          </a:p>
          <a:p>
            <a:pPr marL="342900" indent="-336550">
              <a:spcBef>
                <a:spcPts val="8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0000"/>
                </a:solidFill>
                <a:ea typeface="WenQuanYi Zen Hei Sharp" charset="0"/>
                <a:cs typeface="WenQuanYi Zen Hei Sharp" charset="0"/>
              </a:rPr>
              <a:t>	  </a:t>
            </a:r>
            <a:r>
              <a:rPr lang="en-US" sz="2800" dirty="0" err="1">
                <a:solidFill>
                  <a:srgbClr val="000000"/>
                </a:solidFill>
                <a:ea typeface="WenQuanYi Zen Hei Sharp" charset="0"/>
                <a:cs typeface="WenQuanYi Zen Hei Sharp" charset="0"/>
              </a:rPr>
              <a:t>System.out.println</a:t>
            </a:r>
            <a:r>
              <a:rPr lang="en-US" sz="2800" dirty="0">
                <a:solidFill>
                  <a:srgbClr val="000000"/>
                </a:solidFill>
                <a:ea typeface="WenQuanYi Zen Hei Sharp" charset="0"/>
                <a:cs typeface="WenQuanYi Zen Hei Sharp" charset="0"/>
              </a:rPr>
              <a:t>(“Hello World!");</a:t>
            </a:r>
          </a:p>
          <a:p>
            <a:pPr marL="342900" indent="-336550">
              <a:spcBef>
                <a:spcPts val="8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0000"/>
                </a:solidFill>
                <a:ea typeface="WenQuanYi Zen Hei Sharp" charset="0"/>
                <a:cs typeface="WenQuanYi Zen Hei Sharp" charset="0"/>
              </a:rPr>
              <a:t>    }</a:t>
            </a:r>
          </a:p>
          <a:p>
            <a:pPr marL="342900" indent="-336550">
              <a:spcBef>
                <a:spcPts val="8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0000"/>
                </a:solidFill>
                <a:ea typeface="WenQuanYi Zen Hei Sharp" charset="0"/>
                <a:cs typeface="WenQuanYi Zen Hei Sharp"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73678"/>
          </a:xfrm>
        </p:spPr>
        <p:txBody>
          <a:bodyPr/>
          <a:lstStyle/>
          <a:p>
            <a:r>
              <a:rPr lang="en-IN" dirty="0" smtClean="0"/>
              <a:t>Run </a:t>
            </a:r>
            <a:r>
              <a:rPr lang="en-IN" dirty="0" err="1" smtClean="0"/>
              <a:t>JAVa</a:t>
            </a:r>
            <a:r>
              <a:rPr lang="en-IN" dirty="0" smtClean="0"/>
              <a:t> program</a:t>
            </a:r>
            <a:endParaRPr lang="en-IN" dirty="0"/>
          </a:p>
        </p:txBody>
      </p:sp>
      <p:sp>
        <p:nvSpPr>
          <p:cNvPr id="4" name="TextBox 3"/>
          <p:cNvSpPr txBox="1"/>
          <p:nvPr/>
        </p:nvSpPr>
        <p:spPr>
          <a:xfrm>
            <a:off x="1503406" y="1853514"/>
            <a:ext cx="9844216" cy="5078313"/>
          </a:xfrm>
          <a:prstGeom prst="rect">
            <a:avLst/>
          </a:prstGeom>
          <a:noFill/>
        </p:spPr>
        <p:txBody>
          <a:bodyPr wrap="square" rtlCol="0">
            <a:spAutoFit/>
          </a:bodyPr>
          <a:lstStyle/>
          <a:p>
            <a:pPr marL="285750" indent="-285750">
              <a:buFont typeface="Arial" panose="020B0604020202020204" pitchFamily="34" charset="0"/>
              <a:buChar char="•"/>
            </a:pPr>
            <a:r>
              <a:rPr lang="en-IN" dirty="0" smtClean="0"/>
              <a:t>Compile java program simple.java</a:t>
            </a:r>
          </a:p>
          <a:p>
            <a:r>
              <a:rPr lang="en-IN" dirty="0"/>
              <a:t>	</a:t>
            </a:r>
            <a:r>
              <a:rPr lang="en-IN" dirty="0" smtClean="0">
                <a:solidFill>
                  <a:srgbClr val="FF0000"/>
                </a:solidFill>
              </a:rPr>
              <a:t>C:\javac simple.java</a:t>
            </a:r>
          </a:p>
          <a:p>
            <a:r>
              <a:rPr lang="en-IN" dirty="0"/>
              <a:t>	</a:t>
            </a:r>
            <a:endParaRPr lang="en-IN" dirty="0" smtClean="0"/>
          </a:p>
          <a:p>
            <a:pPr marL="285750" indent="-285750">
              <a:buFont typeface="Arial" panose="020B0604020202020204" pitchFamily="34" charset="0"/>
              <a:buChar char="•"/>
            </a:pPr>
            <a:r>
              <a:rPr lang="en-IN" dirty="0" smtClean="0"/>
              <a:t>Run simple java</a:t>
            </a:r>
          </a:p>
          <a:p>
            <a:pPr lvl="1"/>
            <a:r>
              <a:rPr lang="en-IN" dirty="0" smtClean="0">
                <a:solidFill>
                  <a:srgbClr val="FF0000"/>
                </a:solidFill>
              </a:rPr>
              <a:t>C:\java simple</a:t>
            </a:r>
          </a:p>
          <a:p>
            <a:pPr lvl="1"/>
            <a:endParaRPr lang="en-IN" dirty="0" smtClean="0"/>
          </a:p>
          <a:p>
            <a:pPr marL="285750" indent="-285750">
              <a:buFont typeface="Arial" panose="020B0604020202020204" pitchFamily="34" charset="0"/>
              <a:buChar char="•"/>
            </a:pPr>
            <a:r>
              <a:rPr lang="en-IN" dirty="0"/>
              <a:t>How to set Temporary Path of JDK in </a:t>
            </a:r>
            <a:r>
              <a:rPr lang="en-IN" dirty="0" smtClean="0"/>
              <a:t>Windows</a:t>
            </a:r>
          </a:p>
          <a:p>
            <a:pPr lvl="0"/>
            <a:r>
              <a:rPr lang="en-IN" dirty="0" smtClean="0"/>
              <a:t>	</a:t>
            </a:r>
            <a:r>
              <a:rPr lang="en-IN" dirty="0">
                <a:solidFill>
                  <a:srgbClr val="FF0000"/>
                </a:solidFill>
              </a:rPr>
              <a:t>C:\</a:t>
            </a:r>
            <a:r>
              <a:rPr lang="en-US" dirty="0">
                <a:solidFill>
                  <a:srgbClr val="FF0000"/>
                </a:solidFill>
              </a:rPr>
              <a:t>set path=C:\Program Files\Java\jdk1.6.0_23\bin </a:t>
            </a:r>
          </a:p>
          <a:p>
            <a:endParaRPr lang="en-IN" dirty="0"/>
          </a:p>
          <a:p>
            <a:pPr marL="285750" indent="-285750">
              <a:buFont typeface="Arial" panose="020B0604020202020204" pitchFamily="34" charset="0"/>
              <a:buChar char="•"/>
            </a:pPr>
            <a:r>
              <a:rPr lang="en-IN" dirty="0"/>
              <a:t>How to set Permanent Path of JDK in </a:t>
            </a:r>
            <a:r>
              <a:rPr lang="en-IN" dirty="0" smtClean="0"/>
              <a:t>Windows</a:t>
            </a:r>
          </a:p>
          <a:p>
            <a:pPr lvl="1"/>
            <a:r>
              <a:rPr lang="en-IN" dirty="0" smtClean="0">
                <a:solidFill>
                  <a:srgbClr val="FF0000"/>
                </a:solidFill>
              </a:rPr>
              <a:t>Environment variables </a:t>
            </a:r>
            <a:r>
              <a:rPr lang="en-IN" dirty="0" smtClean="0">
                <a:solidFill>
                  <a:srgbClr val="FF0000"/>
                </a:solidFill>
                <a:sym typeface="Wingdings" panose="05000000000000000000" pitchFamily="2" charset="2"/>
              </a:rPr>
              <a:t> create new user variable  name “path” and set its value as path as </a:t>
            </a:r>
            <a:r>
              <a:rPr lang="en-US" dirty="0" smtClean="0">
                <a:solidFill>
                  <a:srgbClr val="FF0000"/>
                </a:solidFill>
              </a:rPr>
              <a:t>C</a:t>
            </a:r>
            <a:r>
              <a:rPr lang="en-US" dirty="0">
                <a:solidFill>
                  <a:srgbClr val="FF0000"/>
                </a:solidFill>
              </a:rPr>
              <a:t>:\Program </a:t>
            </a:r>
            <a:r>
              <a:rPr lang="en-US" dirty="0" smtClean="0">
                <a:solidFill>
                  <a:srgbClr val="FF0000"/>
                </a:solidFill>
              </a:rPr>
              <a:t>Files\Java\jdk1.6.0_23\bin</a:t>
            </a:r>
          </a:p>
          <a:p>
            <a:pPr lvl="1"/>
            <a:endParaRPr lang="en-IN" dirty="0"/>
          </a:p>
          <a:p>
            <a:pPr marL="285750" indent="-285750">
              <a:buFont typeface="Arial" panose="020B0604020202020204" pitchFamily="34" charset="0"/>
              <a:buChar char="•"/>
            </a:pPr>
            <a:r>
              <a:rPr lang="en-IN" dirty="0" smtClean="0"/>
              <a:t>Set path in Unix</a:t>
            </a:r>
          </a:p>
          <a:p>
            <a:pPr lvl="1"/>
            <a:r>
              <a:rPr lang="en-US" dirty="0">
                <a:solidFill>
                  <a:srgbClr val="FF0000"/>
                </a:solidFill>
              </a:rPr>
              <a:t>export PATH=$PATH:/home/jdk1.6.01/bin/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p:txBody>
      </p:sp>
    </p:spTree>
    <p:extLst>
      <p:ext uri="{BB962C8B-B14F-4D97-AF65-F5344CB8AC3E}">
        <p14:creationId xmlns="" xmlns:p14="http://schemas.microsoft.com/office/powerpoint/2010/main" val="12354401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666752" y="0"/>
            <a:ext cx="9239249" cy="1143000"/>
          </a:xfrm>
          <a:prstGeom prst="rect">
            <a:avLst/>
          </a:prstGeom>
          <a:noFill/>
          <a:ln w="9525" cap="flat">
            <a:noFill/>
            <a:round/>
            <a:headEnd/>
            <a:tailEnd/>
          </a:ln>
          <a:effectLst/>
        </p:spPr>
        <p:txBody>
          <a:bodyPr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ea typeface="WenQuanYi Zen Hei Sharp" charset="0"/>
                <a:cs typeface="WenQuanYi Zen Hei Sharp" charset="0"/>
              </a:rPr>
              <a:t>How Java Works --1</a:t>
            </a:r>
          </a:p>
        </p:txBody>
      </p:sp>
      <p:pic>
        <p:nvPicPr>
          <p:cNvPr id="27650" name="Picture 2"/>
          <p:cNvPicPr>
            <a:picLocks noChangeAspect="1" noChangeArrowheads="1"/>
          </p:cNvPicPr>
          <p:nvPr/>
        </p:nvPicPr>
        <p:blipFill>
          <a:blip r:embed="rId3"/>
          <a:srcRect/>
          <a:stretch>
            <a:fillRect/>
          </a:stretch>
        </p:blipFill>
        <p:spPr bwMode="auto">
          <a:xfrm>
            <a:off x="421218" y="1000125"/>
            <a:ext cx="11104033" cy="5857875"/>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idx="4294967295"/>
          </p:nvPr>
        </p:nvSpPr>
        <p:spPr>
          <a:xfrm>
            <a:off x="914401" y="1"/>
            <a:ext cx="10358967" cy="1139825"/>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Classes &amp; Objects</a:t>
            </a:r>
          </a:p>
        </p:txBody>
      </p:sp>
      <p:sp>
        <p:nvSpPr>
          <p:cNvPr id="45058" name="Rectangle 2"/>
          <p:cNvSpPr>
            <a:spLocks noGrp="1" noChangeArrowheads="1"/>
          </p:cNvSpPr>
          <p:nvPr>
            <p:ph type="body" idx="4294967295"/>
          </p:nvPr>
        </p:nvSpPr>
        <p:spPr>
          <a:xfrm>
            <a:off x="927464" y="1204958"/>
            <a:ext cx="10358967" cy="4111625"/>
          </a:xfrm>
          <a:ln/>
        </p:spPr>
        <p:txBody>
          <a:bodyPr/>
          <a:lstStyle/>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cap="none" dirty="0" smtClean="0"/>
              <a:t>A class is a model for creating objects and does not exist physically. An object is anything that exists physically .Each java program has at least one class that knows how to do certain things or how to represent some type of object. </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cap="none" dirty="0" smtClean="0"/>
              <a:t>For example, the simplest class, </a:t>
            </a:r>
            <a:r>
              <a:rPr lang="en-US" cap="none" dirty="0" err="1" smtClean="0"/>
              <a:t>helloworld</a:t>
            </a:r>
            <a:r>
              <a:rPr lang="en-US" cap="none" dirty="0" smtClean="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cap="none" dirty="0" smtClean="0"/>
              <a:t>Knows how to greet the world.</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cap="none" dirty="0" smtClean="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cap="none" dirty="0" smtClean="0"/>
              <a:t>Classes in java may have </a:t>
            </a:r>
            <a:r>
              <a:rPr lang="en-US" cap="none" dirty="0" smtClean="0">
                <a:solidFill>
                  <a:srgbClr val="0000CC"/>
                </a:solidFill>
              </a:rPr>
              <a:t>methods (functions)</a:t>
            </a:r>
            <a:r>
              <a:rPr lang="en-US" cap="none" dirty="0" smtClean="0"/>
              <a:t> and </a:t>
            </a:r>
            <a:r>
              <a:rPr lang="en-US" cap="none" dirty="0" smtClean="0">
                <a:solidFill>
                  <a:srgbClr val="0000CC"/>
                </a:solidFill>
              </a:rPr>
              <a:t>fields (attributes or properties). </a:t>
            </a:r>
            <a:endParaRPr lang="en-US" cap="none" dirty="0">
              <a:solidFill>
                <a:srgbClr val="0000CC"/>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1275813" y="873038"/>
            <a:ext cx="10972800" cy="6324600"/>
          </a:xfrm>
          <a:prstGeom prst="rect">
            <a:avLst/>
          </a:prstGeom>
          <a:noFill/>
          <a:ln w="9525" cap="flat">
            <a:noFill/>
            <a:round/>
            <a:headEnd/>
            <a:tailEnd/>
          </a:ln>
          <a:effectLst/>
        </p:spPr>
        <p:txBody>
          <a:bodyPr/>
          <a:lstStyle/>
          <a:p>
            <a:pPr marL="273050" indent="-268288">
              <a:spcBef>
                <a:spcPts val="700"/>
              </a:spcBef>
              <a:buClrTx/>
              <a:buSzPct val="95000"/>
              <a:buFontTx/>
              <a:buNone/>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000" dirty="0">
                <a:solidFill>
                  <a:srgbClr val="000000"/>
                </a:solidFill>
                <a:cs typeface="Times New Roman" pitchFamily="16" charset="0"/>
              </a:rPr>
              <a:t>class Cat</a:t>
            </a:r>
          </a:p>
          <a:p>
            <a:pPr marL="273050" indent="-268288">
              <a:spcBef>
                <a:spcPts val="700"/>
              </a:spcBef>
              <a:buClrTx/>
              <a:buSzPct val="95000"/>
              <a:buFontTx/>
              <a:buNone/>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000" dirty="0">
                <a:solidFill>
                  <a:srgbClr val="000000"/>
                </a:solidFill>
                <a:cs typeface="Times New Roman" pitchFamily="16" charset="0"/>
              </a:rPr>
              <a:t>{</a:t>
            </a:r>
          </a:p>
          <a:p>
            <a:pPr marL="273050" indent="-268288">
              <a:spcBef>
                <a:spcPts val="700"/>
              </a:spcBef>
              <a:buClrTx/>
              <a:buSzPct val="95000"/>
              <a:buFontTx/>
              <a:buNone/>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000" dirty="0">
                <a:solidFill>
                  <a:srgbClr val="000000"/>
                </a:solidFill>
                <a:cs typeface="Times New Roman" pitchFamily="16" charset="0"/>
              </a:rPr>
              <a:t>//instance variables(fields)</a:t>
            </a:r>
          </a:p>
          <a:p>
            <a:pPr marL="273050" indent="-268288">
              <a:spcBef>
                <a:spcPts val="700"/>
              </a:spcBef>
              <a:buClrTx/>
              <a:buSzPct val="95000"/>
              <a:buFontTx/>
              <a:buNone/>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000" dirty="0">
                <a:solidFill>
                  <a:srgbClr val="000000"/>
                </a:solidFill>
                <a:cs typeface="Times New Roman" pitchFamily="16" charset="0"/>
              </a:rPr>
              <a:t>//methods</a:t>
            </a:r>
          </a:p>
          <a:p>
            <a:pPr marL="273050" indent="-268288">
              <a:spcBef>
                <a:spcPts val="700"/>
              </a:spcBef>
              <a:buClrTx/>
              <a:buSzPct val="95000"/>
              <a:buFontTx/>
              <a:buNone/>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000" dirty="0">
                <a:solidFill>
                  <a:srgbClr val="000000"/>
                </a:solidFill>
                <a:cs typeface="Times New Roman" pitchFamily="16" charset="0"/>
              </a:rPr>
              <a:t>//constructors</a:t>
            </a:r>
          </a:p>
          <a:p>
            <a:pPr marL="273050" indent="-268288">
              <a:spcBef>
                <a:spcPts val="700"/>
              </a:spcBef>
              <a:buClrTx/>
              <a:buSzPct val="95000"/>
              <a:buFontTx/>
              <a:buNone/>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000" dirty="0" smtClean="0">
                <a:solidFill>
                  <a:srgbClr val="000000"/>
                </a:solidFill>
                <a:cs typeface="Times New Roman" pitchFamily="16" charset="0"/>
              </a:rPr>
              <a:t>}</a:t>
            </a:r>
          </a:p>
          <a:p>
            <a:pPr marL="273050" indent="-268288">
              <a:spcBef>
                <a:spcPts val="700"/>
              </a:spcBef>
              <a:buClrTx/>
              <a:buSzPct val="95000"/>
              <a:buFontTx/>
              <a:buNone/>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endParaRPr lang="en-US" sz="2000" dirty="0">
              <a:solidFill>
                <a:srgbClr val="000000"/>
              </a:solidFill>
              <a:cs typeface="Times New Roman" pitchFamily="16" charset="0"/>
            </a:endParaRPr>
          </a:p>
          <a:p>
            <a:pPr marL="268288" indent="-263525">
              <a:spcBef>
                <a:spcPts val="700"/>
              </a:spcBef>
              <a:buClr>
                <a:srgbClr val="0BD0D9"/>
              </a:buClr>
              <a:buSzPct val="95000"/>
              <a:buFont typeface="Wingdings" charset="2"/>
              <a:buChar char=""/>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000" dirty="0">
                <a:solidFill>
                  <a:srgbClr val="000000"/>
                </a:solidFill>
                <a:cs typeface="Times New Roman" pitchFamily="16" charset="0"/>
              </a:rPr>
              <a:t>Instance variables(fields) provides the state of the class and its objects </a:t>
            </a:r>
          </a:p>
          <a:p>
            <a:pPr marL="268288" indent="-263525">
              <a:spcBef>
                <a:spcPts val="700"/>
              </a:spcBef>
              <a:buClr>
                <a:srgbClr val="0BD0D9"/>
              </a:buClr>
              <a:buSzPct val="95000"/>
              <a:buFont typeface="Wingdings" charset="2"/>
              <a:buChar char=""/>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000" dirty="0">
                <a:solidFill>
                  <a:srgbClr val="000000"/>
                </a:solidFill>
                <a:cs typeface="Times New Roman" pitchFamily="16" charset="0"/>
              </a:rPr>
              <a:t>Methods to implement the behavior of the class and its objects</a:t>
            </a:r>
          </a:p>
          <a:p>
            <a:pPr marL="268288" indent="-263525">
              <a:spcBef>
                <a:spcPts val="700"/>
              </a:spcBef>
              <a:buClr>
                <a:srgbClr val="0BD0D9"/>
              </a:buClr>
              <a:buSzPct val="95000"/>
              <a:buFont typeface="Wingdings" charset="2"/>
              <a:buChar char=""/>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000" dirty="0">
                <a:solidFill>
                  <a:srgbClr val="000000"/>
                </a:solidFill>
                <a:cs typeface="Times New Roman" pitchFamily="16" charset="0"/>
              </a:rPr>
              <a:t>Constructors for initializing new objects, declarations for the fields.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406400" y="228600"/>
            <a:ext cx="10972800" cy="1143000"/>
          </a:xfrm>
          <a:prstGeom prst="rect">
            <a:avLst/>
          </a:prstGeom>
          <a:noFill/>
          <a:ln w="9525" cap="flat">
            <a:noFill/>
            <a:round/>
            <a:headEnd/>
            <a:tailEnd/>
          </a:ln>
          <a:effectLst/>
        </p:spPr>
        <p:txBody>
          <a:bodyPr lIns="0" rIns="0" bIns="0" anchor="b"/>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000" dirty="0">
                <a:solidFill>
                  <a:srgbClr val="04617B"/>
                </a:solidFill>
                <a:cs typeface="Times New Roman" pitchFamily="16" charset="0"/>
              </a:rPr>
              <a:t>Creating the objects</a:t>
            </a:r>
          </a:p>
        </p:txBody>
      </p:sp>
      <p:sp>
        <p:nvSpPr>
          <p:cNvPr id="47106" name="Text Box 2"/>
          <p:cNvSpPr txBox="1">
            <a:spLocks noChangeArrowheads="1"/>
          </p:cNvSpPr>
          <p:nvPr/>
        </p:nvSpPr>
        <p:spPr bwMode="auto">
          <a:xfrm>
            <a:off x="1219200" y="1449977"/>
            <a:ext cx="10972800" cy="5105400"/>
          </a:xfrm>
          <a:prstGeom prst="rect">
            <a:avLst/>
          </a:prstGeom>
          <a:noFill/>
          <a:ln w="9525" cap="flat">
            <a:noFill/>
            <a:round/>
            <a:headEnd/>
            <a:tailEnd/>
          </a:ln>
          <a:effectLst/>
        </p:spPr>
        <p:txBody>
          <a:bodyPr/>
          <a:lstStyle/>
          <a:p>
            <a:pPr marL="273050" indent="-268288">
              <a:spcBef>
                <a:spcPts val="650"/>
              </a:spcBef>
              <a:buClrTx/>
              <a:buSzPct val="95000"/>
              <a:buFontTx/>
              <a:buNone/>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600" dirty="0">
                <a:solidFill>
                  <a:srgbClr val="000000"/>
                </a:solidFill>
                <a:cs typeface="Times New Roman" pitchFamily="16" charset="0"/>
              </a:rPr>
              <a:t>It has 3 steps</a:t>
            </a:r>
          </a:p>
          <a:p>
            <a:pPr marL="268288" indent="-263525">
              <a:spcBef>
                <a:spcPts val="650"/>
              </a:spcBef>
              <a:buClr>
                <a:srgbClr val="0BD0D9"/>
              </a:buClr>
              <a:buSzPct val="95000"/>
              <a:buFont typeface="Wingdings" charset="2"/>
              <a:buChar char=""/>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600" b="1" dirty="0">
                <a:solidFill>
                  <a:srgbClr val="000000"/>
                </a:solidFill>
                <a:cs typeface="Times New Roman" pitchFamily="16" charset="0"/>
              </a:rPr>
              <a:t>Declaration</a:t>
            </a:r>
            <a:r>
              <a:rPr lang="en-US" sz="2600" dirty="0">
                <a:solidFill>
                  <a:srgbClr val="000000"/>
                </a:solidFill>
                <a:cs typeface="Times New Roman" pitchFamily="16" charset="0"/>
              </a:rPr>
              <a:t>: Declaring a reference variable</a:t>
            </a:r>
          </a:p>
          <a:p>
            <a:pPr marL="273050" indent="-268288">
              <a:spcBef>
                <a:spcPts val="650"/>
              </a:spcBef>
              <a:buClrTx/>
              <a:buSzPct val="95000"/>
              <a:buFontTx/>
              <a:buNone/>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600" dirty="0">
                <a:solidFill>
                  <a:srgbClr val="FF0000"/>
                </a:solidFill>
                <a:cs typeface="Times New Roman" pitchFamily="16" charset="0"/>
              </a:rPr>
              <a:t>        Cat c </a:t>
            </a:r>
            <a:r>
              <a:rPr lang="en-US" sz="2600" dirty="0">
                <a:solidFill>
                  <a:srgbClr val="000000"/>
                </a:solidFill>
                <a:cs typeface="Times New Roman" pitchFamily="16" charset="0"/>
              </a:rPr>
              <a:t>= new Cat();</a:t>
            </a:r>
          </a:p>
          <a:p>
            <a:pPr marL="268288" indent="-263525">
              <a:spcBef>
                <a:spcPts val="650"/>
              </a:spcBef>
              <a:buClr>
                <a:srgbClr val="0BD0D9"/>
              </a:buClr>
              <a:buSzPct val="95000"/>
              <a:buFont typeface="Wingdings" charset="2"/>
              <a:buChar char=""/>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600" b="1" dirty="0">
                <a:solidFill>
                  <a:srgbClr val="000000"/>
                </a:solidFill>
                <a:cs typeface="Times New Roman" pitchFamily="16" charset="0"/>
              </a:rPr>
              <a:t>Instantiation</a:t>
            </a:r>
            <a:r>
              <a:rPr lang="en-US" sz="2600" dirty="0">
                <a:solidFill>
                  <a:srgbClr val="000000"/>
                </a:solidFill>
                <a:cs typeface="Times New Roman" pitchFamily="16" charset="0"/>
              </a:rPr>
              <a:t>: Creating an object The new keyword is used to create the object</a:t>
            </a:r>
          </a:p>
          <a:p>
            <a:pPr marL="273050" indent="-268288">
              <a:spcBef>
                <a:spcPts val="650"/>
              </a:spcBef>
              <a:buClrTx/>
              <a:buSzPct val="95000"/>
              <a:buFontTx/>
              <a:buNone/>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600" dirty="0">
                <a:solidFill>
                  <a:srgbClr val="FF0000"/>
                </a:solidFill>
                <a:cs typeface="Times New Roman" pitchFamily="16" charset="0"/>
              </a:rPr>
              <a:t>        </a:t>
            </a:r>
            <a:r>
              <a:rPr lang="en-US" sz="2600" dirty="0">
                <a:solidFill>
                  <a:srgbClr val="000000"/>
                </a:solidFill>
                <a:cs typeface="Times New Roman" pitchFamily="16" charset="0"/>
              </a:rPr>
              <a:t>Cat c = </a:t>
            </a:r>
            <a:r>
              <a:rPr lang="en-US" sz="2600" dirty="0">
                <a:solidFill>
                  <a:srgbClr val="FF0000"/>
                </a:solidFill>
                <a:cs typeface="Times New Roman" pitchFamily="16" charset="0"/>
              </a:rPr>
              <a:t>new Cat();</a:t>
            </a:r>
          </a:p>
          <a:p>
            <a:pPr marL="268288" indent="-263525">
              <a:spcBef>
                <a:spcPts val="650"/>
              </a:spcBef>
              <a:buClr>
                <a:srgbClr val="0BD0D9"/>
              </a:buClr>
              <a:buSzPct val="95000"/>
              <a:buFont typeface="Wingdings" charset="2"/>
              <a:buChar char=""/>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600" b="1" dirty="0">
                <a:solidFill>
                  <a:srgbClr val="000000"/>
                </a:solidFill>
                <a:cs typeface="Times New Roman" pitchFamily="16" charset="0"/>
              </a:rPr>
              <a:t>Initialization</a:t>
            </a:r>
            <a:r>
              <a:rPr lang="en-US" sz="2600" dirty="0">
                <a:solidFill>
                  <a:srgbClr val="000000"/>
                </a:solidFill>
                <a:cs typeface="Times New Roman" pitchFamily="16" charset="0"/>
              </a:rPr>
              <a:t>: Link the object and the reference. Calling the constructor.</a:t>
            </a:r>
          </a:p>
          <a:p>
            <a:pPr marL="273050" indent="-268288">
              <a:spcBef>
                <a:spcPts val="650"/>
              </a:spcBef>
              <a:buClrTx/>
              <a:buSzPct val="95000"/>
              <a:buFontTx/>
              <a:buNone/>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600" dirty="0">
                <a:solidFill>
                  <a:srgbClr val="000000"/>
                </a:solidFill>
                <a:cs typeface="Times New Roman" pitchFamily="16" charset="0"/>
              </a:rPr>
              <a:t>       Cat c </a:t>
            </a:r>
            <a:r>
              <a:rPr lang="en-US" sz="2600" dirty="0">
                <a:solidFill>
                  <a:srgbClr val="FF0000"/>
                </a:solidFill>
                <a:cs typeface="Times New Roman" pitchFamily="16" charset="0"/>
              </a:rPr>
              <a:t>=</a:t>
            </a:r>
            <a:r>
              <a:rPr lang="en-US" sz="2600" dirty="0">
                <a:solidFill>
                  <a:srgbClr val="000000"/>
                </a:solidFill>
                <a:cs typeface="Times New Roman" pitchFamily="16" charset="0"/>
              </a:rPr>
              <a:t> new Cat();</a:t>
            </a:r>
          </a:p>
          <a:p>
            <a:pPr marL="273050" indent="-268288">
              <a:spcBef>
                <a:spcPts val="650"/>
              </a:spcBef>
              <a:buClrTx/>
              <a:buSzPct val="95000"/>
              <a:buFontTx/>
              <a:buNone/>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r>
              <a:rPr lang="en-US" sz="2600" dirty="0">
                <a:solidFill>
                  <a:srgbClr val="000000"/>
                </a:solidFill>
                <a:cs typeface="Times New Roman" pitchFamily="16" charset="0"/>
              </a:rPr>
              <a:t>Where c – is the reference variable , which refers to the class- Cat</a:t>
            </a:r>
          </a:p>
          <a:p>
            <a:pPr marL="273050" indent="-268288">
              <a:spcBef>
                <a:spcPts val="650"/>
              </a:spcBef>
              <a:buClrTx/>
              <a:buSzPct val="95000"/>
              <a:buFontTx/>
              <a:buNone/>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pPr>
            <a:endParaRPr lang="en-US" sz="2600" dirty="0">
              <a:solidFill>
                <a:srgbClr val="000000"/>
              </a:solidFill>
              <a:cs typeface="Times New Roman"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489" y="145200"/>
            <a:ext cx="10364451" cy="691299"/>
          </a:xfrm>
        </p:spPr>
        <p:txBody>
          <a:bodyPr/>
          <a:lstStyle/>
          <a:p>
            <a:r>
              <a:rPr lang="en-IN" dirty="0" smtClean="0"/>
              <a:t>Create an object of a class</a:t>
            </a:r>
            <a:endParaRPr lang="en-IN" dirty="0"/>
          </a:p>
        </p:txBody>
      </p:sp>
      <p:sp>
        <p:nvSpPr>
          <p:cNvPr id="5" name="TextBox 4"/>
          <p:cNvSpPr txBox="1"/>
          <p:nvPr/>
        </p:nvSpPr>
        <p:spPr>
          <a:xfrm>
            <a:off x="1309192" y="791785"/>
            <a:ext cx="9836727" cy="5016758"/>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Syntax  : </a:t>
            </a:r>
          </a:p>
          <a:p>
            <a:pPr marL="285750" indent="-285750">
              <a:buFont typeface="Arial" panose="020B0604020202020204" pitchFamily="34" charset="0"/>
              <a:buChar char="•"/>
            </a:pPr>
            <a:endParaRPr lang="en-IN" sz="1600" dirty="0" smtClean="0"/>
          </a:p>
          <a:p>
            <a:pPr marL="742950" lvl="1" indent="-285750"/>
            <a:r>
              <a:rPr lang="en-IN" sz="1600" dirty="0" err="1" smtClean="0"/>
              <a:t>Classname</a:t>
            </a:r>
            <a:r>
              <a:rPr lang="en-IN" sz="1600" dirty="0" smtClean="0"/>
              <a:t>  </a:t>
            </a:r>
            <a:r>
              <a:rPr lang="en-IN" sz="1600" dirty="0" err="1" smtClean="0"/>
              <a:t>objectname</a:t>
            </a:r>
            <a:r>
              <a:rPr lang="en-IN" sz="1600" dirty="0" smtClean="0"/>
              <a:t>  =   new  </a:t>
            </a:r>
            <a:r>
              <a:rPr lang="en-IN" sz="1600" dirty="0" err="1" smtClean="0"/>
              <a:t>Classname</a:t>
            </a:r>
            <a:r>
              <a:rPr lang="en-IN" sz="1600" dirty="0" smtClean="0"/>
              <a:t>();</a:t>
            </a:r>
          </a:p>
          <a:p>
            <a:pPr marL="742950" lvl="1" indent="-285750"/>
            <a:endParaRPr lang="en-IN" sz="1600" dirty="0" smtClean="0"/>
          </a:p>
          <a:p>
            <a:pPr marL="742950" lvl="1" indent="-285750"/>
            <a:r>
              <a:rPr lang="en-IN" sz="1600" dirty="0" smtClean="0"/>
              <a:t>Ex:</a:t>
            </a:r>
          </a:p>
          <a:p>
            <a:pPr marL="742950" lvl="1" indent="-285750"/>
            <a:endParaRPr lang="en-IN" sz="1600" dirty="0" smtClean="0"/>
          </a:p>
          <a:p>
            <a:pPr marL="742950" lvl="1" indent="-285750"/>
            <a:endParaRPr lang="en-IN" sz="1600" dirty="0" smtClean="0"/>
          </a:p>
          <a:p>
            <a:pPr marL="742950" lvl="1" indent="-285750"/>
            <a:r>
              <a:rPr lang="en-IN" sz="1600" dirty="0" smtClean="0"/>
              <a:t>	Class  First</a:t>
            </a:r>
          </a:p>
          <a:p>
            <a:pPr marL="742950" lvl="1" indent="-285750"/>
            <a:r>
              <a:rPr lang="en-IN" sz="1600" dirty="0" smtClean="0"/>
              <a:t>	{</a:t>
            </a:r>
          </a:p>
          <a:p>
            <a:pPr marL="742950" lvl="1" indent="-285750"/>
            <a:r>
              <a:rPr lang="en-IN" sz="1600" dirty="0" smtClean="0"/>
              <a:t>			public static void main (String </a:t>
            </a:r>
            <a:r>
              <a:rPr lang="en-IN" sz="1600" dirty="0" err="1" smtClean="0"/>
              <a:t>args</a:t>
            </a:r>
            <a:r>
              <a:rPr lang="en-IN" sz="1600" dirty="0" smtClean="0"/>
              <a:t>[])</a:t>
            </a:r>
          </a:p>
          <a:p>
            <a:pPr marL="742950" lvl="1" indent="-285750"/>
            <a:r>
              <a:rPr lang="en-IN" sz="1600" dirty="0" smtClean="0"/>
              <a:t>			{</a:t>
            </a:r>
          </a:p>
          <a:p>
            <a:pPr marL="742950" lvl="1" indent="-285750"/>
            <a:endParaRPr lang="en-IN" sz="1600" dirty="0" smtClean="0"/>
          </a:p>
          <a:p>
            <a:pPr marL="742950" lvl="1" indent="-285750"/>
            <a:r>
              <a:rPr lang="en-IN" sz="1600" dirty="0" smtClean="0"/>
              <a:t>				First  </a:t>
            </a:r>
            <a:r>
              <a:rPr lang="en-IN" sz="1600" dirty="0" err="1" smtClean="0"/>
              <a:t>obj</a:t>
            </a:r>
            <a:r>
              <a:rPr lang="en-IN" sz="1600" dirty="0" smtClean="0"/>
              <a:t>   = new  First();        // Object is created  hereafter JVM executes this.</a:t>
            </a:r>
          </a:p>
          <a:p>
            <a:pPr marL="742950" lvl="1" indent="-285750"/>
            <a:endParaRPr lang="en-IN" sz="1600" dirty="0" smtClean="0"/>
          </a:p>
          <a:p>
            <a:pPr marL="742950" lvl="1" indent="-285750"/>
            <a:endParaRPr lang="en-IN" sz="1600" dirty="0" smtClean="0"/>
          </a:p>
          <a:p>
            <a:pPr marL="742950" lvl="1" indent="-285750"/>
            <a:r>
              <a:rPr lang="en-IN" sz="1600" dirty="0" smtClean="0"/>
              <a:t>			}</a:t>
            </a:r>
          </a:p>
          <a:p>
            <a:pPr marL="742950" lvl="1" indent="-285750"/>
            <a:r>
              <a:rPr lang="en-IN" sz="1600" dirty="0" smtClean="0"/>
              <a:t>	}</a:t>
            </a:r>
          </a:p>
          <a:p>
            <a:pPr marL="742950" lvl="1" indent="-285750"/>
            <a:endParaRPr lang="en-IN" sz="1600" dirty="0" smtClean="0"/>
          </a:p>
          <a:p>
            <a:pPr marL="742950" lvl="1" indent="-285750"/>
            <a:endParaRPr lang="en-IN" sz="1600" dirty="0" smtClean="0"/>
          </a:p>
          <a:p>
            <a:pPr marL="742950" lvl="1" indent="-285750"/>
            <a:r>
              <a:rPr lang="en-IN" sz="1600" dirty="0" smtClean="0"/>
              <a:t>Note  :  JVM calls main method using its class name as </a:t>
            </a:r>
            <a:r>
              <a:rPr lang="en-IN" sz="1600" dirty="0" err="1" smtClean="0"/>
              <a:t>First.main</a:t>
            </a:r>
            <a:r>
              <a:rPr lang="en-IN" sz="1600" dirty="0" smtClean="0"/>
              <a:t>() at the time of running the program.</a:t>
            </a:r>
            <a:endParaRPr lang="en-IN" sz="1600" dirty="0"/>
          </a:p>
        </p:txBody>
      </p:sp>
    </p:spTree>
    <p:extLst>
      <p:ext uri="{BB962C8B-B14F-4D97-AF65-F5344CB8AC3E}">
        <p14:creationId xmlns="" xmlns:p14="http://schemas.microsoft.com/office/powerpoint/2010/main" val="1547018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16013"/>
          </a:xfrm>
        </p:spPr>
        <p:txBody>
          <a:bodyPr/>
          <a:lstStyle/>
          <a:p>
            <a:r>
              <a:rPr lang="en-IN" dirty="0" smtClean="0"/>
              <a:t>JAVA History</a:t>
            </a:r>
            <a:endParaRPr lang="en-IN" dirty="0"/>
          </a:p>
        </p:txBody>
      </p:sp>
      <p:sp>
        <p:nvSpPr>
          <p:cNvPr id="4" name="TextBox 3"/>
          <p:cNvSpPr txBox="1"/>
          <p:nvPr/>
        </p:nvSpPr>
        <p:spPr>
          <a:xfrm>
            <a:off x="1433384" y="1680519"/>
            <a:ext cx="9720648" cy="5355312"/>
          </a:xfrm>
          <a:prstGeom prst="rect">
            <a:avLst/>
          </a:prstGeom>
          <a:noFill/>
        </p:spPr>
        <p:txBody>
          <a:bodyPr wrap="square" rtlCol="0">
            <a:spAutoFit/>
          </a:bodyPr>
          <a:lstStyle/>
          <a:p>
            <a:pPr marL="285750" indent="-285750">
              <a:buFont typeface="Arial" panose="020B0604020202020204" pitchFamily="34" charset="0"/>
              <a:buChar char="•"/>
            </a:pPr>
            <a:r>
              <a:rPr lang="en-IN" dirty="0"/>
              <a:t>Java is just a name not an acronym. </a:t>
            </a:r>
            <a:r>
              <a:rPr lang="en-IN" b="1" dirty="0" smtClean="0"/>
              <a:t>James </a:t>
            </a:r>
            <a:r>
              <a:rPr lang="en-IN" b="1" dirty="0"/>
              <a:t>Gosling</a:t>
            </a:r>
            <a:r>
              <a:rPr lang="en-IN" dirty="0"/>
              <a:t>, </a:t>
            </a:r>
            <a:r>
              <a:rPr lang="en-IN" b="1" dirty="0"/>
              <a:t>Mike Sheridan</a:t>
            </a:r>
            <a:r>
              <a:rPr lang="en-IN" dirty="0"/>
              <a:t>, and </a:t>
            </a:r>
            <a:r>
              <a:rPr lang="en-IN" b="1" dirty="0"/>
              <a:t>Patrick </a:t>
            </a:r>
            <a:r>
              <a:rPr lang="en-IN" b="1" dirty="0" err="1"/>
              <a:t>Naughton</a:t>
            </a:r>
            <a:r>
              <a:rPr lang="en-IN" dirty="0"/>
              <a:t> initiated the Java language project in June 1991. The small team of sun engineers called </a:t>
            </a:r>
            <a:r>
              <a:rPr lang="en-IN" b="1" dirty="0"/>
              <a:t>Green Team</a:t>
            </a:r>
            <a:r>
              <a:rPr lang="en-IN" dirty="0"/>
              <a:t>.</a:t>
            </a:r>
            <a:endParaRPr lang="en-IN" dirty="0" smtClean="0"/>
          </a:p>
          <a:p>
            <a:pPr marL="285750" indent="-285750">
              <a:buFont typeface="Arial" panose="020B0604020202020204" pitchFamily="34" charset="0"/>
              <a:buChar char="•"/>
            </a:pPr>
            <a:r>
              <a:rPr lang="en-IN" dirty="0"/>
              <a:t>Firstly, it was called </a:t>
            </a:r>
            <a:r>
              <a:rPr lang="en-IN" b="1" dirty="0"/>
              <a:t>"</a:t>
            </a:r>
            <a:r>
              <a:rPr lang="en-IN" b="1" dirty="0" err="1"/>
              <a:t>Greentalk</a:t>
            </a:r>
            <a:r>
              <a:rPr lang="en-IN" b="1" dirty="0"/>
              <a:t>"</a:t>
            </a:r>
            <a:r>
              <a:rPr lang="en-IN" dirty="0"/>
              <a:t> by James Gosling and file extension was .</a:t>
            </a:r>
            <a:r>
              <a:rPr lang="en-IN" dirty="0" err="1"/>
              <a:t>gt</a:t>
            </a:r>
            <a:r>
              <a:rPr lang="en-IN" dirty="0" err="1" smtClean="0"/>
              <a:t>.</a:t>
            </a:r>
            <a:r>
              <a:rPr lang="en-IN" dirty="0"/>
              <a:t> </a:t>
            </a:r>
            <a:r>
              <a:rPr lang="en-IN" dirty="0" smtClean="0"/>
              <a:t>After </a:t>
            </a:r>
            <a:r>
              <a:rPr lang="en-IN" dirty="0"/>
              <a:t>that, it was called </a:t>
            </a:r>
            <a:r>
              <a:rPr lang="en-IN" b="1" dirty="0"/>
              <a:t>Oak</a:t>
            </a:r>
            <a:r>
              <a:rPr lang="en-IN" dirty="0"/>
              <a:t> and was developed as a part of the Green project</a:t>
            </a:r>
            <a:r>
              <a:rPr lang="en-IN" dirty="0" smtClean="0"/>
              <a:t>.</a:t>
            </a:r>
          </a:p>
          <a:p>
            <a:pPr marL="285750" indent="-285750">
              <a:buFont typeface="Arial" panose="020B0604020202020204" pitchFamily="34" charset="0"/>
              <a:buChar char="•"/>
            </a:pPr>
            <a:r>
              <a:rPr lang="en-IN" dirty="0" smtClean="0"/>
              <a:t>Java is an Island </a:t>
            </a:r>
            <a:r>
              <a:rPr lang="en-IN" dirty="0"/>
              <a:t>of Indonesia where first coffee was produced</a:t>
            </a:r>
            <a:r>
              <a:rPr lang="en-IN" dirty="0" smtClean="0"/>
              <a:t>.</a:t>
            </a:r>
            <a:endParaRPr lang="en-IN" dirty="0"/>
          </a:p>
          <a:p>
            <a:pPr marL="285750" indent="-285750">
              <a:buFont typeface="Arial" panose="020B0604020202020204" pitchFamily="34" charset="0"/>
              <a:buChar char="•"/>
            </a:pPr>
            <a:r>
              <a:rPr lang="en-IN" dirty="0" smtClean="0"/>
              <a:t>Originally </a:t>
            </a:r>
            <a:r>
              <a:rPr lang="en-IN" dirty="0"/>
              <a:t>developed by James Gosling at Sun Microsystems (which is now a subsidiary of Oracle Corporation) and released in 1995</a:t>
            </a:r>
            <a:r>
              <a:rPr lang="en-IN" dirty="0" smtClean="0"/>
              <a:t>.</a:t>
            </a:r>
          </a:p>
          <a:p>
            <a:pPr marL="285750" indent="-285750">
              <a:buFont typeface="Arial" panose="020B0604020202020204" pitchFamily="34" charset="0"/>
              <a:buChar char="•"/>
            </a:pPr>
            <a:r>
              <a:rPr lang="en-IN" dirty="0" smtClean="0"/>
              <a:t>There </a:t>
            </a:r>
            <a:r>
              <a:rPr lang="en-IN" dirty="0"/>
              <a:t>are many java versions that has been released.</a:t>
            </a:r>
          </a:p>
          <a:p>
            <a:r>
              <a:rPr lang="en-IN" dirty="0" smtClean="0"/>
              <a:t>	JDK </a:t>
            </a:r>
            <a:r>
              <a:rPr lang="en-IN" dirty="0"/>
              <a:t>Alpha and Beta (1995)</a:t>
            </a:r>
          </a:p>
          <a:p>
            <a:r>
              <a:rPr lang="en-IN" dirty="0" smtClean="0"/>
              <a:t>	JDK </a:t>
            </a:r>
            <a:r>
              <a:rPr lang="en-IN" dirty="0"/>
              <a:t>1.0 (23rd Jan, 1996)</a:t>
            </a:r>
          </a:p>
          <a:p>
            <a:r>
              <a:rPr lang="en-IN" dirty="0" smtClean="0"/>
              <a:t>	JDK </a:t>
            </a:r>
            <a:r>
              <a:rPr lang="en-IN" dirty="0"/>
              <a:t>1.1 (19th Feb, 1997)</a:t>
            </a:r>
          </a:p>
          <a:p>
            <a:r>
              <a:rPr lang="en-IN" dirty="0" smtClean="0"/>
              <a:t>	J2SE </a:t>
            </a:r>
            <a:r>
              <a:rPr lang="en-IN" dirty="0"/>
              <a:t>1.2 (8th Dec, 1998)</a:t>
            </a:r>
          </a:p>
          <a:p>
            <a:r>
              <a:rPr lang="en-IN" dirty="0" smtClean="0"/>
              <a:t>	J2SE </a:t>
            </a:r>
            <a:r>
              <a:rPr lang="en-IN" dirty="0"/>
              <a:t>1.3 (8th May, 2000)</a:t>
            </a:r>
          </a:p>
          <a:p>
            <a:r>
              <a:rPr lang="en-IN" dirty="0" smtClean="0"/>
              <a:t>	J2SE </a:t>
            </a:r>
            <a:r>
              <a:rPr lang="en-IN" dirty="0"/>
              <a:t>1.4 (6th Feb, 2002)</a:t>
            </a:r>
          </a:p>
          <a:p>
            <a:r>
              <a:rPr lang="en-IN" dirty="0" smtClean="0"/>
              <a:t>	J2SE </a:t>
            </a:r>
            <a:r>
              <a:rPr lang="en-IN" dirty="0"/>
              <a:t>5.0 (30th Sep, 2004)</a:t>
            </a:r>
          </a:p>
          <a:p>
            <a:r>
              <a:rPr lang="en-IN" dirty="0" smtClean="0"/>
              <a:t>	Java </a:t>
            </a:r>
            <a:r>
              <a:rPr lang="en-IN" dirty="0"/>
              <a:t>SE 6 (11th Dec, 2006)</a:t>
            </a:r>
          </a:p>
          <a:p>
            <a:r>
              <a:rPr lang="en-IN" dirty="0" smtClean="0"/>
              <a:t>	Java </a:t>
            </a:r>
            <a:r>
              <a:rPr lang="en-IN" dirty="0"/>
              <a:t>SE 7 (28th July, 2011</a:t>
            </a:r>
            <a:r>
              <a:rPr lang="en-IN" dirty="0" smtClean="0"/>
              <a:t>)</a:t>
            </a:r>
          </a:p>
          <a:p>
            <a:r>
              <a:rPr lang="en-IN" dirty="0"/>
              <a:t>	</a:t>
            </a:r>
            <a:r>
              <a:rPr lang="en-IN" dirty="0" smtClean="0"/>
              <a:t>Java SE 8 (18</a:t>
            </a:r>
            <a:r>
              <a:rPr lang="en-IN" baseline="30000" dirty="0" smtClean="0"/>
              <a:t>th</a:t>
            </a:r>
            <a:r>
              <a:rPr lang="en-IN" dirty="0" smtClean="0"/>
              <a:t> March 2014)</a:t>
            </a:r>
            <a:endParaRPr lang="en-IN" dirty="0"/>
          </a:p>
          <a:p>
            <a:pPr marL="285750" indent="-285750">
              <a:buFont typeface="Arial" panose="020B0604020202020204" pitchFamily="34" charset="0"/>
              <a:buChar char="•"/>
            </a:pPr>
            <a:endParaRPr lang="en-IN" dirty="0"/>
          </a:p>
        </p:txBody>
      </p:sp>
    </p:spTree>
    <p:extLst>
      <p:ext uri="{BB962C8B-B14F-4D97-AF65-F5344CB8AC3E}">
        <p14:creationId xmlns="" xmlns:p14="http://schemas.microsoft.com/office/powerpoint/2010/main" val="17153108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065" y="683742"/>
            <a:ext cx="10017210" cy="6340197"/>
          </a:xfrm>
          <a:prstGeom prst="rect">
            <a:avLst/>
          </a:prstGeom>
          <a:noFill/>
        </p:spPr>
        <p:txBody>
          <a:bodyPr wrap="square" rtlCol="0">
            <a:spAutoFit/>
          </a:bodyPr>
          <a:lstStyle/>
          <a:p>
            <a:r>
              <a:rPr lang="en-IN" sz="1400" b="1" dirty="0">
                <a:solidFill>
                  <a:srgbClr val="FF0000"/>
                </a:solidFill>
              </a:rPr>
              <a:t>Declaring a Variable to Refer to an Object</a:t>
            </a:r>
          </a:p>
          <a:p>
            <a:pPr lvl="0"/>
            <a:r>
              <a:rPr lang="en-IN" sz="1400" b="1" dirty="0" smtClean="0"/>
              <a:t>	</a:t>
            </a:r>
            <a:r>
              <a:rPr lang="en-US" sz="1400" i="1" dirty="0">
                <a:solidFill>
                  <a:srgbClr val="000000"/>
                </a:solidFill>
              </a:rPr>
              <a:t>type name</a:t>
            </a:r>
            <a:r>
              <a:rPr lang="en-US" sz="1400" dirty="0">
                <a:solidFill>
                  <a:srgbClr val="000000"/>
                </a:solidFill>
              </a:rPr>
              <a:t>;</a:t>
            </a:r>
            <a:r>
              <a:rPr lang="en-US" sz="1400" dirty="0"/>
              <a:t> </a:t>
            </a:r>
          </a:p>
          <a:p>
            <a:r>
              <a:rPr lang="en-IN" sz="1400" b="1" dirty="0" smtClean="0"/>
              <a:t>  	Ex: </a:t>
            </a:r>
            <a:r>
              <a:rPr lang="en-US" sz="1400" dirty="0" smtClean="0">
                <a:solidFill>
                  <a:srgbClr val="000000"/>
                </a:solidFill>
              </a:rPr>
              <a:t>Point </a:t>
            </a:r>
            <a:r>
              <a:rPr lang="en-US" sz="1400" dirty="0" err="1" smtClean="0">
                <a:solidFill>
                  <a:srgbClr val="000000"/>
                </a:solidFill>
              </a:rPr>
              <a:t>originOne</a:t>
            </a:r>
            <a:r>
              <a:rPr lang="en-US" sz="1400" dirty="0" smtClean="0">
                <a:solidFill>
                  <a:srgbClr val="000000"/>
                </a:solidFill>
              </a:rPr>
              <a:t>;</a:t>
            </a:r>
          </a:p>
          <a:p>
            <a:endParaRPr lang="en-US" sz="1400" dirty="0" smtClean="0">
              <a:solidFill>
                <a:srgbClr val="000000"/>
              </a:solidFill>
            </a:endParaRPr>
          </a:p>
          <a:p>
            <a:r>
              <a:rPr lang="en-IN" sz="1400" b="1" dirty="0" smtClean="0">
                <a:solidFill>
                  <a:srgbClr val="FF0000"/>
                </a:solidFill>
              </a:rPr>
              <a:t>Initializing </a:t>
            </a:r>
            <a:r>
              <a:rPr lang="en-IN" sz="1400" b="1" dirty="0">
                <a:solidFill>
                  <a:srgbClr val="FF0000"/>
                </a:solidFill>
              </a:rPr>
              <a:t>an Object</a:t>
            </a:r>
          </a:p>
          <a:p>
            <a:endParaRPr lang="en-IN" sz="1400" dirty="0" smtClean="0"/>
          </a:p>
          <a:p>
            <a:pPr lvl="0"/>
            <a:r>
              <a:rPr lang="en-US" sz="1400" dirty="0">
                <a:solidFill>
                  <a:srgbClr val="000000"/>
                </a:solidFill>
              </a:rPr>
              <a:t>public class Point </a:t>
            </a:r>
            <a:r>
              <a:rPr lang="en-US" sz="1400" dirty="0" smtClean="0">
                <a:solidFill>
                  <a:srgbClr val="000000"/>
                </a:solidFill>
              </a:rPr>
              <a:t>{</a:t>
            </a:r>
          </a:p>
          <a:p>
            <a:pPr lvl="1"/>
            <a:r>
              <a:rPr lang="en-US" sz="1400" dirty="0" smtClean="0">
                <a:solidFill>
                  <a:srgbClr val="000000"/>
                </a:solidFill>
              </a:rPr>
              <a:t>public </a:t>
            </a:r>
            <a:r>
              <a:rPr lang="en-US" sz="1400" dirty="0" err="1">
                <a:solidFill>
                  <a:srgbClr val="000000"/>
                </a:solidFill>
              </a:rPr>
              <a:t>int</a:t>
            </a:r>
            <a:r>
              <a:rPr lang="en-US" sz="1400" dirty="0">
                <a:solidFill>
                  <a:srgbClr val="000000"/>
                </a:solidFill>
              </a:rPr>
              <a:t> x = 0; </a:t>
            </a:r>
            <a:endParaRPr lang="en-US" sz="1400" dirty="0" smtClean="0">
              <a:solidFill>
                <a:srgbClr val="000000"/>
              </a:solidFill>
            </a:endParaRPr>
          </a:p>
          <a:p>
            <a:pPr lvl="1"/>
            <a:r>
              <a:rPr lang="en-US" sz="1400" dirty="0" smtClean="0">
                <a:solidFill>
                  <a:srgbClr val="000000"/>
                </a:solidFill>
              </a:rPr>
              <a:t>public </a:t>
            </a:r>
            <a:r>
              <a:rPr lang="en-US" sz="1400" dirty="0" err="1">
                <a:solidFill>
                  <a:srgbClr val="000000"/>
                </a:solidFill>
              </a:rPr>
              <a:t>int</a:t>
            </a:r>
            <a:r>
              <a:rPr lang="en-US" sz="1400" dirty="0">
                <a:solidFill>
                  <a:srgbClr val="000000"/>
                </a:solidFill>
              </a:rPr>
              <a:t> y = 0</a:t>
            </a:r>
            <a:r>
              <a:rPr lang="en-US" sz="1400" dirty="0" smtClean="0">
                <a:solidFill>
                  <a:srgbClr val="000000"/>
                </a:solidFill>
              </a:rPr>
              <a:t>;</a:t>
            </a:r>
          </a:p>
          <a:p>
            <a:pPr lvl="1"/>
            <a:endParaRPr lang="en-US" sz="1400" dirty="0" smtClean="0">
              <a:solidFill>
                <a:srgbClr val="000000"/>
              </a:solidFill>
            </a:endParaRPr>
          </a:p>
          <a:p>
            <a:pPr lvl="1"/>
            <a:r>
              <a:rPr lang="en-US" sz="1400" b="1" dirty="0" smtClean="0">
                <a:solidFill>
                  <a:srgbClr val="000000"/>
                </a:solidFill>
              </a:rPr>
              <a:t> </a:t>
            </a:r>
            <a:r>
              <a:rPr lang="en-US" sz="1400" dirty="0">
                <a:solidFill>
                  <a:srgbClr val="000000"/>
                </a:solidFill>
              </a:rPr>
              <a:t>//constructor public </a:t>
            </a:r>
            <a:endParaRPr lang="en-US" sz="1400" dirty="0" smtClean="0">
              <a:solidFill>
                <a:srgbClr val="000000"/>
              </a:solidFill>
            </a:endParaRPr>
          </a:p>
          <a:p>
            <a:pPr lvl="1"/>
            <a:r>
              <a:rPr lang="en-US" sz="1400" dirty="0" smtClean="0">
                <a:solidFill>
                  <a:srgbClr val="000000"/>
                </a:solidFill>
              </a:rPr>
              <a:t>Point(</a:t>
            </a:r>
            <a:r>
              <a:rPr lang="en-US" sz="1400" dirty="0" err="1" smtClean="0">
                <a:solidFill>
                  <a:srgbClr val="000000"/>
                </a:solidFill>
              </a:rPr>
              <a:t>int</a:t>
            </a:r>
            <a:r>
              <a:rPr lang="en-US" sz="1400" dirty="0" smtClean="0">
                <a:solidFill>
                  <a:srgbClr val="000000"/>
                </a:solidFill>
              </a:rPr>
              <a:t> </a:t>
            </a:r>
            <a:r>
              <a:rPr lang="en-US" sz="1400" dirty="0">
                <a:solidFill>
                  <a:srgbClr val="000000"/>
                </a:solidFill>
              </a:rPr>
              <a:t>a, </a:t>
            </a:r>
            <a:r>
              <a:rPr lang="en-US" sz="1400" dirty="0" err="1">
                <a:solidFill>
                  <a:srgbClr val="000000"/>
                </a:solidFill>
              </a:rPr>
              <a:t>int</a:t>
            </a:r>
            <a:r>
              <a:rPr lang="en-US" sz="1400" dirty="0">
                <a:solidFill>
                  <a:srgbClr val="000000"/>
                </a:solidFill>
              </a:rPr>
              <a:t> b) { </a:t>
            </a:r>
            <a:endParaRPr lang="en-US" sz="1400" dirty="0" smtClean="0">
              <a:solidFill>
                <a:srgbClr val="000000"/>
              </a:solidFill>
            </a:endParaRPr>
          </a:p>
          <a:p>
            <a:pPr lvl="1"/>
            <a:r>
              <a:rPr lang="en-US" sz="1400" dirty="0" smtClean="0">
                <a:solidFill>
                  <a:srgbClr val="000000"/>
                </a:solidFill>
              </a:rPr>
              <a:t>x </a:t>
            </a:r>
            <a:r>
              <a:rPr lang="en-US" sz="1400" dirty="0">
                <a:solidFill>
                  <a:srgbClr val="000000"/>
                </a:solidFill>
              </a:rPr>
              <a:t>= a; y = b; </a:t>
            </a:r>
            <a:endParaRPr lang="en-US" sz="1400" dirty="0" smtClean="0">
              <a:solidFill>
                <a:srgbClr val="000000"/>
              </a:solidFill>
            </a:endParaRPr>
          </a:p>
          <a:p>
            <a:pPr lvl="1"/>
            <a:r>
              <a:rPr lang="en-US" sz="1400" dirty="0" smtClean="0">
                <a:solidFill>
                  <a:srgbClr val="000000"/>
                </a:solidFill>
              </a:rPr>
              <a:t>}</a:t>
            </a:r>
          </a:p>
          <a:p>
            <a:pPr lvl="1"/>
            <a:endParaRPr lang="en-US" sz="1400" b="1" dirty="0" smtClean="0">
              <a:solidFill>
                <a:srgbClr val="000000"/>
              </a:solidFill>
            </a:endParaRPr>
          </a:p>
          <a:p>
            <a:pPr lvl="1"/>
            <a:r>
              <a:rPr lang="en-IN" sz="1400" dirty="0" smtClean="0"/>
              <a:t>  public static void main(String </a:t>
            </a:r>
            <a:r>
              <a:rPr lang="en-IN" sz="1400" dirty="0" err="1" smtClean="0"/>
              <a:t>args</a:t>
            </a:r>
            <a:r>
              <a:rPr lang="en-IN" sz="1400" dirty="0" smtClean="0"/>
              <a:t>[])</a:t>
            </a:r>
          </a:p>
          <a:p>
            <a:pPr lvl="1"/>
            <a:r>
              <a:rPr lang="en-IN" sz="1400" dirty="0"/>
              <a:t> </a:t>
            </a:r>
            <a:r>
              <a:rPr lang="en-IN" sz="1400" dirty="0" smtClean="0"/>
              <a:t> {</a:t>
            </a:r>
          </a:p>
          <a:p>
            <a:pPr lvl="1"/>
            <a:r>
              <a:rPr lang="en-US" sz="1400" dirty="0" smtClean="0">
                <a:solidFill>
                  <a:srgbClr val="000000"/>
                </a:solidFill>
              </a:rPr>
              <a:t>  </a:t>
            </a:r>
            <a:r>
              <a:rPr lang="en-US" sz="1400" dirty="0" smtClean="0">
                <a:solidFill>
                  <a:srgbClr val="FF0000"/>
                </a:solidFill>
              </a:rPr>
              <a:t>Point </a:t>
            </a:r>
            <a:r>
              <a:rPr lang="en-US" sz="1400" dirty="0" err="1">
                <a:solidFill>
                  <a:srgbClr val="FF0000"/>
                </a:solidFill>
              </a:rPr>
              <a:t>originOne</a:t>
            </a:r>
            <a:r>
              <a:rPr lang="en-US" sz="1400" dirty="0">
                <a:solidFill>
                  <a:srgbClr val="FF0000"/>
                </a:solidFill>
              </a:rPr>
              <a:t> = new Point(23, 94</a:t>
            </a:r>
            <a:r>
              <a:rPr lang="en-US" sz="1400" dirty="0" smtClean="0">
                <a:solidFill>
                  <a:srgbClr val="FF0000"/>
                </a:solidFill>
              </a:rPr>
              <a:t>);</a:t>
            </a:r>
          </a:p>
          <a:p>
            <a:pPr lvl="1"/>
            <a:r>
              <a:rPr lang="en-US" sz="1400" dirty="0">
                <a:solidFill>
                  <a:srgbClr val="000000"/>
                </a:solidFill>
              </a:rPr>
              <a:t> </a:t>
            </a:r>
            <a:r>
              <a:rPr lang="en-US" sz="1400" dirty="0" smtClean="0">
                <a:solidFill>
                  <a:srgbClr val="000000"/>
                </a:solidFill>
              </a:rPr>
              <a:t> }</a:t>
            </a:r>
            <a:r>
              <a:rPr lang="en-US" sz="1400" dirty="0" smtClean="0"/>
              <a:t> </a:t>
            </a:r>
            <a:endParaRPr lang="en-US" sz="1400" dirty="0"/>
          </a:p>
          <a:p>
            <a:r>
              <a:rPr lang="en-IN" sz="1400" dirty="0" smtClean="0"/>
              <a:t>}</a:t>
            </a:r>
            <a:endParaRPr lang="en-IN" sz="1400" dirty="0"/>
          </a:p>
          <a:p>
            <a:endParaRPr lang="en-IN" sz="1400" dirty="0" smtClean="0">
              <a:solidFill>
                <a:srgbClr val="FF0000"/>
              </a:solidFill>
            </a:endParaRPr>
          </a:p>
          <a:p>
            <a:r>
              <a:rPr lang="en-IN" sz="1400" b="1" dirty="0">
                <a:solidFill>
                  <a:srgbClr val="FF0000"/>
                </a:solidFill>
              </a:rPr>
              <a:t>Referencing an Object's Fields</a:t>
            </a:r>
          </a:p>
          <a:p>
            <a:r>
              <a:rPr lang="en-IN" sz="1400" dirty="0" smtClean="0"/>
              <a:t>		</a:t>
            </a:r>
            <a:r>
              <a:rPr lang="en-US" sz="1400" dirty="0" smtClean="0">
                <a:solidFill>
                  <a:srgbClr val="000000"/>
                </a:solidFill>
              </a:rPr>
              <a:t> </a:t>
            </a:r>
            <a:r>
              <a:rPr lang="en-US" sz="1400" dirty="0" err="1" smtClean="0">
                <a:solidFill>
                  <a:srgbClr val="000000"/>
                </a:solidFill>
              </a:rPr>
              <a:t>objectReference.fieldname</a:t>
            </a:r>
            <a:r>
              <a:rPr lang="en-US" sz="1400" dirty="0" smtClean="0">
                <a:solidFill>
                  <a:srgbClr val="000000"/>
                </a:solidFill>
              </a:rPr>
              <a:t>				//</a:t>
            </a:r>
            <a:r>
              <a:rPr lang="en-IN" sz="1400" i="1" dirty="0" err="1"/>
              <a:t>objectReference</a:t>
            </a:r>
            <a:r>
              <a:rPr lang="en-IN" sz="1400" dirty="0"/>
              <a:t> must be a reference to an object</a:t>
            </a:r>
            <a:endParaRPr lang="en-US" sz="1400" dirty="0" smtClean="0">
              <a:solidFill>
                <a:srgbClr val="000000"/>
              </a:solidFill>
            </a:endParaRPr>
          </a:p>
          <a:p>
            <a:endParaRPr lang="en-US" sz="1400" dirty="0" smtClean="0">
              <a:solidFill>
                <a:srgbClr val="000000"/>
              </a:solidFill>
            </a:endParaRPr>
          </a:p>
          <a:p>
            <a:r>
              <a:rPr lang="en-IN" sz="1400" b="1" dirty="0">
                <a:solidFill>
                  <a:srgbClr val="FF0000"/>
                </a:solidFill>
              </a:rPr>
              <a:t>Calling an Object's Methods</a:t>
            </a:r>
          </a:p>
          <a:p>
            <a:pPr lvl="0" defTabSz="914400" eaLnBrk="0" fontAlgn="base" hangingPunct="0">
              <a:spcBef>
                <a:spcPct val="0"/>
              </a:spcBef>
              <a:spcAft>
                <a:spcPct val="0"/>
              </a:spcAft>
            </a:pPr>
            <a:r>
              <a:rPr lang="en-US" sz="1400" dirty="0" smtClean="0">
                <a:solidFill>
                  <a:srgbClr val="000000"/>
                </a:solidFill>
                <a:cs typeface="Times New Roman" panose="02020603050405020304" pitchFamily="18" charset="0"/>
              </a:rPr>
              <a:t>	</a:t>
            </a:r>
            <a:r>
              <a:rPr lang="en-US" sz="1400" dirty="0" err="1" smtClean="0">
                <a:solidFill>
                  <a:srgbClr val="000000"/>
                </a:solidFill>
                <a:cs typeface="Times New Roman" panose="02020603050405020304" pitchFamily="18" charset="0"/>
              </a:rPr>
              <a:t>objectReference.methodName</a:t>
            </a:r>
            <a:r>
              <a:rPr lang="en-US" sz="1400" dirty="0" smtClean="0">
                <a:solidFill>
                  <a:srgbClr val="000000"/>
                </a:solidFill>
                <a:cs typeface="Times New Roman" panose="02020603050405020304" pitchFamily="18" charset="0"/>
              </a:rPr>
              <a:t>(</a:t>
            </a:r>
            <a:r>
              <a:rPr lang="en-US" sz="1400" dirty="0" err="1" smtClean="0">
                <a:solidFill>
                  <a:srgbClr val="000000"/>
                </a:solidFill>
                <a:cs typeface="Times New Roman" panose="02020603050405020304" pitchFamily="18" charset="0"/>
              </a:rPr>
              <a:t>argumentList</a:t>
            </a:r>
            <a:r>
              <a:rPr lang="en-US" sz="1400" dirty="0">
                <a:solidFill>
                  <a:srgbClr val="000000"/>
                </a:solidFill>
                <a:cs typeface="Times New Roman" panose="02020603050405020304" pitchFamily="18" charset="0"/>
              </a:rPr>
              <a:t>); </a:t>
            </a:r>
            <a:endParaRPr lang="en-US" sz="1400" dirty="0"/>
          </a:p>
          <a:p>
            <a:pPr lvl="0" defTabSz="914400" eaLnBrk="0" fontAlgn="base" hangingPunct="0">
              <a:spcBef>
                <a:spcPct val="0"/>
              </a:spcBef>
              <a:spcAft>
                <a:spcPct val="0"/>
              </a:spcAft>
            </a:pPr>
            <a:r>
              <a:rPr lang="en-US" sz="1400" dirty="0" smtClean="0">
                <a:solidFill>
                  <a:srgbClr val="000000"/>
                </a:solidFill>
                <a:cs typeface="Times New Roman" panose="02020603050405020304" pitchFamily="18" charset="0"/>
              </a:rPr>
              <a:t>		or</a:t>
            </a:r>
            <a:r>
              <a:rPr lang="en-US" sz="1400" dirty="0">
                <a:solidFill>
                  <a:srgbClr val="000000"/>
                </a:solidFill>
                <a:cs typeface="Times New Roman" panose="02020603050405020304" pitchFamily="18" charset="0"/>
              </a:rPr>
              <a:t>:</a:t>
            </a:r>
            <a:endParaRPr lang="en-US" sz="1400" dirty="0"/>
          </a:p>
          <a:p>
            <a:pPr lvl="0" defTabSz="914400" eaLnBrk="0" fontAlgn="base" hangingPunct="0">
              <a:spcBef>
                <a:spcPct val="0"/>
              </a:spcBef>
              <a:spcAft>
                <a:spcPct val="0"/>
              </a:spcAft>
            </a:pPr>
            <a:r>
              <a:rPr lang="en-US" sz="1400" dirty="0" smtClean="0">
                <a:solidFill>
                  <a:srgbClr val="000000"/>
                </a:solidFill>
                <a:cs typeface="Times New Roman" panose="02020603050405020304" pitchFamily="18" charset="0"/>
              </a:rPr>
              <a:t>	</a:t>
            </a:r>
            <a:r>
              <a:rPr lang="en-US" sz="1400" dirty="0" err="1" smtClean="0">
                <a:solidFill>
                  <a:srgbClr val="000000"/>
                </a:solidFill>
                <a:cs typeface="Times New Roman" panose="02020603050405020304" pitchFamily="18" charset="0"/>
              </a:rPr>
              <a:t>objectReference.methodName</a:t>
            </a:r>
            <a:r>
              <a:rPr lang="en-US" sz="1400" dirty="0">
                <a:solidFill>
                  <a:srgbClr val="000000"/>
                </a:solidFill>
                <a:cs typeface="Times New Roman" panose="02020603050405020304" pitchFamily="18" charset="0"/>
              </a:rPr>
              <a:t>();</a:t>
            </a:r>
            <a:endParaRPr lang="en-US" sz="1400" dirty="0"/>
          </a:p>
          <a:p>
            <a:endParaRPr lang="en-IN" sz="1400" dirty="0"/>
          </a:p>
        </p:txBody>
      </p:sp>
      <p:pic>
        <p:nvPicPr>
          <p:cNvPr id="10243" name="Picture 3" descr="originOne now points to a Point objec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421349" y="1473672"/>
            <a:ext cx="3076575" cy="18669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a:spLocks noChangeArrowheads="1"/>
          </p:cNvSpPr>
          <p:nvPr/>
        </p:nvSpPr>
        <p:spPr bwMode="auto">
          <a:xfrm>
            <a:off x="0" y="120878"/>
            <a:ext cx="213520"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559670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idx="4294967295"/>
          </p:nvPr>
        </p:nvSpPr>
        <p:spPr>
          <a:xfrm>
            <a:off x="853017" y="92075"/>
            <a:ext cx="10361083" cy="914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One more cup...</a:t>
            </a:r>
          </a:p>
        </p:txBody>
      </p:sp>
      <p:sp>
        <p:nvSpPr>
          <p:cNvPr id="40962" name="Rectangle 2"/>
          <p:cNvSpPr>
            <a:spLocks noGrp="1" noChangeArrowheads="1"/>
          </p:cNvSpPr>
          <p:nvPr>
            <p:ph type="body" idx="4294967295"/>
          </p:nvPr>
        </p:nvSpPr>
        <p:spPr>
          <a:xfrm>
            <a:off x="1088149" y="993096"/>
            <a:ext cx="10790767" cy="5303837"/>
          </a:xfrm>
          <a:ln/>
        </p:spPr>
        <p:txBody>
          <a:bodyPr>
            <a:noAutofit/>
          </a:bodyPr>
          <a:lstStyle/>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latin typeface="Trebuchet MS" pitchFamily="32" charset="0"/>
              </a:rPr>
              <a:t>package </a:t>
            </a:r>
            <a:r>
              <a:rPr lang="en-US" sz="1200" b="1" cap="none" dirty="0" err="1" smtClean="0">
                <a:latin typeface="Trebuchet MS" pitchFamily="32" charset="0"/>
              </a:rPr>
              <a:t>com.dacstudent.test</a:t>
            </a:r>
            <a:r>
              <a:rPr lang="en-US" sz="1200" b="1" cap="none" dirty="0" smtClean="0">
                <a:latin typeface="Trebuchet MS" pitchFamily="32" charset="0"/>
              </a:rPr>
              <a:t>;</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latin typeface="Trebuchet MS" pitchFamily="32" charset="0"/>
              </a:rPr>
              <a:t>public class </a:t>
            </a:r>
            <a:r>
              <a:rPr lang="en-US" sz="1200" b="1" cap="none" dirty="0" err="1" smtClean="0">
                <a:latin typeface="Trebuchet MS" pitchFamily="32" charset="0"/>
              </a:rPr>
              <a:t>HelloWorld</a:t>
            </a:r>
            <a:endParaRPr lang="en-US" sz="1200" b="1" cap="none" dirty="0" smtClean="0">
              <a:latin typeface="Trebuchet MS" pitchFamily="32" charset="0"/>
            </a:endParaRP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latin typeface="Trebuchet MS" pitchFamily="32" charset="0"/>
              </a:rPr>
              <a:t>{</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latin typeface="Trebuchet MS" pitchFamily="32" charset="0"/>
              </a:rPr>
              <a:t>  public static void main(string[] </a:t>
            </a:r>
            <a:r>
              <a:rPr lang="en-US" sz="1200" b="1" cap="none" dirty="0" err="1" smtClean="0">
                <a:latin typeface="Trebuchet MS" pitchFamily="32" charset="0"/>
              </a:rPr>
              <a:t>args</a:t>
            </a:r>
            <a:r>
              <a:rPr lang="en-US" sz="1200" b="1" cap="none" dirty="0" smtClean="0">
                <a:latin typeface="Trebuchet MS" pitchFamily="32" charset="0"/>
              </a:rPr>
              <a:t>)  {</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latin typeface="Trebuchet MS" pitchFamily="32" charset="0"/>
              </a:rPr>
              <a:t>    </a:t>
            </a:r>
            <a:r>
              <a:rPr lang="en-US" sz="1200" b="1" cap="none" dirty="0" err="1" smtClean="0">
                <a:latin typeface="Trebuchet MS" pitchFamily="32" charset="0"/>
              </a:rPr>
              <a:t>helloworld</a:t>
            </a:r>
            <a:r>
              <a:rPr lang="en-US" sz="1200" b="1" cap="none" dirty="0" smtClean="0">
                <a:latin typeface="Trebuchet MS" pitchFamily="32" charset="0"/>
              </a:rPr>
              <a:t> hw = new </a:t>
            </a:r>
            <a:r>
              <a:rPr lang="en-US" sz="1200" b="1" cap="none" dirty="0" err="1" smtClean="0">
                <a:latin typeface="Trebuchet MS" pitchFamily="32" charset="0"/>
              </a:rPr>
              <a:t>helloworld</a:t>
            </a:r>
            <a:r>
              <a:rPr lang="en-US" sz="1200" b="1" cap="none" dirty="0" smtClean="0">
                <a:latin typeface="Trebuchet MS" pitchFamily="32" charset="0"/>
              </a:rPr>
              <a:t>();</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latin typeface="Trebuchet MS" pitchFamily="32" charset="0"/>
              </a:rPr>
              <a:t>    </a:t>
            </a:r>
            <a:r>
              <a:rPr lang="en-US" sz="1200" b="1" cap="none" dirty="0" err="1" smtClean="0">
                <a:latin typeface="Trebuchet MS" pitchFamily="32" charset="0"/>
              </a:rPr>
              <a:t>hw.display</a:t>
            </a:r>
            <a:r>
              <a:rPr lang="en-US" sz="1200" b="1" cap="none" dirty="0" smtClean="0">
                <a:latin typeface="Trebuchet MS" pitchFamily="32" charset="0"/>
              </a:rPr>
              <a:t>();</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latin typeface="Trebuchet MS" pitchFamily="32" charset="0"/>
              </a:rPr>
              <a:t>  }</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latin typeface="Trebuchet MS" pitchFamily="32" charset="0"/>
              </a:rPr>
              <a:t>  public void display()  {</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latin typeface="Trebuchet MS" pitchFamily="32" charset="0"/>
              </a:rPr>
              <a:t>    </a:t>
            </a:r>
            <a:r>
              <a:rPr lang="en-US" sz="1200" b="1" cap="none" dirty="0" err="1" smtClean="0">
                <a:latin typeface="Trebuchet MS" pitchFamily="32" charset="0"/>
              </a:rPr>
              <a:t>system.out.println</a:t>
            </a:r>
            <a:r>
              <a:rPr lang="en-US" sz="1200" b="1" cap="none" dirty="0" smtClean="0">
                <a:latin typeface="Trebuchet MS" pitchFamily="32" charset="0"/>
              </a:rPr>
              <a:t>(“hello world”);</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latin typeface="Trebuchet MS" pitchFamily="32" charset="0"/>
              </a:rPr>
              <a:t>  }</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latin typeface="Trebuchet MS" pitchFamily="32" charset="0"/>
              </a:rPr>
              <a:t>}</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200" b="1" cap="none" dirty="0" smtClean="0">
              <a:latin typeface="Trebuchet MS" pitchFamily="32" charset="0"/>
            </a:endParaRP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solidFill>
                  <a:srgbClr val="009999"/>
                </a:solidFill>
                <a:latin typeface="Trebuchet MS" pitchFamily="32" charset="0"/>
              </a:rPr>
              <a:t>compile the program: </a:t>
            </a:r>
            <a:r>
              <a:rPr lang="en-US" sz="1200" b="1" cap="none" dirty="0" err="1" smtClean="0">
                <a:solidFill>
                  <a:srgbClr val="009999"/>
                </a:solidFill>
                <a:latin typeface="Trebuchet MS" pitchFamily="32" charset="0"/>
              </a:rPr>
              <a:t>javac</a:t>
            </a:r>
            <a:r>
              <a:rPr lang="en-US" sz="1200" b="1" cap="none" dirty="0" smtClean="0">
                <a:solidFill>
                  <a:srgbClr val="009999"/>
                </a:solidFill>
                <a:latin typeface="Trebuchet MS" pitchFamily="32" charset="0"/>
              </a:rPr>
              <a:t> HelloWorld.java</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solidFill>
                  <a:srgbClr val="009999"/>
                </a:solidFill>
                <a:latin typeface="Trebuchet MS" pitchFamily="32" charset="0"/>
              </a:rPr>
              <a:t>execute the program: java </a:t>
            </a:r>
            <a:r>
              <a:rPr lang="en-US" sz="1200" b="1" cap="none" dirty="0" err="1" smtClean="0">
                <a:solidFill>
                  <a:srgbClr val="009999"/>
                </a:solidFill>
                <a:latin typeface="Trebuchet MS" pitchFamily="32" charset="0"/>
              </a:rPr>
              <a:t>HelloWorld</a:t>
            </a:r>
            <a:endParaRPr lang="en-US" sz="1200" b="1" cap="none" dirty="0" smtClean="0">
              <a:solidFill>
                <a:srgbClr val="009999"/>
              </a:solidFill>
              <a:latin typeface="Trebuchet MS" pitchFamily="32" charset="0"/>
            </a:endParaRP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cap="none" dirty="0" smtClean="0">
                <a:solidFill>
                  <a:srgbClr val="009999"/>
                </a:solidFill>
                <a:latin typeface="Trebuchet MS" pitchFamily="32" charset="0"/>
              </a:rPr>
              <a:t>output: hello world</a:t>
            </a:r>
            <a:endParaRPr lang="en-US" sz="1200" b="1" cap="none" dirty="0">
              <a:solidFill>
                <a:srgbClr val="009999"/>
              </a:solidFill>
              <a:latin typeface="Trebuchet MS" pitchFamily="32"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6034" y="590456"/>
            <a:ext cx="10364451" cy="74896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dirty="0" smtClean="0"/>
              <a:t>Types of java applications</a:t>
            </a:r>
            <a:endParaRPr lang="en-IN" dirty="0"/>
          </a:p>
        </p:txBody>
      </p:sp>
      <p:sp>
        <p:nvSpPr>
          <p:cNvPr id="10" name="TextBox 9"/>
          <p:cNvSpPr txBox="1"/>
          <p:nvPr/>
        </p:nvSpPr>
        <p:spPr>
          <a:xfrm>
            <a:off x="972182" y="1775018"/>
            <a:ext cx="10340251" cy="25406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Standalone applications – Desktop applications – AWT and SWINGS</a:t>
            </a:r>
          </a:p>
          <a:p>
            <a:pPr marL="285750" indent="-285750">
              <a:lnSpc>
                <a:spcPct val="150000"/>
              </a:lnSpc>
              <a:buFont typeface="Arial" panose="020B0604020202020204" pitchFamily="34" charset="0"/>
              <a:buChar char="•"/>
            </a:pPr>
            <a:r>
              <a:rPr lang="en-IN" dirty="0" smtClean="0"/>
              <a:t>Web applications  -	</a:t>
            </a:r>
            <a:r>
              <a:rPr lang="fr-FR" dirty="0"/>
              <a:t>servlet, </a:t>
            </a:r>
            <a:r>
              <a:rPr lang="fr-FR" dirty="0" err="1"/>
              <a:t>jsp</a:t>
            </a:r>
            <a:r>
              <a:rPr lang="fr-FR" dirty="0"/>
              <a:t>, </a:t>
            </a:r>
            <a:r>
              <a:rPr lang="fr-FR" dirty="0" err="1"/>
              <a:t>struts</a:t>
            </a:r>
            <a:r>
              <a:rPr lang="fr-FR" dirty="0"/>
              <a:t>, </a:t>
            </a:r>
            <a:r>
              <a:rPr lang="fr-FR" dirty="0" err="1"/>
              <a:t>jsf</a:t>
            </a:r>
            <a:r>
              <a:rPr lang="fr-FR" dirty="0"/>
              <a:t> etc. technologies </a:t>
            </a:r>
            <a:endParaRPr lang="en-IN" dirty="0" smtClean="0"/>
          </a:p>
          <a:p>
            <a:pPr marL="285750" indent="-285750">
              <a:lnSpc>
                <a:spcPct val="150000"/>
              </a:lnSpc>
              <a:buFont typeface="Arial" panose="020B0604020202020204" pitchFamily="34" charset="0"/>
              <a:buChar char="•"/>
            </a:pPr>
            <a:r>
              <a:rPr lang="en-IN" dirty="0" smtClean="0"/>
              <a:t>Enterprise applications – Distributed applications-</a:t>
            </a:r>
            <a:r>
              <a:rPr lang="en-IN" dirty="0"/>
              <a:t>level security, load balancing and </a:t>
            </a:r>
            <a:r>
              <a:rPr lang="en-IN" dirty="0" smtClean="0"/>
              <a:t>clustering - EJB</a:t>
            </a:r>
          </a:p>
          <a:p>
            <a:pPr marL="285750" indent="-285750">
              <a:lnSpc>
                <a:spcPct val="150000"/>
              </a:lnSpc>
              <a:buFont typeface="Arial" panose="020B0604020202020204" pitchFamily="34" charset="0"/>
              <a:buChar char="•"/>
            </a:pPr>
            <a:r>
              <a:rPr lang="en-IN" dirty="0" smtClean="0"/>
              <a:t>Mobile Applications - </a:t>
            </a:r>
            <a:r>
              <a:rPr lang="en-IN" dirty="0"/>
              <a:t>Android and Java </a:t>
            </a:r>
            <a:r>
              <a:rPr lang="en-IN" dirty="0" smtClean="0"/>
              <a:t>ME</a:t>
            </a:r>
          </a:p>
          <a:p>
            <a:pPr>
              <a:lnSpc>
                <a:spcPct val="150000"/>
              </a:lnSpc>
            </a:pPr>
            <a:endParaRPr lang="en-IN" dirty="0"/>
          </a:p>
          <a:p>
            <a:pPr>
              <a:lnSpc>
                <a:spcPct val="150000"/>
              </a:lnSpc>
            </a:pPr>
            <a:r>
              <a:rPr lang="en-IN" dirty="0" smtClean="0"/>
              <a:t>	Currently Java </a:t>
            </a:r>
            <a:r>
              <a:rPr lang="en-IN" dirty="0"/>
              <a:t>is used in internet programming, mobile devices, games, e-business solutions etc.</a:t>
            </a:r>
          </a:p>
        </p:txBody>
      </p:sp>
    </p:spTree>
    <p:extLst>
      <p:ext uri="{BB962C8B-B14F-4D97-AF65-F5344CB8AC3E}">
        <p14:creationId xmlns="" xmlns:p14="http://schemas.microsoft.com/office/powerpoint/2010/main" val="421277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48964"/>
          </a:xfrm>
        </p:spPr>
        <p:txBody>
          <a:bodyPr/>
          <a:lstStyle/>
          <a:p>
            <a:r>
              <a:rPr lang="en-IN" dirty="0" smtClean="0"/>
              <a:t>Java 8 new features</a:t>
            </a:r>
            <a:endParaRPr lang="en-IN" dirty="0"/>
          </a:p>
        </p:txBody>
      </p:sp>
      <p:sp>
        <p:nvSpPr>
          <p:cNvPr id="7" name="TextBox 6"/>
          <p:cNvSpPr txBox="1"/>
          <p:nvPr/>
        </p:nvSpPr>
        <p:spPr>
          <a:xfrm>
            <a:off x="979714" y="1319349"/>
            <a:ext cx="9964841" cy="5632311"/>
          </a:xfrm>
          <a:prstGeom prst="rect">
            <a:avLst/>
          </a:prstGeom>
          <a:noFill/>
        </p:spPr>
        <p:txBody>
          <a:bodyPr wrap="square" rtlCol="0">
            <a:spAutoFit/>
          </a:bodyPr>
          <a:lstStyle/>
          <a:p>
            <a:pPr fontAlgn="base"/>
            <a:r>
              <a:rPr lang="en-IN" b="1" dirty="0" smtClean="0">
                <a:solidFill>
                  <a:srgbClr val="FF0000"/>
                </a:solidFill>
              </a:rPr>
              <a:t>Lambda Expression and Virtual Extension Methods</a:t>
            </a:r>
          </a:p>
          <a:p>
            <a:pPr fontAlgn="base"/>
            <a:r>
              <a:rPr lang="en-IN" dirty="0" smtClean="0"/>
              <a:t/>
            </a:r>
            <a:br>
              <a:rPr lang="en-IN" dirty="0" smtClean="0"/>
            </a:br>
            <a:r>
              <a:rPr lang="en-IN" dirty="0" smtClean="0"/>
              <a:t>Highlighting feature of Java SE 8 is the implementation of Lambda expressions and supporting features to the Java programming language and platform.</a:t>
            </a:r>
          </a:p>
          <a:p>
            <a:pPr fontAlgn="base"/>
            <a:endParaRPr lang="en-IN" dirty="0" smtClean="0"/>
          </a:p>
          <a:p>
            <a:pPr fontAlgn="base"/>
            <a:r>
              <a:rPr lang="en-IN" b="1" dirty="0" smtClean="0">
                <a:solidFill>
                  <a:srgbClr val="FF0000"/>
                </a:solidFill>
              </a:rPr>
              <a:t>Date and Time API</a:t>
            </a:r>
          </a:p>
          <a:p>
            <a:pPr fontAlgn="base"/>
            <a:r>
              <a:rPr lang="en-IN" dirty="0" smtClean="0"/>
              <a:t/>
            </a:r>
            <a:br>
              <a:rPr lang="en-IN" dirty="0" smtClean="0"/>
            </a:br>
            <a:r>
              <a:rPr lang="en-IN" dirty="0" smtClean="0"/>
              <a:t>This new API will allow developers to handle date and time in a more natural, cleaner and easier to understand way.</a:t>
            </a:r>
          </a:p>
          <a:p>
            <a:pPr fontAlgn="base"/>
            <a:endParaRPr lang="en-IN" dirty="0" smtClean="0"/>
          </a:p>
          <a:p>
            <a:pPr fontAlgn="base"/>
            <a:r>
              <a:rPr lang="en-IN" b="1" dirty="0" err="1" smtClean="0">
                <a:solidFill>
                  <a:srgbClr val="FF0000"/>
                </a:solidFill>
              </a:rPr>
              <a:t>Nashhorn</a:t>
            </a:r>
            <a:r>
              <a:rPr lang="en-IN" b="1" dirty="0" smtClean="0">
                <a:solidFill>
                  <a:srgbClr val="FF0000"/>
                </a:solidFill>
              </a:rPr>
              <a:t> JavaScript Engine</a:t>
            </a:r>
          </a:p>
          <a:p>
            <a:pPr fontAlgn="base"/>
            <a:r>
              <a:rPr lang="en-IN" dirty="0" smtClean="0"/>
              <a:t/>
            </a:r>
            <a:br>
              <a:rPr lang="en-IN" dirty="0" smtClean="0"/>
            </a:br>
            <a:r>
              <a:rPr lang="en-IN" dirty="0" smtClean="0"/>
              <a:t>A new lightweight, high performance implementation of JavaScript engine is integrated to </a:t>
            </a:r>
            <a:r>
              <a:rPr lang="en-IN" dirty="0" err="1" smtClean="0"/>
              <a:t>JDk</a:t>
            </a:r>
            <a:r>
              <a:rPr lang="en-IN" dirty="0" smtClean="0"/>
              <a:t> and is available to Java applications via existing APIs.</a:t>
            </a:r>
          </a:p>
          <a:p>
            <a:pPr fontAlgn="base"/>
            <a:endParaRPr lang="en-IN" dirty="0" smtClean="0"/>
          </a:p>
          <a:p>
            <a:pPr fontAlgn="base"/>
            <a:r>
              <a:rPr lang="en-IN" b="1" dirty="0" smtClean="0">
                <a:solidFill>
                  <a:srgbClr val="FF0000"/>
                </a:solidFill>
              </a:rPr>
              <a:t>Improved Security</a:t>
            </a:r>
          </a:p>
          <a:p>
            <a:pPr fontAlgn="base"/>
            <a:r>
              <a:rPr lang="en-IN" dirty="0" smtClean="0"/>
              <a:t/>
            </a:r>
            <a:br>
              <a:rPr lang="en-IN" dirty="0" smtClean="0"/>
            </a:br>
            <a:r>
              <a:rPr lang="en-IN" dirty="0" smtClean="0"/>
              <a:t>Replacing the existing hand-maintained list of caller sensitive methods with a mechanism that accurately identifies such methods and allows their callers to be discovered reliably.</a:t>
            </a:r>
          </a:p>
          <a:p>
            <a:pPr lvl="1"/>
            <a:endParaRPr lang="en-IN" dirty="0"/>
          </a:p>
        </p:txBody>
      </p:sp>
    </p:spTree>
    <p:extLst>
      <p:ext uri="{BB962C8B-B14F-4D97-AF65-F5344CB8AC3E}">
        <p14:creationId xmlns="" xmlns:p14="http://schemas.microsoft.com/office/powerpoint/2010/main" val="421277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83061"/>
          </a:xfrm>
        </p:spPr>
        <p:txBody>
          <a:bodyPr/>
          <a:lstStyle/>
          <a:p>
            <a:r>
              <a:rPr lang="en-IN" dirty="0" smtClean="0"/>
              <a:t>Java</a:t>
            </a:r>
            <a:endParaRPr lang="en-IN" dirty="0"/>
          </a:p>
        </p:txBody>
      </p:sp>
      <p:sp>
        <p:nvSpPr>
          <p:cNvPr id="5" name="TextBox 4"/>
          <p:cNvSpPr txBox="1"/>
          <p:nvPr/>
        </p:nvSpPr>
        <p:spPr>
          <a:xfrm>
            <a:off x="1136822" y="1343892"/>
            <a:ext cx="10141404" cy="2585323"/>
          </a:xfrm>
          <a:prstGeom prst="rect">
            <a:avLst/>
          </a:prstGeom>
          <a:noFill/>
        </p:spPr>
        <p:txBody>
          <a:bodyPr wrap="square" rtlCol="0">
            <a:spAutoFit/>
          </a:bodyPr>
          <a:lstStyle/>
          <a:p>
            <a:pPr marL="285750" indent="-285750">
              <a:buFont typeface="Arial" panose="020B0604020202020204" pitchFamily="34" charset="0"/>
              <a:buChar char="•"/>
            </a:pPr>
            <a:r>
              <a:rPr lang="en-IN" dirty="0"/>
              <a:t>Java is a </a:t>
            </a:r>
            <a:r>
              <a:rPr lang="en-IN" b="1" dirty="0"/>
              <a:t>programming language</a:t>
            </a:r>
            <a:r>
              <a:rPr lang="en-IN" dirty="0"/>
              <a:t> and a </a:t>
            </a:r>
            <a:r>
              <a:rPr lang="en-IN" b="1" dirty="0"/>
              <a:t>platform</a:t>
            </a:r>
            <a:r>
              <a:rPr lang="en-IN" dirty="0" smtClean="0"/>
              <a:t>.</a:t>
            </a:r>
          </a:p>
          <a:p>
            <a:pPr marL="285750" indent="-285750">
              <a:buFont typeface="Arial" panose="020B0604020202020204" pitchFamily="34" charset="0"/>
              <a:buChar char="•"/>
            </a:pPr>
            <a:r>
              <a:rPr lang="en-IN" dirty="0" smtClean="0"/>
              <a:t>A Platform is </a:t>
            </a:r>
            <a:r>
              <a:rPr lang="en-IN" dirty="0"/>
              <a:t>hardware or software environment in which a program runs</a:t>
            </a:r>
            <a:r>
              <a:rPr lang="en-IN" dirty="0" smtClean="0"/>
              <a:t>. </a:t>
            </a:r>
            <a:r>
              <a:rPr lang="en-IN" dirty="0"/>
              <a:t>M</a:t>
            </a:r>
            <a:r>
              <a:rPr lang="en-IN" dirty="0" smtClean="0"/>
              <a:t>ost </a:t>
            </a:r>
            <a:r>
              <a:rPr lang="en-IN" dirty="0"/>
              <a:t>popular platforms like Microsoft Windows, Linux, Solaris OS, and Mac OS</a:t>
            </a:r>
            <a:r>
              <a:rPr lang="en-IN" dirty="0" smtClean="0"/>
              <a:t>.</a:t>
            </a:r>
          </a:p>
          <a:p>
            <a:pPr marL="285750" indent="-285750">
              <a:buFont typeface="Arial" panose="020B0604020202020204" pitchFamily="34" charset="0"/>
              <a:buChar char="•"/>
            </a:pPr>
            <a:r>
              <a:rPr lang="en-IN" dirty="0" smtClean="0"/>
              <a:t>Java is a software-only </a:t>
            </a:r>
            <a:r>
              <a:rPr lang="en-IN" dirty="0"/>
              <a:t>platform that runs on top of other hardware-based platforms</a:t>
            </a:r>
            <a:r>
              <a:rPr lang="en-IN" dirty="0" smtClean="0"/>
              <a:t>.</a:t>
            </a:r>
          </a:p>
          <a:p>
            <a:pPr marL="285750" indent="-285750">
              <a:buFont typeface="Arial" panose="020B0604020202020204" pitchFamily="34" charset="0"/>
              <a:buChar char="•"/>
            </a:pPr>
            <a:r>
              <a:rPr lang="en-IN" dirty="0"/>
              <a:t>The Java platform has two components:</a:t>
            </a:r>
            <a:endParaRPr lang="en-IN" dirty="0" smtClean="0"/>
          </a:p>
          <a:p>
            <a:r>
              <a:rPr lang="en-IN" dirty="0" smtClean="0"/>
              <a:t>		</a:t>
            </a:r>
            <a:r>
              <a:rPr lang="en-IN" dirty="0" smtClean="0">
                <a:solidFill>
                  <a:srgbClr val="FF0000"/>
                </a:solidFill>
              </a:rPr>
              <a:t>The</a:t>
            </a:r>
            <a:r>
              <a:rPr lang="en-IN" dirty="0">
                <a:solidFill>
                  <a:srgbClr val="FF0000"/>
                </a:solidFill>
              </a:rPr>
              <a:t> </a:t>
            </a:r>
            <a:r>
              <a:rPr lang="en-IN" i="1" dirty="0">
                <a:solidFill>
                  <a:srgbClr val="FF0000"/>
                </a:solidFill>
              </a:rPr>
              <a:t>Java Virtual Machine</a:t>
            </a:r>
            <a:endParaRPr lang="en-IN" dirty="0">
              <a:solidFill>
                <a:srgbClr val="FF0000"/>
              </a:solidFill>
            </a:endParaRPr>
          </a:p>
          <a:p>
            <a:r>
              <a:rPr lang="en-IN" dirty="0" smtClean="0">
                <a:solidFill>
                  <a:srgbClr val="FF0000"/>
                </a:solidFill>
              </a:rPr>
              <a:t>		The</a:t>
            </a:r>
            <a:r>
              <a:rPr lang="en-IN" dirty="0">
                <a:solidFill>
                  <a:srgbClr val="FF0000"/>
                </a:solidFill>
              </a:rPr>
              <a:t> </a:t>
            </a:r>
            <a:r>
              <a:rPr lang="en-IN" i="1" dirty="0">
                <a:solidFill>
                  <a:srgbClr val="FF0000"/>
                </a:solidFill>
              </a:rPr>
              <a:t>Java Application Programming Interface</a:t>
            </a:r>
            <a:r>
              <a:rPr lang="en-IN" dirty="0">
                <a:solidFill>
                  <a:srgbClr val="FF0000"/>
                </a:solidFill>
              </a:rPr>
              <a:t> (API</a:t>
            </a:r>
            <a:r>
              <a:rPr lang="en-IN" dirty="0" smtClean="0">
                <a:solidFill>
                  <a:srgbClr val="FF0000"/>
                </a:solidFill>
              </a:rPr>
              <a:t>)</a:t>
            </a:r>
          </a:p>
          <a:p>
            <a:pPr marL="285750" indent="-285750">
              <a:buFont typeface="Arial" panose="020B0604020202020204" pitchFamily="34" charset="0"/>
              <a:buChar char="•"/>
            </a:pPr>
            <a:r>
              <a:rPr lang="en-IN" dirty="0" smtClean="0"/>
              <a:t>API is </a:t>
            </a:r>
            <a:r>
              <a:rPr lang="en-IN" dirty="0"/>
              <a:t>grouped into libraries of related classes and interfaces; these libraries are known as </a:t>
            </a:r>
            <a:r>
              <a:rPr lang="en-IN" i="1" dirty="0">
                <a:solidFill>
                  <a:srgbClr val="FF0000"/>
                </a:solidFill>
              </a:rPr>
              <a:t>packages</a:t>
            </a:r>
            <a:r>
              <a:rPr lang="en-IN" dirty="0"/>
              <a:t>.</a:t>
            </a:r>
          </a:p>
          <a:p>
            <a:pPr marL="285750" indent="-285750">
              <a:buFont typeface="Arial" panose="020B0604020202020204" pitchFamily="34" charset="0"/>
              <a:buChar char="•"/>
            </a:pPr>
            <a:endParaRPr lang="en-IN" dirty="0"/>
          </a:p>
        </p:txBody>
      </p:sp>
      <p:pic>
        <p:nvPicPr>
          <p:cNvPr id="3074" name="Picture 2" descr="Figure showing MyProgram.java, API, Java Virtual Machine, and Hardware-Based Platfor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043835" y="4411036"/>
            <a:ext cx="2533650" cy="12096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50190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83061"/>
          </a:xfrm>
        </p:spPr>
        <p:txBody>
          <a:bodyPr/>
          <a:lstStyle/>
          <a:p>
            <a:r>
              <a:rPr lang="en-IN" dirty="0" smtClean="0"/>
              <a:t>Java programming language</a:t>
            </a:r>
            <a:endParaRPr lang="en-IN" dirty="0"/>
          </a:p>
        </p:txBody>
      </p:sp>
      <p:pic>
        <p:nvPicPr>
          <p:cNvPr id="1026" name="Picture 2" descr="Figure showing MyProgram.java, compiler, MyProgram.class, Java VM, and My Program running on a compute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55294" y="1781560"/>
            <a:ext cx="5553075" cy="1304926"/>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Figure showing source code, compiler, and Java VM's for Win32, Solaris OS/Linux, and Mac O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15467" y="3368975"/>
            <a:ext cx="3295650" cy="316230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5831831" y="2529017"/>
            <a:ext cx="1161535" cy="276999"/>
          </a:xfrm>
          <a:prstGeom prst="rect">
            <a:avLst/>
          </a:prstGeom>
          <a:noFill/>
        </p:spPr>
        <p:txBody>
          <a:bodyPr wrap="square" rtlCol="0">
            <a:spAutoFit/>
          </a:bodyPr>
          <a:lstStyle/>
          <a:p>
            <a:r>
              <a:rPr lang="en-IN" sz="1200" dirty="0" err="1" smtClean="0"/>
              <a:t>bytecode</a:t>
            </a:r>
            <a:endParaRPr lang="en-IN" sz="1200" dirty="0"/>
          </a:p>
        </p:txBody>
      </p:sp>
      <p:sp>
        <p:nvSpPr>
          <p:cNvPr id="6" name="Rectangle 5"/>
          <p:cNvSpPr/>
          <p:nvPr/>
        </p:nvSpPr>
        <p:spPr>
          <a:xfrm>
            <a:off x="7302500" y="3706336"/>
            <a:ext cx="4546600" cy="1477328"/>
          </a:xfrm>
          <a:prstGeom prst="rect">
            <a:avLst/>
          </a:prstGeom>
        </p:spPr>
        <p:txBody>
          <a:bodyPr wrap="square">
            <a:spAutoFit/>
          </a:bodyPr>
          <a:lstStyle/>
          <a:p>
            <a:r>
              <a:rPr lang="en-IN" dirty="0" smtClean="0"/>
              <a:t>The JVM performs following operation:</a:t>
            </a:r>
          </a:p>
          <a:p>
            <a:pPr lvl="1">
              <a:buFont typeface="Arial" pitchFamily="34" charset="0"/>
              <a:buChar char="•"/>
            </a:pPr>
            <a:r>
              <a:rPr lang="en-IN" dirty="0" smtClean="0"/>
              <a:t>Loads code</a:t>
            </a:r>
          </a:p>
          <a:p>
            <a:pPr lvl="1">
              <a:buFont typeface="Arial" pitchFamily="34" charset="0"/>
              <a:buChar char="•"/>
            </a:pPr>
            <a:r>
              <a:rPr lang="en-IN" dirty="0" smtClean="0"/>
              <a:t>Verifies code</a:t>
            </a:r>
          </a:p>
          <a:p>
            <a:pPr lvl="1">
              <a:buFont typeface="Arial" pitchFamily="34" charset="0"/>
              <a:buChar char="•"/>
            </a:pPr>
            <a:r>
              <a:rPr lang="en-IN" dirty="0" smtClean="0"/>
              <a:t>Executes code</a:t>
            </a:r>
          </a:p>
          <a:p>
            <a:pPr lvl="1">
              <a:buFont typeface="Arial" pitchFamily="34" charset="0"/>
              <a:buChar char="•"/>
            </a:pPr>
            <a:r>
              <a:rPr lang="en-IN" dirty="0" smtClean="0"/>
              <a:t>Provides runtime environment</a:t>
            </a:r>
            <a:endParaRPr lang="en-IN" dirty="0"/>
          </a:p>
        </p:txBody>
      </p:sp>
    </p:spTree>
    <p:extLst>
      <p:ext uri="{BB962C8B-B14F-4D97-AF65-F5344CB8AC3E}">
        <p14:creationId xmlns="" xmlns:p14="http://schemas.microsoft.com/office/powerpoint/2010/main" val="3786761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8"/>
            <a:ext cx="10108452" cy="534780"/>
          </a:xfrm>
        </p:spPr>
        <p:txBody>
          <a:bodyPr>
            <a:normAutofit fontScale="90000"/>
          </a:bodyPr>
          <a:lstStyle/>
          <a:p>
            <a:r>
              <a:rPr lang="en-IN" dirty="0" smtClean="0"/>
              <a:t>Difference between compiler and interpreter</a:t>
            </a:r>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820928" y="1359243"/>
            <a:ext cx="6550143" cy="4687331"/>
          </a:xfrm>
          <a:prstGeom prst="rect">
            <a:avLst/>
          </a:prstGeom>
        </p:spPr>
      </p:pic>
    </p:spTree>
    <p:extLst>
      <p:ext uri="{BB962C8B-B14F-4D97-AF65-F5344CB8AC3E}">
        <p14:creationId xmlns="" xmlns:p14="http://schemas.microsoft.com/office/powerpoint/2010/main" val="571295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81915"/>
          </a:xfrm>
        </p:spPr>
        <p:txBody>
          <a:bodyPr/>
          <a:lstStyle/>
          <a:p>
            <a:r>
              <a:rPr lang="en-IN" dirty="0"/>
              <a:t> internal architecture of </a:t>
            </a:r>
            <a:r>
              <a:rPr lang="en-IN" dirty="0" smtClean="0"/>
              <a:t>JVM</a:t>
            </a:r>
            <a:endParaRPr lang="en-IN" dirty="0"/>
          </a:p>
        </p:txBody>
      </p:sp>
      <p:pic>
        <p:nvPicPr>
          <p:cNvPr id="4100" name="Picture 4" descr="Jvm Interna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635304" y="1482812"/>
            <a:ext cx="4174166" cy="317064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4992130" y="1960607"/>
            <a:ext cx="1795849" cy="276999"/>
          </a:xfrm>
          <a:prstGeom prst="rect">
            <a:avLst/>
          </a:prstGeom>
          <a:noFill/>
        </p:spPr>
        <p:txBody>
          <a:bodyPr wrap="square" rtlCol="0">
            <a:spAutoFit/>
          </a:bodyPr>
          <a:lstStyle/>
          <a:p>
            <a:r>
              <a:rPr lang="en-IN" sz="1200" dirty="0"/>
              <a:t> load class files</a:t>
            </a:r>
          </a:p>
        </p:txBody>
      </p:sp>
      <p:sp>
        <p:nvSpPr>
          <p:cNvPr id="3" name="TextBox 2"/>
          <p:cNvSpPr txBox="1"/>
          <p:nvPr/>
        </p:nvSpPr>
        <p:spPr>
          <a:xfrm>
            <a:off x="3280718" y="4778219"/>
            <a:ext cx="1771135" cy="461665"/>
          </a:xfrm>
          <a:prstGeom prst="rect">
            <a:avLst/>
          </a:prstGeom>
          <a:noFill/>
        </p:spPr>
        <p:txBody>
          <a:bodyPr wrap="square" rtlCol="0">
            <a:spAutoFit/>
          </a:bodyPr>
          <a:lstStyle/>
          <a:p>
            <a:r>
              <a:rPr lang="en-IN" sz="1200" dirty="0" smtClean="0"/>
              <a:t>Virtual processor, Interpreter + JIT compiler</a:t>
            </a:r>
            <a:endParaRPr lang="en-IN" sz="1200" dirty="0"/>
          </a:p>
        </p:txBody>
      </p:sp>
      <p:sp>
        <p:nvSpPr>
          <p:cNvPr id="4" name="TextBox 3"/>
          <p:cNvSpPr txBox="1"/>
          <p:nvPr/>
        </p:nvSpPr>
        <p:spPr>
          <a:xfrm>
            <a:off x="7809470" y="3336324"/>
            <a:ext cx="3146854" cy="461665"/>
          </a:xfrm>
          <a:prstGeom prst="rect">
            <a:avLst/>
          </a:prstGeom>
          <a:noFill/>
        </p:spPr>
        <p:txBody>
          <a:bodyPr wrap="square" rtlCol="0">
            <a:spAutoFit/>
          </a:bodyPr>
          <a:lstStyle/>
          <a:p>
            <a:r>
              <a:rPr lang="en-IN" sz="1200" dirty="0"/>
              <a:t>address of the Java virtual machine instruction currently being executed.</a:t>
            </a:r>
          </a:p>
        </p:txBody>
      </p:sp>
      <p:cxnSp>
        <p:nvCxnSpPr>
          <p:cNvPr id="7" name="Straight Arrow Connector 6"/>
          <p:cNvCxnSpPr>
            <a:endCxn id="4" idx="1"/>
          </p:cNvCxnSpPr>
          <p:nvPr/>
        </p:nvCxnSpPr>
        <p:spPr>
          <a:xfrm>
            <a:off x="6161903" y="3336324"/>
            <a:ext cx="1647567" cy="23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3" idx="0"/>
          </p:cNvCxnSpPr>
          <p:nvPr/>
        </p:nvCxnSpPr>
        <p:spPr>
          <a:xfrm flipH="1">
            <a:off x="4166286" y="4422622"/>
            <a:ext cx="80318" cy="355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29881" y="3336324"/>
            <a:ext cx="16476" cy="1598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51853" y="4937551"/>
            <a:ext cx="1919416" cy="646331"/>
          </a:xfrm>
          <a:prstGeom prst="rect">
            <a:avLst/>
          </a:prstGeom>
          <a:noFill/>
        </p:spPr>
        <p:txBody>
          <a:bodyPr wrap="square" rtlCol="0">
            <a:spAutoFit/>
          </a:bodyPr>
          <a:lstStyle/>
          <a:p>
            <a:r>
              <a:rPr lang="en-IN" sz="1200" dirty="0" smtClean="0"/>
              <a:t>Stores frames  to hold local variables and partial results of a method in execution</a:t>
            </a:r>
            <a:endParaRPr lang="en-IN" sz="1200" dirty="0"/>
          </a:p>
        </p:txBody>
      </p:sp>
      <p:sp>
        <p:nvSpPr>
          <p:cNvPr id="14" name="TextBox 13"/>
          <p:cNvSpPr txBox="1"/>
          <p:nvPr/>
        </p:nvSpPr>
        <p:spPr>
          <a:xfrm>
            <a:off x="2248930" y="3641298"/>
            <a:ext cx="1386374" cy="646331"/>
          </a:xfrm>
          <a:prstGeom prst="rect">
            <a:avLst/>
          </a:prstGeom>
          <a:noFill/>
        </p:spPr>
        <p:txBody>
          <a:bodyPr wrap="square" rtlCol="0">
            <a:spAutoFit/>
          </a:bodyPr>
          <a:lstStyle/>
          <a:p>
            <a:r>
              <a:rPr lang="en-IN" sz="1200" dirty="0"/>
              <a:t>runtime data area in which objects are allocated.</a:t>
            </a:r>
          </a:p>
        </p:txBody>
      </p:sp>
      <p:cxnSp>
        <p:nvCxnSpPr>
          <p:cNvPr id="16" name="Straight Arrow Connector 15"/>
          <p:cNvCxnSpPr/>
          <p:nvPr/>
        </p:nvCxnSpPr>
        <p:spPr>
          <a:xfrm flipH="1">
            <a:off x="3531123" y="3272564"/>
            <a:ext cx="1304488" cy="599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8941" y="2833816"/>
            <a:ext cx="2901777" cy="646331"/>
          </a:xfrm>
          <a:prstGeom prst="rect">
            <a:avLst/>
          </a:prstGeom>
          <a:noFill/>
        </p:spPr>
        <p:txBody>
          <a:bodyPr wrap="square" rtlCol="0">
            <a:spAutoFit/>
          </a:bodyPr>
          <a:lstStyle/>
          <a:p>
            <a:r>
              <a:rPr lang="en-IN" sz="1200" dirty="0"/>
              <a:t>stores per-class structures such as the runtime constant pool, field and method data, the code for methods</a:t>
            </a:r>
          </a:p>
        </p:txBody>
      </p:sp>
      <p:cxnSp>
        <p:nvCxnSpPr>
          <p:cNvPr id="19" name="Straight Arrow Connector 18"/>
          <p:cNvCxnSpPr/>
          <p:nvPr/>
        </p:nvCxnSpPr>
        <p:spPr>
          <a:xfrm flipH="1">
            <a:off x="3163330" y="2990335"/>
            <a:ext cx="906162" cy="32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84200" y="2780783"/>
            <a:ext cx="3023287" cy="369332"/>
          </a:xfrm>
          <a:prstGeom prst="rect">
            <a:avLst/>
          </a:prstGeom>
          <a:noFill/>
        </p:spPr>
        <p:txBody>
          <a:bodyPr wrap="square" rtlCol="0">
            <a:spAutoFit/>
          </a:bodyPr>
          <a:lstStyle/>
          <a:p>
            <a:r>
              <a:rPr lang="en-IN" dirty="0"/>
              <a:t> </a:t>
            </a:r>
            <a:r>
              <a:rPr lang="en-IN" sz="1200" dirty="0"/>
              <a:t>native methods used in the application.</a:t>
            </a:r>
          </a:p>
        </p:txBody>
      </p:sp>
      <p:cxnSp>
        <p:nvCxnSpPr>
          <p:cNvPr id="23" name="Straight Arrow Connector 22"/>
          <p:cNvCxnSpPr>
            <a:endCxn id="21" idx="1"/>
          </p:cNvCxnSpPr>
          <p:nvPr/>
        </p:nvCxnSpPr>
        <p:spPr>
          <a:xfrm flipV="1">
            <a:off x="6853881" y="2965449"/>
            <a:ext cx="830319" cy="1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13774" y="5626443"/>
            <a:ext cx="8106657" cy="461665"/>
          </a:xfrm>
          <a:prstGeom prst="rect">
            <a:avLst/>
          </a:prstGeom>
          <a:noFill/>
        </p:spPr>
        <p:txBody>
          <a:bodyPr wrap="square" rtlCol="0">
            <a:spAutoFit/>
          </a:bodyPr>
          <a:lstStyle/>
          <a:p>
            <a:r>
              <a:rPr lang="en-IN" sz="1200" b="1" dirty="0"/>
              <a:t>Just-In-Time(JIT) </a:t>
            </a:r>
            <a:r>
              <a:rPr lang="en-IN" sz="1200" b="1" dirty="0" smtClean="0"/>
              <a:t>compiler </a:t>
            </a:r>
            <a:r>
              <a:rPr lang="en-IN" sz="1200" dirty="0"/>
              <a:t>reads the </a:t>
            </a:r>
            <a:r>
              <a:rPr lang="en-IN" sz="1200" dirty="0" err="1"/>
              <a:t>bytecodes</a:t>
            </a:r>
            <a:r>
              <a:rPr lang="en-IN" sz="1200" dirty="0"/>
              <a:t> in many sections (or in full, rarely) and compiles them dynamically into machine language so the program can run faster.</a:t>
            </a:r>
          </a:p>
        </p:txBody>
      </p:sp>
    </p:spTree>
    <p:extLst>
      <p:ext uri="{BB962C8B-B14F-4D97-AF65-F5344CB8AC3E}">
        <p14:creationId xmlns="" xmlns:p14="http://schemas.microsoft.com/office/powerpoint/2010/main" val="1318534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TC104033925[[fn=Droplet]]</Template>
  <TotalTime>8966</TotalTime>
  <Words>741</Words>
  <Application>Microsoft Office PowerPoint</Application>
  <PresentationFormat>Custom</PresentationFormat>
  <Paragraphs>264</Paragraphs>
  <Slides>31</Slides>
  <Notes>13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Droplet</vt:lpstr>
      <vt:lpstr>Java Programming</vt:lpstr>
      <vt:lpstr>Slide 2</vt:lpstr>
      <vt:lpstr>JAVA History</vt:lpstr>
      <vt:lpstr>Slide 4</vt:lpstr>
      <vt:lpstr>Java 8 new features</vt:lpstr>
      <vt:lpstr>Java</vt:lpstr>
      <vt:lpstr>Java programming language</vt:lpstr>
      <vt:lpstr>Difference between compiler and interpreter</vt:lpstr>
      <vt:lpstr> internal architecture of JVM</vt:lpstr>
      <vt:lpstr>Difference between JDK, JRE and JVM </vt:lpstr>
      <vt:lpstr>Slide 11</vt:lpstr>
      <vt:lpstr>Java system overview</vt:lpstr>
      <vt:lpstr>Differences between C++ and Java</vt:lpstr>
      <vt:lpstr>Anatomy of Java application</vt:lpstr>
      <vt:lpstr>Slide 15</vt:lpstr>
      <vt:lpstr>Slide 16</vt:lpstr>
      <vt:lpstr>Slide 17</vt:lpstr>
      <vt:lpstr>Slide 18</vt:lpstr>
      <vt:lpstr>Slide 19</vt:lpstr>
      <vt:lpstr>Slide 20</vt:lpstr>
      <vt:lpstr>Slide 21</vt:lpstr>
      <vt:lpstr>Slide 22</vt:lpstr>
      <vt:lpstr>Slide 23</vt:lpstr>
      <vt:lpstr>Run JAVa program</vt:lpstr>
      <vt:lpstr>Slide 25</vt:lpstr>
      <vt:lpstr>Classes &amp; Objects</vt:lpstr>
      <vt:lpstr>Slide 27</vt:lpstr>
      <vt:lpstr>Slide 28</vt:lpstr>
      <vt:lpstr>Create an object of a class</vt:lpstr>
      <vt:lpstr>Slide 30</vt:lpstr>
      <vt:lpstr>One more cup...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saritha-mars</dc:creator>
  <cp:lastModifiedBy>ACTS</cp:lastModifiedBy>
  <cp:revision>206</cp:revision>
  <dcterms:created xsi:type="dcterms:W3CDTF">2014-03-03T05:56:24Z</dcterms:created>
  <dcterms:modified xsi:type="dcterms:W3CDTF">2016-03-15T05:10:38Z</dcterms:modified>
</cp:coreProperties>
</file>