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9552-85B5-4CA7-98B5-EEE65F945655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F588A-7082-4D7E-93AE-E52CA6908C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16633AC-34A6-4317-9A26-D424E95C76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6129" cy="342755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686361" y="4342535"/>
            <a:ext cx="5485279" cy="411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EA12A7-2696-4780-AF00-4A49F0A5C6A1}" type="slidenum">
              <a:rPr lang="en-US"/>
              <a:pPr/>
              <a:t>25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D0A7D74D-3FAD-4813-8565-85FBEE7370FA}" type="slidenum">
              <a:rPr lang="en-US" sz="13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25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41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599AF-1E22-497A-960B-C2A65F4A9226}" type="slidenum">
              <a:rPr lang="en-US"/>
              <a:pPr/>
              <a:t>26</a:t>
            </a:fld>
            <a:endParaRPr lang="en-US"/>
          </a:p>
        </p:txBody>
      </p:sp>
      <p:sp>
        <p:nvSpPr>
          <p:cNvPr id="135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34DB99-6D94-448C-B087-9E99F6511DF2}" type="slidenum">
              <a:rPr lang="en-US"/>
              <a:pPr/>
              <a:t>27</a:t>
            </a:fld>
            <a:endParaRPr lang="en-US"/>
          </a:p>
        </p:txBody>
      </p:sp>
      <p:sp>
        <p:nvSpPr>
          <p:cNvPr id="136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94F9C2-DDA1-4655-BAE7-10DE6F09189E}" type="slidenum">
              <a:rPr lang="en-US"/>
              <a:pPr/>
              <a:t>28</a:t>
            </a:fld>
            <a:endParaRPr lang="en-US"/>
          </a:p>
        </p:txBody>
      </p:sp>
      <p:sp>
        <p:nvSpPr>
          <p:cNvPr id="137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5933AE-1278-4BA9-BBC6-FA5028C9AC48}" type="slidenum">
              <a:rPr lang="en-US"/>
              <a:pPr/>
              <a:t>29</a:t>
            </a:fld>
            <a:endParaRPr lang="en-US"/>
          </a:p>
        </p:txBody>
      </p:sp>
      <p:sp>
        <p:nvSpPr>
          <p:cNvPr id="138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F34378-A59A-4E5F-8CD8-A1D5E23FD552}" type="slidenum">
              <a:rPr lang="en-US"/>
              <a:pPr/>
              <a:t>30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7C30DA9-7624-40B9-BC36-B5CB6BF9BDEB}" type="slidenum">
              <a:rPr lang="en-US" sz="13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30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92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5614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9F8949-DF59-40D3-9C26-F51A501BC312}" type="slidenum">
              <a:rPr lang="en-US"/>
              <a:pPr/>
              <a:t>31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6ABD367F-45D0-4EC6-984D-CAEB9BB89700}" type="slidenum">
              <a:rPr lang="en-US" sz="13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31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02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5614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63A4E2-9623-4C53-B89A-93AACDA2472E}" type="slidenum">
              <a:rPr lang="en-US"/>
              <a:pPr/>
              <a:t>33</a:t>
            </a:fld>
            <a:endParaRPr lang="en-US"/>
          </a:p>
        </p:txBody>
      </p:sp>
      <p:sp>
        <p:nvSpPr>
          <p:cNvPr id="141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11637" y="694171"/>
            <a:ext cx="4429125" cy="34232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3DEFAA-3A58-46DA-B411-7CCA4439C1A6}" type="slidenum">
              <a:rPr lang="en-US"/>
              <a:pPr/>
              <a:t>34</a:t>
            </a:fld>
            <a:endParaRPr lang="en-US"/>
          </a:p>
        </p:txBody>
      </p:sp>
      <p:sp>
        <p:nvSpPr>
          <p:cNvPr id="142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EC8BE3-1866-404F-BD22-5CD2B1BA6E99}" type="slidenum">
              <a:rPr lang="en-US"/>
              <a:pPr/>
              <a:t>35</a:t>
            </a:fld>
            <a:endParaRPr lang="en-US"/>
          </a:p>
        </p:txBody>
      </p:sp>
      <p:sp>
        <p:nvSpPr>
          <p:cNvPr id="143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FE65EA2-A4FA-4A95-BC18-D6256ADE26E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6129" cy="3427556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686361" y="4342535"/>
            <a:ext cx="5485279" cy="411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D82B0B-6FFE-48E0-B56E-9177BB85EA81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91BFAD-6EFF-465A-916D-2E920269CC5F}" type="slidenum">
              <a:rPr lang="en-US"/>
              <a:pPr/>
              <a:t>37</a:t>
            </a:fld>
            <a:endParaRPr lang="en-US"/>
          </a:p>
        </p:txBody>
      </p:sp>
      <p:sp>
        <p:nvSpPr>
          <p:cNvPr id="145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1A0F8-517C-4676-BB73-6D0AB4DF9F14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93738"/>
            <a:ext cx="6086475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FE65EA2-A4FA-4A95-BC18-D6256ADE26E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3738"/>
            <a:ext cx="6091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686361" y="4342535"/>
            <a:ext cx="5485279" cy="411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E9C2F0C-CA57-4020-BCDA-3F4A59B57AA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B07552A-24DB-457A-B764-39635158DD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856A1AF-176E-400D-9F57-E49F1B58A43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D4751AB-93D5-4560-A13A-56CCE93F6C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2059DC-314A-4904-831A-49A50A87A0EF}" type="slidenum">
              <a:rPr lang="en-US"/>
              <a:pPr/>
              <a:t>23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5E17C095-E6DD-40A4-ADD7-6B94ABD8BEE6}" type="slidenum">
              <a:rPr lang="en-US" sz="13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23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20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C4126B-B714-44E9-926C-9BA0B1956404}" type="slidenum">
              <a:rPr lang="en-US"/>
              <a:pPr/>
              <a:t>24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094EDABE-C1B0-4264-84CE-0AACFB406662}" type="slidenum">
              <a:rPr lang="en-US" sz="13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24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31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5614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30"/>
            <a:ext cx="8220959" cy="1137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2560" cy="465169"/>
          </a:xfrm>
        </p:spPr>
        <p:txBody>
          <a:bodyPr/>
          <a:lstStyle>
            <a:lvl1pPr>
              <a:defRPr/>
            </a:lvl1pPr>
          </a:lstStyle>
          <a:p>
            <a:fld id="{C2D15E00-58B8-412D-980D-892DBB842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22D2-78C4-4BED-AC7F-728FD32DFED9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D6E0-6649-4D7E-B06F-B743F90407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0/10/abstraction-in-ja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9472" y="428029"/>
            <a:ext cx="7773338" cy="6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Taking input from the user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6502" y="1178012"/>
            <a:ext cx="6691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Three ways to accept the values dynamically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From </a:t>
            </a:r>
            <a:r>
              <a:rPr lang="en-IN" dirty="0" err="1" smtClean="0">
                <a:solidFill>
                  <a:srgbClr val="000000"/>
                </a:solidFill>
              </a:rPr>
              <a:t>Cmd</a:t>
            </a:r>
            <a:r>
              <a:rPr lang="en-IN" dirty="0" smtClean="0">
                <a:solidFill>
                  <a:srgbClr val="000000"/>
                </a:solidFill>
              </a:rPr>
              <a:t>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From </a:t>
            </a:r>
            <a:r>
              <a:rPr lang="en-IN" dirty="0" smtClean="0">
                <a:solidFill>
                  <a:srgbClr val="000000"/>
                </a:solidFill>
              </a:rPr>
              <a:t>scanner</a:t>
            </a:r>
            <a:endParaRPr lang="en-IN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From </a:t>
            </a:r>
            <a:r>
              <a:rPr lang="en-IN" dirty="0" err="1" smtClean="0">
                <a:solidFill>
                  <a:srgbClr val="000000"/>
                </a:solidFill>
              </a:rPr>
              <a:t>BufferedReader</a:t>
            </a:r>
            <a:endParaRPr lang="en-IN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From properties file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000000"/>
                </a:solidFill>
              </a:rPr>
              <a:t>Cmd</a:t>
            </a:r>
            <a:r>
              <a:rPr lang="en-IN" dirty="0" smtClean="0">
                <a:solidFill>
                  <a:srgbClr val="000000"/>
                </a:solidFill>
              </a:rPr>
              <a:t>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Using main method passing the input values as array of String objects (String </a:t>
            </a:r>
            <a:r>
              <a:rPr lang="en-IN" dirty="0" err="1" smtClean="0">
                <a:solidFill>
                  <a:srgbClr val="000000"/>
                </a:solidFill>
              </a:rPr>
              <a:t>args</a:t>
            </a:r>
            <a:r>
              <a:rPr lang="en-IN" dirty="0" smtClean="0">
                <a:solidFill>
                  <a:srgbClr val="000000"/>
                </a:solidFill>
              </a:rPr>
              <a:t>[])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Convert the received String objects using wrapper classes as follows:</a:t>
            </a:r>
          </a:p>
          <a:p>
            <a:pPr lvl="2"/>
            <a:r>
              <a:rPr lang="en-IN" dirty="0" smtClean="0">
                <a:solidFill>
                  <a:srgbClr val="000000"/>
                </a:solidFill>
              </a:rPr>
              <a:t>Public static XXX </a:t>
            </a:r>
            <a:r>
              <a:rPr lang="en-IN" dirty="0" err="1" smtClean="0">
                <a:solidFill>
                  <a:srgbClr val="000000"/>
                </a:solidFill>
              </a:rPr>
              <a:t>parseXXX</a:t>
            </a:r>
            <a:r>
              <a:rPr lang="en-IN" dirty="0" smtClean="0">
                <a:solidFill>
                  <a:srgbClr val="000000"/>
                </a:solidFill>
              </a:rPr>
              <a:t>(String).</a:t>
            </a:r>
          </a:p>
          <a:p>
            <a:pPr lvl="2"/>
            <a:r>
              <a:rPr lang="en-IN" dirty="0" smtClean="0">
                <a:solidFill>
                  <a:srgbClr val="000000"/>
                </a:solidFill>
              </a:rPr>
              <a:t>Ex: To convert String to integer</a:t>
            </a:r>
          </a:p>
          <a:p>
            <a:pPr lvl="2"/>
            <a:r>
              <a:rPr lang="en-IN" dirty="0" err="1" smtClean="0">
                <a:solidFill>
                  <a:srgbClr val="000000"/>
                </a:solidFill>
              </a:rPr>
              <a:t>Int</a:t>
            </a:r>
            <a:r>
              <a:rPr lang="en-IN" dirty="0" smtClean="0">
                <a:solidFill>
                  <a:srgbClr val="000000"/>
                </a:solidFill>
              </a:rPr>
              <a:t> a =</a:t>
            </a:r>
            <a:r>
              <a:rPr lang="en-IN" dirty="0" err="1" smtClean="0">
                <a:solidFill>
                  <a:srgbClr val="000000"/>
                </a:solidFill>
              </a:rPr>
              <a:t>Integer.parseInt</a:t>
            </a:r>
            <a:r>
              <a:rPr lang="en-IN" dirty="0" smtClean="0">
                <a:solidFill>
                  <a:srgbClr val="000000"/>
                </a:solidFill>
              </a:rPr>
              <a:t>(</a:t>
            </a:r>
            <a:r>
              <a:rPr lang="en-IN" dirty="0" err="1" smtClean="0">
                <a:solidFill>
                  <a:srgbClr val="000000"/>
                </a:solidFill>
              </a:rPr>
              <a:t>args</a:t>
            </a:r>
            <a:r>
              <a:rPr lang="en-IN" dirty="0" smtClean="0">
                <a:solidFill>
                  <a:srgbClr val="000000"/>
                </a:solidFill>
              </a:rPr>
              <a:t>[0]);</a:t>
            </a:r>
          </a:p>
          <a:p>
            <a:pPr lvl="2"/>
            <a:r>
              <a:rPr lang="en-IN" dirty="0">
                <a:solidFill>
                  <a:srgbClr val="000000"/>
                </a:solidFill>
              </a:rPr>
              <a:t>	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From 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Use Scanner class from </a:t>
            </a:r>
            <a:r>
              <a:rPr lang="en-IN" dirty="0" err="1" smtClean="0">
                <a:solidFill>
                  <a:srgbClr val="000000"/>
                </a:solidFill>
              </a:rPr>
              <a:t>java.util.scanner</a:t>
            </a:r>
            <a:r>
              <a:rPr lang="en-IN" dirty="0" smtClean="0">
                <a:solidFill>
                  <a:srgbClr val="000000"/>
                </a:solidFill>
              </a:rPr>
              <a:t>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Scanner s = new Scanner ( System.in ); </a:t>
            </a:r>
            <a:endParaRPr lang="en-IN" dirty="0" smtClean="0"/>
          </a:p>
          <a:p>
            <a:pPr lvl="1"/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firstNumber</a:t>
            </a:r>
            <a:r>
              <a:rPr lang="en-IN" dirty="0"/>
              <a:t> = </a:t>
            </a:r>
            <a:r>
              <a:rPr lang="en-IN" dirty="0" err="1"/>
              <a:t>s.nextInt</a:t>
            </a:r>
            <a:r>
              <a:rPr lang="en-IN" dirty="0"/>
              <a:t>(); </a:t>
            </a:r>
            <a:endParaRPr lang="en-IN" dirty="0">
              <a:solidFill>
                <a:srgbClr val="000000"/>
              </a:solidFill>
            </a:endParaRPr>
          </a:p>
          <a:p>
            <a:pPr lvl="1"/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254563"/>
              </p:ext>
            </p:extLst>
          </p:nvPr>
        </p:nvGraphicFramePr>
        <p:xfrm>
          <a:off x="5965631" y="3390037"/>
          <a:ext cx="2829228" cy="3202114"/>
        </p:xfrm>
        <a:graphic>
          <a:graphicData uri="http://schemas.openxmlformats.org/drawingml/2006/table">
            <a:tbl>
              <a:tblPr/>
              <a:tblGrid>
                <a:gridCol w="1414614"/>
                <a:gridCol w="1414614"/>
              </a:tblGrid>
              <a:tr h="419980"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nextByte</a:t>
                      </a:r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byte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nextShort</a:t>
                      </a:r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short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nextInt()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an </a:t>
                      </a:r>
                      <a:r>
                        <a:rPr lang="en-IN" sz="12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IN" sz="12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nextLong()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long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single word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nextLine()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line of String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nextBoolean() 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</a:t>
                      </a:r>
                      <a:r>
                        <a:rPr lang="en-IN" sz="12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IN" sz="12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nextFloat()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float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777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nextDouble</a:t>
                      </a:r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Accept a double</a:t>
                      </a:r>
                    </a:p>
                  </a:txBody>
                  <a:tcPr marL="64205" marR="64205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32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89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Oriented Programming (OOPs)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6835" y="20358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150" y="1427550"/>
            <a:ext cx="6734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 Oriented Programming is a paradigm that provides many concepts such as </a:t>
            </a:r>
            <a:r>
              <a:rPr lang="en-IN" b="1" dirty="0" smtClean="0"/>
              <a:t>inheritance</a:t>
            </a:r>
            <a:r>
              <a:rPr lang="en-IN" dirty="0" smtClean="0"/>
              <a:t>, </a:t>
            </a:r>
            <a:r>
              <a:rPr lang="en-IN" b="1" dirty="0" smtClean="0"/>
              <a:t>data binding</a:t>
            </a:r>
            <a:r>
              <a:rPr lang="en-IN" dirty="0" smtClean="0"/>
              <a:t>, </a:t>
            </a:r>
            <a:r>
              <a:rPr lang="en-IN" b="1" dirty="0" smtClean="0"/>
              <a:t>polymorphism</a:t>
            </a:r>
            <a:r>
              <a:rPr lang="en-IN" dirty="0" smtClean="0"/>
              <a:t> 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err="1" smtClean="0"/>
              <a:t>Simula</a:t>
            </a:r>
            <a:r>
              <a:rPr lang="en-IN" dirty="0" smtClean="0"/>
              <a:t> is considered as the first object-oriented programming language. The programming paradigm where everything is represented as an object, is known as truly object-oriented programming language.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/>
              <a:t>Smalltalk</a:t>
            </a:r>
            <a:r>
              <a:rPr lang="en-IN" dirty="0" smtClean="0"/>
              <a:t> is considered as the first truly object-oriented programming language</a:t>
            </a:r>
          </a:p>
          <a:p>
            <a:pPr marL="800100" lvl="1" indent="-342900"/>
            <a:endParaRPr lang="en-IN" dirty="0" smtClean="0"/>
          </a:p>
          <a:p>
            <a:r>
              <a:rPr lang="en-IN" b="1" dirty="0" smtClean="0"/>
              <a:t>Object</a:t>
            </a:r>
            <a:r>
              <a:rPr lang="en-IN" dirty="0" smtClean="0"/>
              <a:t> means a real word entity such as pen, chair, table etc. </a:t>
            </a:r>
            <a:r>
              <a:rPr lang="en-IN" b="1" dirty="0" smtClean="0"/>
              <a:t>Object-Oriented Programming</a:t>
            </a:r>
            <a:r>
              <a:rPr lang="en-IN" dirty="0" smtClean="0"/>
              <a:t> is a methodology or paradigm to design a program using classes and objects. It simplifies the software development and maintenance by providing some concepts: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Object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Class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Inheritance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Polymorphism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Abstraction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Encapsulation</a:t>
            </a:r>
          </a:p>
          <a:p>
            <a:pPr marL="800100" lvl="1" indent="-342900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82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89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Oriented Programming (OOPs)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6835" y="20358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25" y="1198949"/>
            <a:ext cx="7962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</a:t>
            </a:r>
          </a:p>
          <a:p>
            <a:pPr lvl="1"/>
            <a:r>
              <a:rPr lang="en-IN" dirty="0" smtClean="0"/>
              <a:t>Any entity that has state and </a:t>
            </a:r>
            <a:r>
              <a:rPr lang="en-IN" dirty="0" err="1" smtClean="0"/>
              <a:t>behavior</a:t>
            </a:r>
            <a:r>
              <a:rPr lang="en-IN" dirty="0" smtClean="0"/>
              <a:t> is known as an object. For example: chair, pen, table, keyboard, bike etc. It can be physical and logical.</a:t>
            </a:r>
          </a:p>
          <a:p>
            <a:r>
              <a:rPr lang="en-IN" b="1" dirty="0" smtClean="0"/>
              <a:t>Class</a:t>
            </a:r>
          </a:p>
          <a:p>
            <a:pPr lvl="1"/>
            <a:r>
              <a:rPr lang="en-IN" b="1" dirty="0" smtClean="0"/>
              <a:t>Collection of objects</a:t>
            </a:r>
            <a:r>
              <a:rPr lang="en-IN" dirty="0" smtClean="0"/>
              <a:t> is called class. It is a logical entity.</a:t>
            </a:r>
          </a:p>
          <a:p>
            <a:r>
              <a:rPr lang="en-IN" b="1" dirty="0" smtClean="0"/>
              <a:t>Inheritance</a:t>
            </a:r>
          </a:p>
          <a:p>
            <a:pPr lvl="1"/>
            <a:r>
              <a:rPr lang="en-IN" b="1" dirty="0" smtClean="0"/>
              <a:t>When one object acquires all the properties and behaviours of parent object</a:t>
            </a:r>
            <a:r>
              <a:rPr lang="en-IN" dirty="0" smtClean="0"/>
              <a:t> i.e. known as inheritance. It provides code reusability. It is used to achieve runtime polymorphism.</a:t>
            </a:r>
          </a:p>
          <a:p>
            <a:r>
              <a:rPr lang="en-IN" b="1" dirty="0" smtClean="0"/>
              <a:t>Polymorphism</a:t>
            </a:r>
          </a:p>
          <a:p>
            <a:pPr lvl="1"/>
            <a:r>
              <a:rPr lang="en-IN" dirty="0" smtClean="0"/>
              <a:t>When </a:t>
            </a:r>
            <a:r>
              <a:rPr lang="en-IN" b="1" dirty="0" smtClean="0"/>
              <a:t>one task is performed by different ways</a:t>
            </a:r>
            <a:r>
              <a:rPr lang="en-IN" dirty="0" smtClean="0"/>
              <a:t> i.e. known as polymorphism. For example: to </a:t>
            </a:r>
            <a:r>
              <a:rPr lang="en-IN" dirty="0" err="1" smtClean="0"/>
              <a:t>convense</a:t>
            </a:r>
            <a:r>
              <a:rPr lang="en-IN" dirty="0" smtClean="0"/>
              <a:t> the customer differently, to draw something e.g. shape or rectangle etc.</a:t>
            </a:r>
          </a:p>
          <a:p>
            <a:pPr lvl="1"/>
            <a:r>
              <a:rPr lang="en-IN" dirty="0" smtClean="0"/>
              <a:t>In java, we use </a:t>
            </a:r>
            <a:r>
              <a:rPr lang="en-IN" b="1" dirty="0" smtClean="0"/>
              <a:t>method overloading and method overriding </a:t>
            </a:r>
            <a:r>
              <a:rPr lang="en-IN" dirty="0" smtClean="0"/>
              <a:t>to achieve polymorphism.</a:t>
            </a:r>
          </a:p>
          <a:p>
            <a:pPr lvl="1"/>
            <a:r>
              <a:rPr lang="en-IN" dirty="0" smtClean="0"/>
              <a:t>Another example can be to speak something e.g. cat speaks </a:t>
            </a:r>
            <a:r>
              <a:rPr lang="en-IN" dirty="0" err="1" smtClean="0"/>
              <a:t>meaw</a:t>
            </a:r>
            <a:r>
              <a:rPr lang="en-IN" dirty="0" smtClean="0"/>
              <a:t>, dog barks woof etc.</a:t>
            </a:r>
          </a:p>
          <a:p>
            <a:r>
              <a:rPr lang="en-IN" b="1" dirty="0" smtClean="0"/>
              <a:t>Abstraction</a:t>
            </a:r>
          </a:p>
          <a:p>
            <a:pPr lvl="1"/>
            <a:r>
              <a:rPr lang="en-IN" b="1" dirty="0" smtClean="0"/>
              <a:t>Hiding internal details and showing functionality</a:t>
            </a:r>
            <a:r>
              <a:rPr lang="en-IN" dirty="0" smtClean="0"/>
              <a:t> is known as abstraction. For example: phone call, we don't know the internal processing.</a:t>
            </a:r>
          </a:p>
          <a:p>
            <a:pPr lvl="1"/>
            <a:r>
              <a:rPr lang="en-IN" dirty="0" smtClean="0"/>
              <a:t>In java, we use abstract class and interface to achieve abstraction.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5482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89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Oriented Programming (OOPs)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6835" y="20358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25" y="1198950"/>
            <a:ext cx="7962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Encapsulation</a:t>
            </a:r>
          </a:p>
          <a:p>
            <a:pPr lvl="1"/>
            <a:r>
              <a:rPr lang="en-IN" b="1" dirty="0" smtClean="0"/>
              <a:t>Binding (or wrapping) code and data together into a single unit is known as encapsulation</a:t>
            </a:r>
            <a:r>
              <a:rPr lang="en-IN" dirty="0" smtClean="0"/>
              <a:t>. For example: capsule, it is wrapped with different medicines.</a:t>
            </a:r>
          </a:p>
          <a:p>
            <a:pPr lvl="1"/>
            <a:r>
              <a:rPr lang="en-IN" dirty="0" smtClean="0"/>
              <a:t>A java class is the example of encapsulation. Java bean is the fully encapsulated class because all the data members are private here.</a:t>
            </a:r>
          </a:p>
          <a:p>
            <a:r>
              <a:rPr lang="en-IN" b="1" dirty="0" smtClean="0"/>
              <a:t>Advantage of OOPs over Procedure-oriented programming language</a:t>
            </a:r>
          </a:p>
          <a:p>
            <a:pPr lvl="2"/>
            <a:r>
              <a:rPr lang="en-IN" dirty="0" smtClean="0"/>
              <a:t>1)OOPs makes development and maintenance easier where as in Procedure-oriented programming language it is not easy to manage if code grows as project size grows.</a:t>
            </a:r>
          </a:p>
          <a:p>
            <a:pPr lvl="2"/>
            <a:r>
              <a:rPr lang="en-IN" dirty="0" smtClean="0"/>
              <a:t>2)OOPs provides data hiding whereas in Procedure-oriented </a:t>
            </a:r>
            <a:r>
              <a:rPr lang="en-IN" dirty="0" err="1" smtClean="0"/>
              <a:t>prgramming</a:t>
            </a:r>
            <a:r>
              <a:rPr lang="en-IN" dirty="0" smtClean="0"/>
              <a:t> language a global data can be accessed from anywhere.</a:t>
            </a:r>
          </a:p>
          <a:p>
            <a:pPr lvl="2"/>
            <a:r>
              <a:rPr lang="en-IN" dirty="0" smtClean="0"/>
              <a:t>3)OOPs provides ability to simulate real-world event much more effectively. We can provide the solution of real word problem if we are using the Object-Oriented Programming language.</a:t>
            </a:r>
          </a:p>
          <a:p>
            <a:endParaRPr lang="en-IN" dirty="0" smtClean="0"/>
          </a:p>
        </p:txBody>
      </p:sp>
      <p:pic>
        <p:nvPicPr>
          <p:cNvPr id="109570" name="Picture 2" descr="Object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173" y="4674385"/>
            <a:ext cx="2465677" cy="2072783"/>
          </a:xfrm>
          <a:prstGeom prst="rect">
            <a:avLst/>
          </a:prstGeom>
          <a:noFill/>
        </p:spPr>
      </p:pic>
      <p:pic>
        <p:nvPicPr>
          <p:cNvPr id="109572" name="Picture 4" descr="Global D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309" y="4747202"/>
            <a:ext cx="24288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82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32" y="1489167"/>
            <a:ext cx="7887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Immutable classes are the one which can not be modified once it gets created and String is primary example of </a:t>
            </a:r>
            <a:r>
              <a:rPr lang="en-IN" dirty="0" smtClean="0"/>
              <a:t>immutable.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Immutable classes offer several benefits one of them is that they are effectively read-only and can be safely shared in between multiple threads without any synchronization overhead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Final and abstract</a:t>
            </a:r>
            <a:r>
              <a:rPr lang="en-IN" dirty="0"/>
              <a:t> are two opposite keyword and a final class can not be </a:t>
            </a:r>
            <a:r>
              <a:rPr lang="en-IN" dirty="0">
                <a:hlinkClick r:id="rId2"/>
              </a:rPr>
              <a:t>abstract in java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Final methods are bonded during compile time also called static binding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/>
              <a:t>Final variables</a:t>
            </a:r>
            <a:r>
              <a:rPr lang="en-IN" dirty="0"/>
              <a:t> which is not initialized during declaration are called blank final variable and must be initialized on all constructor either explicitly or by calling this</a:t>
            </a:r>
            <a:r>
              <a:rPr lang="en-IN" dirty="0" smtClean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Failure to do so compiler will complain as "</a:t>
            </a:r>
            <a:r>
              <a:rPr lang="en-IN" i="1" dirty="0"/>
              <a:t>final variable (name) might not be initialized</a:t>
            </a:r>
            <a:r>
              <a:rPr lang="en-IN" dirty="0"/>
              <a:t>".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57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23102"/>
            <a:ext cx="7773338" cy="814867"/>
          </a:xfrm>
        </p:spPr>
        <p:txBody>
          <a:bodyPr/>
          <a:lstStyle/>
          <a:p>
            <a:r>
              <a:rPr lang="en-IN" dirty="0" smtClean="0"/>
              <a:t>Classes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70802" y="897925"/>
            <a:ext cx="6802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entity that has state and </a:t>
            </a:r>
            <a:r>
              <a:rPr lang="en-IN" dirty="0" smtClean="0"/>
              <a:t>behaviour </a:t>
            </a:r>
            <a:r>
              <a:rPr lang="en-IN" dirty="0"/>
              <a:t>is known as an </a:t>
            </a:r>
            <a:r>
              <a:rPr lang="en-IN" dirty="0" smtClean="0">
                <a:solidFill>
                  <a:srgbClr val="FF0000"/>
                </a:solidFill>
              </a:rPr>
              <a:t>object</a:t>
            </a:r>
            <a:r>
              <a:rPr lang="en-IN" dirty="0" smtClean="0"/>
              <a:t>. An object is an instance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class</a:t>
            </a:r>
            <a:r>
              <a:rPr lang="en-IN" dirty="0"/>
              <a:t> is a group of objects that has common properties. It is a template or blueprint from which objects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class in java can contain: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b="1" dirty="0"/>
              <a:t>data member</a:t>
            </a: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b="1" dirty="0"/>
              <a:t>method</a:t>
            </a: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b="1" dirty="0"/>
              <a:t>constructor</a:t>
            </a: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b="1" dirty="0"/>
              <a:t>block</a:t>
            </a: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b="1" dirty="0"/>
              <a:t>class and </a:t>
            </a:r>
            <a:r>
              <a:rPr lang="en-IN" b="1" dirty="0" smtClean="0"/>
              <a:t>interface</a:t>
            </a:r>
          </a:p>
          <a:p>
            <a:pPr lvl="2"/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Syntax to declare a class</a:t>
            </a:r>
            <a:r>
              <a:rPr lang="en-IN" dirty="0" smtClean="0"/>
              <a:t>:</a:t>
            </a:r>
          </a:p>
          <a:p>
            <a:pPr lvl="3"/>
            <a:r>
              <a:rPr lang="en-IN" b="1" dirty="0" smtClean="0"/>
              <a:t>class</a:t>
            </a:r>
            <a:r>
              <a:rPr lang="en-IN" dirty="0"/>
              <a:t> &lt;</a:t>
            </a:r>
            <a:r>
              <a:rPr lang="en-IN" dirty="0" err="1"/>
              <a:t>class_name</a:t>
            </a:r>
            <a:r>
              <a:rPr lang="en-IN" dirty="0"/>
              <a:t>&gt;{  </a:t>
            </a:r>
          </a:p>
          <a:p>
            <a:pPr lvl="3"/>
            <a:r>
              <a:rPr lang="en-IN" dirty="0"/>
              <a:t>    data member;  </a:t>
            </a:r>
          </a:p>
          <a:p>
            <a:pPr lvl="3"/>
            <a:r>
              <a:rPr lang="en-IN" dirty="0"/>
              <a:t>    </a:t>
            </a:r>
            <a:r>
              <a:rPr lang="en-IN" dirty="0" smtClean="0"/>
              <a:t>method definition;</a:t>
            </a:r>
            <a:r>
              <a:rPr lang="en-IN" dirty="0"/>
              <a:t>  </a:t>
            </a:r>
          </a:p>
          <a:p>
            <a:pPr lvl="3"/>
            <a:r>
              <a:rPr lang="en-IN" dirty="0"/>
              <a:t>}  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194" name="Picture 2" descr="This Va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8306" y="2712252"/>
            <a:ext cx="1791730" cy="14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7662743"/>
              </p:ext>
            </p:extLst>
          </p:nvPr>
        </p:nvGraphicFramePr>
        <p:xfrm>
          <a:off x="5672501" y="1861750"/>
          <a:ext cx="1280984" cy="456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84"/>
              </a:tblGrid>
              <a:tr h="494272">
                <a:tc>
                  <a:txBody>
                    <a:bodyPr/>
                    <a:lstStyle/>
                    <a:p>
                      <a:r>
                        <a:rPr lang="en-IN" dirty="0" smtClean="0"/>
                        <a:t>Student</a:t>
                      </a:r>
                      <a:endParaRPr lang="en-IN" dirty="0"/>
                    </a:p>
                  </a:txBody>
                  <a:tcPr marL="68580" marR="68580"/>
                </a:tc>
              </a:tr>
              <a:tr h="151019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studId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studName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marksSub1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marksSub2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marksSub3</a:t>
                      </a:r>
                    </a:p>
                  </a:txBody>
                  <a:tcPr marL="68580" marR="68580"/>
                </a:tc>
              </a:tr>
              <a:tr h="10571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createStudent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err="1" smtClean="0"/>
                        <a:t>displayInfo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err="1" smtClean="0"/>
                        <a:t>totalMarks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err="1" smtClean="0"/>
                        <a:t>averageMarks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err="1" smtClean="0"/>
                        <a:t>getGrade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28588" y="2042984"/>
            <a:ext cx="108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name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428588" y="2568531"/>
            <a:ext cx="1081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Properties or attributes or data members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515085" y="4318551"/>
            <a:ext cx="1081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Methods or behaviour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8120" y="2227650"/>
            <a:ext cx="333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38120" y="3168695"/>
            <a:ext cx="333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8120" y="4517442"/>
            <a:ext cx="333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67714" y="6153666"/>
            <a:ext cx="365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use method names as get and set for read input value and display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646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05" y="107916"/>
            <a:ext cx="7773338" cy="71586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Classes and objects</a:t>
            </a:r>
            <a:endParaRPr lang="en-IN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7128" y="295512"/>
            <a:ext cx="7234881" cy="678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class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MyClass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extends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MySuperClass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implements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YourInterface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// field, constructor,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// method declarations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In general, class declarations can include these components, in </a:t>
            </a:r>
            <a:r>
              <a:rPr lang="en-IN" sz="1600" dirty="0" smtClean="0"/>
              <a:t>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Modifiers such as </a:t>
            </a:r>
            <a:r>
              <a:rPr lang="en-IN" i="1" dirty="0"/>
              <a:t>public</a:t>
            </a:r>
            <a:r>
              <a:rPr lang="en-IN" dirty="0"/>
              <a:t>, </a:t>
            </a:r>
            <a:r>
              <a:rPr lang="en-IN" i="1" dirty="0"/>
              <a:t>private</a:t>
            </a:r>
            <a:r>
              <a:rPr lang="en-IN" dirty="0"/>
              <a:t>, and a number of others that you will encounter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class name, with the initial letter capitalized by convention.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name of the class's parent (superclass), if any, preceded by the keyword </a:t>
            </a:r>
            <a:r>
              <a:rPr lang="en-IN" i="1" dirty="0"/>
              <a:t>extends</a:t>
            </a:r>
            <a:r>
              <a:rPr lang="en-IN" dirty="0"/>
              <a:t>. A class can only </a:t>
            </a:r>
            <a:r>
              <a:rPr lang="en-IN" i="1" dirty="0"/>
              <a:t>extend</a:t>
            </a:r>
            <a:r>
              <a:rPr lang="en-IN" dirty="0"/>
              <a:t> (subclass) one parent.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comma-separated list of interfaces implemented by the class, if any, preceded by the keyword </a:t>
            </a:r>
            <a:r>
              <a:rPr lang="en-IN" i="1" dirty="0"/>
              <a:t>implements</a:t>
            </a:r>
            <a:r>
              <a:rPr lang="en-IN" dirty="0"/>
              <a:t>. A class can </a:t>
            </a:r>
            <a:r>
              <a:rPr lang="en-IN" i="1" dirty="0"/>
              <a:t>implement</a:t>
            </a:r>
            <a:r>
              <a:rPr lang="en-IN" dirty="0"/>
              <a:t> more than one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class body, surrounded by braces, {}.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000" b="1" dirty="0"/>
              <a:t>Declaring Member Variables</a:t>
            </a:r>
          </a:p>
          <a:p>
            <a:r>
              <a:rPr lang="en-IN" dirty="0"/>
              <a:t>There are several kinds of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Member variables in a class—these are called </a:t>
            </a:r>
            <a:r>
              <a:rPr lang="en-IN" i="1" dirty="0">
                <a:solidFill>
                  <a:srgbClr val="FF0000"/>
                </a:solidFill>
              </a:rPr>
              <a:t>fields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Variables in a method or block of code—these are called </a:t>
            </a:r>
            <a:r>
              <a:rPr lang="en-IN" i="1" dirty="0">
                <a:solidFill>
                  <a:srgbClr val="FF0000"/>
                </a:solidFill>
              </a:rPr>
              <a:t>local variables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Variables in method declarations—these are called </a:t>
            </a:r>
            <a:r>
              <a:rPr lang="en-IN" i="1" dirty="0">
                <a:solidFill>
                  <a:srgbClr val="FF0000"/>
                </a:solidFill>
              </a:rPr>
              <a:t>parameters</a:t>
            </a:r>
            <a:r>
              <a:rPr lang="en-IN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7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05" y="107916"/>
            <a:ext cx="7773338" cy="71586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Classes and objects</a:t>
            </a:r>
            <a:endParaRPr lang="en-IN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6344" y="962629"/>
            <a:ext cx="723488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Methods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typical method declaration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calculateAnswer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(double </a:t>
            </a:r>
            <a:r>
              <a:rPr lang="en-US" sz="16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wingSpan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numberOfEngines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double length, double </a:t>
            </a:r>
            <a:r>
              <a:rPr lang="en-US" sz="16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grossTons</a:t>
            </a:r>
            <a:r>
              <a:rPr lang="en-US" sz="1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{ </a:t>
            </a:r>
            <a:endParaRPr lang="en-US" sz="16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//</a:t>
            </a:r>
            <a:r>
              <a:rPr 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do the calculation here </a:t>
            </a:r>
            <a:endParaRPr lang="en-US" sz="16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 method 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declarations have six components, in order:</a:t>
            </a:r>
            <a:endParaRPr lang="en-US" sz="16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Modifiers—such as public, private, and others you will learn about later.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return type—the data 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or void if the method does not return a value.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method name—the rules for field names apply to method names as well, but the convention is a little different.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parameter list in 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parenthesis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An 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exception 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list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method body, enclosed between </a:t>
            </a:r>
            <a:r>
              <a:rPr lang="en-US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braces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6063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Method Overloading in Java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71152" y="1383958"/>
            <a:ext cx="5820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A method is said to be overloaded if and only if method name is same and but signature is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Different </a:t>
            </a:r>
            <a:r>
              <a:rPr lang="en-IN" sz="1600" b="1" dirty="0"/>
              <a:t>ways to overload the method</a:t>
            </a:r>
          </a:p>
          <a:p>
            <a:pPr lvl="2">
              <a:buFont typeface="+mj-lt"/>
              <a:buAutoNum type="arabicPeriod"/>
            </a:pPr>
            <a:r>
              <a:rPr lang="en-IN" sz="1600" dirty="0" smtClean="0">
                <a:solidFill>
                  <a:srgbClr val="000000"/>
                </a:solidFill>
              </a:rPr>
              <a:t>By </a:t>
            </a:r>
            <a:r>
              <a:rPr lang="en-IN" sz="1600" dirty="0">
                <a:solidFill>
                  <a:srgbClr val="000000"/>
                </a:solidFill>
              </a:rPr>
              <a:t>changing number of arguments</a:t>
            </a:r>
          </a:p>
          <a:p>
            <a:pPr lvl="2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</a:rPr>
              <a:t>By changing the data </a:t>
            </a:r>
            <a:r>
              <a:rPr lang="en-IN" sz="1600" dirty="0" smtClean="0">
                <a:solidFill>
                  <a:srgbClr val="000000"/>
                </a:solidFill>
              </a:rPr>
              <a:t>type</a:t>
            </a:r>
          </a:p>
          <a:p>
            <a:pPr lvl="2">
              <a:buFont typeface="+mj-lt"/>
              <a:buAutoNum type="arabicPeriod"/>
            </a:pPr>
            <a:r>
              <a:rPr lang="en-IN" sz="1600" dirty="0" smtClean="0">
                <a:solidFill>
                  <a:srgbClr val="000000"/>
                </a:solidFill>
              </a:rPr>
              <a:t>By changing the order</a:t>
            </a:r>
            <a:endParaRPr lang="en-IN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Method overloading = method heading is same + method body is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Overload the methods in subclasses</a:t>
            </a:r>
            <a:endParaRPr lang="en-IN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Method Overloading and </a:t>
            </a:r>
            <a:r>
              <a:rPr lang="en-IN" sz="1600" b="1" dirty="0" err="1"/>
              <a:t>TypePromotion</a:t>
            </a:r>
            <a:endParaRPr lang="en-IN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rgbClr val="000000"/>
              </a:solidFill>
            </a:endParaRPr>
          </a:p>
        </p:txBody>
      </p:sp>
      <p:pic>
        <p:nvPicPr>
          <p:cNvPr id="9218" name="Picture 2" descr="method overloading with type promo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485" y="2369127"/>
            <a:ext cx="3166342" cy="31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1151" y="5642919"/>
            <a:ext cx="463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Demo for overloading </a:t>
            </a:r>
            <a:r>
              <a:rPr lang="en-IN" dirty="0">
                <a:solidFill>
                  <a:srgbClr val="00B050"/>
                </a:solidFill>
              </a:rPr>
              <a:t>method</a:t>
            </a:r>
            <a:r>
              <a:rPr lang="en-IN" dirty="0" smtClean="0">
                <a:solidFill>
                  <a:srgbClr val="00B050"/>
                </a:solidFill>
              </a:rPr>
              <a:t> sum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579" y="3726310"/>
            <a:ext cx="38491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</a:rPr>
              <a:t>DataArtist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...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void draw(String s) { ... }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void draw(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) { ... }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void draw(double f) { ... }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void draw(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double f) { ... </a:t>
            </a: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67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6063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Method Overloading in Java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 descr="method overloading with type promo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485" y="2369127"/>
            <a:ext cx="3166342" cy="31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5106" y="1468020"/>
            <a:ext cx="5334749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class OverloadingCalculation1{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void sum(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dirty="0" err="1" smtClean="0"/>
              <a:t>a,</a:t>
            </a:r>
            <a:r>
              <a:rPr lang="en-US" sz="1600" b="1" dirty="0" err="1" smtClean="0"/>
              <a:t>long</a:t>
            </a:r>
            <a:r>
              <a:rPr lang="en-US" sz="1600" dirty="0" smtClean="0"/>
              <a:t> b){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a+b</a:t>
            </a:r>
            <a:r>
              <a:rPr lang="en-US" sz="1600" dirty="0" smtClean="0"/>
              <a:t>);}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void sum(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b,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c){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a+b+c</a:t>
            </a:r>
            <a:r>
              <a:rPr lang="en-US" sz="1600" dirty="0" smtClean="0"/>
              <a:t>);}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OverloadingCalculation1 </a:t>
            </a:r>
            <a:r>
              <a:rPr lang="en-US" sz="1600" dirty="0" err="1" smtClean="0"/>
              <a:t>obj</a:t>
            </a:r>
            <a:r>
              <a:rPr lang="en-US" sz="1600" dirty="0" smtClean="0"/>
              <a:t>=new OverloadingCalculation1();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  obj.sum(20,20);//</a:t>
            </a:r>
            <a:r>
              <a:rPr lang="en-US" sz="1600" dirty="0" smtClean="0"/>
              <a:t>now second </a:t>
            </a:r>
            <a:r>
              <a:rPr lang="en-US" sz="1600" dirty="0" err="1" smtClean="0"/>
              <a:t>int</a:t>
            </a:r>
            <a:r>
              <a:rPr lang="en-US" sz="1600" dirty="0" smtClean="0"/>
              <a:t> literal will be promoted to long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</a:t>
            </a:r>
            <a:r>
              <a:rPr lang="en-US" sz="1600" b="1" dirty="0" smtClean="0"/>
              <a:t>obj.sum(20,20,20);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r>
              <a:rPr lang="en-IN" sz="1600" b="1" dirty="0" smtClean="0"/>
              <a:t>class</a:t>
            </a:r>
            <a:r>
              <a:rPr lang="en-IN" sz="1600" dirty="0" smtClean="0"/>
              <a:t> OverloadingCalculation3{  </a:t>
            </a:r>
          </a:p>
          <a:p>
            <a:r>
              <a:rPr lang="en-IN" sz="1600" dirty="0" smtClean="0"/>
              <a:t>  </a:t>
            </a:r>
            <a:r>
              <a:rPr lang="en-IN" sz="1600" b="1" dirty="0" smtClean="0"/>
              <a:t>void</a:t>
            </a:r>
            <a:r>
              <a:rPr lang="en-IN" sz="1600" dirty="0" smtClean="0"/>
              <a:t> sum(</a:t>
            </a:r>
            <a:r>
              <a:rPr lang="en-IN" sz="1600" b="1" dirty="0" err="1" smtClean="0"/>
              <a:t>int</a:t>
            </a:r>
            <a:r>
              <a:rPr lang="en-IN" sz="1600" dirty="0" smtClean="0"/>
              <a:t> </a:t>
            </a:r>
            <a:r>
              <a:rPr lang="en-IN" sz="1600" dirty="0" err="1" smtClean="0"/>
              <a:t>a,</a:t>
            </a:r>
            <a:r>
              <a:rPr lang="en-IN" sz="1600" b="1" dirty="0" err="1" smtClean="0"/>
              <a:t>long</a:t>
            </a:r>
            <a:r>
              <a:rPr lang="en-IN" sz="1600" dirty="0" smtClean="0"/>
              <a:t> b){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("a method invoked");}  </a:t>
            </a:r>
          </a:p>
          <a:p>
            <a:r>
              <a:rPr lang="en-IN" sz="1600" dirty="0" smtClean="0"/>
              <a:t>  </a:t>
            </a:r>
            <a:r>
              <a:rPr lang="en-IN" sz="1600" b="1" dirty="0" smtClean="0"/>
              <a:t>void</a:t>
            </a:r>
            <a:r>
              <a:rPr lang="en-IN" sz="1600" dirty="0" smtClean="0"/>
              <a:t> sum(</a:t>
            </a:r>
            <a:r>
              <a:rPr lang="en-IN" sz="1600" b="1" dirty="0" smtClean="0"/>
              <a:t>long</a:t>
            </a:r>
            <a:r>
              <a:rPr lang="en-IN" sz="1600" dirty="0" smtClean="0"/>
              <a:t> </a:t>
            </a:r>
            <a:r>
              <a:rPr lang="en-IN" sz="1600" dirty="0" err="1" smtClean="0"/>
              <a:t>a,</a:t>
            </a:r>
            <a:r>
              <a:rPr lang="en-IN" sz="1600" b="1" dirty="0" err="1" smtClean="0"/>
              <a:t>int</a:t>
            </a:r>
            <a:r>
              <a:rPr lang="en-IN" sz="1600" dirty="0" smtClean="0"/>
              <a:t> b){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("b method invoked");}  </a:t>
            </a:r>
          </a:p>
          <a:p>
            <a:r>
              <a:rPr lang="en-IN" sz="1600" dirty="0" smtClean="0"/>
              <a:t>  </a:t>
            </a:r>
          </a:p>
          <a:p>
            <a:r>
              <a:rPr lang="en-IN" sz="1600" dirty="0" smtClean="0"/>
              <a:t>  </a:t>
            </a:r>
            <a:r>
              <a:rPr lang="en-IN" sz="1600" b="1" dirty="0" smtClean="0"/>
              <a:t>public</a:t>
            </a:r>
            <a:r>
              <a:rPr lang="en-IN" sz="1600" dirty="0" smtClean="0"/>
              <a:t> </a:t>
            </a:r>
            <a:r>
              <a:rPr lang="en-IN" sz="1600" b="1" dirty="0" smtClean="0"/>
              <a:t>static</a:t>
            </a:r>
            <a:r>
              <a:rPr lang="en-IN" sz="1600" dirty="0" smtClean="0"/>
              <a:t> </a:t>
            </a:r>
            <a:r>
              <a:rPr lang="en-IN" sz="1600" b="1" dirty="0" smtClean="0"/>
              <a:t>void</a:t>
            </a:r>
            <a:r>
              <a:rPr lang="en-IN" sz="1600" dirty="0" smtClean="0"/>
              <a:t> main(String </a:t>
            </a:r>
            <a:r>
              <a:rPr lang="en-IN" sz="1600" dirty="0" err="1" smtClean="0"/>
              <a:t>args</a:t>
            </a:r>
            <a:r>
              <a:rPr lang="en-IN" sz="1600" dirty="0" smtClean="0"/>
              <a:t>[]){  </a:t>
            </a:r>
          </a:p>
          <a:p>
            <a:r>
              <a:rPr lang="en-IN" sz="1600" dirty="0" smtClean="0"/>
              <a:t>  OverloadingCalculation3 </a:t>
            </a:r>
            <a:r>
              <a:rPr lang="en-IN" sz="1600" dirty="0" err="1" smtClean="0"/>
              <a:t>obj</a:t>
            </a:r>
            <a:r>
              <a:rPr lang="en-IN" sz="1600" dirty="0" smtClean="0"/>
              <a:t>=</a:t>
            </a:r>
            <a:r>
              <a:rPr lang="en-IN" sz="1600" b="1" dirty="0" smtClean="0"/>
              <a:t>new</a:t>
            </a:r>
            <a:r>
              <a:rPr lang="en-IN" sz="1600" dirty="0" smtClean="0"/>
              <a:t> OverloadingCalculation3();  </a:t>
            </a:r>
          </a:p>
          <a:p>
            <a:r>
              <a:rPr lang="en-IN" sz="1600" dirty="0" smtClean="0"/>
              <a:t> </a:t>
            </a:r>
            <a:r>
              <a:rPr lang="en-IN" sz="1600" b="1" dirty="0" smtClean="0"/>
              <a:t> obj.sum(20,20); </a:t>
            </a:r>
            <a:r>
              <a:rPr lang="en-IN" sz="1600" b="1" dirty="0" smtClean="0">
                <a:solidFill>
                  <a:srgbClr val="FF0000"/>
                </a:solidFill>
              </a:rPr>
              <a:t>//</a:t>
            </a:r>
            <a:r>
              <a:rPr lang="en-IN" sz="1600" dirty="0" smtClean="0">
                <a:solidFill>
                  <a:srgbClr val="FF0000"/>
                </a:solidFill>
              </a:rPr>
              <a:t>now ambiguity </a:t>
            </a:r>
            <a:r>
              <a:rPr lang="en-IN" sz="1600" dirty="0" smtClean="0"/>
              <a:t> </a:t>
            </a:r>
          </a:p>
          <a:p>
            <a:r>
              <a:rPr lang="en-IN" sz="1600" dirty="0" smtClean="0"/>
              <a:t>  }  </a:t>
            </a:r>
          </a:p>
          <a:p>
            <a:r>
              <a:rPr lang="en-IN" sz="1600" dirty="0" smtClean="0"/>
              <a:t>}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967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26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Classes and objects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1470" y="1400432"/>
            <a:ext cx="6647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many ways to </a:t>
            </a:r>
            <a:r>
              <a:rPr lang="en-IN" dirty="0">
                <a:solidFill>
                  <a:srgbClr val="FF0000"/>
                </a:solidFill>
              </a:rPr>
              <a:t>create an object </a:t>
            </a:r>
            <a:r>
              <a:rPr lang="en-IN" dirty="0"/>
              <a:t>in java. They are</a:t>
            </a:r>
            <a:r>
              <a:rPr lang="en-IN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By </a:t>
            </a:r>
            <a:r>
              <a:rPr lang="en-IN" dirty="0">
                <a:solidFill>
                  <a:srgbClr val="FF0000"/>
                </a:solidFill>
              </a:rPr>
              <a:t>new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By </a:t>
            </a:r>
            <a:r>
              <a:rPr lang="en-IN" dirty="0" err="1">
                <a:solidFill>
                  <a:srgbClr val="FF0000"/>
                </a:solidFill>
              </a:rPr>
              <a:t>newInstance</a:t>
            </a:r>
            <a:r>
              <a:rPr lang="en-IN" dirty="0">
                <a:solidFill>
                  <a:srgbClr val="FF0000"/>
                </a:solidFill>
              </a:rPr>
              <a:t>()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By </a:t>
            </a:r>
            <a:r>
              <a:rPr lang="en-IN" dirty="0">
                <a:solidFill>
                  <a:srgbClr val="FF0000"/>
                </a:solidFill>
              </a:rPr>
              <a:t>clone()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By </a:t>
            </a:r>
            <a:r>
              <a:rPr lang="en-IN" dirty="0">
                <a:solidFill>
                  <a:srgbClr val="FF0000"/>
                </a:solidFill>
              </a:rPr>
              <a:t>factory method </a:t>
            </a:r>
            <a:r>
              <a:rPr lang="en-IN" dirty="0"/>
              <a:t>etc.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534" y="3695350"/>
            <a:ext cx="7773338" cy="52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Relationships between Classes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73543" y="4221893"/>
            <a:ext cx="66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relation ships are</a:t>
            </a:r>
          </a:p>
          <a:p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Dependence(“use-a”) – class A depends on another class B</a:t>
            </a:r>
            <a:endParaRPr lang="en-I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aggregation(“has-a”) – class A contains objects of class B</a:t>
            </a:r>
            <a:endParaRPr lang="en-I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Inheritance(“is-a”) – class A extends class B , class A inherits from class B but has more capabilities.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38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98240" y="1382545"/>
            <a:ext cx="7464960" cy="52536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266700" indent="-266700" eaLnBrk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6" charset="2"/>
              <a:buChar char="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Scanner is the best way to read input from key board</a:t>
            </a:r>
          </a:p>
          <a:p>
            <a:pPr marL="266700" indent="-266700" eaLnBrk="1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6" charset="2"/>
              <a:buChar char="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Scanner class breaks the input into tokens using a delimiter which is </a:t>
            </a:r>
            <a:r>
              <a:rPr lang="en-US" sz="2600" b="1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whitespace</a:t>
            </a:r>
            <a:r>
              <a:rPr lang="en-US" sz="2600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 by default.</a:t>
            </a:r>
          </a:p>
          <a:p>
            <a:pPr marL="271463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600">
              <a:solidFill>
                <a:srgbClr val="000000"/>
              </a:solidFill>
              <a:latin typeface="Constantia" pitchFamily="16" charset="0"/>
              <a:ea typeface="+mn-ea"/>
              <a:cs typeface="+mn-cs"/>
            </a:endParaRPr>
          </a:p>
          <a:p>
            <a:pPr marL="271463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600">
              <a:solidFill>
                <a:srgbClr val="000000"/>
              </a:solidFill>
              <a:latin typeface="Constantia" pitchFamily="16" charset="0"/>
              <a:ea typeface="+mn-ea"/>
              <a:cs typeface="+mn-cs"/>
            </a:endParaRPr>
          </a:p>
          <a:p>
            <a:pPr marL="273050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 </a:t>
            </a:r>
          </a:p>
          <a:p>
            <a:pPr marL="273050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  <a:ea typeface="+mn-ea"/>
                <a:cs typeface="+mn-cs"/>
              </a:rPr>
              <a:t>     </a:t>
            </a:r>
          </a:p>
          <a:p>
            <a:pPr marL="271463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600">
              <a:solidFill>
                <a:srgbClr val="000000"/>
              </a:solidFill>
              <a:latin typeface="Constantia" pitchFamily="16" charset="0"/>
              <a:ea typeface="+mn-ea"/>
              <a:cs typeface="+mn-cs"/>
            </a:endParaRPr>
          </a:p>
          <a:p>
            <a:pPr marL="271463" indent="-266700" eaLnBrk="1">
              <a:spcBef>
                <a:spcPts val="6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600">
              <a:solidFill>
                <a:srgbClr val="000000"/>
              </a:solidFill>
              <a:latin typeface="Constantia" pitchFamily="16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1"/>
            <a:ext cx="8226719" cy="99514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Scanner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26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creation using </a:t>
            </a:r>
            <a:r>
              <a:rPr lang="en-IN" cap="none" dirty="0" err="1" smtClean="0"/>
              <a:t>newInstance</a:t>
            </a:r>
            <a:r>
              <a:rPr lang="en-IN" cap="none" dirty="0" smtClean="0"/>
              <a:t>()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1470" y="1400433"/>
            <a:ext cx="6647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public class </a:t>
            </a:r>
            <a:r>
              <a:rPr lang="en-IN" b="1" dirty="0" err="1" smtClean="0"/>
              <a:t>NewInstanceObjectCreate</a:t>
            </a:r>
            <a:r>
              <a:rPr lang="en-IN" b="1" dirty="0" smtClean="0"/>
              <a:t>{</a:t>
            </a:r>
          </a:p>
          <a:p>
            <a:r>
              <a:rPr lang="en-IN" dirty="0" smtClean="0"/>
              <a:t>  </a:t>
            </a:r>
          </a:p>
          <a:p>
            <a:r>
              <a:rPr lang="en-IN" b="1" dirty="0" smtClean="0"/>
              <a:t>public String </a:t>
            </a:r>
            <a:r>
              <a:rPr lang="en-IN" b="1" dirty="0" err="1" smtClean="0"/>
              <a:t>toString</a:t>
            </a:r>
            <a:r>
              <a:rPr lang="en-IN" b="1" dirty="0" smtClean="0"/>
              <a:t>(){</a:t>
            </a:r>
          </a:p>
          <a:p>
            <a:r>
              <a:rPr lang="en-IN" dirty="0" smtClean="0"/>
              <a:t>  </a:t>
            </a:r>
            <a:r>
              <a:rPr lang="en-IN" b="1" dirty="0" smtClean="0"/>
              <a:t>return "In </a:t>
            </a:r>
            <a:r>
              <a:rPr lang="en-IN" b="1" dirty="0" err="1" smtClean="0"/>
              <a:t>toString</a:t>
            </a:r>
            <a:r>
              <a:rPr lang="en-IN" b="1" dirty="0" smtClean="0"/>
              <a:t>() method of </a:t>
            </a:r>
            <a:r>
              <a:rPr lang="en-IN" b="1" dirty="0" err="1" smtClean="0"/>
              <a:t>NewInstanceObjectCreate</a:t>
            </a:r>
            <a:r>
              <a:rPr lang="en-IN" b="1" dirty="0" smtClean="0"/>
              <a:t>";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  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[]){</a:t>
            </a:r>
          </a:p>
          <a:p>
            <a:r>
              <a:rPr lang="en-IN" dirty="0" smtClean="0"/>
              <a:t>  </a:t>
            </a:r>
            <a:r>
              <a:rPr lang="en-IN" b="1" dirty="0" smtClean="0"/>
              <a:t>try{</a:t>
            </a:r>
          </a:p>
          <a:p>
            <a:r>
              <a:rPr lang="en-IN" dirty="0" smtClean="0"/>
              <a:t>   </a:t>
            </a:r>
            <a:r>
              <a:rPr lang="en-IN" u="sng" dirty="0" smtClean="0"/>
              <a:t>Class c = </a:t>
            </a:r>
            <a:r>
              <a:rPr lang="en-IN" u="sng" dirty="0" err="1" smtClean="0"/>
              <a:t>Class.</a:t>
            </a:r>
            <a:r>
              <a:rPr lang="en-IN" i="1" u="sng" dirty="0" err="1" smtClean="0"/>
              <a:t>forName</a:t>
            </a:r>
            <a:r>
              <a:rPr lang="en-IN" i="1" u="sng" dirty="0" smtClean="0"/>
              <a:t>("</a:t>
            </a:r>
            <a:r>
              <a:rPr lang="en-IN" i="1" u="sng" dirty="0" err="1" smtClean="0"/>
              <a:t>NewInstanceObjectCreate</a:t>
            </a:r>
            <a:r>
              <a:rPr lang="en-IN" i="1" u="sng" dirty="0" smtClean="0"/>
              <a:t>");</a:t>
            </a:r>
          </a:p>
          <a:p>
            <a:r>
              <a:rPr lang="en-IN" dirty="0" smtClean="0"/>
              <a:t>   Object o=</a:t>
            </a:r>
            <a:r>
              <a:rPr lang="en-IN" dirty="0" err="1" smtClean="0"/>
              <a:t>c.newInstance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</a:t>
            </a:r>
            <a:r>
              <a:rPr lang="en-IN" i="1" dirty="0" err="1" smtClean="0"/>
              <a:t>o.toString</a:t>
            </a:r>
            <a:r>
              <a:rPr lang="en-IN" i="1" dirty="0" smtClean="0"/>
              <a:t>());</a:t>
            </a:r>
          </a:p>
          <a:p>
            <a:r>
              <a:rPr lang="en-IN" dirty="0" smtClean="0"/>
              <a:t>  }</a:t>
            </a:r>
            <a:r>
              <a:rPr lang="en-IN" b="1" dirty="0" smtClean="0"/>
              <a:t>catch(Exception e){}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38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42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332" y="1369740"/>
            <a:ext cx="7253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Constructor</a:t>
            </a:r>
            <a:r>
              <a:rPr lang="en-IN" dirty="0"/>
              <a:t> is a </a:t>
            </a:r>
            <a:r>
              <a:rPr lang="en-IN" b="1" dirty="0"/>
              <a:t>special type of method</a:t>
            </a:r>
            <a:r>
              <a:rPr lang="en-IN" dirty="0"/>
              <a:t> that is used to </a:t>
            </a:r>
            <a:r>
              <a:rPr lang="en-IN" dirty="0">
                <a:solidFill>
                  <a:srgbClr val="FF0000"/>
                </a:solidFill>
              </a:rPr>
              <a:t>initialize the object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If there is </a:t>
            </a:r>
            <a:r>
              <a:rPr lang="en-IN" b="1" i="1" dirty="0">
                <a:solidFill>
                  <a:srgbClr val="FF0000"/>
                </a:solidFill>
              </a:rPr>
              <a:t>no constructor </a:t>
            </a:r>
            <a:r>
              <a:rPr lang="en-IN" b="1" i="1" dirty="0"/>
              <a:t>in a class, compiler automatically creates a </a:t>
            </a:r>
            <a:r>
              <a:rPr lang="en-IN" b="1" i="1" dirty="0">
                <a:solidFill>
                  <a:srgbClr val="FF0000"/>
                </a:solidFill>
              </a:rPr>
              <a:t>default constructor</a:t>
            </a:r>
            <a:r>
              <a:rPr lang="en-IN" b="1" i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 smtClean="0"/>
              <a:t>Rules: 	</a:t>
            </a:r>
            <a:r>
              <a:rPr lang="en-IN" dirty="0" smtClean="0"/>
              <a:t>Constructor </a:t>
            </a:r>
            <a:r>
              <a:rPr lang="en-IN" dirty="0"/>
              <a:t>name must be same as its </a:t>
            </a:r>
            <a:r>
              <a:rPr lang="en-IN" dirty="0">
                <a:solidFill>
                  <a:srgbClr val="FF0000"/>
                </a:solidFill>
              </a:rPr>
              <a:t>class name</a:t>
            </a:r>
          </a:p>
          <a:p>
            <a:pPr lvl="2"/>
            <a:r>
              <a:rPr lang="en-IN" dirty="0"/>
              <a:t>Constructor must have </a:t>
            </a:r>
            <a:r>
              <a:rPr lang="en-IN" dirty="0">
                <a:solidFill>
                  <a:srgbClr val="FF0000"/>
                </a:solidFill>
              </a:rPr>
              <a:t>no explicit return type</a:t>
            </a:r>
          </a:p>
          <a:p>
            <a:pPr lvl="2"/>
            <a:endParaRPr lang="en-IN" b="1" i="1" dirty="0"/>
          </a:p>
          <a:p>
            <a:endParaRPr lang="en-IN" dirty="0"/>
          </a:p>
        </p:txBody>
      </p:sp>
      <p:pic>
        <p:nvPicPr>
          <p:cNvPr id="11266" name="Picture 2" descr="types of constructor in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1553" y="2893204"/>
            <a:ext cx="2597776" cy="12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efault constru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827" y="2741276"/>
            <a:ext cx="2966330" cy="140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2298" y="4522574"/>
            <a:ext cx="5832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Default Constructor – no parameters</a:t>
            </a:r>
          </a:p>
          <a:p>
            <a:r>
              <a:rPr lang="en-IN" dirty="0" smtClean="0"/>
              <a:t>		Syntax: &lt;</a:t>
            </a:r>
            <a:r>
              <a:rPr lang="en-IN" dirty="0" err="1" smtClean="0"/>
              <a:t>class_name</a:t>
            </a:r>
            <a:r>
              <a:rPr lang="en-IN" dirty="0"/>
              <a:t>&gt;(){}  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Parameterized constructors</a:t>
            </a:r>
          </a:p>
          <a:p>
            <a:pPr lvl="1"/>
            <a:r>
              <a:rPr lang="en-IN" dirty="0"/>
              <a:t>	 Syntax: &lt;</a:t>
            </a:r>
            <a:r>
              <a:rPr lang="en-IN" dirty="0" err="1"/>
              <a:t>class_name</a:t>
            </a:r>
            <a:r>
              <a:rPr lang="en-IN" dirty="0" smtClean="0"/>
              <a:t>&gt;(parameters list){}</a:t>
            </a:r>
          </a:p>
          <a:p>
            <a:pPr lvl="1"/>
            <a:endParaRPr lang="en-IN" dirty="0"/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demo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0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941" y="1153298"/>
            <a:ext cx="73337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Passing Primitive Data Type </a:t>
            </a:r>
            <a:r>
              <a:rPr lang="en-IN" sz="1400" b="1" dirty="0" smtClean="0"/>
              <a:t>Arguments</a:t>
            </a:r>
          </a:p>
          <a:p>
            <a:pPr lvl="0"/>
            <a:r>
              <a:rPr lang="en-IN" sz="1400" b="1" dirty="0"/>
              <a:t>	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Primitive arguments, such as an 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 or a </a:t>
            </a:r>
            <a:r>
              <a:rPr lang="en-US" sz="1400" dirty="0">
                <a:solidFill>
                  <a:srgbClr val="000000"/>
                </a:solidFill>
              </a:rPr>
              <a:t>double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are passed into methods </a:t>
            </a:r>
            <a:r>
              <a:rPr lang="en-US" sz="1400" i="1" dirty="0">
                <a:solidFill>
                  <a:srgbClr val="000000"/>
                </a:solidFill>
                <a:cs typeface="Times New Roman" panose="02020603050405020304" pitchFamily="18" charset="0"/>
              </a:rPr>
              <a:t>by value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sz="1400" dirty="0"/>
              <a:t> </a:t>
            </a:r>
          </a:p>
          <a:p>
            <a:endParaRPr lang="en-IN" sz="1400" b="1" dirty="0" smtClean="0"/>
          </a:p>
          <a:p>
            <a:endParaRPr lang="en-IN" sz="1400" b="1" dirty="0"/>
          </a:p>
          <a:p>
            <a:r>
              <a:rPr lang="en-IN" sz="1400" b="1" dirty="0"/>
              <a:t>Passing Reference Data Type Arguments</a:t>
            </a:r>
          </a:p>
          <a:p>
            <a:r>
              <a:rPr lang="en-IN" sz="1400" b="1" dirty="0" smtClean="0"/>
              <a:t>	</a:t>
            </a:r>
            <a:r>
              <a:rPr lang="en-IN" sz="1400" dirty="0"/>
              <a:t>Reference data type parameters, such as objects, are also passed into methods </a:t>
            </a:r>
            <a:r>
              <a:rPr lang="en-IN" sz="1400" i="1" dirty="0"/>
              <a:t>by value</a:t>
            </a:r>
            <a:r>
              <a:rPr lang="en-IN" sz="1400" dirty="0" smtClean="0"/>
              <a:t>.</a:t>
            </a:r>
          </a:p>
          <a:p>
            <a:endParaRPr lang="en-IN" sz="1400" b="1" dirty="0"/>
          </a:p>
          <a:p>
            <a:pPr lvl="0"/>
            <a:r>
              <a:rPr lang="en-IN" sz="1400" dirty="0" smtClean="0"/>
              <a:t>	</a:t>
            </a:r>
            <a:r>
              <a:rPr lang="en-US" sz="1400" dirty="0">
                <a:solidFill>
                  <a:srgbClr val="000000"/>
                </a:solidFill>
              </a:rPr>
              <a:t>public void </a:t>
            </a:r>
            <a:r>
              <a:rPr lang="en-US" sz="1400" dirty="0" err="1">
                <a:solidFill>
                  <a:srgbClr val="000000"/>
                </a:solidFill>
              </a:rPr>
              <a:t>moveCircle</a:t>
            </a:r>
            <a:r>
              <a:rPr lang="en-US" sz="1400" dirty="0">
                <a:solidFill>
                  <a:srgbClr val="000000"/>
                </a:solidFill>
              </a:rPr>
              <a:t>(Circle </a:t>
            </a:r>
            <a:r>
              <a:rPr lang="en-US" sz="1400" dirty="0" err="1">
                <a:solidFill>
                  <a:srgbClr val="000000"/>
                </a:solidFill>
              </a:rPr>
              <a:t>circle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deltaX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deltaY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 </a:t>
            </a:r>
            <a:r>
              <a:rPr lang="en-US" sz="1400" dirty="0">
                <a:solidFill>
                  <a:srgbClr val="000000"/>
                </a:solidFill>
              </a:rPr>
              <a:t>// code to move origin of circle to </a:t>
            </a:r>
            <a:r>
              <a:rPr lang="en-US" sz="1400" dirty="0" err="1">
                <a:solidFill>
                  <a:srgbClr val="000000"/>
                </a:solidFill>
              </a:rPr>
              <a:t>x+deltaX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y+deltaY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</a:rPr>
              <a:t>circle.setX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circle.getX</a:t>
            </a:r>
            <a:r>
              <a:rPr lang="en-US" sz="1400" dirty="0">
                <a:solidFill>
                  <a:srgbClr val="000000"/>
                </a:solidFill>
              </a:rPr>
              <a:t>() + </a:t>
            </a:r>
            <a:r>
              <a:rPr lang="en-US" sz="1400" dirty="0" err="1">
                <a:solidFill>
                  <a:srgbClr val="000000"/>
                </a:solidFill>
              </a:rPr>
              <a:t>deltaX</a:t>
            </a:r>
            <a:r>
              <a:rPr lang="en-US" sz="1400" dirty="0">
                <a:solidFill>
                  <a:srgbClr val="000000"/>
                </a:solidFill>
              </a:rPr>
              <a:t>); </a:t>
            </a:r>
            <a:r>
              <a:rPr lang="en-US" sz="1400" dirty="0" err="1">
                <a:solidFill>
                  <a:srgbClr val="000000"/>
                </a:solidFill>
              </a:rPr>
              <a:t>circle.setY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circle.getY</a:t>
            </a:r>
            <a:r>
              <a:rPr lang="en-US" sz="1400" dirty="0">
                <a:solidFill>
                  <a:srgbClr val="000000"/>
                </a:solidFill>
              </a:rPr>
              <a:t>() + </a:t>
            </a:r>
            <a:r>
              <a:rPr lang="en-US" sz="1400" dirty="0" err="1">
                <a:solidFill>
                  <a:srgbClr val="000000"/>
                </a:solidFill>
              </a:rPr>
              <a:t>deltaY</a:t>
            </a:r>
            <a:r>
              <a:rPr lang="en-US" sz="1400" dirty="0" smtClean="0">
                <a:solidFill>
                  <a:srgbClr val="000000"/>
                </a:solidFill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 </a:t>
            </a:r>
            <a:r>
              <a:rPr lang="en-US" sz="1400" dirty="0">
                <a:solidFill>
                  <a:srgbClr val="000000"/>
                </a:solidFill>
              </a:rPr>
              <a:t>// code to assign a new reference to circle </a:t>
            </a:r>
            <a:endParaRPr lang="en-US" sz="1400" dirty="0" smtClean="0">
              <a:solidFill>
                <a:srgbClr val="000000"/>
              </a:solidFill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circle </a:t>
            </a:r>
            <a:r>
              <a:rPr lang="en-US" sz="1400" dirty="0">
                <a:solidFill>
                  <a:srgbClr val="000000"/>
                </a:solidFill>
              </a:rPr>
              <a:t>= new Circle(0, 0); </a:t>
            </a:r>
            <a:endParaRPr lang="en-US" sz="1400" dirty="0" smtClean="0">
              <a:solidFill>
                <a:srgbClr val="000000"/>
              </a:solidFill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IN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4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6481" y="273630"/>
            <a:ext cx="8228160" cy="672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888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</a:rPr>
              <a:t>Class Methods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60641" y="1142040"/>
            <a:ext cx="8687519" cy="443998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8080" rIns="0" bIns="0"/>
          <a:lstStyle/>
          <a:p>
            <a:pPr marL="428625" indent="-323850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3200">
                <a:solidFill>
                  <a:srgbClr val="000000"/>
                </a:solidFill>
              </a:rPr>
              <a:t>Method Arguments  : </a:t>
            </a:r>
          </a:p>
          <a:p>
            <a:pPr marL="431800" indent="-320675">
              <a:spcAft>
                <a:spcPts val="1425"/>
              </a:spcAft>
              <a:buClrTx/>
              <a:buSzPct val="45000"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800000"/>
                </a:solidFill>
              </a:rPr>
              <a:t>example: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3333FF"/>
                </a:solidFill>
              </a:rPr>
              <a:t>int calcLoanPayment(int amount, int numberOfMonths, String state){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3333FF"/>
                </a:solidFill>
              </a:rPr>
              <a:t>// Your code goes here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3333FF"/>
                </a:solidFill>
              </a:rPr>
              <a:t>}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000000"/>
                </a:solidFill>
              </a:rPr>
              <a:t>When you call a function, Java run time tries to find the function that has been declared with the specified signature. For example, if you try to call the preceding function like this: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000000"/>
                </a:solidFill>
              </a:rPr>
              <a:t>calcLoanPayment(20000, 60);</a:t>
            </a:r>
          </a:p>
          <a:p>
            <a:pPr marL="431800" indent="-320675">
              <a:spcAft>
                <a:spcPts val="1425"/>
              </a:spcAft>
              <a:buClrTx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2400">
                <a:solidFill>
                  <a:srgbClr val="000000"/>
                </a:solidFill>
              </a:rPr>
              <a:t>Java compiler will give you an </a:t>
            </a:r>
            <a:r>
              <a:rPr lang="en-US" sz="2400" b="1">
                <a:solidFill>
                  <a:srgbClr val="FF0000"/>
                </a:solidFill>
              </a:rPr>
              <a:t>error</a:t>
            </a:r>
            <a:r>
              <a:rPr lang="en-US" sz="2400">
                <a:solidFill>
                  <a:srgbClr val="000000"/>
                </a:solidFill>
              </a:rPr>
              <a:t> complaining that no calcLoanPayment() function has been found that expects just two arguments.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42561" y="142576"/>
            <a:ext cx="9000000" cy="714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440" y="1404148"/>
            <a:ext cx="7771681" cy="5168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int x = 7 ;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void go (int z) { ….. }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foo.go(x)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void go(int z)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 {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  z = 0;</a:t>
            </a:r>
          </a:p>
          <a:p>
            <a:pPr marL="342900" indent="-333375">
              <a:lnSpc>
                <a:spcPct val="10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80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5840" y="423406"/>
            <a:ext cx="8687521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000000"/>
                </a:solidFill>
              </a:rPr>
              <a:t>Java is </a:t>
            </a:r>
            <a:r>
              <a:rPr lang="en-US" sz="3200" b="1">
                <a:solidFill>
                  <a:srgbClr val="3333CC"/>
                </a:solidFill>
              </a:rPr>
              <a:t>pass-by-value </a:t>
            </a:r>
            <a:r>
              <a:rPr lang="en-US" sz="3200" b="1">
                <a:solidFill>
                  <a:srgbClr val="000000"/>
                </a:solidFill>
              </a:rPr>
              <a:t> that means  </a:t>
            </a:r>
            <a:r>
              <a:rPr lang="en-US" sz="3200" b="1">
                <a:solidFill>
                  <a:srgbClr val="009973"/>
                </a:solidFill>
              </a:rPr>
              <a:t>pass-by-copy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96321" y="2737728"/>
            <a:ext cx="4063680" cy="31049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800000"/>
                </a:solidFill>
              </a:rPr>
              <a:t>In Case of Objects 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6666"/>
                </a:solidFill>
              </a:rPr>
              <a:t>Tax  t2 = 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6666"/>
                </a:solidFill>
              </a:rPr>
              <a:t>The code line above will not create another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6666"/>
                </a:solidFill>
              </a:rPr>
              <a:t>copy of the Tax object in memory, but will copy its address to the variable t2 . Now we still have a single instance of the Tax object, but two reference variables — t and t2  — are pointing at it.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6666"/>
                </a:solidFill>
              </a:rPr>
              <a:t>Until both of these variables will go out of scope (explained in the next section), the object Tax will not be removed from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6481" y="273630"/>
            <a:ext cx="8228160" cy="114492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888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</a:rPr>
              <a:t>Method Overloading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6481" y="1604329"/>
            <a:ext cx="8228160" cy="39776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8080" rIns="0" bIns="0"/>
          <a:lstStyle/>
          <a:p>
            <a:pPr marL="428625" indent="-323850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r>
              <a:rPr lang="en-US" sz="3200">
                <a:solidFill>
                  <a:srgbClr val="000000"/>
                </a:solidFill>
              </a:rPr>
              <a:t>If you want to allow the calling of a function with different numbers of arguments, you need to create multiple versions of this function.</a:t>
            </a:r>
          </a:p>
          <a:p>
            <a:pPr marL="431800" indent="-320675">
              <a:spcAft>
                <a:spcPts val="1425"/>
              </a:spcAft>
              <a:buClrTx/>
              <a:buSzPct val="45000"/>
              <a:buFontTx/>
              <a:buNone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20099" t="19875" r="15073" b="36374"/>
          <a:stretch>
            <a:fillRect/>
          </a:stretch>
        </p:blipFill>
        <p:spPr bwMode="auto">
          <a:xfrm>
            <a:off x="1658880" y="3132331"/>
            <a:ext cx="5130721" cy="325186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Method Overloading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30"/>
            <a:ext cx="8222400" cy="4617125"/>
          </a:xfrm>
          <a:prstGeom prst="rect">
            <a:avLst/>
          </a:prstGeom>
          <a:ln/>
        </p:spPr>
        <p:txBody>
          <a:bodyPr/>
          <a:lstStyle/>
          <a:p>
            <a:pPr marL="558800" indent="-557213">
              <a:buSzPct val="45000"/>
              <a:buFont typeface="Wingdings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Method overloading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– Allows a method with the same name but different  parameters, to have different implementations and return values of different types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– Can be used when the same operation has different implementations.</a:t>
            </a:r>
          </a:p>
          <a:p>
            <a:pPr marL="558800" indent="-557213">
              <a:buSzPct val="45000"/>
              <a:buFont typeface="Wingdings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Always remember that overloaded methods have the following properties: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– The same method name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– Different parameters or different number of parameters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400" cap="none" dirty="0" smtClean="0"/>
              <a:t>– Return types can be different or the same</a:t>
            </a:r>
            <a:endParaRPr lang="en-US" sz="2400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Example : Method Overloading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8"/>
            <a:ext cx="8501760" cy="4533596"/>
          </a:xfrm>
          <a:prstGeom prst="rect">
            <a:avLst/>
          </a:prstGeom>
          <a:ln/>
        </p:spPr>
        <p:txBody>
          <a:bodyPr>
            <a:normAutofit lnSpcReduction="10000"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b="1" cap="none" dirty="0" smtClean="0"/>
              <a:t>public void print( String temp ){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("name:" + name);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("address:" + address);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("age:" + age);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smtClean="0"/>
              <a:t>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b="1" cap="none" dirty="0" smtClean="0"/>
              <a:t>public void print(double </a:t>
            </a:r>
            <a:r>
              <a:rPr lang="en-US" sz="2400" b="1" cap="none" dirty="0" err="1" smtClean="0"/>
              <a:t>egrade</a:t>
            </a:r>
            <a:r>
              <a:rPr lang="en-US" sz="2400" b="1" cap="none" dirty="0" smtClean="0"/>
              <a:t>, double </a:t>
            </a:r>
            <a:r>
              <a:rPr lang="en-US" sz="2400" b="1" cap="none" dirty="0" err="1" smtClean="0"/>
              <a:t>mgrade</a:t>
            </a:r>
            <a:r>
              <a:rPr lang="en-US" sz="2400" b="1" cap="none" dirty="0" smtClean="0"/>
              <a:t>, double </a:t>
            </a:r>
            <a:r>
              <a:rPr lang="en-US" sz="2400" b="1" cap="none" dirty="0" err="1" smtClean="0"/>
              <a:t>sgrade</a:t>
            </a:r>
            <a:r>
              <a:rPr lang="en-US" sz="2400" b="1" cap="none" dirty="0" smtClean="0"/>
              <a:t>)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("name:" + name);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("math grade:" + </a:t>
            </a:r>
            <a:r>
              <a:rPr lang="en-US" sz="2400" cap="none" dirty="0" err="1" smtClean="0"/>
              <a:t>mgrade</a:t>
            </a:r>
            <a:r>
              <a:rPr lang="en-US" sz="2400" cap="none" dirty="0" smtClean="0"/>
              <a:t>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</a:t>
            </a:r>
            <a:r>
              <a:rPr lang="en-US" sz="2400" cap="none" dirty="0" err="1" smtClean="0"/>
              <a:t>english</a:t>
            </a:r>
            <a:r>
              <a:rPr lang="en-US" sz="2400" cap="none" dirty="0" smtClean="0"/>
              <a:t> grade:" + </a:t>
            </a:r>
            <a:r>
              <a:rPr lang="en-US" sz="2400" cap="none" dirty="0" err="1" smtClean="0"/>
              <a:t>egrade</a:t>
            </a:r>
            <a:r>
              <a:rPr lang="en-US" sz="2400" cap="none" dirty="0" smtClean="0"/>
              <a:t>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err="1" smtClean="0"/>
              <a:t>system.out.println</a:t>
            </a:r>
            <a:r>
              <a:rPr lang="en-US" sz="2400" cap="none" dirty="0" smtClean="0"/>
              <a:t>("science grade:" + </a:t>
            </a:r>
            <a:r>
              <a:rPr lang="en-US" sz="2400" cap="none" dirty="0" err="1" smtClean="0"/>
              <a:t>sgrade</a:t>
            </a:r>
            <a:r>
              <a:rPr lang="en-US" sz="2400" cap="none" dirty="0" smtClean="0"/>
              <a:t>);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144000" algn="l"/>
              </a:tabLst>
            </a:pPr>
            <a:r>
              <a:rPr lang="en-US" sz="2400" cap="none" dirty="0" smtClean="0"/>
              <a:t>}</a:t>
            </a:r>
            <a:endParaRPr lang="en-US" sz="2400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98241" y="21604"/>
            <a:ext cx="8222400" cy="1139159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Example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9413" y="1007669"/>
            <a:ext cx="8252641" cy="5253672"/>
          </a:xfrm>
          <a:prstGeom prst="rect">
            <a:avLst/>
          </a:prstGeo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public static void main( String[] </a:t>
            </a:r>
            <a:r>
              <a:rPr lang="en-US" sz="1600" b="1" cap="none" dirty="0" err="1" smtClean="0"/>
              <a:t>args</a:t>
            </a:r>
            <a:r>
              <a:rPr lang="en-US" sz="1600" b="1" cap="none" dirty="0" smtClean="0"/>
              <a:t> )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StudentRecord</a:t>
            </a:r>
            <a:r>
              <a:rPr lang="en-US" sz="1600" b="1" cap="none" dirty="0" smtClean="0"/>
              <a:t> </a:t>
            </a:r>
            <a:r>
              <a:rPr lang="en-US" sz="1600" b="1" cap="none" dirty="0" err="1" smtClean="0"/>
              <a:t>annarecord</a:t>
            </a:r>
            <a:r>
              <a:rPr lang="en-US" sz="1600" b="1" cap="none" dirty="0" smtClean="0"/>
              <a:t> = new </a:t>
            </a:r>
            <a:r>
              <a:rPr lang="en-US" sz="1600" b="1" cap="none" dirty="0" err="1" smtClean="0"/>
              <a:t>StudentRecord</a:t>
            </a:r>
            <a:r>
              <a:rPr lang="en-US" sz="1600" b="1" cap="none" dirty="0" smtClean="0"/>
              <a:t>();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cap="none" dirty="0" smtClean="0"/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annarecord.setname</a:t>
            </a:r>
            <a:r>
              <a:rPr lang="en-US" sz="1600" b="1" cap="none" dirty="0" smtClean="0"/>
              <a:t>("</a:t>
            </a:r>
            <a:r>
              <a:rPr lang="en-US" sz="1600" b="1" cap="none" dirty="0" err="1" smtClean="0"/>
              <a:t>anna</a:t>
            </a:r>
            <a:r>
              <a:rPr lang="en-US" sz="1600" b="1" cap="none" dirty="0" smtClean="0"/>
              <a:t>");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annarecord.setaddress</a:t>
            </a:r>
            <a:r>
              <a:rPr lang="en-US" sz="1600" b="1" cap="none" dirty="0" smtClean="0"/>
              <a:t>("</a:t>
            </a:r>
            <a:r>
              <a:rPr lang="en-US" sz="1600" b="1" cap="none" dirty="0" err="1" smtClean="0"/>
              <a:t>philippines</a:t>
            </a:r>
            <a:r>
              <a:rPr lang="en-US" sz="1600" b="1" cap="none" dirty="0" smtClean="0"/>
              <a:t>");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annarecord.setage</a:t>
            </a:r>
            <a:r>
              <a:rPr lang="en-US" sz="1600" b="1" cap="none" dirty="0" smtClean="0"/>
              <a:t>(15);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annarecord.setmathgrade</a:t>
            </a:r>
            <a:r>
              <a:rPr lang="en-US" sz="1600" b="1" cap="none" dirty="0" smtClean="0"/>
              <a:t>(80);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annarecord.setenglishgrade</a:t>
            </a:r>
            <a:r>
              <a:rPr lang="en-US" sz="1600" b="1" cap="none" dirty="0" smtClean="0"/>
              <a:t>(95.5);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annarecord.setsciencegrade</a:t>
            </a:r>
            <a:r>
              <a:rPr lang="en-US" sz="1600" b="1" cap="none" dirty="0" smtClean="0"/>
              <a:t>(100);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cap="none" dirty="0" smtClean="0"/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//overloaded methods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annarecord.print</a:t>
            </a:r>
            <a:r>
              <a:rPr lang="en-US" sz="1600" b="1" cap="none" dirty="0" smtClean="0"/>
              <a:t>( </a:t>
            </a:r>
            <a:r>
              <a:rPr lang="en-US" sz="1600" b="1" cap="none" dirty="0" err="1" smtClean="0"/>
              <a:t>annarecord.getname</a:t>
            </a:r>
            <a:r>
              <a:rPr lang="en-US" sz="1600" b="1" cap="none" dirty="0" smtClean="0"/>
              <a:t>() 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err="1" smtClean="0"/>
              <a:t>annarecord.print</a:t>
            </a:r>
            <a:r>
              <a:rPr lang="en-US" sz="1600" b="1" cap="none" dirty="0" smtClean="0"/>
              <a:t>( </a:t>
            </a:r>
            <a:r>
              <a:rPr lang="en-US" sz="1600" b="1" cap="none" dirty="0" err="1" smtClean="0"/>
              <a:t>annarecord.getenglishgrade</a:t>
            </a:r>
            <a:r>
              <a:rPr lang="en-US" sz="1600" b="1" cap="none" dirty="0" smtClean="0"/>
              <a:t>(), </a:t>
            </a:r>
            <a:r>
              <a:rPr lang="en-US" sz="1600" b="1" cap="none" dirty="0" err="1" smtClean="0"/>
              <a:t>annarecord.getmathgrade</a:t>
            </a:r>
            <a:r>
              <a:rPr lang="en-US" sz="1600" b="1" cap="none" dirty="0" smtClean="0"/>
              <a:t>(), </a:t>
            </a:r>
            <a:r>
              <a:rPr lang="en-US" sz="1600" b="1" cap="none" dirty="0" err="1" smtClean="0"/>
              <a:t>annarecord.getsciencegrade</a:t>
            </a:r>
            <a:r>
              <a:rPr lang="en-US" sz="1600" b="1" cap="none" dirty="0" smtClean="0"/>
              <a:t>() );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}</a:t>
            </a:r>
            <a:endParaRPr lang="en-US" sz="1600" b="1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54278"/>
            <a:ext cx="8222400" cy="113916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Output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30"/>
            <a:ext cx="8222400" cy="3971937"/>
          </a:xfrm>
          <a:prstGeom prst="rect">
            <a:avLst/>
          </a:prstGeom>
          <a:ln/>
        </p:spPr>
        <p:txBody>
          <a:bodyPr/>
          <a:lstStyle/>
          <a:p>
            <a:pPr marL="558800" indent="-557213">
              <a:buSzPct val="45000"/>
              <a:buFont typeface="Wingdings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smtClean="0"/>
              <a:t>we will have the output for the first call to print,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err="1" smtClean="0"/>
              <a:t>name:anna</a:t>
            </a:r>
            <a:endParaRPr lang="en-US" sz="2000" b="1" cap="none" dirty="0" smtClean="0"/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err="1" smtClean="0"/>
              <a:t>address:philippines</a:t>
            </a:r>
            <a:endParaRPr lang="en-US" sz="2000" b="1" cap="none" dirty="0" smtClean="0"/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smtClean="0"/>
              <a:t>age:15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sz="2000" b="1" cap="none" dirty="0" smtClean="0"/>
          </a:p>
          <a:p>
            <a:pPr marL="558800" indent="-55721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smtClean="0"/>
              <a:t>● we will have the output for the second call to print,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err="1" smtClean="0"/>
              <a:t>name:anna</a:t>
            </a:r>
            <a:endParaRPr lang="en-US" sz="2000" b="1" cap="none" dirty="0" smtClean="0"/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smtClean="0"/>
              <a:t>math grade:80.0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err="1" smtClean="0"/>
              <a:t>english</a:t>
            </a:r>
            <a:r>
              <a:rPr lang="en-US" sz="2000" b="1" cap="none" dirty="0" smtClean="0"/>
              <a:t> grade:95.5</a:t>
            </a:r>
          </a:p>
          <a:p>
            <a:pPr lvl="1" indent="-284163">
              <a:buClr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sz="2000" b="1" cap="none" dirty="0" smtClean="0"/>
              <a:t>science grade:100.0</a:t>
            </a:r>
            <a:endParaRPr lang="en-US" sz="2000" b="1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19" cy="114348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Reading Inputs From Keyboard</a:t>
            </a: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680" y="1417110"/>
            <a:ext cx="7244641" cy="497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 l="42813" t="9596" r="25983" b="29897"/>
          <a:stretch>
            <a:fillRect/>
          </a:stretch>
        </p:blipFill>
        <p:spPr bwMode="auto">
          <a:xfrm>
            <a:off x="4642560" y="142576"/>
            <a:ext cx="4500001" cy="6695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" y="142575"/>
            <a:ext cx="4714560" cy="856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</a:rPr>
              <a:t>Remember: Java care about the type.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57121" y="1715221"/>
            <a:ext cx="4138560" cy="464304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100000"/>
              </a:lnSpc>
              <a:spcBef>
                <a:spcPts val="700"/>
              </a:spcBef>
              <a:buFont typeface="Times New Roman" pitchFamily="18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800">
                <a:solidFill>
                  <a:srgbClr val="000000"/>
                </a:solidFill>
              </a:rPr>
              <a:t>What happens if the argument you want to pass is an objects instead of primitive?</a:t>
            </a:r>
          </a:p>
          <a:p>
            <a:pPr marL="333375" indent="-333375">
              <a:lnSpc>
                <a:spcPct val="100000"/>
              </a:lnSpc>
              <a:spcBef>
                <a:spcPts val="700"/>
              </a:spcBef>
              <a:buFont typeface="Times New Roman" pitchFamily="18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800">
                <a:solidFill>
                  <a:srgbClr val="000000"/>
                </a:solidFill>
              </a:rPr>
              <a:t>Can a method declare multiple return values? Or is there any way to return more than one value.</a:t>
            </a:r>
          </a:p>
          <a:p>
            <a:pPr marL="333375" indent="-333375">
              <a:lnSpc>
                <a:spcPct val="100000"/>
              </a:lnSpc>
              <a:spcBef>
                <a:spcPts val="700"/>
              </a:spcBef>
              <a:buFont typeface="Times New Roman" pitchFamily="18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800">
                <a:solidFill>
                  <a:srgbClr val="000000"/>
                </a:solidFill>
              </a:rPr>
              <a:t>Do I have to return the exact type I declared?</a:t>
            </a:r>
          </a:p>
          <a:p>
            <a:pPr marL="336550" indent="-333375">
              <a:lnSpc>
                <a:spcPct val="100000"/>
              </a:lnSpc>
              <a:spcBef>
                <a:spcPts val="700"/>
              </a:spcBef>
              <a:buClrTx/>
              <a:buFontTx/>
              <a:buNone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/>
          <a:srcRect l="10924" t="12918" r="26573" b="8858"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024" y="423081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Static block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8742" y="1105469"/>
            <a:ext cx="84752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 block is  a bloc of statements declared as ‘static’.</a:t>
            </a:r>
          </a:p>
          <a:p>
            <a:endParaRPr lang="en-IN" dirty="0" smtClean="0"/>
          </a:p>
          <a:p>
            <a:r>
              <a:rPr lang="en-IN" dirty="0" smtClean="0"/>
              <a:t>These </a:t>
            </a:r>
            <a:r>
              <a:rPr lang="en-IN" b="1" dirty="0" smtClean="0"/>
              <a:t>static blocks</a:t>
            </a:r>
            <a:r>
              <a:rPr lang="en-IN" dirty="0" smtClean="0"/>
              <a:t> will be called when JVM loads the class into memory. </a:t>
            </a:r>
            <a:r>
              <a:rPr lang="en-IN" dirty="0" err="1" smtClean="0"/>
              <a:t>Incase</a:t>
            </a:r>
            <a:r>
              <a:rPr lang="en-IN" dirty="0" smtClean="0"/>
              <a:t> a class has multiple </a:t>
            </a:r>
            <a:r>
              <a:rPr lang="en-IN" b="1" dirty="0" smtClean="0"/>
              <a:t>static blocks</a:t>
            </a:r>
            <a:r>
              <a:rPr lang="en-IN" dirty="0" smtClean="0"/>
              <a:t> across the class, then JVM combines all </a:t>
            </a:r>
            <a:r>
              <a:rPr lang="en-IN" dirty="0" smtClean="0"/>
              <a:t>these </a:t>
            </a:r>
            <a:r>
              <a:rPr lang="en-IN" b="1" dirty="0" smtClean="0"/>
              <a:t>blocks</a:t>
            </a:r>
            <a:r>
              <a:rPr lang="en-IN" dirty="0" smtClean="0"/>
              <a:t> as a single </a:t>
            </a:r>
            <a:r>
              <a:rPr lang="en-IN" b="1" dirty="0" smtClean="0"/>
              <a:t>block</a:t>
            </a:r>
            <a:r>
              <a:rPr lang="en-IN" dirty="0" smtClean="0"/>
              <a:t> of code and executes it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myclass</a:t>
            </a:r>
            <a:r>
              <a:rPr lang="en-IN" b="1" dirty="0" smtClean="0"/>
              <a:t>{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   static{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       //some statements here</a:t>
            </a:r>
            <a:r>
              <a:rPr lang="en-IN" dirty="0" smtClean="0"/>
              <a:t> </a:t>
            </a:r>
            <a:endParaRPr lang="en-IN" dirty="0" smtClean="0"/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(“ </a:t>
            </a:r>
            <a:r>
              <a:rPr lang="en-IN" dirty="0" smtClean="0"/>
              <a:t>static  method called”);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 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   }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   //some variables declared here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   //some functions defined here</a:t>
            </a:r>
            <a:r>
              <a:rPr lang="en-IN" dirty="0" smtClean="0"/>
              <a:t> 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(“ Main .method  called ”);</a:t>
            </a:r>
          </a:p>
          <a:p>
            <a:r>
              <a:rPr lang="en-IN" dirty="0" smtClean="0"/>
              <a:t>	</a:t>
            </a:r>
            <a:r>
              <a:rPr lang="en-IN" dirty="0" smtClean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}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b="1" dirty="0" smtClean="0"/>
              <a:t> 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endParaRPr lang="en-I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604330"/>
            <a:ext cx="8222400" cy="397193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1588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Accessors &amp; Mutators</a:t>
            </a:r>
            <a:br>
              <a:rPr lang="en-US"/>
            </a:br>
            <a:r>
              <a:rPr lang="en-US"/>
              <a:t>(getters &amp; Setters)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endParaRPr lang="en-I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30"/>
            <a:ext cx="8222400" cy="3971937"/>
          </a:xfrm>
          <a:prstGeom prst="rect">
            <a:avLst/>
          </a:prstGeo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err="1" smtClean="0"/>
              <a:t>accessor</a:t>
            </a:r>
            <a:r>
              <a:rPr lang="en-US" cap="none" dirty="0" smtClean="0"/>
              <a:t> (getter) methods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/>
              <a:t>– used to read values from our class variables (instance/static).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/>
              <a:t>– usually written as:</a:t>
            </a:r>
          </a:p>
          <a:p>
            <a:pPr marL="2286000" lvl="2" indent="-4556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>
                <a:solidFill>
                  <a:srgbClr val="0000FF"/>
                </a:solidFill>
              </a:rPr>
              <a:t>get&lt;</a:t>
            </a:r>
            <a:r>
              <a:rPr lang="en-US" cap="none" dirty="0" err="1" smtClean="0">
                <a:solidFill>
                  <a:srgbClr val="0000FF"/>
                </a:solidFill>
              </a:rPr>
              <a:t>nameofinstancevariable</a:t>
            </a:r>
            <a:r>
              <a:rPr lang="en-US" cap="none" dirty="0" smtClean="0">
                <a:solidFill>
                  <a:srgbClr val="0000FF"/>
                </a:solidFill>
              </a:rPr>
              <a:t>&gt;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/>
              <a:t>– it also returns a value.</a:t>
            </a:r>
            <a:endParaRPr lang="en-US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56347"/>
            <a:ext cx="8222400" cy="1173724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Example 1: Accessor (Getter) Method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8"/>
            <a:ext cx="8222400" cy="4948360"/>
          </a:xfrm>
          <a:prstGeom prst="rect">
            <a:avLst/>
          </a:prstGeo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public class </a:t>
            </a:r>
            <a:r>
              <a:rPr lang="en-US" sz="1600" b="1" cap="none" dirty="0" err="1" smtClean="0">
                <a:solidFill>
                  <a:srgbClr val="0000FF"/>
                </a:solidFill>
              </a:rPr>
              <a:t>StudentRecord</a:t>
            </a:r>
            <a:r>
              <a:rPr lang="en-US" sz="1600" b="1" cap="none" dirty="0" smtClean="0">
                <a:solidFill>
                  <a:srgbClr val="0000FF"/>
                </a:solidFill>
              </a:rPr>
              <a:t> 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private string name;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: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public string </a:t>
            </a:r>
            <a:r>
              <a:rPr lang="en-US" sz="1600" b="1" cap="none" dirty="0" err="1" smtClean="0">
                <a:solidFill>
                  <a:srgbClr val="0000FF"/>
                </a:solidFill>
              </a:rPr>
              <a:t>getName</a:t>
            </a:r>
            <a:r>
              <a:rPr lang="en-US" sz="1600" b="1" cap="none" dirty="0" smtClean="0">
                <a:solidFill>
                  <a:srgbClr val="0000FF"/>
                </a:solidFill>
              </a:rPr>
              <a:t>(){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return name;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– where,</a:t>
            </a:r>
          </a:p>
          <a:p>
            <a:pPr indent="-341313">
              <a:buSzPct val="45000"/>
              <a:buFont typeface="Wingdings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 </a:t>
            </a:r>
            <a:r>
              <a:rPr lang="en-US" sz="1600" b="1" cap="none" dirty="0" smtClean="0">
                <a:solidFill>
                  <a:srgbClr val="0000FF"/>
                </a:solidFill>
              </a:rPr>
              <a:t>public</a:t>
            </a:r>
            <a:r>
              <a:rPr lang="en-US" sz="1600" b="1" cap="none" dirty="0" smtClean="0"/>
              <a:t> - means that the method can be called from objects outside the class</a:t>
            </a:r>
          </a:p>
          <a:p>
            <a:pPr indent="-341313">
              <a:buSzPct val="45000"/>
              <a:buFont typeface="Wingdings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 </a:t>
            </a:r>
            <a:r>
              <a:rPr lang="en-US" sz="1600" b="1" cap="none" dirty="0" smtClean="0">
                <a:solidFill>
                  <a:srgbClr val="0000FF"/>
                </a:solidFill>
              </a:rPr>
              <a:t>string</a:t>
            </a:r>
            <a:r>
              <a:rPr lang="en-US" sz="1600" b="1" cap="none" dirty="0" smtClean="0"/>
              <a:t> - is the return type of the method. this means that the method should return a value of type string</a:t>
            </a:r>
          </a:p>
          <a:p>
            <a:pPr indent="-341313">
              <a:buSzPct val="45000"/>
              <a:buFont typeface="Wingdings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/>
              <a:t> </a:t>
            </a:r>
            <a:r>
              <a:rPr lang="en-US" sz="1600" b="1" cap="none" dirty="0" err="1" smtClean="0">
                <a:solidFill>
                  <a:srgbClr val="0000FF"/>
                </a:solidFill>
              </a:rPr>
              <a:t>getName</a:t>
            </a:r>
            <a:r>
              <a:rPr lang="en-US" sz="1600" b="1" cap="none" dirty="0" smtClean="0"/>
              <a:t> - the name of the method</a:t>
            </a:r>
          </a:p>
          <a:p>
            <a:pPr indent="-341313">
              <a:buSzPct val="45000"/>
              <a:buFont typeface="Wingdings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cap="none" dirty="0" smtClean="0">
                <a:solidFill>
                  <a:srgbClr val="0000FF"/>
                </a:solidFill>
              </a:rPr>
              <a:t>() </a:t>
            </a:r>
            <a:r>
              <a:rPr lang="en-US" sz="1600" b="1" cap="none" dirty="0" smtClean="0"/>
              <a:t>- this means that our method does not have any parameters</a:t>
            </a:r>
            <a:endParaRPr lang="en-US" sz="1600" b="1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56347"/>
            <a:ext cx="8400960" cy="891454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Example 2: Accessor (Getter) Method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9075" y="1140305"/>
            <a:ext cx="8222400" cy="5031888"/>
          </a:xfrm>
          <a:prstGeom prst="rect">
            <a:avLst/>
          </a:prstGeom>
          <a:ln/>
        </p:spPr>
        <p:txBody>
          <a:bodyPr>
            <a:normAutofit lnSpcReduction="10000"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public class </a:t>
            </a:r>
            <a:r>
              <a:rPr lang="en-US" sz="2400" cap="none" dirty="0" err="1" smtClean="0"/>
              <a:t>StudentRecord</a:t>
            </a:r>
            <a:r>
              <a:rPr lang="en-US" sz="2400" cap="none" dirty="0" smtClean="0"/>
              <a:t> 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private string name;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// some code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cap="none" dirty="0" smtClean="0"/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// an example in which the business logic is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// used to return a value on an </a:t>
            </a:r>
            <a:r>
              <a:rPr lang="en-US" sz="2400" cap="none" dirty="0" err="1" smtClean="0"/>
              <a:t>accessor</a:t>
            </a:r>
            <a:r>
              <a:rPr lang="en-US" sz="2400" cap="none" dirty="0" smtClean="0"/>
              <a:t> method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>
                <a:solidFill>
                  <a:srgbClr val="0000FF"/>
                </a:solidFill>
              </a:rPr>
              <a:t>public double </a:t>
            </a:r>
            <a:r>
              <a:rPr lang="en-US" sz="2400" cap="none" dirty="0" err="1" smtClean="0">
                <a:solidFill>
                  <a:srgbClr val="0000FF"/>
                </a:solidFill>
              </a:rPr>
              <a:t>getAverage</a:t>
            </a:r>
            <a:r>
              <a:rPr lang="en-US" sz="2400" cap="none" dirty="0" smtClean="0">
                <a:solidFill>
                  <a:srgbClr val="0000FF"/>
                </a:solidFill>
              </a:rPr>
              <a:t>(){</a:t>
            </a:r>
          </a:p>
          <a:p>
            <a:pPr lvl="2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cap="none" dirty="0" smtClean="0"/>
              <a:t>double result = 0;</a:t>
            </a:r>
          </a:p>
          <a:p>
            <a:pPr lvl="2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cap="none" dirty="0" smtClean="0"/>
              <a:t>result=(</a:t>
            </a:r>
            <a:r>
              <a:rPr lang="en-US" sz="2200" cap="none" dirty="0" err="1" smtClean="0"/>
              <a:t>mathgrade+englishgrade+sciencegrade</a:t>
            </a:r>
            <a:r>
              <a:rPr lang="en-US" sz="2200" cap="none" dirty="0" smtClean="0"/>
              <a:t>)/3;</a:t>
            </a:r>
          </a:p>
          <a:p>
            <a:pPr lvl="2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cap="none" dirty="0" smtClean="0"/>
              <a:t>return result;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cap="none" dirty="0" smtClean="0"/>
              <a:t>}</a:t>
            </a:r>
            <a:endParaRPr lang="en-US" sz="2400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Mutator (Setter) Method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30"/>
            <a:ext cx="8222400" cy="3971937"/>
          </a:xfrm>
          <a:prstGeom prst="rect">
            <a:avLst/>
          </a:prstGeo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err="1" smtClean="0"/>
              <a:t>mutator</a:t>
            </a:r>
            <a:r>
              <a:rPr lang="en-US" cap="none" dirty="0" smtClean="0"/>
              <a:t> methods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/>
              <a:t>– used to write or change values of our class variables (instance/static).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/>
              <a:t>– usually written as: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cap="none" dirty="0" smtClean="0">
                <a:solidFill>
                  <a:srgbClr val="3333FF"/>
                </a:solidFill>
              </a:rPr>
              <a:t>set&lt;</a:t>
            </a:r>
            <a:r>
              <a:rPr lang="en-US" cap="none" dirty="0" err="1" smtClean="0">
                <a:solidFill>
                  <a:srgbClr val="3333FF"/>
                </a:solidFill>
              </a:rPr>
              <a:t>nameofinstancevariable</a:t>
            </a:r>
            <a:r>
              <a:rPr lang="en-US" cap="none" dirty="0" smtClean="0">
                <a:solidFill>
                  <a:srgbClr val="3333FF"/>
                </a:solidFill>
              </a:rPr>
              <a:t>&gt;</a:t>
            </a:r>
            <a:endParaRPr lang="en-US" cap="none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2400" cy="113916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Example : Mutator (Setter) Method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6953" y="1304078"/>
            <a:ext cx="8222400" cy="4948360"/>
          </a:xfrm>
          <a:prstGeom prst="rect">
            <a:avLst/>
          </a:prstGeo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public class </a:t>
            </a:r>
            <a:r>
              <a:rPr lang="en-US" sz="1800" cap="none" dirty="0" err="1" smtClean="0"/>
              <a:t>StudentRecord</a:t>
            </a:r>
            <a:r>
              <a:rPr lang="en-US" sz="1800" cap="none" dirty="0" smtClean="0"/>
              <a:t> {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private string name;</a:t>
            </a:r>
          </a:p>
          <a:p>
            <a:pPr lvl="1" indent="-2841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  :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   </a:t>
            </a:r>
            <a:r>
              <a:rPr lang="en-US" sz="1800" b="1" cap="none" dirty="0" smtClean="0">
                <a:solidFill>
                  <a:srgbClr val="0000FF"/>
                </a:solidFill>
              </a:rPr>
              <a:t>public void </a:t>
            </a:r>
            <a:r>
              <a:rPr lang="en-US" sz="1800" b="1" cap="none" dirty="0" err="1" smtClean="0">
                <a:solidFill>
                  <a:srgbClr val="0000FF"/>
                </a:solidFill>
              </a:rPr>
              <a:t>setName</a:t>
            </a:r>
            <a:r>
              <a:rPr lang="en-US" sz="1800" b="1" cap="none" dirty="0" smtClean="0">
                <a:solidFill>
                  <a:srgbClr val="0000FF"/>
                </a:solidFill>
              </a:rPr>
              <a:t>( String temp )</a:t>
            </a:r>
            <a:r>
              <a:rPr lang="en-US" sz="1800" cap="none" dirty="0" smtClean="0"/>
              <a:t>{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       name = temp;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    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}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– where,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● </a:t>
            </a:r>
            <a:r>
              <a:rPr lang="en-US" sz="1800" cap="none" dirty="0" smtClean="0">
                <a:solidFill>
                  <a:srgbClr val="0000FF"/>
                </a:solidFill>
              </a:rPr>
              <a:t>public</a:t>
            </a:r>
            <a:r>
              <a:rPr lang="en-US" sz="1800" cap="none" dirty="0" smtClean="0"/>
              <a:t> - means that the method can be called from objects outside the class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● </a:t>
            </a:r>
            <a:r>
              <a:rPr lang="en-US" sz="1800" cap="none" dirty="0" smtClean="0">
                <a:solidFill>
                  <a:srgbClr val="0000FF"/>
                </a:solidFill>
              </a:rPr>
              <a:t>void</a:t>
            </a:r>
            <a:r>
              <a:rPr lang="en-US" sz="1800" cap="none" dirty="0" smtClean="0"/>
              <a:t> - means that the method does not return any value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● </a:t>
            </a:r>
            <a:r>
              <a:rPr lang="en-US" sz="1800" cap="none" dirty="0" err="1" smtClean="0">
                <a:solidFill>
                  <a:srgbClr val="0000FF"/>
                </a:solidFill>
              </a:rPr>
              <a:t>setname</a:t>
            </a:r>
            <a:r>
              <a:rPr lang="en-US" sz="1800" cap="none" dirty="0" smtClean="0"/>
              <a:t> - the name of the method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cap="none" dirty="0" smtClean="0"/>
              <a:t>● </a:t>
            </a:r>
            <a:r>
              <a:rPr lang="en-US" sz="1800" cap="none" dirty="0" smtClean="0">
                <a:solidFill>
                  <a:srgbClr val="0000FF"/>
                </a:solidFill>
              </a:rPr>
              <a:t>(string temp) </a:t>
            </a:r>
            <a:r>
              <a:rPr lang="en-US" sz="1800" cap="none" dirty="0" smtClean="0"/>
              <a:t>- parameter that will be used inside our method</a:t>
            </a:r>
            <a:endParaRPr lang="en-US" sz="1800" cap="non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19" cy="1143480"/>
          </a:xfrm>
        </p:spPr>
        <p:txBody>
          <a:bodyPr>
            <a:normAutofit fontScale="90000"/>
          </a:bodyPr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i="1" dirty="0" smtClean="0"/>
              <a:t>Reading</a:t>
            </a:r>
            <a:r>
              <a:rPr lang="en-US" altLang="en-US" dirty="0" smtClean="0"/>
              <a:t> Inputs From </a:t>
            </a:r>
            <a:r>
              <a:rPr lang="en-US" altLang="en-US" dirty="0" err="1" smtClean="0"/>
              <a:t>BufferedReader</a:t>
            </a:r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66355" y="1017872"/>
            <a:ext cx="71281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 a </a:t>
            </a:r>
            <a:r>
              <a:rPr lang="en-IN" dirty="0" err="1" smtClean="0"/>
              <a:t>BufferedReader</a:t>
            </a:r>
            <a:r>
              <a:rPr lang="en-IN" dirty="0" smtClean="0"/>
              <a:t> object as follows: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err="1" smtClean="0"/>
              <a:t>br</a:t>
            </a:r>
            <a:r>
              <a:rPr lang="en-IN" dirty="0" smtClean="0"/>
              <a:t> = new </a:t>
            </a:r>
            <a:r>
              <a:rPr lang="en-IN" dirty="0" err="1" smtClean="0"/>
              <a:t>BufferedReader</a:t>
            </a:r>
            <a:r>
              <a:rPr lang="en-IN" dirty="0" smtClean="0"/>
              <a:t>(new </a:t>
            </a:r>
            <a:r>
              <a:rPr lang="en-IN" dirty="0" err="1" smtClean="0"/>
              <a:t>InputStreamReader</a:t>
            </a:r>
            <a:r>
              <a:rPr lang="en-IN" dirty="0" smtClean="0"/>
              <a:t>(</a:t>
            </a:r>
            <a:r>
              <a:rPr lang="en-IN" dirty="0" err="1" smtClean="0"/>
              <a:t>System.in</a:t>
            </a:r>
            <a:r>
              <a:rPr lang="en-IN" dirty="0" smtClean="0"/>
              <a:t>));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To read a String      </a:t>
            </a:r>
            <a:r>
              <a:rPr lang="en-IN" dirty="0" smtClean="0"/>
              <a:t>		</a:t>
            </a:r>
            <a:r>
              <a:rPr lang="en-IN" dirty="0" err="1" smtClean="0"/>
              <a:t>String</a:t>
            </a:r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  = </a:t>
            </a:r>
            <a:r>
              <a:rPr lang="en-IN" dirty="0" err="1" smtClean="0"/>
              <a:t>br.readLine</a:t>
            </a:r>
            <a:r>
              <a:rPr lang="en-IN" dirty="0" smtClean="0"/>
              <a:t>();  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To </a:t>
            </a:r>
            <a:r>
              <a:rPr lang="en-IN" dirty="0" smtClean="0">
                <a:solidFill>
                  <a:srgbClr val="FF0000"/>
                </a:solidFill>
              </a:rPr>
              <a:t>read a char 		       </a:t>
            </a:r>
            <a:r>
              <a:rPr lang="en-IN" dirty="0" smtClean="0"/>
              <a:t>	</a:t>
            </a:r>
            <a:r>
              <a:rPr lang="en-IN" dirty="0" err="1" smtClean="0"/>
              <a:t>char</a:t>
            </a:r>
            <a:r>
              <a:rPr lang="en-IN" dirty="0" smtClean="0"/>
              <a:t> </a:t>
            </a:r>
            <a:r>
              <a:rPr lang="en-IN" dirty="0" err="1" smtClean="0"/>
              <a:t>ch</a:t>
            </a:r>
            <a:r>
              <a:rPr lang="en-IN" dirty="0" smtClean="0"/>
              <a:t> = (char) </a:t>
            </a:r>
            <a:r>
              <a:rPr lang="en-IN" dirty="0" err="1" smtClean="0"/>
              <a:t>br.read</a:t>
            </a:r>
            <a:r>
              <a:rPr lang="en-IN" dirty="0" smtClean="0"/>
              <a:t>(); </a:t>
            </a:r>
            <a:r>
              <a:rPr lang="en-IN" dirty="0" smtClean="0"/>
              <a:t>      or  char </a:t>
            </a:r>
            <a:r>
              <a:rPr lang="en-IN" dirty="0" err="1" smtClean="0"/>
              <a:t>ch</a:t>
            </a:r>
            <a:r>
              <a:rPr lang="en-IN" dirty="0" smtClean="0"/>
              <a:t> = </a:t>
            </a:r>
            <a:r>
              <a:rPr lang="en-IN" dirty="0" err="1" smtClean="0"/>
              <a:t>br.readLine</a:t>
            </a:r>
            <a:r>
              <a:rPr lang="en-IN" dirty="0" smtClean="0"/>
              <a:t>().</a:t>
            </a:r>
            <a:r>
              <a:rPr lang="en-IN" dirty="0" err="1" smtClean="0"/>
              <a:t>charAt</a:t>
            </a:r>
            <a:r>
              <a:rPr lang="en-IN" dirty="0" smtClean="0"/>
              <a:t>(0);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To read a Integer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Integer.parseInt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);       or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Integer.parseInt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());</a:t>
            </a:r>
          </a:p>
          <a:p>
            <a:endParaRPr lang="en-IN" dirty="0" smtClean="0"/>
          </a:p>
          <a:p>
            <a:r>
              <a:rPr lang="en-IN" dirty="0" smtClean="0"/>
              <a:t>You can </a:t>
            </a:r>
            <a:r>
              <a:rPr lang="en-IN" dirty="0" smtClean="0">
                <a:solidFill>
                  <a:srgbClr val="FF0000"/>
                </a:solidFill>
              </a:rPr>
              <a:t>read  input values at a time </a:t>
            </a:r>
            <a:r>
              <a:rPr lang="en-IN" dirty="0" smtClean="0"/>
              <a:t>using </a:t>
            </a:r>
            <a:r>
              <a:rPr lang="en-IN" dirty="0" err="1" smtClean="0"/>
              <a:t>readLine</a:t>
            </a:r>
            <a:r>
              <a:rPr lang="en-IN" dirty="0" smtClean="0"/>
              <a:t>() </a:t>
            </a:r>
            <a:r>
              <a:rPr lang="en-IN" dirty="0" err="1" smtClean="0"/>
              <a:t>seperated</a:t>
            </a:r>
            <a:r>
              <a:rPr lang="en-IN" dirty="0" smtClean="0"/>
              <a:t> with delimiter like ‘,’ then use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err="1" smtClean="0"/>
              <a:t>StringTokenizer</a:t>
            </a:r>
            <a:r>
              <a:rPr lang="en-IN" dirty="0" smtClean="0"/>
              <a:t> </a:t>
            </a:r>
            <a:r>
              <a:rPr lang="en-IN" dirty="0" err="1" smtClean="0"/>
              <a:t>st</a:t>
            </a:r>
            <a:r>
              <a:rPr lang="en-IN" dirty="0" smtClean="0"/>
              <a:t> = new </a:t>
            </a:r>
            <a:r>
              <a:rPr lang="en-IN" dirty="0" err="1" smtClean="0"/>
              <a:t>StringTokenizer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,”,”);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Collect </a:t>
            </a:r>
            <a:r>
              <a:rPr lang="en-IN" dirty="0" smtClean="0">
                <a:solidFill>
                  <a:srgbClr val="FF0000"/>
                </a:solidFill>
              </a:rPr>
              <a:t>individual tokens </a:t>
            </a:r>
            <a:r>
              <a:rPr lang="en-IN" dirty="0" smtClean="0"/>
              <a:t>from </a:t>
            </a:r>
            <a:r>
              <a:rPr lang="en-IN" dirty="0" err="1" smtClean="0"/>
              <a:t>st</a:t>
            </a:r>
            <a:r>
              <a:rPr lang="en-IN" dirty="0" smtClean="0"/>
              <a:t> using </a:t>
            </a:r>
            <a:r>
              <a:rPr lang="en-IN" dirty="0" err="1" smtClean="0"/>
              <a:t>nextToken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	</a:t>
            </a:r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smtClean="0"/>
              <a:t>String token = </a:t>
            </a:r>
            <a:r>
              <a:rPr lang="en-IN" dirty="0" err="1" smtClean="0"/>
              <a:t>st.nextToken</a:t>
            </a:r>
            <a:r>
              <a:rPr lang="en-IN" dirty="0" smtClean="0"/>
              <a:t>();</a:t>
            </a:r>
          </a:p>
          <a:p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9472" y="428029"/>
            <a:ext cx="7773338" cy="6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Taking input from the user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6502" y="1178011"/>
            <a:ext cx="6691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From properties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Create a file name </a:t>
            </a:r>
            <a:r>
              <a:rPr lang="en-IN" dirty="0" err="1" smtClean="0">
                <a:solidFill>
                  <a:srgbClr val="000000"/>
                </a:solidFill>
              </a:rPr>
              <a:t>db.properties</a:t>
            </a:r>
            <a:r>
              <a:rPr lang="en-IN" dirty="0" smtClean="0">
                <a:solidFill>
                  <a:srgbClr val="000000"/>
                </a:solidFill>
              </a:rPr>
              <a:t> and data as key=value format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Read the properties file using </a:t>
            </a:r>
            <a:r>
              <a:rPr lang="en-IN" dirty="0" err="1" smtClean="0">
                <a:solidFill>
                  <a:srgbClr val="000000"/>
                </a:solidFill>
              </a:rPr>
              <a:t>FileReader</a:t>
            </a:r>
            <a:r>
              <a:rPr lang="en-IN" dirty="0" smtClean="0">
                <a:solidFill>
                  <a:srgbClr val="000000"/>
                </a:solidFill>
              </a:rPr>
              <a:t>  and properties class in main method as follows: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4966" y="1937074"/>
            <a:ext cx="2877411" cy="964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2937" y="3776153"/>
            <a:ext cx="3493294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609121" y="456529"/>
            <a:ext cx="8229599" cy="8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5000" dirty="0">
                <a:solidFill>
                  <a:srgbClr val="04617B"/>
                </a:solidFill>
                <a:latin typeface="Times New Roman" pitchFamily="16" charset="0"/>
                <a:cs typeface="Times New Roman" pitchFamily="16" charset="0"/>
              </a:rPr>
              <a:t>Arrays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6481" y="1600010"/>
            <a:ext cx="8229599" cy="4922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266700" indent="-266700" eaLnBrk="1" hangingPunct="1">
              <a:lnSpc>
                <a:spcPct val="90000"/>
              </a:lnSpc>
              <a:spcBef>
                <a:spcPts val="550"/>
              </a:spcBef>
              <a:buClr>
                <a:srgbClr val="0BD0D9"/>
              </a:buClr>
              <a:buSzPct val="95000"/>
              <a:buFont typeface="Wingdings" charset="2"/>
              <a:buChar char="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fixed-size sequential collection of similar elements</a:t>
            </a:r>
          </a:p>
          <a:p>
            <a:pPr marL="266700" indent="-266700" eaLnBrk="1" hangingPunct="1">
              <a:lnSpc>
                <a:spcPct val="90000"/>
              </a:lnSpc>
              <a:spcBef>
                <a:spcPts val="550"/>
              </a:spcBef>
              <a:buClr>
                <a:srgbClr val="0BD0D9"/>
              </a:buClr>
              <a:buSzPct val="95000"/>
              <a:buFont typeface="Wingdings" charset="2"/>
              <a:buChar char="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It is static DS, since size of array must be specified at declaration time</a:t>
            </a:r>
          </a:p>
          <a:p>
            <a:pPr marL="266700" indent="-266700" eaLnBrk="1" hangingPunct="1">
              <a:lnSpc>
                <a:spcPct val="90000"/>
              </a:lnSpc>
              <a:spcBef>
                <a:spcPts val="550"/>
              </a:spcBef>
              <a:buClr>
                <a:srgbClr val="0BD0D9"/>
              </a:buClr>
              <a:buSzPct val="95000"/>
              <a:buFont typeface="Wingdings" charset="2"/>
              <a:buChar char="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Creation, initialization and accessing array</a:t>
            </a:r>
          </a:p>
          <a:p>
            <a:pPr marL="271463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200" dirty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arrayRefVar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; // preferred way. or </a:t>
            </a:r>
          </a:p>
          <a:p>
            <a:pPr marL="271463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200" dirty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arrayRefVar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[]; // works but not  preferred way.</a:t>
            </a:r>
          </a:p>
          <a:p>
            <a:pPr marL="266700" indent="-266700" eaLnBrk="1" hangingPunct="1">
              <a:lnSpc>
                <a:spcPct val="90000"/>
              </a:lnSpc>
              <a:spcBef>
                <a:spcPts val="550"/>
              </a:spcBef>
              <a:buClr>
                <a:srgbClr val="0BD0D9"/>
              </a:buClr>
              <a:buSzPct val="95000"/>
              <a:buFont typeface="Wingdings" charset="2"/>
              <a:buChar char="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Initialization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:</a:t>
            </a: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arrayRefVar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= new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arraySize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];  or</a:t>
            </a: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arrayRefVar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= {value0, value1, ...,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valuek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};</a:t>
            </a: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</a:t>
            </a: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[] </a:t>
            </a:r>
            <a:r>
              <a:rPr lang="en-US" sz="220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numberArray</a:t>
            </a:r>
            <a:r>
              <a:rPr lang="en-US" sz="2200" dirty="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={1,2,3};</a:t>
            </a:r>
          </a:p>
          <a:p>
            <a:pPr marL="273050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200" dirty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1463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200" dirty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1463" indent="-266700" eaLnBrk="1" hangingPunct="1">
              <a:lnSpc>
                <a:spcPct val="90000"/>
              </a:lnSpc>
              <a:spcBef>
                <a:spcPts val="550"/>
              </a:spcBef>
              <a:buSzPct val="95000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/>
            </a:pPr>
            <a:endParaRPr lang="en-US" sz="2200" dirty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80160" y="838168"/>
            <a:ext cx="8229601" cy="51053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 b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Multi- dimensional array :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 b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[][] </a:t>
            </a: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numberArray </a:t>
            </a:r>
            <a:r>
              <a:rPr lang="en-US" sz="2400" b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= {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 {10, 20, 30, 40, 50},{60,70,80}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  };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endParaRPr lang="en-US" sz="240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System.out.println("size"+ numberArray.length);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System.out.println("size"+ numberArray [0].length);       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endParaRPr lang="en-US" sz="240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66700" indent="-260350" eaLnBrk="1" hangingPunct="1">
              <a:spcBef>
                <a:spcPts val="60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Each element in array is accessed using index value.</a:t>
            </a:r>
          </a:p>
          <a:p>
            <a:pPr marL="266700" indent="-260350" eaLnBrk="1" hangingPunct="1">
              <a:spcBef>
                <a:spcPts val="60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In java, since array is a object, manipulation can be done using some predefined methods 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endParaRPr lang="en-US" sz="240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/>
            </a:pPr>
            <a:endParaRPr lang="en-US" sz="240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305280" y="532856"/>
            <a:ext cx="8229601" cy="68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dirty="0">
                <a:solidFill>
                  <a:srgbClr val="04617B"/>
                </a:solidFill>
                <a:latin typeface="Times New Roman" pitchFamily="16" charset="0"/>
                <a:cs typeface="Times New Roman" pitchFamily="16" charset="0"/>
              </a:rPr>
              <a:t>Methods 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228961" y="1142040"/>
            <a:ext cx="8838720" cy="5257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copyOfRange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():copies array elements, but destination array is returned by the method.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copyOfRange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(Object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src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srcPos,int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destPos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copyOf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(Object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src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length)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binarySearch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(Object []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src,object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key);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equals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(Object[] a1, object[] a2);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fill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(Object[] a1,int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val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);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sort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(Object[]);</a:t>
            </a:r>
          </a:p>
          <a:p>
            <a:pPr marL="273050" indent="-266700" eaLnBrk="1" hangingPunct="1">
              <a:spcBef>
                <a:spcPts val="5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3050" indent="-266700" eaLnBrk="1" hangingPunct="1">
              <a:spcBef>
                <a:spcPts val="5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Ex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US" altLang="en-US" sz="2000" dirty="0" err="1">
                <a:solidFill>
                  <a:srgbClr val="000000"/>
                </a:solidFill>
                <a:latin typeface="Constantia" pitchFamily="16" charset="0"/>
              </a:rPr>
              <a:t>Arrays.</a:t>
            </a:r>
            <a:r>
              <a:rPr lang="en-US" altLang="en-US" sz="2000" i="1" dirty="0" err="1">
                <a:solidFill>
                  <a:srgbClr val="000000"/>
                </a:solidFill>
                <a:latin typeface="Constantia" pitchFamily="16" charset="0"/>
              </a:rPr>
              <a:t>sort</a:t>
            </a:r>
            <a:r>
              <a:rPr lang="en-US" altLang="en-US" sz="2000" i="1" dirty="0">
                <a:solidFill>
                  <a:srgbClr val="000000"/>
                </a:solidFill>
                <a:latin typeface="Constantia" pitchFamily="16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Constantia" pitchFamily="16" charset="0"/>
              </a:rPr>
              <a:t>arr</a:t>
            </a:r>
            <a:r>
              <a:rPr lang="en-US" altLang="en-US" sz="2000" i="1" dirty="0">
                <a:solidFill>
                  <a:srgbClr val="000000"/>
                </a:solidFill>
                <a:latin typeface="Constantia" pitchFamily="16" charset="0"/>
              </a:rPr>
              <a:t>);</a:t>
            </a:r>
          </a:p>
          <a:p>
            <a:pPr marL="273050" indent="-266700" eaLnBrk="1" hangingPunct="1">
              <a:spcBef>
                <a:spcPts val="5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endParaRPr lang="en-US" altLang="en-US" sz="2000" i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3050" indent="-266700" eaLnBrk="1" hangingPunct="1">
              <a:spcBef>
                <a:spcPts val="5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tantia" pitchFamily="16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tantia" pitchFamily="16" charset="0"/>
              </a:rPr>
              <a:t>Arrays.</a:t>
            </a:r>
            <a:r>
              <a:rPr lang="en-US" altLang="en-US" sz="2000" i="1" dirty="0" err="1">
                <a:solidFill>
                  <a:srgbClr val="000000"/>
                </a:solidFill>
                <a:latin typeface="Constantia" pitchFamily="16" charset="0"/>
              </a:rPr>
              <a:t>binarySearch</a:t>
            </a:r>
            <a:r>
              <a:rPr lang="en-US" altLang="en-US" sz="2000" i="1" dirty="0">
                <a:solidFill>
                  <a:srgbClr val="000000"/>
                </a:solidFill>
                <a:latin typeface="Constantia" pitchFamily="16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Constantia" pitchFamily="16" charset="0"/>
              </a:rPr>
              <a:t>arr</a:t>
            </a:r>
            <a:r>
              <a:rPr lang="en-US" altLang="en-US" sz="2000" i="1" dirty="0">
                <a:solidFill>
                  <a:srgbClr val="000000"/>
                </a:solidFill>
                <a:latin typeface="Constantia" pitchFamily="16" charset="0"/>
              </a:rPr>
              <a:t>, 2);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</a:t>
            </a:r>
          </a:p>
          <a:p>
            <a:pPr marL="273050" indent="-266700" eaLnBrk="1" hangingPunct="1">
              <a:spcBef>
                <a:spcPts val="5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  <a:tab pos="9601200" algn="l"/>
              </a:tabLst>
            </a:pPr>
            <a:endParaRPr lang="en-US" altLang="en-US" sz="2000" i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380160" y="380200"/>
            <a:ext cx="8229601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eaLnBrk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5000">
                <a:solidFill>
                  <a:srgbClr val="04617B"/>
                </a:solidFill>
                <a:latin typeface="Calibri" pitchFamily="32" charset="0"/>
              </a:rPr>
              <a:t>System class method for arrays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56481" y="1600008"/>
            <a:ext cx="8229599" cy="49526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System.arraycopy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(): efficiently copy data from one array into another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public static void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arraycopy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(Object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src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srcPos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, Object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dest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destPos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length)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latin typeface="Constantia" pitchFamily="16" charset="0"/>
              </a:rPr>
              <a:t>srcPos</a:t>
            </a:r>
            <a:r>
              <a:rPr lang="en-US" altLang="en-US" sz="2400" dirty="0">
                <a:solidFill>
                  <a:srgbClr val="000000"/>
                </a:solidFill>
                <a:latin typeface="Constantia" pitchFamily="16" charset="0"/>
              </a:rPr>
              <a:t>: element position in the source array from which elements are to be copied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latin typeface="Constantia" pitchFamily="16" charset="0"/>
              </a:rPr>
              <a:t>destPos</a:t>
            </a:r>
            <a:r>
              <a:rPr lang="en-US" altLang="en-US" sz="2400" dirty="0">
                <a:solidFill>
                  <a:srgbClr val="000000"/>
                </a:solidFill>
                <a:latin typeface="Constantia" pitchFamily="16" charset="0"/>
              </a:rPr>
              <a:t>: element position in the destination array to where elements to be copied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Constantia" pitchFamily="16" charset="0"/>
              </a:rPr>
              <a:t>Length: no of elements to be copied</a:t>
            </a:r>
          </a:p>
          <a:p>
            <a:pPr marL="273050" indent="-266700" eaLnBrk="1" hangingPunct="1">
              <a:spcBef>
                <a:spcPts val="6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endParaRPr lang="en-US" altLang="en-US" sz="2400" dirty="0">
              <a:solidFill>
                <a:srgbClr val="000000"/>
              </a:solidFill>
              <a:latin typeface="Constantia" pitchFamily="16" charset="0"/>
            </a:endParaRPr>
          </a:p>
          <a:p>
            <a:pPr marL="273050" indent="-266700" eaLnBrk="1" hangingPunct="1">
              <a:spcBef>
                <a:spcPts val="700"/>
              </a:spcBef>
              <a:buSzPct val="9500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Constantia" pitchFamily="16" charset="0"/>
              </a:rPr>
              <a:t>Ex: </a:t>
            </a:r>
            <a:r>
              <a:rPr lang="sv-SE" altLang="en-US" sz="2800" dirty="0">
                <a:solidFill>
                  <a:srgbClr val="000000"/>
                </a:solidFill>
                <a:latin typeface="Constantia" pitchFamily="16" charset="0"/>
              </a:rPr>
              <a:t>System.</a:t>
            </a:r>
            <a:r>
              <a:rPr lang="sv-SE" altLang="en-US" sz="2800" i="1" dirty="0">
                <a:solidFill>
                  <a:srgbClr val="000000"/>
                </a:solidFill>
                <a:latin typeface="Constantia" pitchFamily="16" charset="0"/>
              </a:rPr>
              <a:t>arraycopy(arr1, 0, arr2, 1, 3);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2035</Words>
  <Application>Microsoft Office PowerPoint</Application>
  <PresentationFormat>On-screen Show (4:3)</PresentationFormat>
  <Paragraphs>485</Paragraphs>
  <Slides>38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Scanner class</vt:lpstr>
      <vt:lpstr>Reading Inputs From Keyboard</vt:lpstr>
      <vt:lpstr>Reading Inputs From BufferedReader</vt:lpstr>
      <vt:lpstr>Slide 5</vt:lpstr>
      <vt:lpstr>Slide 6</vt:lpstr>
      <vt:lpstr>Slide 7</vt:lpstr>
      <vt:lpstr>Slide 8</vt:lpstr>
      <vt:lpstr>Slide 9</vt:lpstr>
      <vt:lpstr>Object Oriented Programming (OOPs)</vt:lpstr>
      <vt:lpstr>Object Oriented Programming (OOPs)</vt:lpstr>
      <vt:lpstr>Object Oriented Programming (OOPs)</vt:lpstr>
      <vt:lpstr>Slide 13</vt:lpstr>
      <vt:lpstr>Classes in java</vt:lpstr>
      <vt:lpstr>Classes and objects</vt:lpstr>
      <vt:lpstr>Classes and objects</vt:lpstr>
      <vt:lpstr>Method Overloading in Java </vt:lpstr>
      <vt:lpstr>Method Overloading in Java </vt:lpstr>
      <vt:lpstr>Classes and objects</vt:lpstr>
      <vt:lpstr>Object creation using newInstance() method</vt:lpstr>
      <vt:lpstr>CONSTRUCTORS</vt:lpstr>
      <vt:lpstr>Slide 22</vt:lpstr>
      <vt:lpstr>Slide 23</vt:lpstr>
      <vt:lpstr>Slide 24</vt:lpstr>
      <vt:lpstr>Slide 25</vt:lpstr>
      <vt:lpstr>Method Overloading</vt:lpstr>
      <vt:lpstr>Example : Method Overloading</vt:lpstr>
      <vt:lpstr>Example</vt:lpstr>
      <vt:lpstr>Output</vt:lpstr>
      <vt:lpstr>Slide 30</vt:lpstr>
      <vt:lpstr>Slide 31</vt:lpstr>
      <vt:lpstr>Slide 32</vt:lpstr>
      <vt:lpstr>Slide 33</vt:lpstr>
      <vt:lpstr>Slide 34</vt:lpstr>
      <vt:lpstr>Example 1: Accessor (Getter) Method</vt:lpstr>
      <vt:lpstr>Example 2: Accessor (Getter) Method</vt:lpstr>
      <vt:lpstr>Mutator (Setter) Method</vt:lpstr>
      <vt:lpstr>Example : Mutator (Setter) Method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saritha</dc:creator>
  <cp:lastModifiedBy>saritha</cp:lastModifiedBy>
  <cp:revision>1</cp:revision>
  <dcterms:created xsi:type="dcterms:W3CDTF">2015-09-16T06:03:14Z</dcterms:created>
  <dcterms:modified xsi:type="dcterms:W3CDTF">2015-09-16T06:11:15Z</dcterms:modified>
</cp:coreProperties>
</file>