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260" r:id="rId12"/>
    <p:sldId id="261" r:id="rId13"/>
    <p:sldId id="262" r:id="rId14"/>
    <p:sldId id="279" r:id="rId15"/>
    <p:sldId id="263" r:id="rId16"/>
    <p:sldId id="282" r:id="rId17"/>
    <p:sldId id="283" r:id="rId18"/>
    <p:sldId id="306" r:id="rId19"/>
    <p:sldId id="307" r:id="rId20"/>
    <p:sldId id="264" r:id="rId21"/>
    <p:sldId id="265" r:id="rId22"/>
    <p:sldId id="292" r:id="rId23"/>
    <p:sldId id="293" r:id="rId24"/>
    <p:sldId id="294" r:id="rId25"/>
    <p:sldId id="295" r:id="rId26"/>
    <p:sldId id="285" r:id="rId27"/>
    <p:sldId id="286" r:id="rId28"/>
    <p:sldId id="308" r:id="rId29"/>
    <p:sldId id="277" r:id="rId30"/>
    <p:sldId id="284" r:id="rId31"/>
    <p:sldId id="267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0" autoAdjust="0"/>
    <p:restoredTop sz="94660"/>
  </p:normalViewPr>
  <p:slideViewPr>
    <p:cSldViewPr snapToGrid="0">
      <p:cViewPr>
        <p:scale>
          <a:sx n="66" d="100"/>
          <a:sy n="66" d="100"/>
        </p:scale>
        <p:origin x="-822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xmlns="" val="23129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950976"/>
          </a:xfrm>
        </p:spPr>
        <p:txBody>
          <a:bodyPr>
            <a:normAutofit/>
          </a:bodyPr>
          <a:lstStyle/>
          <a:p>
            <a:r>
              <a:rPr lang="en-IN" dirty="0" smtClean="0"/>
              <a:t>Java static nested class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736980"/>
            <a:ext cx="1035865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interface</a:t>
            </a:r>
            <a:r>
              <a:rPr lang="en-IN" sz="2400" dirty="0" smtClean="0"/>
              <a:t> </a:t>
            </a:r>
            <a:r>
              <a:rPr lang="en-IN" sz="2400" dirty="0" err="1" smtClean="0"/>
              <a:t>Showable</a:t>
            </a:r>
            <a:r>
              <a:rPr lang="en-IN" sz="2400" dirty="0" smtClean="0"/>
              <a:t>{  </a:t>
            </a:r>
          </a:p>
          <a:p>
            <a:r>
              <a:rPr lang="en-IN" sz="2400" dirty="0" smtClean="0"/>
              <a:t>  </a:t>
            </a:r>
            <a:r>
              <a:rPr lang="en-IN" sz="2400" b="1" dirty="0" smtClean="0"/>
              <a:t>void</a:t>
            </a:r>
            <a:r>
              <a:rPr lang="en-IN" sz="2400" dirty="0" smtClean="0"/>
              <a:t> show();  </a:t>
            </a:r>
          </a:p>
          <a:p>
            <a:r>
              <a:rPr lang="en-IN" sz="2400" dirty="0" smtClean="0"/>
              <a:t>  </a:t>
            </a:r>
            <a:r>
              <a:rPr lang="en-IN" sz="2400" b="1" dirty="0" smtClean="0"/>
              <a:t>interface</a:t>
            </a:r>
            <a:r>
              <a:rPr lang="en-IN" sz="2400" dirty="0" smtClean="0"/>
              <a:t> Message{  </a:t>
            </a:r>
          </a:p>
          <a:p>
            <a:r>
              <a:rPr lang="en-IN" sz="2400" dirty="0" smtClean="0"/>
              <a:t>   </a:t>
            </a:r>
            <a:r>
              <a:rPr lang="en-IN" sz="2400" b="1" dirty="0" smtClean="0"/>
              <a:t>void</a:t>
            </a:r>
            <a:r>
              <a:rPr lang="en-IN" sz="2400" dirty="0" smtClean="0"/>
              <a:t> </a:t>
            </a:r>
            <a:r>
              <a:rPr lang="en-IN" sz="2400" dirty="0" err="1" smtClean="0"/>
              <a:t>msg</a:t>
            </a:r>
            <a:r>
              <a:rPr lang="en-IN" sz="2400" dirty="0" smtClean="0"/>
              <a:t>();  </a:t>
            </a:r>
          </a:p>
          <a:p>
            <a:r>
              <a:rPr lang="en-IN" sz="2400" dirty="0" smtClean="0"/>
              <a:t>  }  </a:t>
            </a:r>
          </a:p>
          <a:p>
            <a:r>
              <a:rPr lang="en-IN" sz="2400" dirty="0" smtClean="0"/>
              <a:t>}  </a:t>
            </a:r>
          </a:p>
          <a:p>
            <a:r>
              <a:rPr lang="en-IN" sz="2400" dirty="0" smtClean="0"/>
              <a:t>  </a:t>
            </a:r>
          </a:p>
          <a:p>
            <a:r>
              <a:rPr lang="en-IN" sz="2400" b="1" dirty="0" smtClean="0"/>
              <a:t>class</a:t>
            </a:r>
            <a:r>
              <a:rPr lang="en-IN" sz="2400" dirty="0" smtClean="0"/>
              <a:t> TestNestedInterface1 </a:t>
            </a:r>
            <a:r>
              <a:rPr lang="en-IN" sz="2400" b="1" dirty="0" smtClean="0"/>
              <a:t>implements</a:t>
            </a:r>
            <a:r>
              <a:rPr lang="en-IN" sz="2400" dirty="0" smtClean="0"/>
              <a:t> </a:t>
            </a:r>
            <a:r>
              <a:rPr lang="en-IN" sz="2400" dirty="0" err="1" smtClean="0"/>
              <a:t>Showable.Message</a:t>
            </a:r>
            <a:r>
              <a:rPr lang="en-IN" sz="2400" dirty="0" smtClean="0"/>
              <a:t>{  </a:t>
            </a:r>
          </a:p>
          <a:p>
            <a:r>
              <a:rPr lang="en-IN" sz="2400" dirty="0" smtClean="0"/>
              <a:t> </a:t>
            </a:r>
            <a:r>
              <a:rPr lang="en-IN" sz="2400" b="1" dirty="0" smtClean="0"/>
              <a:t>public</a:t>
            </a:r>
            <a:r>
              <a:rPr lang="en-IN" sz="2400" dirty="0" smtClean="0"/>
              <a:t> </a:t>
            </a:r>
            <a:r>
              <a:rPr lang="en-IN" sz="2400" b="1" dirty="0" smtClean="0"/>
              <a:t>void</a:t>
            </a:r>
            <a:r>
              <a:rPr lang="en-IN" sz="2400" dirty="0" smtClean="0"/>
              <a:t> </a:t>
            </a:r>
            <a:r>
              <a:rPr lang="en-IN" sz="2400" dirty="0" err="1" smtClean="0"/>
              <a:t>msg</a:t>
            </a:r>
            <a:r>
              <a:rPr lang="en-IN" sz="2400" dirty="0" smtClean="0"/>
              <a:t>(){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("Hello nested interface");}  </a:t>
            </a:r>
          </a:p>
          <a:p>
            <a:r>
              <a:rPr lang="en-IN" sz="2400" dirty="0" smtClean="0"/>
              <a:t>  </a:t>
            </a:r>
          </a:p>
          <a:p>
            <a:r>
              <a:rPr lang="en-IN" sz="2400" dirty="0" smtClean="0"/>
              <a:t> </a:t>
            </a:r>
            <a:r>
              <a:rPr lang="en-IN" sz="2400" b="1" dirty="0" smtClean="0"/>
              <a:t>public</a:t>
            </a:r>
            <a:r>
              <a:rPr lang="en-IN" sz="2400" dirty="0" smtClean="0"/>
              <a:t> </a:t>
            </a:r>
            <a:r>
              <a:rPr lang="en-IN" sz="2400" b="1" dirty="0" smtClean="0"/>
              <a:t>static</a:t>
            </a:r>
            <a:r>
              <a:rPr lang="en-IN" sz="2400" dirty="0" smtClean="0"/>
              <a:t> </a:t>
            </a:r>
            <a:r>
              <a:rPr lang="en-IN" sz="2400" b="1" dirty="0" smtClean="0"/>
              <a:t>void</a:t>
            </a:r>
            <a:r>
              <a:rPr lang="en-IN" sz="2400" dirty="0" smtClean="0"/>
              <a:t> main(String </a:t>
            </a:r>
            <a:r>
              <a:rPr lang="en-IN" sz="2400" dirty="0" err="1" smtClean="0"/>
              <a:t>args</a:t>
            </a:r>
            <a:r>
              <a:rPr lang="en-IN" sz="2400" dirty="0" smtClean="0"/>
              <a:t>[]){  </a:t>
            </a:r>
          </a:p>
          <a:p>
            <a:r>
              <a:rPr lang="en-IN" sz="2400" dirty="0" smtClean="0"/>
              <a:t>  </a:t>
            </a:r>
            <a:r>
              <a:rPr lang="en-IN" sz="2400" dirty="0" err="1" smtClean="0"/>
              <a:t>Showable.Message</a:t>
            </a:r>
            <a:r>
              <a:rPr lang="en-IN" sz="2400" dirty="0" smtClean="0"/>
              <a:t> message=</a:t>
            </a:r>
            <a:r>
              <a:rPr lang="en-IN" sz="2400" b="1" dirty="0" smtClean="0"/>
              <a:t>new</a:t>
            </a:r>
            <a:r>
              <a:rPr lang="en-IN" sz="2400" dirty="0" smtClean="0"/>
              <a:t> TestNestedInterface1();//</a:t>
            </a:r>
            <a:r>
              <a:rPr lang="en-IN" sz="2400" dirty="0" err="1" smtClean="0"/>
              <a:t>upcasting</a:t>
            </a:r>
            <a:r>
              <a:rPr lang="en-IN" sz="2400" dirty="0" smtClean="0"/>
              <a:t> here  </a:t>
            </a:r>
          </a:p>
          <a:p>
            <a:r>
              <a:rPr lang="en-IN" sz="2400" dirty="0" smtClean="0"/>
              <a:t>  message.msg();  </a:t>
            </a:r>
          </a:p>
          <a:p>
            <a:r>
              <a:rPr lang="en-IN" sz="2400" dirty="0" smtClean="0"/>
              <a:t> }  </a:t>
            </a:r>
          </a:p>
          <a:p>
            <a:r>
              <a:rPr lang="en-IN" sz="2400" dirty="0" smtClean="0"/>
              <a:t>}  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34" y="256053"/>
            <a:ext cx="10364451" cy="5430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ACCESS </a:t>
            </a:r>
            <a:r>
              <a:rPr lang="en-IN" dirty="0" err="1" smtClean="0"/>
              <a:t>specifiers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53818" y="1441622"/>
            <a:ext cx="104956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 </a:t>
            </a:r>
            <a:r>
              <a:rPr lang="en-IN" dirty="0"/>
              <a:t>simple program file can contain more than one class but only one of them should be declared as public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more than one class is declared in the same program </a:t>
            </a:r>
            <a:r>
              <a:rPr lang="en-IN" dirty="0" smtClean="0"/>
              <a:t>file,</a:t>
            </a:r>
            <a:r>
              <a:rPr lang="en-IN" dirty="0"/>
              <a:t> both of them will be considered as different classes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Access </a:t>
            </a:r>
            <a:r>
              <a:rPr lang="en-IN" b="1" dirty="0" err="1"/>
              <a:t>specifiers</a:t>
            </a:r>
            <a:r>
              <a:rPr lang="en-IN" b="1" dirty="0"/>
              <a:t> for classes </a:t>
            </a:r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Access </a:t>
            </a:r>
            <a:r>
              <a:rPr lang="en-IN" b="1" dirty="0" err="1"/>
              <a:t>specifiers</a:t>
            </a:r>
            <a:r>
              <a:rPr lang="en-IN" b="1" dirty="0"/>
              <a:t> for instance variables </a:t>
            </a:r>
            <a:endParaRPr lang="en-IN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four access </a:t>
            </a:r>
            <a:r>
              <a:rPr lang="en-IN" dirty="0" err="1"/>
              <a:t>specifiers</a:t>
            </a:r>
            <a:r>
              <a:rPr lang="en-IN" dirty="0"/>
              <a:t>- public, private, protected and the default </a:t>
            </a:r>
            <a:r>
              <a:rPr lang="en-IN" dirty="0" smtClean="0"/>
              <a:t>restriction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variable is declared as public, it can be modified from all classes in the same or different packages.</a:t>
            </a:r>
            <a:endParaRPr lang="en-I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If the variable is private, access is restricted to the class itself</a:t>
            </a:r>
            <a:endParaRPr lang="en-IN" b="1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2569889"/>
              </p:ext>
            </p:extLst>
          </p:nvPr>
        </p:nvGraphicFramePr>
        <p:xfrm>
          <a:off x="2034792" y="3111900"/>
          <a:ext cx="5354675" cy="1420190"/>
        </p:xfrm>
        <a:graphic>
          <a:graphicData uri="http://schemas.openxmlformats.org/drawingml/2006/table">
            <a:tbl>
              <a:tblPr/>
              <a:tblGrid>
                <a:gridCol w="1070935"/>
                <a:gridCol w="1070935"/>
                <a:gridCol w="930921"/>
                <a:gridCol w="1062681"/>
                <a:gridCol w="1219203"/>
              </a:tblGrid>
              <a:tr h="345770"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66675" marR="66675" marT="47625" marB="3810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8A2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solidFill>
                            <a:srgbClr val="FFFFFF"/>
                          </a:solidFill>
                          <a:effectLst/>
                        </a:rPr>
                        <a:t>public</a:t>
                      </a:r>
                    </a:p>
                  </a:txBody>
                  <a:tcPr marL="66675" marR="66675" marT="47625" marB="3810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8A2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rgbClr val="FFFFFF"/>
                          </a:solidFill>
                          <a:effectLst/>
                        </a:rPr>
                        <a:t>private</a:t>
                      </a:r>
                    </a:p>
                  </a:txBody>
                  <a:tcPr marL="66675" marR="66675" marT="47625" marB="3810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8A2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solidFill>
                            <a:srgbClr val="FFFFFF"/>
                          </a:solidFill>
                          <a:effectLst/>
                        </a:rPr>
                        <a:t>protected</a:t>
                      </a:r>
                    </a:p>
                  </a:txBody>
                  <a:tcPr marL="66675" marR="66675" marT="47625" marB="3810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8A2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rgbClr val="FFFFFF"/>
                          </a:solidFill>
                          <a:effectLst/>
                        </a:rPr>
                        <a:t>&lt; unspecified &gt;</a:t>
                      </a:r>
                    </a:p>
                  </a:txBody>
                  <a:tcPr marL="66675" marR="66675" marT="47625" marB="3810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8A21"/>
                    </a:solidFill>
                  </a:tcPr>
                </a:tc>
              </a:tr>
              <a:tr h="250407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solidFill>
                            <a:srgbClr val="FFFFFF"/>
                          </a:solidFill>
                          <a:effectLst/>
                        </a:rPr>
                        <a:t>class</a:t>
                      </a:r>
                    </a:p>
                  </a:txBody>
                  <a:tcPr marL="66675" marR="66675" marT="47625" marB="3810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8A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allowed</a:t>
                      </a: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not allowed</a:t>
                      </a: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not allowed</a:t>
                      </a: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allowed</a:t>
                      </a: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07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solidFill>
                            <a:srgbClr val="FFFFFF"/>
                          </a:solidFill>
                          <a:effectLst/>
                        </a:rPr>
                        <a:t>constructor</a:t>
                      </a:r>
                    </a:p>
                  </a:txBody>
                  <a:tcPr marL="66675" marR="66675" marT="47625" marB="3810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8A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allowed</a:t>
                      </a: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allowed</a:t>
                      </a: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allowed</a:t>
                      </a: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allowed</a:t>
                      </a: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07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solidFill>
                            <a:srgbClr val="FFFFFF"/>
                          </a:solidFill>
                          <a:effectLst/>
                        </a:rPr>
                        <a:t>variable</a:t>
                      </a:r>
                    </a:p>
                  </a:txBody>
                  <a:tcPr marL="66675" marR="66675" marT="47625" marB="3810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8A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allowed</a:t>
                      </a: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allowed</a:t>
                      </a: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allowed</a:t>
                      </a: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allowed</a:t>
                      </a: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07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</a:p>
                  </a:txBody>
                  <a:tcPr marL="66675" marR="66675" marT="47625" marB="3810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8A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allowed</a:t>
                      </a: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allowed</a:t>
                      </a: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allowed</a:t>
                      </a: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allowed</a:t>
                      </a: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19121" y="38570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980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683" y="249517"/>
            <a:ext cx="10364451" cy="37826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Access </a:t>
            </a:r>
            <a:r>
              <a:rPr lang="en-IN" dirty="0" err="1" smtClean="0"/>
              <a:t>specifiers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13775" y="1195165"/>
            <a:ext cx="44490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public class Student {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   private name;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   public static void main ( String[] </a:t>
            </a:r>
            <a:r>
              <a:rPr lang="en-IN" dirty="0" err="1"/>
              <a:t>args</a:t>
            </a:r>
            <a:r>
              <a:rPr lang="en-IN" dirty="0"/>
              <a:t> ) {</a:t>
            </a:r>
            <a:br>
              <a:rPr lang="en-IN" dirty="0"/>
            </a:br>
            <a:r>
              <a:rPr lang="en-IN" dirty="0"/>
              <a:t>      Student s = new Student ();</a:t>
            </a:r>
            <a:br>
              <a:rPr lang="en-IN" dirty="0"/>
            </a:br>
            <a:r>
              <a:rPr lang="en-IN" dirty="0"/>
              <a:t>      s.name = "Sai"; // allowed</a:t>
            </a:r>
            <a:br>
              <a:rPr lang="en-IN" dirty="0"/>
            </a:br>
            <a:r>
              <a:rPr lang="en-IN" dirty="0"/>
              <a:t>   }</a:t>
            </a:r>
            <a:br>
              <a:rPr lang="en-IN" dirty="0"/>
            </a:br>
            <a:r>
              <a:rPr lang="en-IN" dirty="0"/>
              <a:t>}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5341" y="1195165"/>
            <a:ext cx="52392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public class </a:t>
            </a:r>
            <a:r>
              <a:rPr lang="en-IN" dirty="0" err="1"/>
              <a:t>StudentTest</a:t>
            </a:r>
            <a:r>
              <a:rPr lang="en-IN" dirty="0"/>
              <a:t> {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   public static void main ( String[] </a:t>
            </a:r>
            <a:r>
              <a:rPr lang="en-IN" dirty="0" err="1"/>
              <a:t>args</a:t>
            </a:r>
            <a:r>
              <a:rPr lang="en-IN" dirty="0"/>
              <a:t> ) {</a:t>
            </a:r>
            <a:br>
              <a:rPr lang="en-IN" dirty="0"/>
            </a:br>
            <a:r>
              <a:rPr lang="en-IN" dirty="0"/>
              <a:t>      Student s = new Student ();</a:t>
            </a:r>
            <a:br>
              <a:rPr lang="en-IN" dirty="0"/>
            </a:br>
            <a:r>
              <a:rPr lang="en-IN" dirty="0"/>
              <a:t>      s.name = "Sai"; // not allowed</a:t>
            </a:r>
            <a:br>
              <a:rPr lang="en-IN" dirty="0"/>
            </a:br>
            <a:r>
              <a:rPr lang="en-IN" dirty="0"/>
              <a:t>   }</a:t>
            </a:r>
            <a:br>
              <a:rPr lang="en-IN" dirty="0"/>
            </a:br>
            <a:r>
              <a:rPr lang="en-IN" dirty="0"/>
              <a:t>}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3775" y="3880022"/>
            <a:ext cx="7793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Access </a:t>
            </a:r>
            <a:r>
              <a:rPr lang="en-IN" dirty="0" err="1"/>
              <a:t>specifier</a:t>
            </a:r>
            <a:r>
              <a:rPr lang="en-IN" dirty="0"/>
              <a:t> for methods </a:t>
            </a:r>
            <a:r>
              <a:rPr lang="en-IN" dirty="0" smtClean="0"/>
              <a:t> is same instance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Accessibility of entities are as below: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5188937"/>
              </p:ext>
            </p:extLst>
          </p:nvPr>
        </p:nvGraphicFramePr>
        <p:xfrm>
          <a:off x="998967" y="4893149"/>
          <a:ext cx="5311219" cy="1343025"/>
        </p:xfrm>
        <a:graphic>
          <a:graphicData uri="http://schemas.openxmlformats.org/drawingml/2006/table">
            <a:tbl>
              <a:tblPr/>
              <a:tblGrid>
                <a:gridCol w="1159347"/>
                <a:gridCol w="724929"/>
                <a:gridCol w="1021492"/>
                <a:gridCol w="1079157"/>
                <a:gridCol w="1326294"/>
              </a:tblGrid>
              <a:tr h="197733"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66675" marR="66675" marT="47625" marB="3810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8A2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rgbClr val="FFFFFF"/>
                          </a:solidFill>
                          <a:effectLst/>
                        </a:rPr>
                        <a:t>class</a:t>
                      </a:r>
                    </a:p>
                  </a:txBody>
                  <a:tcPr marL="66675" marR="66675" marT="47625" marB="3810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8A2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solidFill>
                            <a:srgbClr val="FFFFFF"/>
                          </a:solidFill>
                          <a:effectLst/>
                        </a:rPr>
                        <a:t>subclass</a:t>
                      </a:r>
                    </a:p>
                  </a:txBody>
                  <a:tcPr marL="66675" marR="66675" marT="47625" marB="3810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8A2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solidFill>
                            <a:srgbClr val="FFFFFF"/>
                          </a:solidFill>
                          <a:effectLst/>
                        </a:rPr>
                        <a:t>package</a:t>
                      </a:r>
                    </a:p>
                  </a:txBody>
                  <a:tcPr marL="66675" marR="66675" marT="47625" marB="3810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8A2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solidFill>
                            <a:srgbClr val="FFFFFF"/>
                          </a:solidFill>
                          <a:effectLst/>
                        </a:rPr>
                        <a:t>outside</a:t>
                      </a:r>
                    </a:p>
                  </a:txBody>
                  <a:tcPr marL="66675" marR="66675" marT="47625" marB="3810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8A21"/>
                    </a:solidFill>
                  </a:tcPr>
                </a:tc>
              </a:tr>
              <a:tr h="197733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solidFill>
                            <a:srgbClr val="FFFFFF"/>
                          </a:solidFill>
                          <a:effectLst/>
                        </a:rPr>
                        <a:t>private</a:t>
                      </a:r>
                    </a:p>
                  </a:txBody>
                  <a:tcPr marL="66675" marR="66675" marT="47625" marB="3810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8A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allowed</a:t>
                      </a: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not allowed</a:t>
                      </a: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not allowed</a:t>
                      </a: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not allowed</a:t>
                      </a: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733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solidFill>
                            <a:srgbClr val="FFFFFF"/>
                          </a:solidFill>
                          <a:effectLst/>
                        </a:rPr>
                        <a:t>protected</a:t>
                      </a:r>
                    </a:p>
                  </a:txBody>
                  <a:tcPr marL="66675" marR="66675" marT="47625" marB="3810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8A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allowed</a:t>
                      </a: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allowed</a:t>
                      </a: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allowed</a:t>
                      </a: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not allowed</a:t>
                      </a: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733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solidFill>
                            <a:srgbClr val="FFFFFF"/>
                          </a:solidFill>
                          <a:effectLst/>
                        </a:rPr>
                        <a:t>public</a:t>
                      </a:r>
                    </a:p>
                  </a:txBody>
                  <a:tcPr marL="66675" marR="66675" marT="47625" marB="3810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8A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allowed</a:t>
                      </a: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allowed</a:t>
                      </a: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allowed</a:t>
                      </a: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allowed</a:t>
                      </a: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733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solidFill>
                            <a:srgbClr val="FFFFFF"/>
                          </a:solidFill>
                          <a:effectLst/>
                        </a:rPr>
                        <a:t>&lt; unspecified &gt;</a:t>
                      </a:r>
                    </a:p>
                  </a:txBody>
                  <a:tcPr marL="66675" marR="66675" marT="47625" marB="3810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8A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allowed</a:t>
                      </a: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not allowed</a:t>
                      </a: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allowed</a:t>
                      </a: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not allowed</a:t>
                      </a: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0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646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79208"/>
          </a:xfrm>
        </p:spPr>
        <p:txBody>
          <a:bodyPr/>
          <a:lstStyle/>
          <a:p>
            <a:r>
              <a:rPr lang="en-IN" dirty="0" smtClean="0"/>
              <a:t>Modifiers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53589" y="1423851"/>
            <a:ext cx="100975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There are two types of modifiers in java: </a:t>
            </a:r>
            <a:r>
              <a:rPr lang="en-IN" b="1" dirty="0" smtClean="0"/>
              <a:t>access modifier</a:t>
            </a:r>
            <a:r>
              <a:rPr lang="en-IN" dirty="0" smtClean="0"/>
              <a:t> and </a:t>
            </a:r>
            <a:r>
              <a:rPr lang="en-IN" b="1" dirty="0" smtClean="0"/>
              <a:t>non-access modifier</a:t>
            </a:r>
            <a:r>
              <a:rPr lang="en-IN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access modifiers specifies accessibility (scope) of a </a:t>
            </a:r>
            <a:r>
              <a:rPr lang="en-IN" dirty="0" err="1" smtClean="0"/>
              <a:t>datamember</a:t>
            </a:r>
            <a:r>
              <a:rPr lang="en-IN" dirty="0" smtClean="0"/>
              <a:t>, method, constructor or class.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 There are 4 types of access modifiers:</a:t>
            </a:r>
          </a:p>
          <a:p>
            <a:pPr lvl="2"/>
            <a:r>
              <a:rPr lang="en-IN" dirty="0" smtClean="0"/>
              <a:t>private</a:t>
            </a:r>
          </a:p>
          <a:p>
            <a:pPr lvl="2"/>
            <a:r>
              <a:rPr lang="en-IN" dirty="0" smtClean="0"/>
              <a:t>default</a:t>
            </a:r>
          </a:p>
          <a:p>
            <a:pPr lvl="2"/>
            <a:r>
              <a:rPr lang="en-IN" dirty="0" smtClean="0"/>
              <a:t>protected</a:t>
            </a:r>
          </a:p>
          <a:p>
            <a:pPr lvl="2"/>
            <a:r>
              <a:rPr lang="en-IN" dirty="0" smtClean="0"/>
              <a:t>Public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	Non-access modifiers such as static, abstract, synchronized, native, volatile, transient etc</a:t>
            </a:r>
          </a:p>
          <a:p>
            <a:pPr lvl="1">
              <a:buFont typeface="Arial" pitchFamily="34" charset="0"/>
              <a:buChar char="•"/>
            </a:pPr>
            <a:endParaRPr lang="en-IN" dirty="0" smtClean="0"/>
          </a:p>
          <a:p>
            <a:pPr lvl="1"/>
            <a:r>
              <a:rPr lang="en-IN" dirty="0" smtClean="0"/>
              <a:t>Private: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The private access modifier is accessible only within class.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If a class contains private data member and private method and try to access these private members from outside the class, which leads to compile time error.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If you make any class constructor private, you cannot create the instance of that class from outside the class.</a:t>
            </a:r>
          </a:p>
          <a:p>
            <a:pPr lvl="2">
              <a:buFont typeface="Arial" pitchFamily="34" charset="0"/>
              <a:buChar char="•"/>
            </a:pPr>
            <a:r>
              <a:rPr lang="en-IN" b="1" dirty="0" smtClean="0"/>
              <a:t>A class cannot be private or protected except nested class.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400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79208"/>
          </a:xfrm>
        </p:spPr>
        <p:txBody>
          <a:bodyPr/>
          <a:lstStyle/>
          <a:p>
            <a:r>
              <a:rPr lang="en-IN" dirty="0" smtClean="0"/>
              <a:t>Modifiers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53589" y="1423851"/>
            <a:ext cx="100975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	Default: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 If you don't use any modifier, it is treated as </a:t>
            </a:r>
            <a:r>
              <a:rPr lang="en-IN" b="1" dirty="0" smtClean="0"/>
              <a:t>default</a:t>
            </a:r>
            <a:r>
              <a:rPr lang="en-IN" dirty="0" smtClean="0"/>
              <a:t> </a:t>
            </a:r>
            <a:r>
              <a:rPr lang="en-IN" dirty="0" err="1" smtClean="0"/>
              <a:t>bydefault</a:t>
            </a:r>
            <a:r>
              <a:rPr lang="en-IN" dirty="0" smtClean="0"/>
              <a:t>. 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 The default modifier is accessible only within package.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 A class is default,  it cannot be accessed from outside the package.</a:t>
            </a:r>
          </a:p>
          <a:p>
            <a:pPr lvl="2">
              <a:buFont typeface="Arial" pitchFamily="34" charset="0"/>
              <a:buChar char="•"/>
            </a:pPr>
            <a:endParaRPr lang="en-IN" dirty="0" smtClean="0"/>
          </a:p>
          <a:p>
            <a:pPr lvl="1"/>
            <a:r>
              <a:rPr lang="en-IN" dirty="0" smtClean="0"/>
              <a:t>Protected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 The </a:t>
            </a:r>
            <a:r>
              <a:rPr lang="en-IN" b="1" dirty="0" smtClean="0"/>
              <a:t>protected access modifier</a:t>
            </a:r>
            <a:r>
              <a:rPr lang="en-IN" dirty="0" smtClean="0"/>
              <a:t> is accessible within package and outside the package but through inheritance only.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It can be applied on the data member, method and constructor. It can't be applied on the class.</a:t>
            </a:r>
          </a:p>
          <a:p>
            <a:pPr lvl="2"/>
            <a:endParaRPr lang="en-IN" dirty="0" smtClean="0"/>
          </a:p>
          <a:p>
            <a:pPr lvl="1"/>
            <a:r>
              <a:rPr lang="en-IN" dirty="0" smtClean="0"/>
              <a:t>Public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The </a:t>
            </a:r>
            <a:r>
              <a:rPr lang="en-IN" b="1" dirty="0" smtClean="0"/>
              <a:t>public access modifier</a:t>
            </a:r>
            <a:r>
              <a:rPr lang="en-IN" dirty="0" smtClean="0"/>
              <a:t> is accessible everywhere. It has the widest scope among all other modifiers.</a:t>
            </a:r>
          </a:p>
          <a:p>
            <a:pPr lvl="2">
              <a:buFont typeface="Arial" pitchFamily="34" charset="0"/>
              <a:buChar char="•"/>
            </a:pPr>
            <a:endParaRPr lang="en-IN" dirty="0" smtClean="0"/>
          </a:p>
          <a:p>
            <a:r>
              <a:rPr lang="en-IN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400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Modifiers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5025" y="2405063"/>
            <a:ext cx="79819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4270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479" y="263675"/>
            <a:ext cx="10364451" cy="41871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Object class in Java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0877" y="1156226"/>
            <a:ext cx="10345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The </a:t>
            </a:r>
            <a:r>
              <a:rPr lang="en-IN" sz="2000" b="1" dirty="0" smtClean="0"/>
              <a:t>Object class</a:t>
            </a:r>
            <a:r>
              <a:rPr lang="en-IN" sz="2000" dirty="0" smtClean="0"/>
              <a:t> is the parent class of all the classes in java by default. In other words, it is the topmost class of java.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The Object class is beneficial if </a:t>
            </a:r>
            <a:r>
              <a:rPr lang="en-IN" sz="2000" b="1" dirty="0" smtClean="0"/>
              <a:t>you want to refer any object whose type you don't know</a:t>
            </a:r>
            <a:r>
              <a:rPr lang="en-IN" sz="20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Notice that parent class reference variable can refer the child class object, know as </a:t>
            </a:r>
            <a:r>
              <a:rPr lang="en-IN" sz="2000" dirty="0" err="1" smtClean="0"/>
              <a:t>upcasting</a:t>
            </a:r>
            <a:r>
              <a:rPr lang="en-IN" sz="2000" dirty="0" smtClean="0"/>
              <a:t>.</a:t>
            </a:r>
          </a:p>
          <a:p>
            <a:endParaRPr lang="en-IN" sz="2000" dirty="0" smtClean="0"/>
          </a:p>
          <a:p>
            <a:r>
              <a:rPr lang="en-IN" sz="2000" dirty="0" smtClean="0"/>
              <a:t>Object </a:t>
            </a:r>
            <a:r>
              <a:rPr lang="en-IN" sz="2000" dirty="0" err="1" smtClean="0"/>
              <a:t>obj</a:t>
            </a:r>
            <a:r>
              <a:rPr lang="en-IN" sz="2000" dirty="0" smtClean="0"/>
              <a:t>=</a:t>
            </a:r>
            <a:r>
              <a:rPr lang="en-IN" sz="2000" dirty="0" err="1" smtClean="0"/>
              <a:t>getObject</a:t>
            </a:r>
            <a:r>
              <a:rPr lang="en-IN" sz="2000" dirty="0" smtClean="0"/>
              <a:t>();//we don't what object would be returned from this method  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</p:txBody>
      </p:sp>
      <p:pic>
        <p:nvPicPr>
          <p:cNvPr id="3" name="Picture 2" descr="object class in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5945" y="3221961"/>
            <a:ext cx="5829300" cy="2990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4270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013" y="0"/>
            <a:ext cx="10364451" cy="800849"/>
          </a:xfrm>
        </p:spPr>
        <p:txBody>
          <a:bodyPr>
            <a:normAutofit/>
          </a:bodyPr>
          <a:lstStyle/>
          <a:p>
            <a:r>
              <a:rPr lang="en-IN" sz="3200" dirty="0" smtClean="0"/>
              <a:t>Object class methods</a:t>
            </a:r>
            <a:endParaRPr lang="en-IN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4525" y="651426"/>
          <a:ext cx="10631606" cy="599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5803"/>
                <a:gridCol w="5315803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Method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400" b="1" i="0" dirty="0">
                          <a:solidFill>
                            <a:srgbClr val="000000"/>
                          </a:solidFill>
                          <a:latin typeface="verdana"/>
                        </a:rPr>
                        <a:t>public final </a:t>
                      </a:r>
                      <a:r>
                        <a:rPr lang="en-IN" sz="1400" b="1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ClassgetClass</a:t>
                      </a:r>
                      <a:r>
                        <a:rPr lang="en-IN" sz="1400" b="1" i="0" dirty="0">
                          <a:solidFill>
                            <a:srgbClr val="000000"/>
                          </a:solidFill>
                          <a:latin typeface="verdana"/>
                        </a:rPr>
                        <a:t>()</a:t>
                      </a:r>
                      <a:endParaRPr lang="en-IN" sz="14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returns the Class class object of this object. The Class class can further be used to get the metadata of this class.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400" b="1" i="0">
                          <a:solidFill>
                            <a:srgbClr val="000000"/>
                          </a:solidFill>
                          <a:latin typeface="verdana"/>
                        </a:rPr>
                        <a:t>public int hashCode()</a:t>
                      </a:r>
                      <a:endParaRPr lang="en-IN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returns the hashcode number for this object.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400" b="1" i="0">
                          <a:solidFill>
                            <a:srgbClr val="000000"/>
                          </a:solidFill>
                          <a:latin typeface="verdana"/>
                        </a:rPr>
                        <a:t>public boolean equals(Object obj)</a:t>
                      </a:r>
                      <a:endParaRPr lang="en-IN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compares the given object to this object.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400" b="1" i="0">
                          <a:solidFill>
                            <a:srgbClr val="000000"/>
                          </a:solidFill>
                          <a:latin typeface="verdana"/>
                        </a:rPr>
                        <a:t>protected Object clone() throws CloneNotSupportedException</a:t>
                      </a:r>
                      <a:endParaRPr lang="en-IN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creates and returns the exact copy (clone) of this object.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400" b="1" i="0">
                          <a:solidFill>
                            <a:srgbClr val="000000"/>
                          </a:solidFill>
                          <a:latin typeface="verdana"/>
                        </a:rPr>
                        <a:t>public String toString()</a:t>
                      </a:r>
                      <a:endParaRPr lang="en-IN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returns the string representation of this object.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400" b="1" i="0">
                          <a:solidFill>
                            <a:srgbClr val="000000"/>
                          </a:solidFill>
                          <a:latin typeface="verdana"/>
                        </a:rPr>
                        <a:t>public final void notify()</a:t>
                      </a:r>
                      <a:endParaRPr lang="en-IN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wakes up single thread, waiting on this object's monitor.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400" b="1" i="0">
                          <a:solidFill>
                            <a:srgbClr val="000000"/>
                          </a:solidFill>
                          <a:latin typeface="verdana"/>
                        </a:rPr>
                        <a:t>public final void notifyAll()</a:t>
                      </a:r>
                      <a:endParaRPr lang="en-IN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wakes up all the threads, waiting on this object's monitor.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400" b="1" i="0">
                          <a:solidFill>
                            <a:srgbClr val="000000"/>
                          </a:solidFill>
                          <a:latin typeface="verdana"/>
                        </a:rPr>
                        <a:t>public final void wait(long timeout)throws InterruptedException</a:t>
                      </a:r>
                      <a:endParaRPr lang="en-IN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causes the current thread to wait for the specified milliseconds, until another thread notifies (invokes notify() or </a:t>
                      </a:r>
                      <a:r>
                        <a:rPr lang="en-IN" sz="14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notifyAll</a:t>
                      </a:r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() method).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400" b="1" i="0">
                          <a:solidFill>
                            <a:srgbClr val="000000"/>
                          </a:solidFill>
                          <a:latin typeface="verdana"/>
                        </a:rPr>
                        <a:t>public final void wait(long timeout,int nanos)throws InterruptedException</a:t>
                      </a:r>
                      <a:endParaRPr lang="en-IN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causes the current thread to wait for the specified miliseconds and nanoseconds, until another thread notifies (invokes notify() or notifyAll() method).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400" b="1" i="0">
                          <a:solidFill>
                            <a:srgbClr val="000000"/>
                          </a:solidFill>
                          <a:latin typeface="verdana"/>
                        </a:rPr>
                        <a:t>public final void wait()throws InterruptedException</a:t>
                      </a:r>
                      <a:endParaRPr lang="en-IN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causes the current thread to wait, until another thread notifies (invokes notify() or notifyAll() method).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400" b="1" i="0" dirty="0">
                          <a:solidFill>
                            <a:srgbClr val="000000"/>
                          </a:solidFill>
                          <a:latin typeface="verdana"/>
                        </a:rPr>
                        <a:t>protected void finalize()throws </a:t>
                      </a:r>
                      <a:r>
                        <a:rPr lang="en-IN" sz="1400" b="1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Throwable</a:t>
                      </a:r>
                      <a:endParaRPr lang="en-IN" sz="14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is invoked by the garbage collector before object is being garbage collected.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013" y="0"/>
            <a:ext cx="10364451" cy="800849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Object Cloning in Java</a:t>
            </a:r>
            <a:br>
              <a:rPr lang="en-IN" sz="3200" dirty="0" smtClean="0"/>
            </a:b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73457" y="805218"/>
            <a:ext cx="10918209" cy="6044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The </a:t>
            </a:r>
            <a:r>
              <a:rPr lang="en-IN" sz="2000" b="1" dirty="0" smtClean="0"/>
              <a:t>object cloning</a:t>
            </a:r>
            <a:r>
              <a:rPr lang="en-IN" sz="2000" dirty="0" smtClean="0"/>
              <a:t> is a way to create exact copy of an object.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 smtClean="0"/>
              <a:t>clone() method of Object class is used to clone an object</a:t>
            </a:r>
            <a:r>
              <a:rPr lang="en-IN" sz="2000" dirty="0" smtClean="0"/>
              <a:t>. The </a:t>
            </a:r>
            <a:r>
              <a:rPr lang="en-IN" sz="2000" b="1" dirty="0" smtClean="0"/>
              <a:t>clone() method</a:t>
            </a:r>
            <a:r>
              <a:rPr lang="en-IN" sz="2000" dirty="0" smtClean="0"/>
              <a:t> saves the extra processing task for creating the exact copy of an object. If we perform it by using the new keyword, it will take a lot of processing to be performed that is why we use object cloning.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The </a:t>
            </a:r>
            <a:r>
              <a:rPr lang="en-IN" sz="2000" b="1" dirty="0" err="1" smtClean="0"/>
              <a:t>java.lang.Cloneable</a:t>
            </a:r>
            <a:r>
              <a:rPr lang="en-IN" sz="2000" b="1" dirty="0" smtClean="0"/>
              <a:t> interface</a:t>
            </a:r>
            <a:r>
              <a:rPr lang="en-IN" sz="2000" dirty="0" smtClean="0"/>
              <a:t> must be implemented by the class whose object clone we want to create. If we don't implement </a:t>
            </a:r>
            <a:r>
              <a:rPr lang="en-IN" sz="2000" dirty="0" err="1" smtClean="0"/>
              <a:t>Cloneable</a:t>
            </a:r>
            <a:r>
              <a:rPr lang="en-IN" sz="2000" dirty="0" smtClean="0"/>
              <a:t> interface, clone() method generates </a:t>
            </a:r>
            <a:r>
              <a:rPr lang="en-IN" sz="2000" b="1" dirty="0" err="1" smtClean="0"/>
              <a:t>CloneNotSupportedException</a:t>
            </a:r>
            <a:r>
              <a:rPr lang="en-IN" sz="2000" dirty="0" smtClean="0"/>
              <a:t>.</a:t>
            </a:r>
          </a:p>
          <a:p>
            <a:pPr marL="457200" indent="-457200">
              <a:lnSpc>
                <a:spcPct val="150000"/>
              </a:lnSpc>
            </a:pPr>
            <a:endParaRPr lang="en-IN" sz="2000" dirty="0" smtClean="0"/>
          </a:p>
          <a:p>
            <a:pPr marL="457200" indent="-457200">
              <a:lnSpc>
                <a:spcPct val="150000"/>
              </a:lnSpc>
            </a:pPr>
            <a:r>
              <a:rPr lang="en-IN" sz="2000" b="1" dirty="0" smtClean="0"/>
              <a:t>	Syntax for clone() method:</a:t>
            </a:r>
          </a:p>
          <a:p>
            <a:pPr marL="457200" indent="-457200">
              <a:lnSpc>
                <a:spcPct val="150000"/>
              </a:lnSpc>
            </a:pPr>
            <a:endParaRPr lang="en-IN" sz="2000" b="1" dirty="0" smtClean="0"/>
          </a:p>
          <a:p>
            <a:pPr marL="457200" indent="-457200" algn="ctr">
              <a:lnSpc>
                <a:spcPct val="150000"/>
              </a:lnSpc>
            </a:pPr>
            <a:r>
              <a:rPr lang="en-IN" sz="2000" b="1" dirty="0" smtClean="0"/>
              <a:t>	protected</a:t>
            </a:r>
            <a:r>
              <a:rPr lang="en-IN" sz="2000" dirty="0" smtClean="0"/>
              <a:t> Object clone() </a:t>
            </a:r>
            <a:r>
              <a:rPr lang="en-IN" sz="2000" b="1" dirty="0" smtClean="0"/>
              <a:t>throws</a:t>
            </a:r>
            <a:r>
              <a:rPr lang="en-IN" sz="2000" dirty="0" smtClean="0"/>
              <a:t> </a:t>
            </a:r>
            <a:r>
              <a:rPr lang="en-IN" sz="2000" dirty="0" err="1" smtClean="0"/>
              <a:t>CloneNotSupportedException</a:t>
            </a:r>
            <a:r>
              <a:rPr lang="en-IN" sz="2000" dirty="0" smtClean="0"/>
              <a:t>  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endParaRPr lang="en-IN" sz="2000" dirty="0" smtClean="0"/>
          </a:p>
          <a:p>
            <a:pPr>
              <a:lnSpc>
                <a:spcPct val="150000"/>
              </a:lnSpc>
            </a:pPr>
            <a:endParaRPr lang="en-IN" sz="20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013" y="0"/>
            <a:ext cx="10364451" cy="800849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Object Cloning in Java</a:t>
            </a:r>
            <a:br>
              <a:rPr lang="en-IN" sz="3200" dirty="0" smtClean="0"/>
            </a:b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596788" y="477672"/>
            <a:ext cx="10918209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class</a:t>
            </a:r>
            <a:r>
              <a:rPr lang="en-IN" dirty="0" smtClean="0"/>
              <a:t> Student18 </a:t>
            </a:r>
            <a:r>
              <a:rPr lang="en-IN" b="1" dirty="0" smtClean="0">
                <a:solidFill>
                  <a:srgbClr val="FF0000"/>
                </a:solidFill>
              </a:rPr>
              <a:t>implements</a:t>
            </a:r>
            <a:r>
              <a:rPr lang="en-IN" dirty="0" smtClean="0">
                <a:solidFill>
                  <a:srgbClr val="FF0000"/>
                </a:solidFill>
              </a:rPr>
              <a:t> </a:t>
            </a:r>
            <a:r>
              <a:rPr lang="en-IN" dirty="0" err="1" smtClean="0">
                <a:solidFill>
                  <a:srgbClr val="FF0000"/>
                </a:solidFill>
              </a:rPr>
              <a:t>Cloneable</a:t>
            </a:r>
            <a:r>
              <a:rPr lang="en-IN" dirty="0" smtClean="0">
                <a:solidFill>
                  <a:srgbClr val="FF0000"/>
                </a:solidFill>
              </a:rPr>
              <a:t>{</a:t>
            </a:r>
            <a:r>
              <a:rPr lang="en-IN" dirty="0" smtClean="0"/>
              <a:t>  </a:t>
            </a:r>
          </a:p>
          <a:p>
            <a:pPr lvl="1"/>
            <a:r>
              <a:rPr lang="en-IN" b="1" dirty="0" err="1" smtClean="0"/>
              <a:t>int</a:t>
            </a:r>
            <a:r>
              <a:rPr lang="en-IN" dirty="0" smtClean="0"/>
              <a:t> </a:t>
            </a:r>
            <a:r>
              <a:rPr lang="en-IN" dirty="0" err="1" smtClean="0"/>
              <a:t>rollno</a:t>
            </a:r>
            <a:r>
              <a:rPr lang="en-IN" dirty="0" smtClean="0"/>
              <a:t>;  </a:t>
            </a:r>
          </a:p>
          <a:p>
            <a:pPr lvl="1"/>
            <a:r>
              <a:rPr lang="en-IN" dirty="0" smtClean="0"/>
              <a:t>String name;  </a:t>
            </a:r>
          </a:p>
          <a:p>
            <a:pPr lvl="1"/>
            <a:r>
              <a:rPr lang="en-IN" dirty="0" smtClean="0"/>
              <a:t> Student18(</a:t>
            </a:r>
            <a:r>
              <a:rPr lang="en-IN" b="1" dirty="0" err="1" smtClean="0"/>
              <a:t>int</a:t>
            </a:r>
            <a:r>
              <a:rPr lang="en-IN" dirty="0" smtClean="0"/>
              <a:t> </a:t>
            </a:r>
            <a:r>
              <a:rPr lang="en-IN" dirty="0" err="1" smtClean="0"/>
              <a:t>rollno,String</a:t>
            </a:r>
            <a:r>
              <a:rPr lang="en-IN" dirty="0" smtClean="0"/>
              <a:t> name){  </a:t>
            </a:r>
          </a:p>
          <a:p>
            <a:pPr lvl="3"/>
            <a:r>
              <a:rPr lang="en-IN" b="1" dirty="0" err="1" smtClean="0"/>
              <a:t>this</a:t>
            </a:r>
            <a:r>
              <a:rPr lang="en-IN" dirty="0" err="1" smtClean="0"/>
              <a:t>.rollno</a:t>
            </a:r>
            <a:r>
              <a:rPr lang="en-IN" dirty="0" smtClean="0"/>
              <a:t>=</a:t>
            </a:r>
            <a:r>
              <a:rPr lang="en-IN" dirty="0" err="1" smtClean="0"/>
              <a:t>rollno</a:t>
            </a:r>
            <a:r>
              <a:rPr lang="en-IN" dirty="0" smtClean="0"/>
              <a:t>;  </a:t>
            </a:r>
          </a:p>
          <a:p>
            <a:pPr lvl="3"/>
            <a:r>
              <a:rPr lang="en-IN" b="1" dirty="0" smtClean="0"/>
              <a:t>this</a:t>
            </a:r>
            <a:r>
              <a:rPr lang="en-IN" dirty="0" smtClean="0"/>
              <a:t>.name=name;  </a:t>
            </a:r>
          </a:p>
          <a:p>
            <a:pPr lvl="3"/>
            <a:r>
              <a:rPr lang="en-IN" dirty="0" smtClean="0"/>
              <a:t>}  </a:t>
            </a:r>
          </a:p>
          <a:p>
            <a:pPr lvl="1"/>
            <a:r>
              <a:rPr lang="en-IN" dirty="0" smtClean="0"/>
              <a:t>  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public</a:t>
            </a:r>
            <a:r>
              <a:rPr lang="en-IN" dirty="0" smtClean="0">
                <a:solidFill>
                  <a:srgbClr val="FF0000"/>
                </a:solidFill>
              </a:rPr>
              <a:t> Object clone() </a:t>
            </a:r>
            <a:r>
              <a:rPr lang="en-IN" b="1" dirty="0" smtClean="0">
                <a:solidFill>
                  <a:srgbClr val="FF0000"/>
                </a:solidFill>
              </a:rPr>
              <a:t>throws</a:t>
            </a:r>
            <a:r>
              <a:rPr lang="en-IN" dirty="0" smtClean="0">
                <a:solidFill>
                  <a:srgbClr val="FF0000"/>
                </a:solidFill>
              </a:rPr>
              <a:t> </a:t>
            </a:r>
            <a:r>
              <a:rPr lang="en-IN" dirty="0" err="1" smtClean="0">
                <a:solidFill>
                  <a:srgbClr val="FF0000"/>
                </a:solidFill>
              </a:rPr>
              <a:t>CloneNotSupportedException</a:t>
            </a:r>
            <a:r>
              <a:rPr lang="en-IN" dirty="0" smtClean="0">
                <a:solidFill>
                  <a:srgbClr val="FF0000"/>
                </a:solidFill>
              </a:rPr>
              <a:t>{  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return</a:t>
            </a:r>
            <a:r>
              <a:rPr lang="en-IN" dirty="0" smtClean="0">
                <a:solidFill>
                  <a:srgbClr val="FF0000"/>
                </a:solidFill>
              </a:rPr>
              <a:t> </a:t>
            </a:r>
            <a:r>
              <a:rPr lang="en-IN" b="1" dirty="0" err="1" smtClean="0">
                <a:solidFill>
                  <a:srgbClr val="FF0000"/>
                </a:solidFill>
              </a:rPr>
              <a:t>super</a:t>
            </a:r>
            <a:r>
              <a:rPr lang="en-IN" dirty="0" err="1" smtClean="0">
                <a:solidFill>
                  <a:srgbClr val="FF0000"/>
                </a:solidFill>
              </a:rPr>
              <a:t>.clone</a:t>
            </a:r>
            <a:r>
              <a:rPr lang="en-IN" dirty="0" smtClean="0">
                <a:solidFill>
                  <a:srgbClr val="FF0000"/>
                </a:solidFill>
              </a:rPr>
              <a:t>();  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}  </a:t>
            </a:r>
          </a:p>
          <a:p>
            <a:pPr lvl="1"/>
            <a:r>
              <a:rPr lang="en-IN" dirty="0" smtClean="0"/>
              <a:t>  </a:t>
            </a:r>
          </a:p>
          <a:p>
            <a:pPr lvl="1"/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 lvl="1"/>
            <a:r>
              <a:rPr lang="en-IN" b="1" dirty="0" smtClean="0"/>
              <a:t>try</a:t>
            </a:r>
            <a:r>
              <a:rPr lang="en-IN" dirty="0" smtClean="0"/>
              <a:t>{  </a:t>
            </a:r>
          </a:p>
          <a:p>
            <a:pPr lvl="2"/>
            <a:r>
              <a:rPr lang="en-IN" dirty="0" smtClean="0"/>
              <a:t>Student18 s1=</a:t>
            </a:r>
            <a:r>
              <a:rPr lang="en-IN" b="1" dirty="0" smtClean="0"/>
              <a:t>new</a:t>
            </a:r>
            <a:r>
              <a:rPr lang="en-IN" dirty="0" smtClean="0"/>
              <a:t> Student18(101,"amit");  </a:t>
            </a:r>
          </a:p>
          <a:p>
            <a:pPr lvl="2"/>
            <a:r>
              <a:rPr lang="en-IN" dirty="0" smtClean="0"/>
              <a:t>  </a:t>
            </a:r>
          </a:p>
          <a:p>
            <a:pPr lvl="2"/>
            <a:r>
              <a:rPr lang="en-IN" b="1" dirty="0" smtClean="0">
                <a:solidFill>
                  <a:srgbClr val="FF0000"/>
                </a:solidFill>
              </a:rPr>
              <a:t>Student18 s2=(Student18)s1.clone();  </a:t>
            </a:r>
          </a:p>
          <a:p>
            <a:pPr lvl="2"/>
            <a:r>
              <a:rPr lang="en-IN" dirty="0" smtClean="0"/>
              <a:t>  </a:t>
            </a:r>
          </a:p>
          <a:p>
            <a:pPr lvl="2"/>
            <a:r>
              <a:rPr lang="en-IN" dirty="0" err="1" smtClean="0"/>
              <a:t>System.out.println</a:t>
            </a:r>
            <a:r>
              <a:rPr lang="en-IN" dirty="0" smtClean="0"/>
              <a:t>(s1.rollno+" "+s1.name);  </a:t>
            </a:r>
          </a:p>
          <a:p>
            <a:pPr lvl="2"/>
            <a:r>
              <a:rPr lang="en-IN" dirty="0" err="1" smtClean="0"/>
              <a:t>System.out.println</a:t>
            </a:r>
            <a:r>
              <a:rPr lang="en-IN" dirty="0" smtClean="0"/>
              <a:t>(s2.rollno+" "+s2.name);  </a:t>
            </a:r>
          </a:p>
          <a:p>
            <a:pPr lvl="2"/>
            <a:r>
              <a:rPr lang="en-IN" dirty="0" smtClean="0"/>
              <a:t>  </a:t>
            </a:r>
          </a:p>
          <a:p>
            <a:pPr lvl="1"/>
            <a:r>
              <a:rPr lang="en-IN" dirty="0" smtClean="0"/>
              <a:t>}</a:t>
            </a:r>
            <a:r>
              <a:rPr lang="en-IN" b="1" dirty="0" smtClean="0"/>
              <a:t>catch</a:t>
            </a:r>
            <a:r>
              <a:rPr lang="en-IN" dirty="0" smtClean="0"/>
              <a:t>(</a:t>
            </a:r>
            <a:r>
              <a:rPr lang="en-IN" dirty="0" err="1" smtClean="0"/>
              <a:t>CloneNotSupportedException</a:t>
            </a:r>
            <a:r>
              <a:rPr lang="en-IN" dirty="0" smtClean="0"/>
              <a:t> c){}  </a:t>
            </a:r>
          </a:p>
          <a:p>
            <a:pPr lvl="1"/>
            <a:r>
              <a:rPr lang="en-IN" dirty="0" smtClean="0"/>
              <a:t>  </a:t>
            </a:r>
          </a:p>
          <a:p>
            <a:pPr lvl="1"/>
            <a:r>
              <a:rPr lang="en-IN" dirty="0" smtClean="0"/>
              <a:t>}  </a:t>
            </a:r>
          </a:p>
          <a:p>
            <a:r>
              <a:rPr lang="en-IN" dirty="0" smtClean="0"/>
              <a:t>}  </a:t>
            </a:r>
          </a:p>
          <a:p>
            <a:endParaRPr lang="en-I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23" y="181789"/>
            <a:ext cx="10364451" cy="625397"/>
          </a:xfrm>
        </p:spPr>
        <p:txBody>
          <a:bodyPr/>
          <a:lstStyle/>
          <a:p>
            <a:r>
              <a:rPr lang="en-IN" dirty="0" smtClean="0"/>
              <a:t>Inner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0292" y="1081369"/>
            <a:ext cx="10693339" cy="4283675"/>
          </a:xfrm>
        </p:spPr>
        <p:txBody>
          <a:bodyPr>
            <a:noAutofit/>
          </a:bodyPr>
          <a:lstStyle/>
          <a:p>
            <a:r>
              <a:rPr lang="en-IN" cap="none" dirty="0" smtClean="0"/>
              <a:t>A </a:t>
            </a:r>
            <a:r>
              <a:rPr lang="en-IN" b="1" cap="none" dirty="0" smtClean="0"/>
              <a:t>class declared inside a class</a:t>
            </a:r>
            <a:r>
              <a:rPr lang="en-IN" cap="none" dirty="0" smtClean="0"/>
              <a:t> is known as nested class.</a:t>
            </a:r>
          </a:p>
          <a:p>
            <a:pPr marL="457200" lvl="1" indent="0">
              <a:buNone/>
            </a:pPr>
            <a:r>
              <a:rPr lang="en-IN" b="1" cap="none" dirty="0" smtClean="0"/>
              <a:t>class</a:t>
            </a:r>
            <a:r>
              <a:rPr lang="en-IN" cap="none" dirty="0" smtClean="0"/>
              <a:t> </a:t>
            </a:r>
            <a:r>
              <a:rPr lang="en-IN" cap="none" dirty="0" err="1" smtClean="0"/>
              <a:t>outer_class_name</a:t>
            </a:r>
            <a:r>
              <a:rPr lang="en-IN" cap="none" dirty="0" smtClean="0"/>
              <a:t>{  </a:t>
            </a:r>
          </a:p>
          <a:p>
            <a:pPr marL="457200" lvl="1" indent="0">
              <a:buNone/>
            </a:pPr>
            <a:r>
              <a:rPr lang="en-IN" cap="none" dirty="0" smtClean="0"/>
              <a:t> ...  </a:t>
            </a:r>
          </a:p>
          <a:p>
            <a:pPr marL="457200" lvl="1" indent="0">
              <a:buNone/>
            </a:pPr>
            <a:r>
              <a:rPr lang="en-IN" cap="none" dirty="0" smtClean="0"/>
              <a:t> 	</a:t>
            </a:r>
            <a:r>
              <a:rPr lang="en-IN" b="1" cap="none" dirty="0" smtClean="0"/>
              <a:t>class</a:t>
            </a:r>
            <a:r>
              <a:rPr lang="en-IN" cap="none" dirty="0" smtClean="0"/>
              <a:t> </a:t>
            </a:r>
            <a:r>
              <a:rPr lang="en-IN" cap="none" dirty="0" err="1" smtClean="0"/>
              <a:t>nested_class_name</a:t>
            </a:r>
            <a:r>
              <a:rPr lang="en-IN" cap="none" dirty="0" smtClean="0"/>
              <a:t>{  </a:t>
            </a:r>
          </a:p>
          <a:p>
            <a:pPr marL="457200" lvl="1" indent="0">
              <a:buNone/>
            </a:pPr>
            <a:r>
              <a:rPr lang="en-IN" cap="none" dirty="0" smtClean="0"/>
              <a:t> 	 ...  </a:t>
            </a:r>
          </a:p>
          <a:p>
            <a:pPr marL="457200" lvl="1" indent="0">
              <a:buNone/>
            </a:pPr>
            <a:r>
              <a:rPr lang="en-IN" cap="none" dirty="0" smtClean="0"/>
              <a:t> 	}  </a:t>
            </a:r>
          </a:p>
          <a:p>
            <a:pPr marL="457200" lvl="1" indent="0">
              <a:buNone/>
            </a:pPr>
            <a:r>
              <a:rPr lang="en-IN" cap="none" dirty="0" smtClean="0"/>
              <a:t> ...  </a:t>
            </a:r>
          </a:p>
          <a:p>
            <a:pPr marL="457200" lvl="1" indent="0">
              <a:buNone/>
            </a:pPr>
            <a:r>
              <a:rPr lang="en-IN" cap="none" dirty="0" smtClean="0"/>
              <a:t>}  </a:t>
            </a:r>
          </a:p>
          <a:p>
            <a:pPr marL="457200" lvl="1" indent="0">
              <a:buNone/>
            </a:pPr>
            <a:r>
              <a:rPr lang="en-IN" b="1" cap="none" dirty="0" smtClean="0"/>
              <a:t>Java inner class</a:t>
            </a:r>
            <a:r>
              <a:rPr lang="en-IN" cap="none" dirty="0" smtClean="0"/>
              <a:t> or nested class is a class i.e. Declared inside the class or interface.</a:t>
            </a:r>
          </a:p>
          <a:p>
            <a:r>
              <a:rPr lang="en-IN" cap="none" dirty="0" smtClean="0"/>
              <a:t>Advantages:</a:t>
            </a:r>
          </a:p>
          <a:p>
            <a:pPr lvl="1"/>
            <a:r>
              <a:rPr lang="en-IN" cap="none" dirty="0" smtClean="0"/>
              <a:t>it can access all the members (data members and methods) of outer class including private.</a:t>
            </a:r>
          </a:p>
          <a:p>
            <a:pPr lvl="1"/>
            <a:r>
              <a:rPr lang="en-IN" cap="none" dirty="0" smtClean="0"/>
              <a:t>develop more readable and maintainable code</a:t>
            </a:r>
          </a:p>
          <a:p>
            <a:pPr lvl="1"/>
            <a:r>
              <a:rPr lang="en-IN" cap="none" dirty="0" smtClean="0"/>
              <a:t>code optimization</a:t>
            </a:r>
          </a:p>
          <a:p>
            <a:r>
              <a:rPr lang="en-IN" cap="none" dirty="0" smtClean="0"/>
              <a:t>Two types of nested classes non-static and static nested classes</a:t>
            </a:r>
            <a:endParaRPr lang="en-IN" cap="none" dirty="0"/>
          </a:p>
        </p:txBody>
      </p:sp>
      <p:pic>
        <p:nvPicPr>
          <p:cNvPr id="3074" name="Picture 2" descr="TypesOfNestedCl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3313" y="1298871"/>
            <a:ext cx="4683438" cy="300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571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712" y="396449"/>
            <a:ext cx="10364451" cy="883712"/>
          </a:xfrm>
        </p:spPr>
        <p:txBody>
          <a:bodyPr/>
          <a:lstStyle/>
          <a:p>
            <a:r>
              <a:rPr lang="en-IN" dirty="0" smtClean="0"/>
              <a:t>OOPs concepts in JAVA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23257" y="1316223"/>
            <a:ext cx="108770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Encapsulation</a:t>
            </a:r>
            <a:r>
              <a:rPr lang="en-IN" dirty="0" smtClean="0"/>
              <a:t> is a process of wrapping code and data together into a single unit e.g. capsule </a:t>
            </a:r>
            <a:r>
              <a:rPr lang="en-IN" dirty="0" err="1" smtClean="0"/>
              <a:t>i.e</a:t>
            </a:r>
            <a:r>
              <a:rPr lang="en-IN" dirty="0" smtClean="0"/>
              <a:t> mixed of several medicines.</a:t>
            </a:r>
          </a:p>
          <a:p>
            <a:r>
              <a:rPr lang="en-IN" dirty="0" smtClean="0"/>
              <a:t>Use setter and getter methods to set and get the data in it.</a:t>
            </a:r>
          </a:p>
          <a:p>
            <a:r>
              <a:rPr lang="en-IN" b="1" dirty="0" smtClean="0"/>
              <a:t>Java Bean</a:t>
            </a:r>
            <a:r>
              <a:rPr lang="en-IN" dirty="0" smtClean="0"/>
              <a:t> is the example of fully encapsulated class.</a:t>
            </a:r>
          </a:p>
          <a:p>
            <a:r>
              <a:rPr lang="en-IN" b="1" dirty="0" smtClean="0"/>
              <a:t>Advantage of Encapsulation:</a:t>
            </a:r>
          </a:p>
          <a:p>
            <a:r>
              <a:rPr lang="en-IN" b="1" dirty="0" smtClean="0"/>
              <a:t>	</a:t>
            </a:r>
            <a:r>
              <a:rPr lang="en-IN" dirty="0" smtClean="0"/>
              <a:t> By providing only setter or getter method, you can make the class </a:t>
            </a:r>
            <a:r>
              <a:rPr lang="en-IN" b="1" dirty="0" smtClean="0"/>
              <a:t>read-only or write-only</a:t>
            </a:r>
            <a:r>
              <a:rPr lang="en-IN" dirty="0" smtClean="0"/>
              <a:t>.</a:t>
            </a:r>
          </a:p>
          <a:p>
            <a:r>
              <a:rPr lang="en-IN" dirty="0" smtClean="0"/>
              <a:t>	It provides you the </a:t>
            </a:r>
            <a:r>
              <a:rPr lang="en-IN" b="1" dirty="0" smtClean="0"/>
              <a:t>control over the data</a:t>
            </a:r>
            <a:r>
              <a:rPr lang="en-IN" dirty="0" smtClean="0"/>
              <a:t>. Suppose you want to set the value of id i.e. greater than 100 only, 	you can write the logic inside the setter method.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219199" y="3881735"/>
            <a:ext cx="66315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//save as Student.java</a:t>
            </a:r>
          </a:p>
          <a:p>
            <a:r>
              <a:rPr lang="en-IN" dirty="0" smtClean="0"/>
              <a:t>package </a:t>
            </a:r>
            <a:r>
              <a:rPr lang="en-IN" dirty="0" err="1" smtClean="0"/>
              <a:t>com.cdac.wimc</a:t>
            </a:r>
            <a:r>
              <a:rPr lang="en-IN" dirty="0" smtClean="0"/>
              <a:t>;</a:t>
            </a:r>
          </a:p>
          <a:p>
            <a:r>
              <a:rPr lang="en-IN" dirty="0" smtClean="0"/>
              <a:t>public class Student{</a:t>
            </a:r>
          </a:p>
          <a:p>
            <a:r>
              <a:rPr lang="en-IN" dirty="0" smtClean="0"/>
              <a:t>	private String name; </a:t>
            </a:r>
          </a:p>
          <a:p>
            <a:r>
              <a:rPr lang="en-IN" dirty="0" smtClean="0"/>
              <a:t>	public String </a:t>
            </a:r>
            <a:r>
              <a:rPr lang="en-IN" dirty="0" err="1" smtClean="0"/>
              <a:t>getName</a:t>
            </a:r>
            <a:r>
              <a:rPr lang="en-IN" dirty="0" smtClean="0"/>
              <a:t>(){return name;}</a:t>
            </a:r>
          </a:p>
          <a:p>
            <a:r>
              <a:rPr lang="en-IN" dirty="0" smtClean="0"/>
              <a:t>	public void </a:t>
            </a:r>
            <a:r>
              <a:rPr lang="en-IN" dirty="0" err="1" smtClean="0"/>
              <a:t>setName</a:t>
            </a:r>
            <a:r>
              <a:rPr lang="en-IN" dirty="0" smtClean="0"/>
              <a:t>(String name){this.name=name}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132320" y="3722914"/>
            <a:ext cx="47156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//save as Test.java</a:t>
            </a:r>
          </a:p>
          <a:p>
            <a:r>
              <a:rPr lang="en-IN" dirty="0" smtClean="0"/>
              <a:t>package </a:t>
            </a:r>
            <a:r>
              <a:rPr lang="en-IN" dirty="0" err="1" smtClean="0"/>
              <a:t>com.cdac.wimc</a:t>
            </a:r>
            <a:r>
              <a:rPr lang="en-IN" dirty="0" smtClean="0"/>
              <a:t>;</a:t>
            </a:r>
          </a:p>
          <a:p>
            <a:r>
              <a:rPr lang="en-IN" dirty="0" smtClean="0"/>
              <a:t>class Test{</a:t>
            </a:r>
          </a:p>
          <a:p>
            <a:r>
              <a:rPr lang="en-IN" dirty="0" smtClean="0"/>
              <a:t>	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</a:t>
            </a:r>
          </a:p>
          <a:p>
            <a:r>
              <a:rPr lang="en-IN" dirty="0" smtClean="0"/>
              <a:t>	{</a:t>
            </a:r>
          </a:p>
          <a:p>
            <a:r>
              <a:rPr lang="en-IN" dirty="0" smtClean="0"/>
              <a:t>	Student s=</a:t>
            </a:r>
            <a:r>
              <a:rPr lang="en-IN" dirty="0" err="1" smtClean="0"/>
              <a:t>newStudent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s.setname</a:t>
            </a:r>
            <a:r>
              <a:rPr lang="en-IN" dirty="0" smtClean="0"/>
              <a:t>("</a:t>
            </a:r>
            <a:r>
              <a:rPr lang="en-IN" dirty="0" err="1" smtClean="0"/>
              <a:t>vijay</a:t>
            </a:r>
            <a:r>
              <a:rPr lang="en-IN" dirty="0" smtClean="0"/>
              <a:t>");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s.getName</a:t>
            </a:r>
            <a:r>
              <a:rPr lang="en-IN" dirty="0" smtClean="0"/>
              <a:t>());}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3967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4523"/>
          </a:xfrm>
        </p:spPr>
        <p:txBody>
          <a:bodyPr/>
          <a:lstStyle/>
          <a:p>
            <a:r>
              <a:rPr lang="en-IN" dirty="0" smtClean="0"/>
              <a:t>OOPs concepts in java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423851" y="1593669"/>
            <a:ext cx="9326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Consider Student objects are s1 and s2 then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Data binding:  s1 and s2 are accessing variable name through a method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Data hiding : s1 is not aware of the value of data being accessed by s1 &amp; </a:t>
            </a:r>
            <a:r>
              <a:rPr lang="en-IN" dirty="0" err="1" smtClean="0"/>
              <a:t>viceversa</a:t>
            </a:r>
            <a:r>
              <a:rPr lang="en-IN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Data wrapping: Ex: String is considered as a </a:t>
            </a:r>
            <a:r>
              <a:rPr lang="en-IN" dirty="0" err="1" smtClean="0"/>
              <a:t>datatype</a:t>
            </a:r>
            <a:r>
              <a:rPr lang="en-IN" dirty="0" smtClean="0"/>
              <a:t> and that itself is a class . String is serving as 				both </a:t>
            </a:r>
            <a:r>
              <a:rPr lang="en-IN" dirty="0" err="1" smtClean="0"/>
              <a:t>datatype</a:t>
            </a:r>
            <a:r>
              <a:rPr lang="en-IN" dirty="0" smtClean="0"/>
              <a:t> and also as a object. 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0388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480" y="331915"/>
            <a:ext cx="10364451" cy="4733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Java Annotations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09683" y="859809"/>
            <a:ext cx="1007204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Java </a:t>
            </a:r>
            <a:r>
              <a:rPr lang="en-IN" sz="2000" b="1" dirty="0" smtClean="0"/>
              <a:t>Annotation</a:t>
            </a:r>
            <a:r>
              <a:rPr lang="en-IN" sz="2000" dirty="0" smtClean="0"/>
              <a:t> is a tag that represents the </a:t>
            </a:r>
            <a:r>
              <a:rPr lang="en-IN" sz="2000" i="1" dirty="0" smtClean="0"/>
              <a:t>metadata</a:t>
            </a:r>
            <a:r>
              <a:rPr lang="en-IN" sz="2000" dirty="0" smtClean="0"/>
              <a:t> i.e. attached with class, interface, methods or fields to indicate some additional information which can be used by java compiler and JVM.</a:t>
            </a:r>
          </a:p>
          <a:p>
            <a:endParaRPr lang="en-IN" sz="2000" dirty="0" smtClean="0"/>
          </a:p>
          <a:p>
            <a:r>
              <a:rPr lang="en-IN" sz="2000" b="1" dirty="0" smtClean="0"/>
              <a:t>Built-In Java Annotations used in java code</a:t>
            </a:r>
          </a:p>
          <a:p>
            <a:pPr lvl="1"/>
            <a:r>
              <a:rPr lang="en-IN" sz="2000" dirty="0" smtClean="0"/>
              <a:t>@Override - assures that the subclass method is overriding the parent class method</a:t>
            </a:r>
          </a:p>
          <a:p>
            <a:pPr lvl="1"/>
            <a:r>
              <a:rPr lang="en-IN" sz="2000" dirty="0" smtClean="0"/>
              <a:t>@</a:t>
            </a:r>
            <a:r>
              <a:rPr lang="en-IN" sz="2000" dirty="0" err="1" smtClean="0"/>
              <a:t>SuppressWarnings</a:t>
            </a:r>
            <a:r>
              <a:rPr lang="en-IN" sz="2000" dirty="0" smtClean="0"/>
              <a:t> - is used to suppress warnings issued by the compiler</a:t>
            </a:r>
          </a:p>
          <a:p>
            <a:pPr lvl="1"/>
            <a:r>
              <a:rPr lang="en-IN" sz="2000" dirty="0" smtClean="0"/>
              <a:t>@Deprecated - marks that this method is deprecated so compiler prints warning</a:t>
            </a:r>
          </a:p>
          <a:p>
            <a:r>
              <a:rPr lang="en-IN" sz="2000" b="1" dirty="0" smtClean="0"/>
              <a:t>Built-In Java Annotations used in other annotations</a:t>
            </a:r>
          </a:p>
          <a:p>
            <a:pPr lvl="1"/>
            <a:r>
              <a:rPr lang="en-IN" sz="2000" dirty="0" smtClean="0"/>
              <a:t>@Target</a:t>
            </a:r>
          </a:p>
          <a:p>
            <a:pPr lvl="1"/>
            <a:r>
              <a:rPr lang="en-IN" sz="2000" dirty="0" smtClean="0"/>
              <a:t>@Retention</a:t>
            </a:r>
          </a:p>
          <a:p>
            <a:pPr lvl="1"/>
            <a:r>
              <a:rPr lang="en-IN" sz="2000" dirty="0" smtClean="0"/>
              <a:t>@Inherited</a:t>
            </a:r>
          </a:p>
          <a:p>
            <a:pPr lvl="1"/>
            <a:r>
              <a:rPr lang="en-IN" sz="2000" dirty="0" smtClean="0"/>
              <a:t>@Documented</a:t>
            </a:r>
          </a:p>
          <a:p>
            <a:pPr lvl="1"/>
            <a:endParaRPr lang="en-IN" sz="2000" dirty="0" smtClean="0"/>
          </a:p>
          <a:p>
            <a:pPr lvl="1"/>
            <a:endParaRPr lang="en-IN" sz="2000" b="1" dirty="0" smtClean="0"/>
          </a:p>
          <a:p>
            <a:endParaRPr lang="en-IN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480" y="331915"/>
            <a:ext cx="10364451" cy="4733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Java Annotations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347415" y="982639"/>
            <a:ext cx="506331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class</a:t>
            </a:r>
            <a:r>
              <a:rPr lang="en-IN" sz="2000" dirty="0" smtClean="0"/>
              <a:t> Animal{  </a:t>
            </a:r>
          </a:p>
          <a:p>
            <a:r>
              <a:rPr lang="en-IN" sz="2000" b="1" dirty="0" smtClean="0"/>
              <a:t>void</a:t>
            </a:r>
            <a:r>
              <a:rPr lang="en-IN" sz="2000" dirty="0" smtClean="0"/>
              <a:t> </a:t>
            </a:r>
            <a:r>
              <a:rPr lang="en-IN" sz="2000" dirty="0" err="1" smtClean="0"/>
              <a:t>eatSomething</a:t>
            </a:r>
            <a:r>
              <a:rPr lang="en-IN" sz="2000" dirty="0" smtClean="0"/>
              <a:t>(){</a:t>
            </a:r>
            <a:r>
              <a:rPr lang="en-IN" sz="2000" dirty="0" err="1" smtClean="0"/>
              <a:t>System.out.println</a:t>
            </a:r>
            <a:r>
              <a:rPr lang="en-IN" sz="2000" dirty="0" smtClean="0"/>
              <a:t>("eating something");}  </a:t>
            </a:r>
          </a:p>
          <a:p>
            <a:r>
              <a:rPr lang="en-IN" sz="2000" dirty="0" smtClean="0"/>
              <a:t>}  </a:t>
            </a:r>
          </a:p>
          <a:p>
            <a:r>
              <a:rPr lang="en-IN" sz="2000" dirty="0" smtClean="0"/>
              <a:t>  </a:t>
            </a:r>
          </a:p>
          <a:p>
            <a:r>
              <a:rPr lang="en-IN" sz="2000" b="1" dirty="0" smtClean="0"/>
              <a:t>class</a:t>
            </a:r>
            <a:r>
              <a:rPr lang="en-IN" sz="2000" dirty="0" smtClean="0"/>
              <a:t> Dog </a:t>
            </a:r>
            <a:r>
              <a:rPr lang="en-IN" sz="2000" b="1" dirty="0" smtClean="0"/>
              <a:t>extends</a:t>
            </a:r>
            <a:r>
              <a:rPr lang="en-IN" sz="2000" dirty="0" smtClean="0"/>
              <a:t> Animal{  </a:t>
            </a:r>
          </a:p>
          <a:p>
            <a:r>
              <a:rPr lang="en-IN" sz="2000" dirty="0" smtClean="0"/>
              <a:t>@Override  </a:t>
            </a:r>
          </a:p>
          <a:p>
            <a:r>
              <a:rPr lang="en-IN" sz="2000" b="1" dirty="0" smtClean="0"/>
              <a:t>void</a:t>
            </a:r>
            <a:r>
              <a:rPr lang="en-IN" sz="2000" dirty="0" smtClean="0"/>
              <a:t> </a:t>
            </a:r>
            <a:r>
              <a:rPr lang="en-IN" sz="2000" dirty="0" err="1" smtClean="0"/>
              <a:t>eatsomething</a:t>
            </a:r>
            <a:r>
              <a:rPr lang="en-IN" sz="2000" dirty="0" smtClean="0"/>
              <a:t>(){</a:t>
            </a:r>
            <a:r>
              <a:rPr lang="en-IN" sz="2000" dirty="0" err="1" smtClean="0"/>
              <a:t>System.out.println</a:t>
            </a:r>
            <a:r>
              <a:rPr lang="en-IN" sz="2000" dirty="0" smtClean="0"/>
              <a:t>("eating foods");}//should be </a:t>
            </a:r>
            <a:r>
              <a:rPr lang="en-IN" sz="2000" dirty="0" err="1" smtClean="0"/>
              <a:t>eatSomething</a:t>
            </a:r>
            <a:r>
              <a:rPr lang="en-IN" sz="2000" dirty="0" smtClean="0"/>
              <a:t>  </a:t>
            </a:r>
          </a:p>
          <a:p>
            <a:r>
              <a:rPr lang="en-IN" sz="2000" dirty="0" smtClean="0"/>
              <a:t>}  </a:t>
            </a:r>
          </a:p>
          <a:p>
            <a:r>
              <a:rPr lang="en-IN" sz="2000" dirty="0" smtClean="0"/>
              <a:t>  </a:t>
            </a:r>
          </a:p>
          <a:p>
            <a:r>
              <a:rPr lang="en-IN" sz="2000" b="1" dirty="0" smtClean="0"/>
              <a:t>class</a:t>
            </a:r>
            <a:r>
              <a:rPr lang="en-IN" sz="2000" dirty="0" smtClean="0"/>
              <a:t> TestAnnotation1{  </a:t>
            </a:r>
          </a:p>
          <a:p>
            <a:r>
              <a:rPr lang="en-IN" sz="2000" b="1" dirty="0" smtClean="0"/>
              <a:t>public</a:t>
            </a:r>
            <a:r>
              <a:rPr lang="en-IN" sz="2000" dirty="0" smtClean="0"/>
              <a:t> </a:t>
            </a:r>
            <a:r>
              <a:rPr lang="en-IN" sz="2000" b="1" dirty="0" smtClean="0"/>
              <a:t>static</a:t>
            </a:r>
            <a:r>
              <a:rPr lang="en-IN" sz="2000" dirty="0" smtClean="0"/>
              <a:t> </a:t>
            </a:r>
            <a:r>
              <a:rPr lang="en-IN" sz="2000" b="1" dirty="0" smtClean="0"/>
              <a:t>void</a:t>
            </a:r>
            <a:r>
              <a:rPr lang="en-IN" sz="2000" dirty="0" smtClean="0"/>
              <a:t> main(String </a:t>
            </a:r>
            <a:r>
              <a:rPr lang="en-IN" sz="2000" dirty="0" err="1" smtClean="0"/>
              <a:t>args</a:t>
            </a:r>
            <a:r>
              <a:rPr lang="en-IN" sz="2000" dirty="0" smtClean="0"/>
              <a:t>[]){  </a:t>
            </a:r>
          </a:p>
          <a:p>
            <a:r>
              <a:rPr lang="en-IN" sz="2000" dirty="0" smtClean="0"/>
              <a:t>Animal a=</a:t>
            </a:r>
            <a:r>
              <a:rPr lang="en-IN" sz="2000" b="1" dirty="0" smtClean="0"/>
              <a:t>new</a:t>
            </a:r>
            <a:r>
              <a:rPr lang="en-IN" sz="2000" dirty="0" smtClean="0"/>
              <a:t> Dog();  </a:t>
            </a:r>
          </a:p>
          <a:p>
            <a:r>
              <a:rPr lang="en-IN" sz="2000" dirty="0" err="1" smtClean="0"/>
              <a:t>a.eatSomething</a:t>
            </a:r>
            <a:r>
              <a:rPr lang="en-IN" sz="2000" dirty="0" smtClean="0"/>
              <a:t>();  </a:t>
            </a:r>
          </a:p>
          <a:p>
            <a:r>
              <a:rPr lang="en-IN" sz="2000" dirty="0" smtClean="0"/>
              <a:t>}}  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480" y="331915"/>
            <a:ext cx="10364451" cy="4733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Java Annotations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14149" y="723331"/>
            <a:ext cx="1102739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Java User-defined annotations are easy to create and use.</a:t>
            </a:r>
          </a:p>
          <a:p>
            <a:endParaRPr lang="en-IN" sz="2000" dirty="0" smtClean="0"/>
          </a:p>
          <a:p>
            <a:r>
              <a:rPr lang="en-IN" sz="2000" b="1" dirty="0" smtClean="0"/>
              <a:t>@interface</a:t>
            </a:r>
            <a:r>
              <a:rPr lang="en-IN" sz="2000" dirty="0" smtClean="0"/>
              <a:t> </a:t>
            </a:r>
            <a:r>
              <a:rPr lang="en-IN" sz="2000" dirty="0" err="1" smtClean="0"/>
              <a:t>MyAnnotation</a:t>
            </a:r>
            <a:r>
              <a:rPr lang="en-IN" sz="2000" dirty="0" smtClean="0"/>
              <a:t>{}  </a:t>
            </a:r>
          </a:p>
          <a:p>
            <a:endParaRPr lang="en-IN" sz="2000" dirty="0" smtClean="0"/>
          </a:p>
          <a:p>
            <a:r>
              <a:rPr lang="en-IN" sz="2000" dirty="0" smtClean="0"/>
              <a:t>There are few points that should be remembered by the programmer.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Method should not have any throws clauses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Method should return one of the following: primitive data types, String, Class, </a:t>
            </a:r>
            <a:r>
              <a:rPr lang="en-IN" sz="2000" dirty="0" err="1" smtClean="0"/>
              <a:t>enum</a:t>
            </a:r>
            <a:r>
              <a:rPr lang="en-IN" sz="2000" dirty="0" smtClean="0"/>
              <a:t> or array of these data types.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Method should not have any parameter.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We should attach @ just before interface keyword to define annotation.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It may assign a default value to the method.</a:t>
            </a:r>
          </a:p>
          <a:p>
            <a:endParaRPr lang="en-IN" sz="2000" dirty="0" smtClean="0"/>
          </a:p>
          <a:p>
            <a:r>
              <a:rPr lang="en-IN" sz="2000" dirty="0" smtClean="0"/>
              <a:t>There are three types of annotations.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Marker Annotation -  An annotation that has no method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Single-Value Annotation - An annotation that has one method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Multi-Value Annotation - An annotation that has more than one method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480" y="331915"/>
            <a:ext cx="10364451" cy="4733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Java Annotations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897039" y="723331"/>
            <a:ext cx="880280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 smtClean="0"/>
          </a:p>
          <a:p>
            <a:r>
              <a:rPr lang="en-IN" sz="2000" dirty="0" smtClean="0"/>
              <a:t>Multi-Value Annotation example:</a:t>
            </a:r>
            <a:endParaRPr lang="en-IN" sz="2000" b="1" dirty="0" smtClean="0"/>
          </a:p>
          <a:p>
            <a:endParaRPr lang="en-IN" sz="2000" b="1" dirty="0" smtClean="0"/>
          </a:p>
          <a:p>
            <a:r>
              <a:rPr lang="en-IN" sz="2000" b="1" dirty="0" smtClean="0"/>
              <a:t>@interface</a:t>
            </a:r>
            <a:r>
              <a:rPr lang="en-IN" sz="2000" dirty="0" smtClean="0"/>
              <a:t> </a:t>
            </a:r>
            <a:r>
              <a:rPr lang="en-IN" sz="2000" dirty="0" err="1" smtClean="0"/>
              <a:t>MyAnnotation</a:t>
            </a:r>
            <a:r>
              <a:rPr lang="en-IN" sz="2000" dirty="0" smtClean="0"/>
              <a:t>{  </a:t>
            </a:r>
          </a:p>
          <a:p>
            <a:r>
              <a:rPr lang="en-IN" sz="2000" b="1" dirty="0" err="1" smtClean="0"/>
              <a:t>int</a:t>
            </a:r>
            <a:r>
              <a:rPr lang="en-IN" sz="2000" dirty="0" smtClean="0"/>
              <a:t> value1() </a:t>
            </a:r>
            <a:r>
              <a:rPr lang="en-IN" sz="2000" b="1" dirty="0" smtClean="0"/>
              <a:t>default</a:t>
            </a:r>
            <a:r>
              <a:rPr lang="en-IN" sz="2000" dirty="0" smtClean="0"/>
              <a:t> 1;  </a:t>
            </a:r>
          </a:p>
          <a:p>
            <a:r>
              <a:rPr lang="en-IN" sz="2000" dirty="0" smtClean="0"/>
              <a:t>String value2() </a:t>
            </a:r>
            <a:r>
              <a:rPr lang="en-IN" sz="2000" b="1" dirty="0" smtClean="0"/>
              <a:t>default</a:t>
            </a:r>
            <a:r>
              <a:rPr lang="en-IN" sz="2000" dirty="0" smtClean="0"/>
              <a:t> "";  </a:t>
            </a:r>
          </a:p>
          <a:p>
            <a:r>
              <a:rPr lang="en-IN" sz="2000" dirty="0" smtClean="0"/>
              <a:t>String value3() </a:t>
            </a:r>
            <a:r>
              <a:rPr lang="en-IN" sz="2000" b="1" dirty="0" smtClean="0"/>
              <a:t>default</a:t>
            </a:r>
            <a:r>
              <a:rPr lang="en-IN" sz="2000" dirty="0" smtClean="0"/>
              <a:t> "xyz";  </a:t>
            </a:r>
          </a:p>
          <a:p>
            <a:r>
              <a:rPr lang="en-IN" sz="2000" dirty="0" smtClean="0"/>
              <a:t>}  </a:t>
            </a:r>
          </a:p>
          <a:p>
            <a:endParaRPr lang="en-IN" sz="2000" dirty="0" smtClean="0"/>
          </a:p>
          <a:p>
            <a:r>
              <a:rPr lang="en-IN" sz="2000" dirty="0" smtClean="0"/>
              <a:t>the code to apply the multi-value annotation</a:t>
            </a:r>
          </a:p>
          <a:p>
            <a:endParaRPr lang="en-IN" sz="2000" dirty="0" smtClean="0"/>
          </a:p>
          <a:p>
            <a:r>
              <a:rPr lang="en-IN" sz="2000" dirty="0" smtClean="0"/>
              <a:t>@</a:t>
            </a:r>
            <a:r>
              <a:rPr lang="en-IN" sz="2000" dirty="0" err="1" smtClean="0"/>
              <a:t>MyAnnotation</a:t>
            </a:r>
            <a:r>
              <a:rPr lang="en-IN" sz="2000" dirty="0" smtClean="0"/>
              <a:t>(value1=10,value2="</a:t>
            </a:r>
            <a:r>
              <a:rPr lang="en-IN" sz="2000" dirty="0" err="1" smtClean="0"/>
              <a:t>Arun</a:t>
            </a:r>
            <a:r>
              <a:rPr lang="en-IN" sz="2000" dirty="0" smtClean="0"/>
              <a:t> Kumar",value3="Ghaziabad")  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45563"/>
            <a:ext cx="10364451" cy="678020"/>
          </a:xfrm>
        </p:spPr>
        <p:txBody>
          <a:bodyPr>
            <a:normAutofit fontScale="90000"/>
          </a:bodyPr>
          <a:lstStyle/>
          <a:p>
            <a:r>
              <a:rPr lang="en-IN" cap="none" dirty="0" smtClean="0"/>
              <a:t>Assertion</a:t>
            </a:r>
            <a:br>
              <a:rPr lang="en-IN" cap="none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015964"/>
            <a:ext cx="10363826" cy="2355033"/>
          </a:xfrm>
        </p:spPr>
        <p:txBody>
          <a:bodyPr/>
          <a:lstStyle/>
          <a:p>
            <a:r>
              <a:rPr lang="en-IN" cap="none" dirty="0" smtClean="0"/>
              <a:t>Assertion is a statement in java. It can be used to test your assumptions about the program.</a:t>
            </a:r>
          </a:p>
          <a:p>
            <a:r>
              <a:rPr lang="en-IN" cap="none" dirty="0" smtClean="0"/>
              <a:t>While executing assertion, it is believed to be true. If it fails, JVM will throw an error named </a:t>
            </a:r>
            <a:r>
              <a:rPr lang="en-IN" cap="none" dirty="0" err="1" smtClean="0"/>
              <a:t>assertionerror</a:t>
            </a:r>
            <a:r>
              <a:rPr lang="en-IN" cap="none" dirty="0" smtClean="0"/>
              <a:t>. It is mainly used for testing purpose.</a:t>
            </a:r>
          </a:p>
          <a:p>
            <a:r>
              <a:rPr lang="en-IN" b="1" cap="none" dirty="0" smtClean="0"/>
              <a:t>Advantage of assertion:</a:t>
            </a:r>
          </a:p>
          <a:p>
            <a:pPr lvl="1"/>
            <a:r>
              <a:rPr lang="en-IN" cap="none" dirty="0" smtClean="0"/>
              <a:t>It provides an effective way </a:t>
            </a:r>
            <a:r>
              <a:rPr lang="en-IN" b="1" cap="none" dirty="0" smtClean="0"/>
              <a:t>to detect and correct programming errors</a:t>
            </a:r>
            <a:r>
              <a:rPr lang="en-IN" cap="none" dirty="0" smtClean="0"/>
              <a:t>.</a:t>
            </a:r>
          </a:p>
          <a:p>
            <a:pPr lvl="1">
              <a:buNone/>
            </a:pPr>
            <a:endParaRPr lang="en-IN" cap="none" dirty="0" smtClean="0"/>
          </a:p>
          <a:p>
            <a:pPr lvl="1">
              <a:buNone/>
            </a:pPr>
            <a:endParaRPr lang="en-IN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1078173" y="3398293"/>
            <a:ext cx="62916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class</a:t>
            </a:r>
            <a:r>
              <a:rPr lang="en-IN" dirty="0" smtClean="0"/>
              <a:t> </a:t>
            </a:r>
            <a:r>
              <a:rPr lang="en-IN" dirty="0" err="1" smtClean="0"/>
              <a:t>AssertionExample</a:t>
            </a:r>
            <a:r>
              <a:rPr lang="en-IN" dirty="0" smtClean="0"/>
              <a:t>{  </a:t>
            </a:r>
          </a:p>
          <a:p>
            <a:r>
              <a:rPr lang="en-IN" dirty="0" smtClean="0"/>
              <a:t> </a:t>
            </a: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 String </a:t>
            </a:r>
            <a:r>
              <a:rPr lang="en-IN" dirty="0" err="1" smtClean="0"/>
              <a:t>args</a:t>
            </a:r>
            <a:r>
              <a:rPr lang="en-IN" dirty="0" smtClean="0"/>
              <a:t>[] ){  </a:t>
            </a:r>
          </a:p>
          <a:p>
            <a:r>
              <a:rPr lang="en-IN" dirty="0" smtClean="0"/>
              <a:t>  </a:t>
            </a:r>
          </a:p>
          <a:p>
            <a:r>
              <a:rPr lang="en-IN" dirty="0" smtClean="0"/>
              <a:t>  Scanner </a:t>
            </a:r>
            <a:r>
              <a:rPr lang="en-IN" dirty="0" err="1" smtClean="0"/>
              <a:t>scanner</a:t>
            </a:r>
            <a:r>
              <a:rPr lang="en-IN" dirty="0" smtClean="0"/>
              <a:t> = </a:t>
            </a:r>
            <a:r>
              <a:rPr lang="en-IN" b="1" dirty="0" smtClean="0"/>
              <a:t>new</a:t>
            </a:r>
            <a:r>
              <a:rPr lang="en-IN" dirty="0" smtClean="0"/>
              <a:t> Scanner( </a:t>
            </a:r>
            <a:r>
              <a:rPr lang="en-IN" dirty="0" err="1" smtClean="0"/>
              <a:t>System.in</a:t>
            </a:r>
            <a:r>
              <a:rPr lang="en-IN" dirty="0" smtClean="0"/>
              <a:t> );  </a:t>
            </a:r>
          </a:p>
          <a:p>
            <a:r>
              <a:rPr lang="en-IN" dirty="0" smtClean="0"/>
              <a:t>  </a:t>
            </a:r>
            <a:r>
              <a:rPr lang="en-IN" dirty="0" err="1" smtClean="0"/>
              <a:t>System.out.print</a:t>
            </a:r>
            <a:r>
              <a:rPr lang="en-IN" dirty="0" smtClean="0"/>
              <a:t>("Enter </a:t>
            </a:r>
            <a:r>
              <a:rPr lang="en-IN" dirty="0" err="1" smtClean="0"/>
              <a:t>ur</a:t>
            </a:r>
            <a:r>
              <a:rPr lang="en-IN" dirty="0" smtClean="0"/>
              <a:t> age ");  </a:t>
            </a:r>
          </a:p>
          <a:p>
            <a:r>
              <a:rPr lang="en-IN" dirty="0" smtClean="0"/>
              <a:t>    </a:t>
            </a:r>
          </a:p>
          <a:p>
            <a:r>
              <a:rPr lang="en-IN" dirty="0" smtClean="0"/>
              <a:t>  </a:t>
            </a:r>
            <a:r>
              <a:rPr lang="en-IN" b="1" dirty="0" err="1" smtClean="0"/>
              <a:t>int</a:t>
            </a:r>
            <a:r>
              <a:rPr lang="en-IN" dirty="0" smtClean="0"/>
              <a:t> value = </a:t>
            </a:r>
            <a:r>
              <a:rPr lang="en-IN" dirty="0" err="1" smtClean="0"/>
              <a:t>scanner.nextInt</a:t>
            </a:r>
            <a:r>
              <a:rPr lang="en-IN" dirty="0" smtClean="0"/>
              <a:t>();  </a:t>
            </a:r>
          </a:p>
          <a:p>
            <a:r>
              <a:rPr lang="en-IN" dirty="0" smtClean="0"/>
              <a:t>  </a:t>
            </a:r>
            <a:r>
              <a:rPr lang="en-IN" b="1" dirty="0" smtClean="0"/>
              <a:t>assert</a:t>
            </a:r>
            <a:r>
              <a:rPr lang="en-IN" dirty="0" smtClean="0"/>
              <a:t> value&gt;=18:" Not valid";  </a:t>
            </a:r>
          </a:p>
          <a:p>
            <a:r>
              <a:rPr lang="en-IN" dirty="0" smtClean="0"/>
              <a:t>  </a:t>
            </a:r>
          </a:p>
          <a:p>
            <a:r>
              <a:rPr lang="en-IN" dirty="0" smtClean="0"/>
              <a:t>  </a:t>
            </a:r>
            <a:r>
              <a:rPr lang="en-IN" dirty="0" err="1" smtClean="0"/>
              <a:t>System.out.println</a:t>
            </a:r>
            <a:r>
              <a:rPr lang="en-IN" dirty="0" smtClean="0"/>
              <a:t>("value is "+value);  </a:t>
            </a:r>
          </a:p>
          <a:p>
            <a:r>
              <a:rPr lang="en-IN" dirty="0" smtClean="0"/>
              <a:t> }   </a:t>
            </a:r>
          </a:p>
          <a:p>
            <a:r>
              <a:rPr lang="en-IN" dirty="0" smtClean="0"/>
              <a:t>}  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005015" y="3684896"/>
            <a:ext cx="593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Output: </a:t>
            </a:r>
            <a:r>
              <a:rPr lang="en-IN" dirty="0" smtClean="0"/>
              <a:t>Enter </a:t>
            </a:r>
            <a:r>
              <a:rPr lang="en-IN" dirty="0" err="1" smtClean="0"/>
              <a:t>ur</a:t>
            </a:r>
            <a:r>
              <a:rPr lang="en-IN" dirty="0" smtClean="0"/>
              <a:t> age 11</a:t>
            </a:r>
          </a:p>
          <a:p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Exception in thread "main" </a:t>
            </a:r>
            <a:r>
              <a:rPr lang="en-IN" dirty="0" err="1" smtClean="0">
                <a:solidFill>
                  <a:srgbClr val="FF0000"/>
                </a:solidFill>
              </a:rPr>
              <a:t>java.lang.AssertionError</a:t>
            </a:r>
            <a:r>
              <a:rPr lang="en-IN" dirty="0" smtClean="0">
                <a:solidFill>
                  <a:srgbClr val="FF0000"/>
                </a:solidFill>
              </a:rPr>
              <a:t>: Not valid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0549" y="4626591"/>
            <a:ext cx="5800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Note:  assertion should not be used to check arguments in the public methods because it should result in appropriate runtime exception e.g. </a:t>
            </a:r>
            <a:r>
              <a:rPr lang="en-IN" dirty="0" err="1" smtClean="0"/>
              <a:t>IllegalArgumentException</a:t>
            </a:r>
            <a:r>
              <a:rPr lang="en-IN" dirty="0" smtClean="0"/>
              <a:t>, </a:t>
            </a:r>
            <a:r>
              <a:rPr lang="en-IN" dirty="0" err="1" smtClean="0"/>
              <a:t>NullPointerException</a:t>
            </a:r>
            <a:r>
              <a:rPr lang="en-IN" dirty="0" smtClean="0"/>
              <a:t> etc.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479" y="290972"/>
            <a:ext cx="10364451" cy="10192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Static Import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36604" y="934079"/>
            <a:ext cx="10363826" cy="2750818"/>
          </a:xfrm>
        </p:spPr>
        <p:txBody>
          <a:bodyPr>
            <a:normAutofit fontScale="92500" lnSpcReduction="20000"/>
          </a:bodyPr>
          <a:lstStyle/>
          <a:p>
            <a:r>
              <a:rPr lang="en-IN" sz="2400" cap="none" dirty="0" smtClean="0"/>
              <a:t> Facilitate the java programmer to access any static member of a class directly. There is no need to qualify it by the class name</a:t>
            </a:r>
          </a:p>
          <a:p>
            <a:r>
              <a:rPr lang="en-IN" sz="2400" b="1" cap="none" dirty="0" smtClean="0"/>
              <a:t>Advantage </a:t>
            </a:r>
            <a:r>
              <a:rPr lang="en-IN" sz="2400" cap="none" dirty="0" smtClean="0"/>
              <a:t>:</a:t>
            </a:r>
          </a:p>
          <a:p>
            <a:pPr lvl="1"/>
            <a:r>
              <a:rPr lang="en-IN" sz="2200" cap="none" dirty="0" smtClean="0"/>
              <a:t>Less coding is required if you have access any static member of a class </a:t>
            </a:r>
            <a:r>
              <a:rPr lang="en-IN" sz="2200" cap="none" dirty="0" err="1" smtClean="0"/>
              <a:t>oftenly</a:t>
            </a:r>
            <a:r>
              <a:rPr lang="en-IN" sz="2200" cap="none" dirty="0" smtClean="0"/>
              <a:t>.</a:t>
            </a:r>
          </a:p>
          <a:p>
            <a:r>
              <a:rPr lang="en-IN" sz="2400" b="1" cap="none" dirty="0" smtClean="0"/>
              <a:t>Disadvantage :</a:t>
            </a:r>
          </a:p>
          <a:p>
            <a:pPr lvl="1"/>
            <a:r>
              <a:rPr lang="en-IN" sz="2200" cap="none" dirty="0" smtClean="0"/>
              <a:t>If you overuse the static import feature, it makes the program unreadable and </a:t>
            </a:r>
            <a:r>
              <a:rPr lang="en-IN" sz="2200" cap="none" dirty="0" err="1" smtClean="0"/>
              <a:t>unmaintainable</a:t>
            </a:r>
            <a:r>
              <a:rPr lang="en-IN" sz="2200" cap="none" dirty="0" smtClean="0"/>
              <a:t>.</a:t>
            </a:r>
          </a:p>
          <a:p>
            <a:endParaRPr lang="en-IN" sz="2400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1269241" y="3790961"/>
            <a:ext cx="7219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import</a:t>
            </a:r>
            <a:r>
              <a:rPr lang="en-IN" dirty="0" smtClean="0">
                <a:solidFill>
                  <a:srgbClr val="FF0000"/>
                </a:solidFill>
              </a:rPr>
              <a:t> </a:t>
            </a:r>
            <a:r>
              <a:rPr lang="en-IN" b="1" dirty="0" smtClean="0">
                <a:solidFill>
                  <a:srgbClr val="FF0000"/>
                </a:solidFill>
              </a:rPr>
              <a:t>static</a:t>
            </a:r>
            <a:r>
              <a:rPr lang="en-IN" dirty="0" smtClean="0">
                <a:solidFill>
                  <a:srgbClr val="FF0000"/>
                </a:solidFill>
              </a:rPr>
              <a:t> </a:t>
            </a:r>
            <a:r>
              <a:rPr lang="en-IN" dirty="0" err="1" smtClean="0">
                <a:solidFill>
                  <a:srgbClr val="FF0000"/>
                </a:solidFill>
              </a:rPr>
              <a:t>java.lang.System</a:t>
            </a:r>
            <a:r>
              <a:rPr lang="en-IN" dirty="0" smtClean="0">
                <a:solidFill>
                  <a:srgbClr val="FF0000"/>
                </a:solidFill>
              </a:rPr>
              <a:t>.*;    </a:t>
            </a:r>
          </a:p>
          <a:p>
            <a:r>
              <a:rPr lang="en-IN" b="1" dirty="0" smtClean="0"/>
              <a:t>class</a:t>
            </a:r>
            <a:r>
              <a:rPr lang="en-IN" dirty="0" smtClean="0"/>
              <a:t> </a:t>
            </a:r>
            <a:r>
              <a:rPr lang="en-IN" dirty="0" err="1" smtClean="0"/>
              <a:t>StaticImportExample</a:t>
            </a:r>
            <a:r>
              <a:rPr lang="en-IN" dirty="0" smtClean="0"/>
              <a:t>{  </a:t>
            </a:r>
          </a:p>
          <a:p>
            <a:r>
              <a:rPr lang="en-IN" dirty="0" smtClean="0"/>
              <a:t>  </a:t>
            </a: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r>
              <a:rPr lang="en-IN" dirty="0" smtClean="0"/>
              <a:t>     </a:t>
            </a:r>
          </a:p>
          <a:p>
            <a:r>
              <a:rPr lang="en-IN" dirty="0" smtClean="0"/>
              <a:t>   </a:t>
            </a:r>
            <a:r>
              <a:rPr lang="en-IN" dirty="0" err="1" smtClean="0"/>
              <a:t>out.println</a:t>
            </a:r>
            <a:r>
              <a:rPr lang="en-IN" dirty="0" smtClean="0"/>
              <a:t>("Hello");//Now no need of </a:t>
            </a:r>
            <a:r>
              <a:rPr lang="en-IN" dirty="0" err="1" smtClean="0"/>
              <a:t>System.out</a:t>
            </a:r>
            <a:r>
              <a:rPr lang="en-IN" dirty="0" smtClean="0"/>
              <a:t>  </a:t>
            </a:r>
          </a:p>
          <a:p>
            <a:r>
              <a:rPr lang="en-IN" dirty="0" smtClean="0"/>
              <a:t>   </a:t>
            </a:r>
            <a:r>
              <a:rPr lang="en-IN" dirty="0" err="1" smtClean="0"/>
              <a:t>out.println</a:t>
            </a:r>
            <a:r>
              <a:rPr lang="en-IN" dirty="0" smtClean="0"/>
              <a:t>("Java");  </a:t>
            </a:r>
          </a:p>
          <a:p>
            <a:r>
              <a:rPr lang="en-IN" dirty="0" smtClean="0"/>
              <a:t>  </a:t>
            </a:r>
          </a:p>
          <a:p>
            <a:r>
              <a:rPr lang="en-IN" dirty="0" smtClean="0"/>
              <a:t> }   </a:t>
            </a:r>
          </a:p>
          <a:p>
            <a:r>
              <a:rPr lang="en-IN" dirty="0" smtClean="0"/>
              <a:t>}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52" y="168141"/>
            <a:ext cx="10364451" cy="869089"/>
          </a:xfrm>
        </p:spPr>
        <p:txBody>
          <a:bodyPr/>
          <a:lstStyle/>
          <a:p>
            <a:r>
              <a:rPr lang="en-IN" dirty="0" smtClean="0"/>
              <a:t>java doc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41696" y="1050878"/>
            <a:ext cx="107680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We can create document </a:t>
            </a:r>
            <a:r>
              <a:rPr lang="en-IN" sz="2000" dirty="0" err="1" smtClean="0"/>
              <a:t>api</a:t>
            </a:r>
            <a:r>
              <a:rPr lang="en-IN" sz="2000" dirty="0" smtClean="0"/>
              <a:t> in java by the help of </a:t>
            </a:r>
            <a:r>
              <a:rPr lang="en-IN" sz="2000" b="1" dirty="0" err="1" smtClean="0"/>
              <a:t>javadoc</a:t>
            </a:r>
            <a:r>
              <a:rPr lang="en-IN" sz="2000" dirty="0" smtClean="0"/>
              <a:t> tool. In the java file, we must use the documentation comment /**... */ to post information for the class, method, constructor, fields etc.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b="1" dirty="0" smtClean="0"/>
              <a:t>package</a:t>
            </a:r>
            <a:r>
              <a:rPr lang="en-IN" sz="2000" dirty="0" smtClean="0"/>
              <a:t> com.abc;  </a:t>
            </a:r>
          </a:p>
          <a:p>
            <a:r>
              <a:rPr lang="en-IN" sz="2000" dirty="0" smtClean="0"/>
              <a:t>/** This class is a user-defined class that contains one methods cube.*/  </a:t>
            </a:r>
          </a:p>
          <a:p>
            <a:r>
              <a:rPr lang="en-IN" sz="2000" b="1" dirty="0" smtClean="0"/>
              <a:t>public</a:t>
            </a:r>
            <a:r>
              <a:rPr lang="en-IN" sz="2000" dirty="0" smtClean="0"/>
              <a:t> </a:t>
            </a:r>
            <a:r>
              <a:rPr lang="en-IN" sz="2000" b="1" dirty="0" smtClean="0"/>
              <a:t>class</a:t>
            </a:r>
            <a:r>
              <a:rPr lang="en-IN" sz="2000" dirty="0" smtClean="0"/>
              <a:t> M{  </a:t>
            </a:r>
          </a:p>
          <a:p>
            <a:r>
              <a:rPr lang="en-IN" sz="2000" dirty="0" smtClean="0"/>
              <a:t>  </a:t>
            </a:r>
          </a:p>
          <a:p>
            <a:r>
              <a:rPr lang="en-IN" sz="2000" dirty="0" smtClean="0"/>
              <a:t>/** The cube method prints cube of the given number */  </a:t>
            </a:r>
          </a:p>
          <a:p>
            <a:r>
              <a:rPr lang="en-IN" sz="2000" b="1" dirty="0" smtClean="0"/>
              <a:t>public</a:t>
            </a:r>
            <a:r>
              <a:rPr lang="en-IN" sz="2000" dirty="0" smtClean="0"/>
              <a:t> </a:t>
            </a:r>
            <a:r>
              <a:rPr lang="en-IN" sz="2000" b="1" dirty="0" smtClean="0"/>
              <a:t>static</a:t>
            </a:r>
            <a:r>
              <a:rPr lang="en-IN" sz="2000" dirty="0" smtClean="0"/>
              <a:t> </a:t>
            </a:r>
            <a:r>
              <a:rPr lang="en-IN" sz="2000" b="1" dirty="0" smtClean="0"/>
              <a:t>void</a:t>
            </a:r>
            <a:r>
              <a:rPr lang="en-IN" sz="2000" dirty="0" smtClean="0"/>
              <a:t>  cube(</a:t>
            </a:r>
            <a:r>
              <a:rPr lang="en-IN" sz="2000" b="1" dirty="0" err="1" smtClean="0"/>
              <a:t>int</a:t>
            </a:r>
            <a:r>
              <a:rPr lang="en-IN" sz="2000" dirty="0" smtClean="0"/>
              <a:t> n){</a:t>
            </a:r>
            <a:r>
              <a:rPr lang="en-IN" sz="2000" dirty="0" err="1" smtClean="0"/>
              <a:t>System.out.println</a:t>
            </a:r>
            <a:r>
              <a:rPr lang="en-IN" sz="2000" dirty="0" smtClean="0"/>
              <a:t>(n*n*n);}  </a:t>
            </a:r>
          </a:p>
          <a:p>
            <a:r>
              <a:rPr lang="en-IN" sz="2000" dirty="0" smtClean="0"/>
              <a:t>}  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On the command prompt, you need to write:</a:t>
            </a:r>
          </a:p>
          <a:p>
            <a:r>
              <a:rPr lang="en-IN" sz="2000" b="1" dirty="0" err="1" smtClean="0"/>
              <a:t>javadoc</a:t>
            </a:r>
            <a:r>
              <a:rPr lang="en-IN" sz="2000" b="1" dirty="0" smtClean="0"/>
              <a:t> M.java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70343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48580"/>
          </a:xfrm>
        </p:spPr>
        <p:txBody>
          <a:bodyPr/>
          <a:lstStyle/>
          <a:p>
            <a:r>
              <a:rPr lang="en-IN" dirty="0" err="1" smtClean="0"/>
              <a:t>Strictfp</a:t>
            </a:r>
            <a:r>
              <a:rPr lang="en-IN" dirty="0" smtClean="0"/>
              <a:t> keyword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2960" y="1672046"/>
            <a:ext cx="110773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The </a:t>
            </a:r>
            <a:r>
              <a:rPr lang="en-IN" sz="2000" dirty="0" err="1" smtClean="0"/>
              <a:t>strictfp</a:t>
            </a:r>
            <a:r>
              <a:rPr lang="en-IN" sz="2000" dirty="0" smtClean="0"/>
              <a:t> keyword ensures that you will get the same result on every platform if you perform operations in the floating-point variable. The precision may differ from platform to platform that is why java programming language have provided the </a:t>
            </a:r>
            <a:r>
              <a:rPr lang="en-IN" sz="2000" dirty="0" err="1" smtClean="0"/>
              <a:t>strictfp</a:t>
            </a:r>
            <a:r>
              <a:rPr lang="en-IN" sz="2000" dirty="0" smtClean="0"/>
              <a:t> keyword, so that you get same result on every platform.</a:t>
            </a:r>
          </a:p>
          <a:p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 err="1" smtClean="0"/>
              <a:t>strictfp</a:t>
            </a:r>
            <a:r>
              <a:rPr lang="en-IN" sz="2000" dirty="0" smtClean="0"/>
              <a:t> keyword can be applied on methods, classes and interfaces.</a:t>
            </a:r>
          </a:p>
          <a:p>
            <a:endParaRPr lang="en-IN" sz="2000" dirty="0" smtClean="0"/>
          </a:p>
          <a:p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902717" y="3441680"/>
            <a:ext cx="10711650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err="1" smtClean="0"/>
              <a:t>strictfp</a:t>
            </a:r>
            <a:r>
              <a:rPr lang="en-IN" sz="2400" dirty="0" smtClean="0"/>
              <a:t> </a:t>
            </a:r>
            <a:r>
              <a:rPr lang="en-IN" sz="2400" b="1" dirty="0" smtClean="0"/>
              <a:t>class</a:t>
            </a:r>
            <a:r>
              <a:rPr lang="en-IN" sz="2400" dirty="0" smtClean="0"/>
              <a:t> A{}//</a:t>
            </a:r>
            <a:r>
              <a:rPr lang="en-IN" sz="2400" dirty="0" err="1" smtClean="0"/>
              <a:t>strictfp</a:t>
            </a:r>
            <a:r>
              <a:rPr lang="en-IN" sz="2400" dirty="0" smtClean="0"/>
              <a:t> applied on class </a:t>
            </a:r>
          </a:p>
          <a:p>
            <a:endParaRPr lang="en-IN" sz="2400" dirty="0" smtClean="0"/>
          </a:p>
          <a:p>
            <a:r>
              <a:rPr lang="en-IN" sz="2400" b="1" dirty="0" err="1" smtClean="0"/>
              <a:t>strictfp</a:t>
            </a:r>
            <a:r>
              <a:rPr lang="en-IN" sz="2400" dirty="0" smtClean="0"/>
              <a:t> </a:t>
            </a:r>
            <a:r>
              <a:rPr lang="en-IN" sz="2400" b="1" dirty="0" smtClean="0"/>
              <a:t>interface</a:t>
            </a:r>
            <a:r>
              <a:rPr lang="en-IN" sz="2400" dirty="0" smtClean="0"/>
              <a:t> M{}//</a:t>
            </a:r>
            <a:r>
              <a:rPr lang="en-IN" sz="2400" dirty="0" err="1" smtClean="0"/>
              <a:t>strictfp</a:t>
            </a:r>
            <a:r>
              <a:rPr lang="en-IN" sz="2400" dirty="0" smtClean="0"/>
              <a:t> applied on interface </a:t>
            </a:r>
          </a:p>
          <a:p>
            <a:endParaRPr lang="en-IN" sz="2400" dirty="0" smtClean="0"/>
          </a:p>
          <a:p>
            <a:r>
              <a:rPr lang="en-IN" sz="2400" b="1" dirty="0" smtClean="0"/>
              <a:t>class</a:t>
            </a:r>
            <a:r>
              <a:rPr lang="en-IN" sz="2400" dirty="0" smtClean="0"/>
              <a:t> A{  </a:t>
            </a:r>
          </a:p>
          <a:p>
            <a:r>
              <a:rPr lang="en-IN" sz="2400" b="1" dirty="0" err="1" smtClean="0"/>
              <a:t>strictfp</a:t>
            </a:r>
            <a:r>
              <a:rPr lang="en-IN" sz="2400" dirty="0" smtClean="0"/>
              <a:t> </a:t>
            </a:r>
            <a:r>
              <a:rPr lang="en-IN" sz="2400" b="1" dirty="0" smtClean="0"/>
              <a:t>void</a:t>
            </a:r>
            <a:r>
              <a:rPr lang="en-IN" sz="2400" dirty="0" smtClean="0"/>
              <a:t> m(){}//</a:t>
            </a:r>
            <a:r>
              <a:rPr lang="en-IN" sz="2400" dirty="0" err="1" smtClean="0"/>
              <a:t>strictfp</a:t>
            </a:r>
            <a:r>
              <a:rPr lang="en-IN" sz="2400" dirty="0" smtClean="0"/>
              <a:t> applied on method  </a:t>
            </a:r>
          </a:p>
          <a:p>
            <a:r>
              <a:rPr lang="en-IN" sz="2400" dirty="0" smtClean="0"/>
              <a:t>}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 err="1" smtClean="0"/>
              <a:t>strictfp</a:t>
            </a:r>
            <a:r>
              <a:rPr lang="en-IN" sz="2400" dirty="0" smtClean="0"/>
              <a:t> keyword can not be applied on abstract methods, variables or constructors.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86090" y="1050877"/>
          <a:ext cx="9691426" cy="47888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45713"/>
                <a:gridCol w="4845713"/>
              </a:tblGrid>
              <a:tr h="53514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Description</a:t>
                      </a:r>
                      <a:endParaRPr lang="en-IN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7625" marR="47625" marT="47625" marB="47625"/>
                </a:tc>
              </a:tr>
              <a:tr h="929171">
                <a:tc>
                  <a:txBody>
                    <a:bodyPr/>
                    <a:lstStyle/>
                    <a:p>
                      <a:pPr fontAlgn="t"/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 Inner Class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A class created within class and outside method.</a:t>
                      </a:r>
                      <a:endParaRPr lang="en-IN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  <a:tr h="1325030">
                <a:tc>
                  <a:txBody>
                    <a:bodyPr/>
                    <a:lstStyle/>
                    <a:p>
                      <a:pPr fontAlgn="t"/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Annonymous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Inner Class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/>
                        <a:t>A class created for implementing interface or extending class. Its name is decided by the java compiler.</a:t>
                      </a:r>
                      <a:endParaRPr lang="en-IN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  <a:tr h="535144">
                <a:tc>
                  <a:txBody>
                    <a:bodyPr/>
                    <a:lstStyle/>
                    <a:p>
                      <a:pPr fontAlgn="t"/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 Inner Class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A class created within method.</a:t>
                      </a:r>
                      <a:endParaRPr lang="en-IN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  <a:tr h="535144">
                <a:tc>
                  <a:txBody>
                    <a:bodyPr/>
                    <a:lstStyle/>
                    <a:p>
                      <a:pPr fontAlgn="t"/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 Nested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Class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A static class created within class.</a:t>
                      </a:r>
                      <a:endParaRPr lang="en-IN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  <a:tr h="929171">
                <a:tc>
                  <a:txBody>
                    <a:bodyPr/>
                    <a:lstStyle/>
                    <a:p>
                      <a:pPr fontAlgn="t"/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Nested Interface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/>
                        <a:t>An interface created within class or interface.</a:t>
                      </a:r>
                      <a:endParaRPr lang="en-IN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59183" y="1930364"/>
            <a:ext cx="10363826" cy="3951821"/>
          </a:xfrm>
        </p:spPr>
        <p:txBody>
          <a:bodyPr>
            <a:normAutofit lnSpcReduction="10000"/>
          </a:bodyPr>
          <a:lstStyle/>
          <a:p>
            <a:r>
              <a:rPr lang="en-IN" cap="none" dirty="0" smtClean="0"/>
              <a:t>Applet is a special type of program that is embedded in the webpage to generate the dynamic content. It runs inside the browser and works at client side.</a:t>
            </a:r>
          </a:p>
          <a:p>
            <a:pPr>
              <a:buNone/>
            </a:pPr>
            <a:r>
              <a:rPr lang="en-IN" b="1" cap="none" dirty="0" smtClean="0"/>
              <a:t>Advantage of applet</a:t>
            </a:r>
          </a:p>
          <a:p>
            <a:r>
              <a:rPr lang="en-IN" cap="none" dirty="0" smtClean="0"/>
              <a:t>There are many advantages of applet. They are as follows:</a:t>
            </a:r>
          </a:p>
          <a:p>
            <a:pPr lvl="1"/>
            <a:r>
              <a:rPr lang="en-IN" cap="none" dirty="0" smtClean="0"/>
              <a:t>It works at client side so less response time.</a:t>
            </a:r>
          </a:p>
          <a:p>
            <a:pPr lvl="1"/>
            <a:r>
              <a:rPr lang="en-IN" cap="none" dirty="0" smtClean="0"/>
              <a:t>Secured</a:t>
            </a:r>
          </a:p>
          <a:p>
            <a:pPr lvl="1"/>
            <a:r>
              <a:rPr lang="en-IN" cap="none" dirty="0" smtClean="0"/>
              <a:t>It can be executed by browsers running under many platforms, including </a:t>
            </a:r>
            <a:r>
              <a:rPr lang="en-IN" cap="none" dirty="0" err="1" smtClean="0"/>
              <a:t>linux</a:t>
            </a:r>
            <a:r>
              <a:rPr lang="en-IN" cap="none" dirty="0" smtClean="0"/>
              <a:t>, windows, </a:t>
            </a:r>
            <a:r>
              <a:rPr lang="en-IN" cap="none" dirty="0" err="1" smtClean="0"/>
              <a:t>mac</a:t>
            </a:r>
            <a:r>
              <a:rPr lang="en-IN" cap="none" dirty="0" smtClean="0"/>
              <a:t> </a:t>
            </a:r>
            <a:r>
              <a:rPr lang="en-IN" cap="none" dirty="0" err="1" smtClean="0"/>
              <a:t>os</a:t>
            </a:r>
            <a:r>
              <a:rPr lang="en-IN" cap="none" dirty="0" smtClean="0"/>
              <a:t> etc.</a:t>
            </a:r>
          </a:p>
          <a:p>
            <a:pPr>
              <a:buNone/>
            </a:pPr>
            <a:r>
              <a:rPr lang="en-IN" sz="2100" b="1" cap="none" dirty="0" smtClean="0"/>
              <a:t>Drawback of applet</a:t>
            </a:r>
          </a:p>
          <a:p>
            <a:r>
              <a:rPr lang="en-IN" cap="none" dirty="0" err="1" smtClean="0"/>
              <a:t>Plugin</a:t>
            </a:r>
            <a:r>
              <a:rPr lang="en-IN" cap="none" dirty="0" smtClean="0"/>
              <a:t> is required at client browser to execute applet.</a:t>
            </a:r>
          </a:p>
          <a:p>
            <a:endParaRPr lang="en-IN" cap="non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605" y="0"/>
            <a:ext cx="10364451" cy="1091821"/>
          </a:xfrm>
        </p:spPr>
        <p:txBody>
          <a:bodyPr/>
          <a:lstStyle/>
          <a:p>
            <a:r>
              <a:rPr lang="en-IN" dirty="0" smtClean="0"/>
              <a:t>Differences between applications and applets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8490" y="963987"/>
          <a:ext cx="11586949" cy="60108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55140"/>
                <a:gridCol w="5431809"/>
              </a:tblGrid>
              <a:tr h="382682">
                <a:tc>
                  <a:txBody>
                    <a:bodyPr/>
                    <a:lstStyle/>
                    <a:p>
                      <a:r>
                        <a:rPr lang="en-IN" dirty="0"/>
                        <a:t>Applet</a:t>
                      </a:r>
                      <a:endParaRPr lang="en-IN" b="1" dirty="0">
                        <a:solidFill>
                          <a:srgbClr val="288FE9"/>
                        </a:solidFill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Application</a:t>
                      </a:r>
                      <a:endParaRPr lang="en-IN" b="1">
                        <a:solidFill>
                          <a:srgbClr val="288FE9"/>
                        </a:solidFill>
                      </a:endParaRPr>
                    </a:p>
                  </a:txBody>
                  <a:tcPr marL="66675" marR="66675" marT="66675" marB="66675" anchor="ctr"/>
                </a:tc>
              </a:tr>
              <a:tr h="320665">
                <a:tc>
                  <a:txBody>
                    <a:bodyPr/>
                    <a:lstStyle/>
                    <a:p>
                      <a:r>
                        <a:rPr lang="en-IN" dirty="0"/>
                        <a:t>Small Program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Large Program</a:t>
                      </a:r>
                    </a:p>
                  </a:txBody>
                  <a:tcPr marL="66675" marR="66675" marT="66675" marB="66675" anchor="ctr"/>
                </a:tc>
              </a:tr>
              <a:tr h="363372">
                <a:tc>
                  <a:txBody>
                    <a:bodyPr/>
                    <a:lstStyle/>
                    <a:p>
                      <a:r>
                        <a:rPr lang="en-IN"/>
                        <a:t>Used to run a program on client Browser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Can be executed on stand alone computer system</a:t>
                      </a:r>
                    </a:p>
                  </a:txBody>
                  <a:tcPr marL="66675" marR="66675" marT="66675" marB="66675" anchor="ctr"/>
                </a:tc>
              </a:tr>
              <a:tr h="597146">
                <a:tc>
                  <a:txBody>
                    <a:bodyPr/>
                    <a:lstStyle/>
                    <a:p>
                      <a:r>
                        <a:rPr lang="en-IN"/>
                        <a:t>Applet is portable and can be executed by any JAVA supported browser.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Need JDK, JRE, JVM installed on client machine.</a:t>
                      </a:r>
                    </a:p>
                  </a:txBody>
                  <a:tcPr marL="66675" marR="66675" marT="66675" marB="66675" anchor="ctr"/>
                </a:tc>
              </a:tr>
              <a:tr h="556601">
                <a:tc>
                  <a:txBody>
                    <a:bodyPr/>
                    <a:lstStyle/>
                    <a:p>
                      <a:r>
                        <a:rPr lang="en-IN" dirty="0"/>
                        <a:t>Applet applications are executed in a Restricted Environment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Application can access all the resources of the computer</a:t>
                      </a:r>
                    </a:p>
                  </a:txBody>
                  <a:tcPr marL="66675" marR="66675" marT="66675" marB="66675" anchor="ctr"/>
                </a:tc>
              </a:tr>
              <a:tr h="570647">
                <a:tc>
                  <a:txBody>
                    <a:bodyPr/>
                    <a:lstStyle/>
                    <a:p>
                      <a:r>
                        <a:rPr lang="en-IN"/>
                        <a:t>Applets are created by extending the java.applet.Applet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Applications are created by writing public static void main(String[] s) method.</a:t>
                      </a:r>
                    </a:p>
                  </a:txBody>
                  <a:tcPr marL="66675" marR="66675" marT="66675" marB="66675" anchor="ctr"/>
                </a:tc>
              </a:tr>
              <a:tr h="640187">
                <a:tc>
                  <a:txBody>
                    <a:bodyPr/>
                    <a:lstStyle/>
                    <a:p>
                      <a:r>
                        <a:rPr lang="en-IN"/>
                        <a:t>Applet application has 5 methods which will be automatically invoked on occurance of specific event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Application has a single start point which is main method</a:t>
                      </a:r>
                    </a:p>
                  </a:txBody>
                  <a:tcPr marL="66675" marR="66675" marT="66675" marB="66675" anchor="ctr"/>
                </a:tc>
              </a:tr>
              <a:tr h="2185220">
                <a:tc>
                  <a:txBody>
                    <a:bodyPr/>
                    <a:lstStyle/>
                    <a:p>
                      <a:pPr fontAlgn="base"/>
                      <a:r>
                        <a:rPr lang="en-IN" dirty="0" smtClean="0"/>
                        <a:t>import</a:t>
                      </a:r>
                      <a:r>
                        <a:rPr lang="en-IN" dirty="0"/>
                        <a:t> java.awt.*; import </a:t>
                      </a:r>
                      <a:r>
                        <a:rPr lang="en-IN" dirty="0" err="1"/>
                        <a:t>java.applet</a:t>
                      </a:r>
                      <a:r>
                        <a:rPr lang="en-IN" dirty="0"/>
                        <a:t>.*; </a:t>
                      </a:r>
                      <a:endParaRPr lang="en-IN" dirty="0" smtClean="0"/>
                    </a:p>
                    <a:p>
                      <a:pPr fontAlgn="base"/>
                      <a:r>
                        <a:rPr lang="en-IN" dirty="0" smtClean="0"/>
                        <a:t>public </a:t>
                      </a:r>
                      <a:r>
                        <a:rPr lang="en-IN" dirty="0"/>
                        <a:t>class </a:t>
                      </a:r>
                      <a:r>
                        <a:rPr lang="en-IN" dirty="0" err="1"/>
                        <a:t>Myclass</a:t>
                      </a:r>
                      <a:r>
                        <a:rPr lang="en-IN" dirty="0"/>
                        <a:t> extends Applet  { </a:t>
                      </a:r>
                      <a:endParaRPr lang="en-IN" dirty="0" smtClean="0"/>
                    </a:p>
                    <a:p>
                      <a:pPr fontAlgn="base"/>
                      <a:r>
                        <a:rPr lang="en-IN" dirty="0" smtClean="0"/>
                        <a:t>public</a:t>
                      </a:r>
                      <a:r>
                        <a:rPr lang="en-IN" dirty="0"/>
                        <a:t> void init() { } </a:t>
                      </a:r>
                      <a:endParaRPr lang="en-IN" dirty="0" smtClean="0"/>
                    </a:p>
                    <a:p>
                      <a:pPr fontAlgn="base"/>
                      <a:r>
                        <a:rPr lang="en-IN" dirty="0" smtClean="0"/>
                        <a:t>public</a:t>
                      </a:r>
                      <a:r>
                        <a:rPr lang="en-IN" dirty="0"/>
                        <a:t> void start() { } </a:t>
                      </a:r>
                      <a:endParaRPr lang="en-IN" dirty="0" smtClean="0"/>
                    </a:p>
                    <a:p>
                      <a:pPr fontAlgn="base"/>
                      <a:r>
                        <a:rPr lang="en-IN" dirty="0" smtClean="0"/>
                        <a:t>public</a:t>
                      </a:r>
                      <a:r>
                        <a:rPr lang="en-IN" dirty="0"/>
                        <a:t> void stop() {} </a:t>
                      </a:r>
                      <a:endParaRPr lang="en-IN" dirty="0" smtClean="0"/>
                    </a:p>
                    <a:p>
                      <a:pPr fontAlgn="base"/>
                      <a:r>
                        <a:rPr lang="en-IN" dirty="0" smtClean="0"/>
                        <a:t>public</a:t>
                      </a:r>
                      <a:r>
                        <a:rPr lang="en-IN" dirty="0"/>
                        <a:t> void destroy() {} </a:t>
                      </a:r>
                      <a:endParaRPr lang="en-IN" dirty="0" smtClean="0"/>
                    </a:p>
                    <a:p>
                      <a:pPr fontAlgn="base"/>
                      <a:r>
                        <a:rPr lang="en-IN" dirty="0" smtClean="0"/>
                        <a:t>public</a:t>
                      </a:r>
                      <a:r>
                        <a:rPr lang="en-IN" dirty="0"/>
                        <a:t> void paint(Graphics g) {} } 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public class </a:t>
                      </a:r>
                      <a:r>
                        <a:rPr lang="en-IN" dirty="0" err="1"/>
                        <a:t>MyClass</a:t>
                      </a:r>
                      <a:r>
                        <a:rPr lang="en-IN" dirty="0"/>
                        <a:t> { 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          public </a:t>
                      </a:r>
                      <a:r>
                        <a:rPr lang="en-IN" dirty="0"/>
                        <a:t>static void main(String </a:t>
                      </a:r>
                      <a:r>
                        <a:rPr lang="en-IN" dirty="0" err="1"/>
                        <a:t>args</a:t>
                      </a:r>
                      <a:r>
                        <a:rPr lang="en-IN" dirty="0"/>
                        <a:t>[]) </a:t>
                      </a:r>
                      <a:r>
                        <a:rPr lang="en-IN" dirty="0" smtClean="0"/>
                        <a:t>{</a:t>
                      </a:r>
                    </a:p>
                    <a:p>
                      <a:r>
                        <a:rPr lang="en-IN" dirty="0" smtClean="0"/>
                        <a:t>     }</a:t>
                      </a:r>
                    </a:p>
                    <a:p>
                      <a:r>
                        <a:rPr lang="en-IN" dirty="0" smtClean="0"/>
                        <a:t> </a:t>
                      </a:r>
                      <a:r>
                        <a:rPr lang="en-IN" dirty="0"/>
                        <a:t>} </a:t>
                      </a:r>
                    </a:p>
                  </a:txBody>
                  <a:tcPr marL="66675" marR="66675" marT="66675" marB="666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753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Java String</a:t>
            </a:r>
            <a:br>
              <a:rPr lang="en-IN" smtClean="0"/>
            </a:br>
            <a:endParaRPr lang="en-IN" smtClean="0"/>
          </a:p>
        </p:txBody>
      </p:sp>
      <p:sp>
        <p:nvSpPr>
          <p:cNvPr id="62467" name="Content Placeholder 2"/>
          <p:cNvSpPr>
            <a:spLocks noGrp="1"/>
          </p:cNvSpPr>
          <p:nvPr>
            <p:ph idx="4294967295"/>
          </p:nvPr>
        </p:nvSpPr>
        <p:spPr>
          <a:xfrm>
            <a:off x="608641" y="1600008"/>
            <a:ext cx="10465919" cy="2210632"/>
          </a:xfrm>
          <a:prstGeom prst="rect">
            <a:avLst/>
          </a:prstGeom>
        </p:spPr>
        <p:txBody>
          <a:bodyPr/>
          <a:lstStyle/>
          <a:p>
            <a:r>
              <a:rPr lang="en-IN" altLang="en-US" cap="none" dirty="0" smtClean="0"/>
              <a:t>In java, string is basically an object that represents sequence of char values.</a:t>
            </a:r>
          </a:p>
          <a:p>
            <a:r>
              <a:rPr lang="en-IN" altLang="en-US" cap="none" dirty="0" smtClean="0"/>
              <a:t>An array of characters works same as java string.</a:t>
            </a:r>
          </a:p>
          <a:p>
            <a:endParaRPr lang="en-IN" altLang="en-US" cap="none" dirty="0" smtClean="0"/>
          </a:p>
        </p:txBody>
      </p:sp>
      <p:pic>
        <p:nvPicPr>
          <p:cNvPr id="62468" name="Picture 2" descr="C:\Users\rohan\Desktop\images of Java\s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121" y="4343497"/>
            <a:ext cx="6503039" cy="129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 smtClean="0"/>
          </a:p>
        </p:txBody>
      </p:sp>
      <p:sp>
        <p:nvSpPr>
          <p:cNvPr id="63491" name="Content Placeholder 2"/>
          <p:cNvSpPr>
            <a:spLocks noGrp="1"/>
          </p:cNvSpPr>
          <p:nvPr>
            <p:ph idx="4294967295"/>
          </p:nvPr>
        </p:nvSpPr>
        <p:spPr>
          <a:xfrm>
            <a:off x="635937" y="2054705"/>
            <a:ext cx="10963200" cy="3971937"/>
          </a:xfrm>
          <a:prstGeom prst="rect">
            <a:avLst/>
          </a:prstGeom>
        </p:spPr>
        <p:txBody>
          <a:bodyPr/>
          <a:lstStyle/>
          <a:p>
            <a:r>
              <a:rPr lang="en-IN" altLang="en-US" cap="none" dirty="0" smtClean="0"/>
              <a:t>The </a:t>
            </a:r>
            <a:r>
              <a:rPr lang="en-IN" altLang="en-US" cap="none" dirty="0" err="1" smtClean="0"/>
              <a:t>java.Lang.String</a:t>
            </a:r>
            <a:r>
              <a:rPr lang="en-IN" altLang="en-US" cap="none" dirty="0" smtClean="0"/>
              <a:t> class implements </a:t>
            </a:r>
            <a:r>
              <a:rPr lang="en-IN" altLang="en-US" i="1" cap="none" dirty="0" err="1" smtClean="0"/>
              <a:t>serializable</a:t>
            </a:r>
            <a:r>
              <a:rPr lang="en-IN" altLang="en-US" cap="none" dirty="0" smtClean="0"/>
              <a:t>, </a:t>
            </a:r>
            <a:r>
              <a:rPr lang="en-IN" altLang="en-US" i="1" cap="none" dirty="0" smtClean="0"/>
              <a:t>comparable</a:t>
            </a:r>
            <a:r>
              <a:rPr lang="en-IN" altLang="en-US" cap="none" dirty="0" smtClean="0"/>
              <a:t> and </a:t>
            </a:r>
            <a:r>
              <a:rPr lang="en-IN" altLang="en-US" i="1" cap="none" dirty="0" err="1" smtClean="0"/>
              <a:t>charsequence</a:t>
            </a:r>
            <a:r>
              <a:rPr lang="en-IN" altLang="en-US" cap="none" dirty="0" smtClean="0"/>
              <a:t> interfaces.</a:t>
            </a:r>
          </a:p>
          <a:p>
            <a:r>
              <a:rPr lang="en-IN" altLang="en-US" cap="none" dirty="0" smtClean="0"/>
              <a:t>The java string is immutable i.e. It cannot be changed but a new instance is created.</a:t>
            </a:r>
          </a:p>
          <a:p>
            <a:endParaRPr lang="en-IN" altLang="en-US" cap="non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What is String in java</a:t>
            </a:r>
            <a:br>
              <a:rPr lang="en-IN" smtClean="0"/>
            </a:br>
            <a:endParaRPr lang="en-IN" smtClean="0"/>
          </a:p>
        </p:txBody>
      </p:sp>
      <p:sp>
        <p:nvSpPr>
          <p:cNvPr id="64515" name="Content Placeholder 2"/>
          <p:cNvSpPr>
            <a:spLocks noGrp="1"/>
          </p:cNvSpPr>
          <p:nvPr>
            <p:ph idx="4294967295"/>
          </p:nvPr>
        </p:nvSpPr>
        <p:spPr>
          <a:xfrm>
            <a:off x="608641" y="1604329"/>
            <a:ext cx="10963200" cy="3971937"/>
          </a:xfrm>
          <a:prstGeom prst="rect">
            <a:avLst/>
          </a:prstGeom>
        </p:spPr>
        <p:txBody>
          <a:bodyPr/>
          <a:lstStyle/>
          <a:p>
            <a:r>
              <a:rPr lang="en-IN" altLang="en-US" cap="none" dirty="0" smtClean="0"/>
              <a:t>Generally, string is a sequence of characters.</a:t>
            </a:r>
          </a:p>
          <a:p>
            <a:r>
              <a:rPr lang="en-IN" altLang="en-US" cap="none" dirty="0" smtClean="0"/>
              <a:t> But in java, string is an object that represents a sequence of characters. String class is used to create string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How to create String object?</a:t>
            </a:r>
            <a:br>
              <a:rPr lang="en-IN" smtClean="0"/>
            </a:br>
            <a:endParaRPr lang="en-IN" smtClean="0"/>
          </a:p>
        </p:txBody>
      </p:sp>
      <p:sp>
        <p:nvSpPr>
          <p:cNvPr id="65539" name="Content Placeholder 2"/>
          <p:cNvSpPr>
            <a:spLocks noGrp="1"/>
          </p:cNvSpPr>
          <p:nvPr>
            <p:ph idx="4294967295"/>
          </p:nvPr>
        </p:nvSpPr>
        <p:spPr>
          <a:xfrm>
            <a:off x="608641" y="1604329"/>
            <a:ext cx="10963200" cy="3971937"/>
          </a:xfrm>
          <a:prstGeom prst="rect">
            <a:avLst/>
          </a:prstGeom>
        </p:spPr>
        <p:txBody>
          <a:bodyPr/>
          <a:lstStyle/>
          <a:p>
            <a:r>
              <a:rPr lang="en-IN" altLang="en-US" cap="none" dirty="0" smtClean="0"/>
              <a:t>There are two ways to create string object:</a:t>
            </a:r>
          </a:p>
          <a:p>
            <a:r>
              <a:rPr lang="en-IN" altLang="en-US" cap="none" dirty="0" smtClean="0"/>
              <a:t>By string literal</a:t>
            </a:r>
          </a:p>
          <a:p>
            <a:r>
              <a:rPr lang="en-IN" altLang="en-US" cap="none" dirty="0" smtClean="0"/>
              <a:t>By new keyword</a:t>
            </a:r>
          </a:p>
          <a:p>
            <a:r>
              <a:rPr lang="en-IN" altLang="en-US" cap="none" dirty="0" smtClean="0"/>
              <a:t/>
            </a:r>
            <a:br>
              <a:rPr lang="en-IN" altLang="en-US" cap="none" dirty="0" smtClean="0"/>
            </a:br>
            <a:endParaRPr lang="en-IN" altLang="en-US" cap="non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String Literal</a:t>
            </a:r>
            <a:br>
              <a:rPr lang="en-IN" smtClean="0"/>
            </a:br>
            <a:endParaRPr lang="en-IN" smtClean="0"/>
          </a:p>
        </p:txBody>
      </p:sp>
      <p:sp>
        <p:nvSpPr>
          <p:cNvPr id="66563" name="Content Placeholder 2"/>
          <p:cNvSpPr>
            <a:spLocks noGrp="1"/>
          </p:cNvSpPr>
          <p:nvPr>
            <p:ph idx="4294967295"/>
          </p:nvPr>
        </p:nvSpPr>
        <p:spPr>
          <a:xfrm>
            <a:off x="608641" y="1600009"/>
            <a:ext cx="10974720" cy="1447351"/>
          </a:xfrm>
          <a:prstGeom prst="rect">
            <a:avLst/>
          </a:prstGeom>
        </p:spPr>
        <p:txBody>
          <a:bodyPr/>
          <a:lstStyle/>
          <a:p>
            <a:r>
              <a:rPr lang="en-IN" altLang="en-US" cap="none" dirty="0" smtClean="0"/>
              <a:t>Java string literal is created by using double quotes</a:t>
            </a:r>
          </a:p>
          <a:p>
            <a:endParaRPr lang="en-IN" altLang="en-US" cap="none" dirty="0" smtClean="0"/>
          </a:p>
        </p:txBody>
      </p:sp>
      <p:pic>
        <p:nvPicPr>
          <p:cNvPr id="66564" name="Picture 3" descr="C:\Users\rohan\Desktop\images of Java\s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2721" y="3200016"/>
            <a:ext cx="7416959" cy="1296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913775" y="345562"/>
            <a:ext cx="10364451" cy="1596177"/>
          </a:xfrm>
        </p:spPr>
        <p:txBody>
          <a:bodyPr/>
          <a:lstStyle/>
          <a:p>
            <a:r>
              <a:rPr lang="en-US" altLang="en-US" dirty="0" smtClean="0"/>
              <a:t>What is String Constant Pool????</a:t>
            </a:r>
            <a:endParaRPr lang="en-IN" altLang="en-US" dirty="0" smtClean="0"/>
          </a:p>
        </p:txBody>
      </p:sp>
      <p:sp>
        <p:nvSpPr>
          <p:cNvPr id="67587" name="Content Placeholder 2"/>
          <p:cNvSpPr>
            <a:spLocks noGrp="1"/>
          </p:cNvSpPr>
          <p:nvPr>
            <p:ph idx="4294967295"/>
          </p:nvPr>
        </p:nvSpPr>
        <p:spPr>
          <a:xfrm>
            <a:off x="608641" y="1604329"/>
            <a:ext cx="10963200" cy="3971937"/>
          </a:xfrm>
          <a:prstGeom prst="rect">
            <a:avLst/>
          </a:prstGeom>
        </p:spPr>
        <p:txBody>
          <a:bodyPr/>
          <a:lstStyle/>
          <a:p>
            <a:r>
              <a:rPr lang="en-IN" altLang="en-US" b="1" i="1" cap="none" dirty="0" smtClean="0">
                <a:latin typeface="Times New Roman" pitchFamily="18" charset="0"/>
                <a:cs typeface="Times New Roman" pitchFamily="18" charset="0"/>
              </a:rPr>
              <a:t>String objects are stored in a special memory area known as string constant pool.</a:t>
            </a:r>
          </a:p>
          <a:p>
            <a:r>
              <a:rPr lang="en-IN" altLang="en-US" cap="none" dirty="0" smtClean="0">
                <a:latin typeface="Times New Roman" pitchFamily="18" charset="0"/>
                <a:cs typeface="Times New Roman" pitchFamily="18" charset="0"/>
              </a:rPr>
              <a:t>Each time you create a string literal, the JVM checks the string constant pool first. If the string already exists in the pool, a reference to the pooled instance is returned. If string doesn't exist in the pool, a new string instance is created and placed in the pool.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  <a:endParaRPr lang="en-IN" altLang="en-US" smtClean="0"/>
          </a:p>
        </p:txBody>
      </p:sp>
      <p:pic>
        <p:nvPicPr>
          <p:cNvPr id="68611" name="Picture 2" descr="C:\Users\rohan\Desktop\images of Java\s3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913921" y="1294696"/>
            <a:ext cx="9957120" cy="5257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24755" y="1270500"/>
            <a:ext cx="10963200" cy="397193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Times New Roman" pitchFamily="16" charset="0"/>
              <a:buNone/>
              <a:defRPr/>
            </a:pPr>
            <a:r>
              <a:rPr lang="en-IN" cap="none" dirty="0" smtClean="0"/>
              <a:t>In the above example only one object will be created. 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IN" cap="none" dirty="0" smtClean="0"/>
              <a:t>Firstly </a:t>
            </a:r>
            <a:r>
              <a:rPr lang="en-IN" cap="none" dirty="0" err="1" smtClean="0"/>
              <a:t>jvm</a:t>
            </a:r>
            <a:r>
              <a:rPr lang="en-IN" cap="none" dirty="0" smtClean="0"/>
              <a:t> will not find any string object with the value "welcome" in string constant pool, so it will create a new object.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IN" cap="none" dirty="0" smtClean="0"/>
              <a:t> After that it will find the string with the value "welcome" in the pool, it will not create new object but will return the reference to the same instance.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IN" cap="none" dirty="0" smtClean="0"/>
              <a:t/>
            </a:r>
            <a:br>
              <a:rPr lang="en-IN" cap="none" dirty="0" smtClean="0"/>
            </a:br>
            <a:endParaRPr lang="en-IN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59211"/>
            <a:ext cx="10364451" cy="950976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Java Member inner class</a:t>
            </a:r>
            <a:br>
              <a:rPr lang="en-IN" sz="4000" dirty="0" smtClean="0"/>
            </a:br>
            <a:endParaRPr lang="en-IN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037230" y="996287"/>
            <a:ext cx="1035865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 non-static class that is created inside a class but outside a method is called member inner class.</a:t>
            </a:r>
          </a:p>
          <a:p>
            <a:endParaRPr lang="en-IN" sz="2400" b="1" dirty="0" smtClean="0"/>
          </a:p>
          <a:p>
            <a:r>
              <a:rPr lang="en-IN" sz="2400" b="1" dirty="0" smtClean="0">
                <a:solidFill>
                  <a:srgbClr val="FF0000"/>
                </a:solidFill>
              </a:rPr>
              <a:t>class</a:t>
            </a:r>
            <a:r>
              <a:rPr lang="en-IN" sz="2400" dirty="0" smtClean="0">
                <a:solidFill>
                  <a:srgbClr val="FF0000"/>
                </a:solidFill>
              </a:rPr>
              <a:t> TestMemberOuter1</a:t>
            </a:r>
            <a:r>
              <a:rPr lang="en-IN" sz="2400" dirty="0" smtClean="0"/>
              <a:t>{  </a:t>
            </a:r>
          </a:p>
          <a:p>
            <a:r>
              <a:rPr lang="en-IN" sz="2400" dirty="0" smtClean="0"/>
              <a:t> 	</a:t>
            </a:r>
            <a:r>
              <a:rPr lang="en-IN" sz="2400" b="1" dirty="0" smtClean="0"/>
              <a:t>private</a:t>
            </a:r>
            <a:r>
              <a:rPr lang="en-IN" sz="2400" dirty="0" smtClean="0"/>
              <a:t> </a:t>
            </a:r>
            <a:r>
              <a:rPr lang="en-IN" sz="2400" b="1" dirty="0" err="1" smtClean="0"/>
              <a:t>int</a:t>
            </a:r>
            <a:r>
              <a:rPr lang="en-IN" sz="2400" dirty="0" smtClean="0"/>
              <a:t> data=30;  </a:t>
            </a:r>
          </a:p>
          <a:p>
            <a:pPr lvl="1"/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FF0000"/>
                </a:solidFill>
              </a:rPr>
              <a:t>class</a:t>
            </a:r>
            <a:r>
              <a:rPr lang="en-IN" sz="2400" dirty="0" smtClean="0">
                <a:solidFill>
                  <a:srgbClr val="FF0000"/>
                </a:solidFill>
              </a:rPr>
              <a:t> Inner{  </a:t>
            </a:r>
          </a:p>
          <a:p>
            <a:pPr lvl="1"/>
            <a:r>
              <a:rPr lang="en-IN" sz="2400" dirty="0" smtClean="0">
                <a:solidFill>
                  <a:srgbClr val="FF0000"/>
                </a:solidFill>
              </a:rPr>
              <a:t>  </a:t>
            </a:r>
            <a:r>
              <a:rPr lang="en-IN" sz="2400" b="1" dirty="0" smtClean="0">
                <a:solidFill>
                  <a:srgbClr val="FF0000"/>
                </a:solidFill>
              </a:rPr>
              <a:t>void</a:t>
            </a:r>
            <a:r>
              <a:rPr lang="en-IN" sz="2400" dirty="0" smtClean="0">
                <a:solidFill>
                  <a:srgbClr val="FF0000"/>
                </a:solidFill>
              </a:rPr>
              <a:t> </a:t>
            </a:r>
            <a:r>
              <a:rPr lang="en-IN" sz="2400" dirty="0" err="1" smtClean="0">
                <a:solidFill>
                  <a:srgbClr val="FF0000"/>
                </a:solidFill>
              </a:rPr>
              <a:t>msg</a:t>
            </a:r>
            <a:r>
              <a:rPr lang="en-IN" sz="2400" dirty="0" smtClean="0">
                <a:solidFill>
                  <a:srgbClr val="FF0000"/>
                </a:solidFill>
              </a:rPr>
              <a:t>(){</a:t>
            </a:r>
            <a:r>
              <a:rPr lang="en-IN" sz="2400" dirty="0" err="1" smtClean="0">
                <a:solidFill>
                  <a:srgbClr val="FF0000"/>
                </a:solidFill>
              </a:rPr>
              <a:t>System.out.println</a:t>
            </a:r>
            <a:r>
              <a:rPr lang="en-IN" sz="2400" dirty="0" smtClean="0">
                <a:solidFill>
                  <a:srgbClr val="FF0000"/>
                </a:solidFill>
              </a:rPr>
              <a:t>("data is "+data);}  </a:t>
            </a:r>
          </a:p>
          <a:p>
            <a:pPr lvl="1"/>
            <a:r>
              <a:rPr lang="en-IN" sz="2400" dirty="0" smtClean="0">
                <a:solidFill>
                  <a:srgbClr val="FF0000"/>
                </a:solidFill>
              </a:rPr>
              <a:t> }  </a:t>
            </a:r>
          </a:p>
          <a:p>
            <a:pPr lvl="1"/>
            <a:r>
              <a:rPr lang="en-IN" sz="2400" dirty="0" smtClean="0"/>
              <a:t> </a:t>
            </a:r>
            <a:r>
              <a:rPr lang="en-IN" sz="2400" b="1" dirty="0" smtClean="0"/>
              <a:t>public</a:t>
            </a:r>
            <a:r>
              <a:rPr lang="en-IN" sz="2400" dirty="0" smtClean="0"/>
              <a:t> </a:t>
            </a:r>
            <a:r>
              <a:rPr lang="en-IN" sz="2400" b="1" dirty="0" smtClean="0"/>
              <a:t>static</a:t>
            </a:r>
            <a:r>
              <a:rPr lang="en-IN" sz="2400" dirty="0" smtClean="0"/>
              <a:t> </a:t>
            </a:r>
            <a:r>
              <a:rPr lang="en-IN" sz="2400" b="1" dirty="0" smtClean="0"/>
              <a:t>void</a:t>
            </a:r>
            <a:r>
              <a:rPr lang="en-IN" sz="2400" dirty="0" smtClean="0"/>
              <a:t> main(String </a:t>
            </a:r>
            <a:r>
              <a:rPr lang="en-IN" sz="2400" dirty="0" err="1" smtClean="0"/>
              <a:t>args</a:t>
            </a:r>
            <a:r>
              <a:rPr lang="en-IN" sz="2400" dirty="0" smtClean="0"/>
              <a:t>[]){  </a:t>
            </a:r>
          </a:p>
          <a:p>
            <a:pPr lvl="1"/>
            <a:r>
              <a:rPr lang="en-IN" sz="2400" dirty="0" smtClean="0"/>
              <a:t>  TestMemberOuter1 </a:t>
            </a:r>
            <a:r>
              <a:rPr lang="en-IN" sz="2400" dirty="0" err="1" smtClean="0"/>
              <a:t>obj</a:t>
            </a:r>
            <a:r>
              <a:rPr lang="en-IN" sz="2400" dirty="0" smtClean="0"/>
              <a:t>=</a:t>
            </a:r>
            <a:r>
              <a:rPr lang="en-IN" sz="2400" b="1" dirty="0" smtClean="0"/>
              <a:t>new</a:t>
            </a:r>
            <a:r>
              <a:rPr lang="en-IN" sz="2400" dirty="0" smtClean="0"/>
              <a:t> TestMemberOuter1();  </a:t>
            </a:r>
          </a:p>
          <a:p>
            <a:pPr lvl="1"/>
            <a:r>
              <a:rPr lang="en-IN" sz="2400" dirty="0" smtClean="0"/>
              <a:t>  TestMemberOuter1.Inner in=</a:t>
            </a:r>
            <a:r>
              <a:rPr lang="en-IN" sz="2400" dirty="0" err="1" smtClean="0"/>
              <a:t>obj.</a:t>
            </a:r>
            <a:r>
              <a:rPr lang="en-IN" sz="2400" b="1" dirty="0" err="1" smtClean="0"/>
              <a:t>new</a:t>
            </a:r>
            <a:r>
              <a:rPr lang="en-IN" sz="2400" dirty="0" smtClean="0"/>
              <a:t> Inner();  </a:t>
            </a:r>
          </a:p>
          <a:p>
            <a:pPr lvl="1"/>
            <a:r>
              <a:rPr lang="en-IN" sz="2400" dirty="0" smtClean="0"/>
              <a:t>  in.msg();  </a:t>
            </a:r>
          </a:p>
          <a:p>
            <a:pPr lvl="1"/>
            <a:r>
              <a:rPr lang="en-IN" sz="2400" dirty="0" smtClean="0"/>
              <a:t> }  </a:t>
            </a:r>
          </a:p>
          <a:p>
            <a:r>
              <a:rPr lang="en-IN" sz="2400" dirty="0" smtClean="0"/>
              <a:t>}  </a:t>
            </a:r>
          </a:p>
          <a:p>
            <a:r>
              <a:rPr lang="en-IN" sz="2400" dirty="0" smtClean="0"/>
              <a:t>If you want to instantiate inner class, you must have to create the instance of outer class.</a:t>
            </a:r>
          </a:p>
          <a:p>
            <a:endParaRPr lang="en-IN" sz="2400" dirty="0" smtClean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Times New Roman" pitchFamily="16" charset="0"/>
              <a:buNone/>
              <a:defRPr/>
            </a:pPr>
            <a:r>
              <a:rPr lang="en-IN" dirty="0" smtClean="0"/>
              <a:t>Why java uses concept of string literal?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70659" name="Content Placeholder 2"/>
          <p:cNvSpPr>
            <a:spLocks noGrp="1"/>
          </p:cNvSpPr>
          <p:nvPr>
            <p:ph idx="4294967295"/>
          </p:nvPr>
        </p:nvSpPr>
        <p:spPr>
          <a:xfrm>
            <a:off x="608641" y="1604329"/>
            <a:ext cx="10963200" cy="3971937"/>
          </a:xfrm>
          <a:prstGeom prst="rect">
            <a:avLst/>
          </a:prstGeom>
        </p:spPr>
        <p:txBody>
          <a:bodyPr/>
          <a:lstStyle/>
          <a:p>
            <a:r>
              <a:rPr lang="en-IN" altLang="en-US" cap="none" dirty="0" smtClean="0"/>
              <a:t>To make java more memory efficient (because no new objects are created if it exists already in string constant pool).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By new keyword</a:t>
            </a:r>
            <a:br>
              <a:rPr lang="en-IN" smtClean="0"/>
            </a:br>
            <a:endParaRPr lang="en-IN" smtClean="0"/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608641" y="1604329"/>
            <a:ext cx="10963200" cy="3971937"/>
          </a:xfrm>
          <a:prstGeom prst="rect">
            <a:avLst/>
          </a:prstGeom>
        </p:spPr>
        <p:txBody>
          <a:bodyPr/>
          <a:lstStyle/>
          <a:p>
            <a:r>
              <a:rPr lang="en-US" altLang="en-US" sz="2400" cap="none" dirty="0" smtClean="0"/>
              <a:t>String s=new String(“welcome”);</a:t>
            </a:r>
          </a:p>
          <a:p>
            <a:r>
              <a:rPr lang="en-IN" altLang="en-US" sz="2400" cap="none" dirty="0" smtClean="0"/>
              <a:t>In such case, JVM will create a new string object in normal(non pool) heap memory and the literal "welcome" will be placed in the string constant pool. </a:t>
            </a:r>
          </a:p>
          <a:p>
            <a:r>
              <a:rPr lang="en-IN" altLang="en-US" sz="2400" cap="none" dirty="0" smtClean="0"/>
              <a:t>The variable s will refer to the object in heap(non pool).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884746" y="0"/>
            <a:ext cx="10364451" cy="1596177"/>
          </a:xfrm>
        </p:spPr>
        <p:txBody>
          <a:bodyPr/>
          <a:lstStyle/>
          <a:p>
            <a:r>
              <a:rPr lang="en-US" altLang="en-US" dirty="0" smtClean="0"/>
              <a:t>String Example</a:t>
            </a:r>
            <a:endParaRPr lang="en-IN" altLang="en-US" dirty="0" smtClean="0"/>
          </a:p>
        </p:txBody>
      </p:sp>
      <p:pic>
        <p:nvPicPr>
          <p:cNvPr id="72707" name="Picture 2" descr="C:\Users\rohan\Desktop\images of Java\s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0400" y="1371024"/>
            <a:ext cx="10872961" cy="433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8" name="Picture 3" descr="C:\Users\rohan\Desktop\images of Java\s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801" y="5790849"/>
            <a:ext cx="3555840" cy="106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C:\Users\rohan\Desktop\images of Java\s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1" y="305313"/>
            <a:ext cx="11379839" cy="629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C:\Users\rohan\Desktop\images of Java\s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281" y="456528"/>
            <a:ext cx="11176319" cy="601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Immutable String in Java</a:t>
            </a:r>
            <a:br>
              <a:rPr lang="en-IN" smtClean="0"/>
            </a:br>
            <a:endParaRPr lang="en-IN" smtClean="0"/>
          </a:p>
        </p:txBody>
      </p:sp>
      <p:sp>
        <p:nvSpPr>
          <p:cNvPr id="75779" name="Content Placeholder 2"/>
          <p:cNvSpPr>
            <a:spLocks noGrp="1"/>
          </p:cNvSpPr>
          <p:nvPr>
            <p:ph idx="4294967295"/>
          </p:nvPr>
        </p:nvSpPr>
        <p:spPr>
          <a:xfrm>
            <a:off x="608641" y="1604329"/>
            <a:ext cx="10963200" cy="3971937"/>
          </a:xfrm>
          <a:prstGeom prst="rect">
            <a:avLst/>
          </a:prstGeom>
        </p:spPr>
        <p:txBody>
          <a:bodyPr/>
          <a:lstStyle/>
          <a:p>
            <a:r>
              <a:rPr lang="en-IN" altLang="en-US" cap="none" dirty="0" smtClean="0"/>
              <a:t>In java, </a:t>
            </a:r>
            <a:r>
              <a:rPr lang="en-IN" altLang="en-US" b="1" cap="none" dirty="0" smtClean="0"/>
              <a:t>string objects are immutable</a:t>
            </a:r>
            <a:r>
              <a:rPr lang="en-IN" altLang="en-US" cap="none" dirty="0" smtClean="0"/>
              <a:t>. Immutable simply means </a:t>
            </a:r>
            <a:r>
              <a:rPr lang="en-IN" altLang="en-US" cap="none" dirty="0" err="1" smtClean="0"/>
              <a:t>unmodifiable</a:t>
            </a:r>
            <a:r>
              <a:rPr lang="en-IN" altLang="en-US" cap="none" dirty="0" smtClean="0"/>
              <a:t> or unchangeable.</a:t>
            </a:r>
          </a:p>
          <a:p>
            <a:r>
              <a:rPr lang="en-IN" altLang="en-US" cap="none" dirty="0" smtClean="0"/>
              <a:t>Once string object is created its data or state can't be changed but a new string object is created.</a:t>
            </a:r>
          </a:p>
          <a:p>
            <a:r>
              <a:rPr lang="en-IN" altLang="en-US" cap="none" dirty="0" smtClean="0"/>
              <a:t>Let's try to understand the immutability concept by the example given below:</a:t>
            </a:r>
          </a:p>
          <a:p>
            <a:endParaRPr lang="en-IN" altLang="en-US" cap="non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C:\Users\rohan\Desktop\images of Java\s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281" y="456529"/>
            <a:ext cx="11377920" cy="362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3" name="Picture 3" descr="C:\Users\rohan\Desktop\images of Java\s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841" y="4408303"/>
            <a:ext cx="4064639" cy="99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C:\Users\rohan\Desktop\images of Java\s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949" y="838168"/>
            <a:ext cx="10567680" cy="601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855383" y="0"/>
            <a:ext cx="10963200" cy="1588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Now it can be understood by the diagram given below.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Here </a:t>
            </a:r>
            <a:r>
              <a:rPr lang="en-IN" altLang="en-US" sz="2000" dirty="0" err="1" smtClean="0"/>
              <a:t>S</a:t>
            </a:r>
            <a:r>
              <a:rPr kumimoji="0" lang="en-IN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achin</a:t>
            </a:r>
            <a:r>
              <a:rPr kumimoji="0" lang="en-I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not changed but a new object is created with </a:t>
            </a:r>
            <a:r>
              <a:rPr lang="en-IN" altLang="en-US" sz="2000" dirty="0" smtClean="0"/>
              <a:t>S</a:t>
            </a:r>
            <a:r>
              <a:rPr kumimoji="0" lang="en-IN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achin</a:t>
            </a:r>
            <a:r>
              <a:rPr kumimoji="0" lang="en-I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IN" altLang="en-US" sz="2000" dirty="0" err="1" smtClean="0"/>
              <a:t>T</a:t>
            </a:r>
            <a:r>
              <a:rPr kumimoji="0" lang="en-IN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endulkar</a:t>
            </a:r>
            <a:r>
              <a:rPr kumimoji="0" lang="en-I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That is why string is known as immutable.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 smtClean="0"/>
          </a:p>
        </p:txBody>
      </p:sp>
      <p:sp>
        <p:nvSpPr>
          <p:cNvPr id="79875" name="Content Placeholder 2"/>
          <p:cNvSpPr>
            <a:spLocks noGrp="1"/>
          </p:cNvSpPr>
          <p:nvPr>
            <p:ph idx="4294967295"/>
          </p:nvPr>
        </p:nvSpPr>
        <p:spPr>
          <a:xfrm>
            <a:off x="608641" y="1662386"/>
            <a:ext cx="10963200" cy="3971937"/>
          </a:xfrm>
          <a:prstGeom prst="rect">
            <a:avLst/>
          </a:prstGeom>
        </p:spPr>
        <p:txBody>
          <a:bodyPr/>
          <a:lstStyle/>
          <a:p>
            <a:r>
              <a:rPr lang="en-IN" cap="none" dirty="0" smtClean="0"/>
              <a:t>As you can see in the above figure that two objects are created but s reference variable still refers to "</a:t>
            </a:r>
            <a:r>
              <a:rPr lang="en-IN" cap="none" dirty="0" err="1" smtClean="0"/>
              <a:t>sachin</a:t>
            </a:r>
            <a:r>
              <a:rPr lang="en-IN" cap="none" dirty="0" smtClean="0"/>
              <a:t>" not to "</a:t>
            </a:r>
            <a:r>
              <a:rPr lang="en-IN" cap="none" dirty="0" err="1" smtClean="0"/>
              <a:t>sachin</a:t>
            </a:r>
            <a:r>
              <a:rPr lang="en-IN" cap="none" dirty="0" smtClean="0"/>
              <a:t> </a:t>
            </a:r>
            <a:r>
              <a:rPr lang="en-IN" cap="none" dirty="0" err="1" smtClean="0"/>
              <a:t>tendulkar</a:t>
            </a:r>
            <a:r>
              <a:rPr lang="en-IN" cap="none" dirty="0" smtClean="0"/>
              <a:t>".</a:t>
            </a:r>
          </a:p>
          <a:p>
            <a:r>
              <a:rPr lang="en-IN" cap="none" dirty="0" smtClean="0"/>
              <a:t>But if we </a:t>
            </a:r>
            <a:r>
              <a:rPr lang="en-IN" cap="none" dirty="0" err="1" smtClean="0"/>
              <a:t>explicitely</a:t>
            </a:r>
            <a:r>
              <a:rPr lang="en-IN" cap="none" dirty="0" smtClean="0"/>
              <a:t> assign it to the reference variable, it will refer to "</a:t>
            </a:r>
            <a:r>
              <a:rPr lang="en-IN" cap="none" dirty="0" err="1" smtClean="0"/>
              <a:t>sachin</a:t>
            </a:r>
            <a:r>
              <a:rPr lang="en-IN" cap="none" dirty="0" smtClean="0"/>
              <a:t> </a:t>
            </a:r>
            <a:r>
              <a:rPr lang="en-IN" cap="none" dirty="0" err="1" smtClean="0"/>
              <a:t>tendulkar</a:t>
            </a:r>
            <a:r>
              <a:rPr lang="en-IN" cap="none" dirty="0" smtClean="0"/>
              <a:t>" </a:t>
            </a:r>
            <a:r>
              <a:rPr lang="en-IN" cap="none" dirty="0" err="1" smtClean="0"/>
              <a:t>object.For</a:t>
            </a:r>
            <a:r>
              <a:rPr lang="en-IN" cap="none" dirty="0" smtClean="0"/>
              <a:t> example:</a:t>
            </a:r>
          </a:p>
          <a:p>
            <a:r>
              <a:rPr lang="en-IN" cap="none" dirty="0" smtClean="0"/>
              <a:t/>
            </a:r>
            <a:br>
              <a:rPr lang="en-IN" cap="none" dirty="0" smtClean="0"/>
            </a:br>
            <a:endParaRPr lang="en-IN" cap="non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950976"/>
          </a:xfrm>
        </p:spPr>
        <p:txBody>
          <a:bodyPr>
            <a:normAutofit/>
          </a:bodyPr>
          <a:lstStyle/>
          <a:p>
            <a:r>
              <a:rPr lang="en-IN" dirty="0" smtClean="0"/>
              <a:t>Java Anonymous inner class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37230" y="996287"/>
            <a:ext cx="10358651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b="1" dirty="0" smtClean="0"/>
              <a:t>A class that have no name </a:t>
            </a:r>
            <a:r>
              <a:rPr lang="en-IN" sz="2400" dirty="0" smtClean="0"/>
              <a:t>is known as anonymous inner class in java. It should be used if you have to </a:t>
            </a:r>
            <a:r>
              <a:rPr lang="en-IN" sz="2400" b="1" dirty="0" smtClean="0"/>
              <a:t>override method of class or interface</a:t>
            </a:r>
            <a:r>
              <a:rPr lang="en-IN" sz="2400" dirty="0" smtClean="0"/>
              <a:t>. Java Anonymous inner class can be created by two ways: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IN" sz="2400" dirty="0" smtClean="0"/>
              <a:t>Class (may be abstract or concrete).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IN" sz="2400" dirty="0" smtClean="0"/>
              <a:t>Interface</a:t>
            </a:r>
          </a:p>
          <a:p>
            <a:pPr marL="1371600" lvl="2" indent="-457200"/>
            <a:endParaRPr lang="en-IN" sz="2400" dirty="0" smtClean="0"/>
          </a:p>
          <a:p>
            <a:r>
              <a:rPr lang="en-IN" sz="2000" b="1" dirty="0" smtClean="0"/>
              <a:t>abstract</a:t>
            </a:r>
            <a:r>
              <a:rPr lang="en-IN" sz="2000" dirty="0" smtClean="0"/>
              <a:t> </a:t>
            </a:r>
            <a:r>
              <a:rPr lang="en-IN" sz="2000" b="1" dirty="0" smtClean="0"/>
              <a:t>class</a:t>
            </a:r>
            <a:r>
              <a:rPr lang="en-IN" sz="2000" dirty="0" smtClean="0"/>
              <a:t> Person{  </a:t>
            </a:r>
          </a:p>
          <a:p>
            <a:r>
              <a:rPr lang="en-IN" sz="2000" dirty="0" smtClean="0"/>
              <a:t> 	 </a:t>
            </a:r>
            <a:r>
              <a:rPr lang="en-IN" sz="2000" b="1" dirty="0" smtClean="0"/>
              <a:t>abstract</a:t>
            </a:r>
            <a:r>
              <a:rPr lang="en-IN" sz="2000" dirty="0" smtClean="0"/>
              <a:t> </a:t>
            </a:r>
            <a:r>
              <a:rPr lang="en-IN" sz="2000" b="1" dirty="0" smtClean="0"/>
              <a:t>void</a:t>
            </a:r>
            <a:r>
              <a:rPr lang="en-IN" sz="2000" dirty="0" smtClean="0"/>
              <a:t> eat();  </a:t>
            </a:r>
          </a:p>
          <a:p>
            <a:r>
              <a:rPr lang="en-IN" sz="2000" dirty="0" smtClean="0"/>
              <a:t>}  </a:t>
            </a:r>
          </a:p>
          <a:p>
            <a:r>
              <a:rPr lang="en-IN" sz="2000" b="1" dirty="0" smtClean="0"/>
              <a:t>class</a:t>
            </a:r>
            <a:r>
              <a:rPr lang="en-IN" sz="2000" dirty="0" smtClean="0"/>
              <a:t> </a:t>
            </a:r>
            <a:r>
              <a:rPr lang="en-IN" sz="2000" dirty="0" err="1" smtClean="0"/>
              <a:t>TestAnonymousInner</a:t>
            </a:r>
            <a:r>
              <a:rPr lang="en-IN" sz="2000" dirty="0" smtClean="0"/>
              <a:t>{  </a:t>
            </a:r>
          </a:p>
          <a:p>
            <a:pPr lvl="1"/>
            <a:r>
              <a:rPr lang="en-IN" sz="2000" dirty="0" smtClean="0"/>
              <a:t> </a:t>
            </a:r>
            <a:r>
              <a:rPr lang="en-IN" sz="2000" b="1" dirty="0" smtClean="0"/>
              <a:t>public</a:t>
            </a:r>
            <a:r>
              <a:rPr lang="en-IN" sz="2000" dirty="0" smtClean="0"/>
              <a:t> </a:t>
            </a:r>
            <a:r>
              <a:rPr lang="en-IN" sz="2000" b="1" dirty="0" smtClean="0"/>
              <a:t>static</a:t>
            </a:r>
            <a:r>
              <a:rPr lang="en-IN" sz="2000" dirty="0" smtClean="0"/>
              <a:t> </a:t>
            </a:r>
            <a:r>
              <a:rPr lang="en-IN" sz="2000" b="1" dirty="0" smtClean="0"/>
              <a:t>void</a:t>
            </a:r>
            <a:r>
              <a:rPr lang="en-IN" sz="2000" dirty="0" smtClean="0"/>
              <a:t> main(String </a:t>
            </a:r>
            <a:r>
              <a:rPr lang="en-IN" sz="2000" dirty="0" err="1" smtClean="0"/>
              <a:t>args</a:t>
            </a:r>
            <a:r>
              <a:rPr lang="en-IN" sz="2000" dirty="0" smtClean="0"/>
              <a:t>[]){  </a:t>
            </a:r>
          </a:p>
          <a:p>
            <a:pPr lvl="2"/>
            <a:r>
              <a:rPr lang="en-IN" sz="2000" dirty="0" smtClean="0"/>
              <a:t> </a:t>
            </a:r>
            <a:r>
              <a:rPr lang="en-IN" sz="2000" dirty="0" smtClean="0">
                <a:solidFill>
                  <a:srgbClr val="FF0000"/>
                </a:solidFill>
              </a:rPr>
              <a:t> Person p=</a:t>
            </a:r>
            <a:r>
              <a:rPr lang="en-IN" sz="2000" b="1" dirty="0" smtClean="0">
                <a:solidFill>
                  <a:srgbClr val="FF0000"/>
                </a:solidFill>
              </a:rPr>
              <a:t>new</a:t>
            </a:r>
            <a:r>
              <a:rPr lang="en-IN" sz="2000" dirty="0" smtClean="0">
                <a:solidFill>
                  <a:srgbClr val="FF0000"/>
                </a:solidFill>
              </a:rPr>
              <a:t> Person(){  </a:t>
            </a:r>
          </a:p>
          <a:p>
            <a:pPr lvl="2"/>
            <a:r>
              <a:rPr lang="en-IN" sz="2000" dirty="0" smtClean="0">
                <a:solidFill>
                  <a:srgbClr val="FF0000"/>
                </a:solidFill>
              </a:rPr>
              <a:t>  </a:t>
            </a:r>
            <a:r>
              <a:rPr lang="en-IN" sz="2000" b="1" dirty="0" smtClean="0">
                <a:solidFill>
                  <a:srgbClr val="FF0000"/>
                </a:solidFill>
              </a:rPr>
              <a:t>void</a:t>
            </a:r>
            <a:r>
              <a:rPr lang="en-IN" sz="2000" dirty="0" smtClean="0">
                <a:solidFill>
                  <a:srgbClr val="FF0000"/>
                </a:solidFill>
              </a:rPr>
              <a:t> eat(){</a:t>
            </a:r>
            <a:r>
              <a:rPr lang="en-IN" sz="2000" dirty="0" err="1" smtClean="0">
                <a:solidFill>
                  <a:srgbClr val="FF0000"/>
                </a:solidFill>
              </a:rPr>
              <a:t>System.out.println</a:t>
            </a:r>
            <a:r>
              <a:rPr lang="en-IN" sz="2000" dirty="0" smtClean="0">
                <a:solidFill>
                  <a:srgbClr val="FF0000"/>
                </a:solidFill>
              </a:rPr>
              <a:t>("nice fruits");}  </a:t>
            </a:r>
          </a:p>
          <a:p>
            <a:pPr lvl="2"/>
            <a:r>
              <a:rPr lang="en-IN" sz="2000" dirty="0" smtClean="0">
                <a:solidFill>
                  <a:srgbClr val="FF0000"/>
                </a:solidFill>
              </a:rPr>
              <a:t>  };  </a:t>
            </a:r>
          </a:p>
          <a:p>
            <a:pPr lvl="1"/>
            <a:r>
              <a:rPr lang="en-IN" sz="2000" dirty="0" smtClean="0"/>
              <a:t>  p.eat();  </a:t>
            </a:r>
          </a:p>
          <a:p>
            <a:pPr lvl="1"/>
            <a:r>
              <a:rPr lang="en-IN" sz="2000" dirty="0" smtClean="0"/>
              <a:t> }  </a:t>
            </a:r>
          </a:p>
          <a:p>
            <a:r>
              <a:rPr lang="en-IN" sz="2000" dirty="0" smtClean="0"/>
              <a:t>}  </a:t>
            </a:r>
          </a:p>
          <a:p>
            <a:pPr marL="914400" lvl="1" indent="-457200"/>
            <a:endParaRPr lang="en-IN" sz="2400" dirty="0" smtClean="0"/>
          </a:p>
          <a:p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451678" y="3275463"/>
            <a:ext cx="45174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class is created but its name is decided by the compiler which extends the Person class and provides the implementation of the eat() method.</a:t>
            </a:r>
          </a:p>
          <a:p>
            <a:r>
              <a:rPr lang="en-IN" dirty="0" smtClean="0"/>
              <a:t>An object of Anonymous class is created that is referred by p reference variable of Person type.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C:\Users\rohan\Desktop\images of Java\s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040" y="305312"/>
            <a:ext cx="8737921" cy="41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9" name="Picture 3" descr="C:\Users\rohan\Desktop\images of Java\s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400" y="4876352"/>
            <a:ext cx="6096001" cy="144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Times New Roman" pitchFamily="16" charset="0"/>
              <a:buNone/>
              <a:defRPr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Why string objects are immutable in java?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81923" name="Content Placeholder 2"/>
          <p:cNvSpPr>
            <a:spLocks noGrp="1"/>
          </p:cNvSpPr>
          <p:nvPr>
            <p:ph idx="4294967295"/>
          </p:nvPr>
        </p:nvSpPr>
        <p:spPr>
          <a:xfrm>
            <a:off x="608641" y="1604329"/>
            <a:ext cx="10963200" cy="3971937"/>
          </a:xfrm>
          <a:prstGeom prst="rect">
            <a:avLst/>
          </a:prstGeom>
        </p:spPr>
        <p:txBody>
          <a:bodyPr/>
          <a:lstStyle/>
          <a:p>
            <a:r>
              <a:rPr lang="en-IN" altLang="en-US" sz="2400" cap="none" dirty="0" smtClean="0"/>
              <a:t>Because java uses the concept of string literal.</a:t>
            </a:r>
          </a:p>
          <a:p>
            <a:r>
              <a:rPr lang="en-IN" altLang="en-US" sz="2400" cap="none" dirty="0" smtClean="0"/>
              <a:t>Suppose there are 5 reference </a:t>
            </a:r>
            <a:r>
              <a:rPr lang="en-IN" altLang="en-US" sz="2400" cap="none" dirty="0" err="1" smtClean="0"/>
              <a:t>variables,all</a:t>
            </a:r>
            <a:r>
              <a:rPr lang="en-IN" altLang="en-US" sz="2400" cap="none" dirty="0" smtClean="0"/>
              <a:t> </a:t>
            </a:r>
            <a:r>
              <a:rPr lang="en-IN" altLang="en-US" sz="2400" cap="none" dirty="0" err="1" smtClean="0"/>
              <a:t>referes</a:t>
            </a:r>
            <a:r>
              <a:rPr lang="en-IN" altLang="en-US" sz="2400" cap="none" dirty="0" smtClean="0"/>
              <a:t> to one object "</a:t>
            </a:r>
            <a:r>
              <a:rPr lang="en-IN" altLang="en-US" sz="2400" cap="none" dirty="0" err="1" smtClean="0"/>
              <a:t>sachin</a:t>
            </a:r>
            <a:r>
              <a:rPr lang="en-IN" altLang="en-US" sz="2400" cap="none" dirty="0" smtClean="0"/>
              <a:t>“.</a:t>
            </a:r>
          </a:p>
          <a:p>
            <a:r>
              <a:rPr lang="en-IN" altLang="en-US" sz="2400" cap="none" dirty="0" smtClean="0"/>
              <a:t>If one reference variable changes the value of the object, it will be affected to all the reference variables. That is why string objects are immutable in java.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1058918" y="0"/>
            <a:ext cx="10364451" cy="1596177"/>
          </a:xfrm>
        </p:spPr>
        <p:txBody>
          <a:bodyPr/>
          <a:lstStyle/>
          <a:p>
            <a:r>
              <a:rPr lang="en-IN" dirty="0" smtClean="0"/>
              <a:t>String comparison in Java</a:t>
            </a:r>
            <a:br>
              <a:rPr lang="en-IN" dirty="0" smtClean="0"/>
            </a:b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8641" y="1067153"/>
            <a:ext cx="10974720" cy="50592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Times New Roman" pitchFamily="16" charset="0"/>
              <a:buNone/>
              <a:defRPr/>
            </a:pPr>
            <a:r>
              <a:rPr lang="en-IN" sz="2400" cap="none" dirty="0" smtClean="0"/>
              <a:t>We can compare two given strings on the basis of content and reference.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IN" sz="2400" cap="none" dirty="0" smtClean="0"/>
              <a:t>It is used in </a:t>
            </a:r>
            <a:r>
              <a:rPr lang="en-IN" sz="2400" b="1" cap="none" dirty="0" smtClean="0"/>
              <a:t>authentication</a:t>
            </a:r>
            <a:r>
              <a:rPr lang="en-IN" sz="2400" cap="none" dirty="0" smtClean="0"/>
              <a:t> (by equals() method), </a:t>
            </a:r>
            <a:r>
              <a:rPr lang="en-IN" sz="2400" b="1" cap="none" dirty="0" smtClean="0"/>
              <a:t>sorting</a:t>
            </a:r>
            <a:r>
              <a:rPr lang="en-IN" sz="2400" cap="none" dirty="0" smtClean="0"/>
              <a:t> (by </a:t>
            </a:r>
            <a:r>
              <a:rPr lang="en-IN" sz="2400" cap="none" dirty="0" err="1" smtClean="0"/>
              <a:t>compareto</a:t>
            </a:r>
            <a:r>
              <a:rPr lang="en-IN" sz="2400" cap="none" dirty="0" smtClean="0"/>
              <a:t>() method), </a:t>
            </a:r>
            <a:r>
              <a:rPr lang="en-IN" sz="2400" b="1" cap="none" dirty="0" smtClean="0"/>
              <a:t>reference matching</a:t>
            </a:r>
            <a:r>
              <a:rPr lang="en-IN" sz="2400" cap="none" dirty="0" smtClean="0"/>
              <a:t> (by == operator) etc.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IN" sz="2400" cap="none" dirty="0" smtClean="0"/>
              <a:t>There are three ways to compare string objects: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IN" sz="2000" cap="none" dirty="0" smtClean="0"/>
              <a:t>By equals() method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IN" sz="2000" cap="none" dirty="0" smtClean="0"/>
              <a:t>By = = operator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IN" sz="2000" cap="none" dirty="0" smtClean="0"/>
              <a:t>By </a:t>
            </a:r>
            <a:r>
              <a:rPr lang="en-IN" sz="2000" cap="none" dirty="0" err="1" smtClean="0"/>
              <a:t>compareto</a:t>
            </a:r>
            <a:r>
              <a:rPr lang="en-IN" sz="2000" cap="none" dirty="0" smtClean="0"/>
              <a:t>() method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IN" sz="2400" cap="none" dirty="0" smtClean="0"/>
              <a:t/>
            </a:r>
            <a:br>
              <a:rPr lang="en-IN" sz="2400" cap="none" dirty="0" smtClean="0"/>
            </a:br>
            <a:endParaRPr lang="en-IN" sz="2400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mtClean="0"/>
              <a:t>By equals() method</a:t>
            </a:r>
            <a:br>
              <a:rPr lang="en-IN" b="1" smtClean="0"/>
            </a:br>
            <a:endParaRPr lang="en-I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8641" y="1604329"/>
            <a:ext cx="10963200" cy="39719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IN" cap="none" dirty="0" smtClean="0"/>
              <a:t>Equals() method compares the original content of the </a:t>
            </a:r>
            <a:r>
              <a:rPr lang="en-IN" cap="none" dirty="0" err="1" smtClean="0"/>
              <a:t>string.It</a:t>
            </a:r>
            <a:r>
              <a:rPr lang="en-IN" cap="none" dirty="0" smtClean="0"/>
              <a:t> compares values of string for </a:t>
            </a:r>
            <a:r>
              <a:rPr lang="en-IN" cap="none" dirty="0" err="1" smtClean="0"/>
              <a:t>equality.S</a:t>
            </a:r>
            <a:endParaRPr lang="en-IN" cap="none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en-IN" cap="none" dirty="0" smtClean="0"/>
              <a:t>String class provides two methods:</a:t>
            </a:r>
          </a:p>
          <a:p>
            <a:pPr marL="914400" lvl="1" indent="-457200">
              <a:buFont typeface="+mj-lt"/>
              <a:buAutoNum type="alphaLcPeriod"/>
              <a:defRPr/>
            </a:pPr>
            <a:r>
              <a:rPr lang="en-IN" b="1" cap="none" dirty="0" smtClean="0"/>
              <a:t>public </a:t>
            </a:r>
            <a:r>
              <a:rPr lang="en-IN" b="1" cap="none" dirty="0" err="1" smtClean="0"/>
              <a:t>boolean</a:t>
            </a:r>
            <a:r>
              <a:rPr lang="en-IN" b="1" cap="none" dirty="0" smtClean="0"/>
              <a:t> equals(object another){}</a:t>
            </a:r>
            <a:r>
              <a:rPr lang="en-IN" cap="none" dirty="0" smtClean="0"/>
              <a:t> compares this string to the specified object.</a:t>
            </a:r>
          </a:p>
          <a:p>
            <a:pPr marL="914400" lvl="1" indent="-457200">
              <a:buFont typeface="+mj-lt"/>
              <a:buAutoNum type="alphaLcPeriod"/>
              <a:defRPr/>
            </a:pPr>
            <a:r>
              <a:rPr lang="en-IN" b="1" cap="none" dirty="0" smtClean="0"/>
              <a:t>Public </a:t>
            </a:r>
            <a:r>
              <a:rPr lang="en-IN" b="1" cap="none" dirty="0" err="1" smtClean="0"/>
              <a:t>boolean</a:t>
            </a:r>
            <a:r>
              <a:rPr lang="en-IN" b="1" cap="none" dirty="0" smtClean="0"/>
              <a:t> </a:t>
            </a:r>
            <a:r>
              <a:rPr lang="en-IN" b="1" cap="none" dirty="0" err="1" smtClean="0"/>
              <a:t>equalsIgnoreCase</a:t>
            </a:r>
            <a:r>
              <a:rPr lang="en-IN" b="1" cap="none" dirty="0" smtClean="0"/>
              <a:t>(String another){}</a:t>
            </a:r>
            <a:r>
              <a:rPr lang="en-IN" cap="none" dirty="0" smtClean="0"/>
              <a:t> compares this string to another string, ignoring case.</a:t>
            </a:r>
          </a:p>
          <a:p>
            <a:pPr marL="457200" indent="-457200">
              <a:buNone/>
              <a:defRPr/>
            </a:pPr>
            <a:r>
              <a:rPr lang="en-IN" cap="none" dirty="0" smtClean="0"/>
              <a:t/>
            </a:r>
            <a:br>
              <a:rPr lang="en-IN" cap="none" dirty="0" smtClean="0"/>
            </a:br>
            <a:endParaRPr lang="en-IN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 smtClean="0"/>
          </a:p>
        </p:txBody>
      </p:sp>
      <p:pic>
        <p:nvPicPr>
          <p:cNvPr id="84995" name="Picture 2" descr="C:\Users\rohan\Desktop\images of Java\s13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913920" y="769257"/>
            <a:ext cx="10669441" cy="4868936"/>
          </a:xfrm>
          <a:prstGeom prst="rect">
            <a:avLst/>
          </a:prstGeom>
        </p:spPr>
      </p:pic>
      <p:pic>
        <p:nvPicPr>
          <p:cNvPr id="84996" name="Picture 3" descr="C:\Users\rohan\Desktop\images of Java\s1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8401" y="5486976"/>
            <a:ext cx="3555840" cy="137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913775" y="284688"/>
            <a:ext cx="10364451" cy="1596177"/>
          </a:xfrm>
        </p:spPr>
        <p:txBody>
          <a:bodyPr/>
          <a:lstStyle/>
          <a:p>
            <a:r>
              <a:rPr lang="en-IN" b="1" dirty="0" smtClean="0"/>
              <a:t>By == operator</a:t>
            </a:r>
            <a:br>
              <a:rPr lang="en-IN" b="1" dirty="0" smtClean="0"/>
            </a:br>
            <a:endParaRPr lang="en-IN" dirty="0" smtClean="0"/>
          </a:p>
        </p:txBody>
      </p:sp>
      <p:sp>
        <p:nvSpPr>
          <p:cNvPr id="86019" name="Content Placeholder 2"/>
          <p:cNvSpPr>
            <a:spLocks noGrp="1"/>
          </p:cNvSpPr>
          <p:nvPr>
            <p:ph idx="4294967295"/>
          </p:nvPr>
        </p:nvSpPr>
        <p:spPr>
          <a:xfrm>
            <a:off x="710400" y="1328410"/>
            <a:ext cx="11481600" cy="1294695"/>
          </a:xfrm>
          <a:prstGeom prst="rect">
            <a:avLst/>
          </a:prstGeom>
        </p:spPr>
        <p:txBody>
          <a:bodyPr/>
          <a:lstStyle/>
          <a:p>
            <a:r>
              <a:rPr lang="en-IN" altLang="en-US" cap="none" dirty="0" smtClean="0"/>
              <a:t>The = = operator compares references not values.</a:t>
            </a:r>
          </a:p>
        </p:txBody>
      </p:sp>
      <p:pic>
        <p:nvPicPr>
          <p:cNvPr id="86020" name="Picture 2" descr="C:\Users\rohan\Desktop\images of Java\s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801" y="2134304"/>
            <a:ext cx="10769279" cy="350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mtClean="0"/>
              <a:t>By compareTo() method:</a:t>
            </a:r>
            <a:br>
              <a:rPr lang="en-IN" b="1" smtClean="0"/>
            </a:br>
            <a:endParaRPr lang="en-I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8641" y="1604329"/>
            <a:ext cx="10963200" cy="397193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Font typeface="Times New Roman" pitchFamily="16" charset="0"/>
              <a:buNone/>
              <a:defRPr/>
            </a:pPr>
            <a:r>
              <a:rPr lang="en-IN" cap="none" dirty="0" smtClean="0"/>
              <a:t>C </a:t>
            </a:r>
            <a:r>
              <a:rPr lang="en-IN" cap="none" dirty="0" err="1" smtClean="0"/>
              <a:t>ompareTo</a:t>
            </a:r>
            <a:r>
              <a:rPr lang="en-IN" cap="none" dirty="0" smtClean="0"/>
              <a:t>() method compares values and returns an </a:t>
            </a:r>
            <a:r>
              <a:rPr lang="en-IN" cap="none" dirty="0" err="1" smtClean="0"/>
              <a:t>int</a:t>
            </a:r>
            <a:r>
              <a:rPr lang="en-IN" cap="none" dirty="0" smtClean="0"/>
              <a:t> which tells if the values compare less than, equal, or greater than. 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IN" cap="none" dirty="0" smtClean="0"/>
              <a:t>Suppose s1 and s2 are two string variables.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IN" cap="none" dirty="0" smtClean="0"/>
              <a:t>If: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IN" b="1" cap="none" dirty="0" smtClean="0"/>
              <a:t>S1 == s2</a:t>
            </a:r>
            <a:r>
              <a:rPr lang="en-IN" cap="none" dirty="0" smtClean="0"/>
              <a:t> :0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IN" b="1" cap="none" dirty="0" smtClean="0"/>
              <a:t>S1 &gt; s2 </a:t>
            </a:r>
            <a:r>
              <a:rPr lang="en-IN" cap="none" dirty="0" smtClean="0"/>
              <a:t>  :positive value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IN" b="1" cap="none" dirty="0" smtClean="0"/>
              <a:t>S1 &lt; s2 </a:t>
            </a:r>
            <a:r>
              <a:rPr lang="en-IN" cap="none" dirty="0" smtClean="0"/>
              <a:t>  :negative value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IN" cap="none" dirty="0" smtClean="0"/>
              <a:t/>
            </a:r>
            <a:br>
              <a:rPr lang="en-IN" cap="none" dirty="0" smtClean="0"/>
            </a:br>
            <a:endParaRPr lang="en-IN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C:\Users\rohan\Desktop\images of Java\s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161" y="532856"/>
            <a:ext cx="10160640" cy="441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7" name="Picture 3" descr="C:\Users\rohan\Desktop\images of Java\s1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161" y="5410649"/>
            <a:ext cx="3759360" cy="144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950976"/>
          </a:xfrm>
        </p:spPr>
        <p:txBody>
          <a:bodyPr>
            <a:normAutofit/>
          </a:bodyPr>
          <a:lstStyle/>
          <a:p>
            <a:r>
              <a:rPr lang="en-IN" dirty="0" smtClean="0"/>
              <a:t>Java Local inner class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37230" y="996287"/>
            <a:ext cx="1035865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 class i.e. </a:t>
            </a:r>
            <a:r>
              <a:rPr lang="en-IN" sz="2400" b="1" dirty="0" smtClean="0"/>
              <a:t>created inside a method is called local inner class </a:t>
            </a:r>
            <a:r>
              <a:rPr lang="en-IN" sz="2400" dirty="0" smtClean="0"/>
              <a:t>in java.</a:t>
            </a:r>
            <a:endParaRPr lang="en-IN" sz="2400" b="1" dirty="0" smtClean="0"/>
          </a:p>
          <a:p>
            <a:r>
              <a:rPr lang="en-IN" sz="2400" b="1" dirty="0" smtClean="0"/>
              <a:t>public</a:t>
            </a:r>
            <a:r>
              <a:rPr lang="en-IN" sz="2400" dirty="0" smtClean="0"/>
              <a:t> </a:t>
            </a:r>
            <a:r>
              <a:rPr lang="en-IN" sz="2400" b="1" dirty="0" smtClean="0"/>
              <a:t>class</a:t>
            </a:r>
            <a:r>
              <a:rPr lang="en-IN" sz="2400" dirty="0" smtClean="0"/>
              <a:t> localInner1{  </a:t>
            </a:r>
          </a:p>
          <a:p>
            <a:r>
              <a:rPr lang="en-IN" sz="2400" dirty="0" smtClean="0"/>
              <a:t> </a:t>
            </a:r>
            <a:r>
              <a:rPr lang="en-IN" sz="2400" b="1" dirty="0" smtClean="0"/>
              <a:t>private</a:t>
            </a:r>
            <a:r>
              <a:rPr lang="en-IN" sz="2400" dirty="0" smtClean="0"/>
              <a:t> </a:t>
            </a:r>
            <a:r>
              <a:rPr lang="en-IN" sz="2400" b="1" dirty="0" err="1" smtClean="0"/>
              <a:t>int</a:t>
            </a:r>
            <a:r>
              <a:rPr lang="en-IN" sz="2400" dirty="0" smtClean="0"/>
              <a:t> data=30;//instance variable  </a:t>
            </a:r>
          </a:p>
          <a:p>
            <a:r>
              <a:rPr lang="en-IN" sz="2400" dirty="0" smtClean="0"/>
              <a:t> </a:t>
            </a:r>
            <a:r>
              <a:rPr lang="en-IN" sz="2400" b="1" dirty="0" smtClean="0"/>
              <a:t>void</a:t>
            </a:r>
            <a:r>
              <a:rPr lang="en-IN" sz="2400" dirty="0" smtClean="0"/>
              <a:t> display(){  </a:t>
            </a:r>
          </a:p>
          <a:p>
            <a:r>
              <a:rPr lang="en-IN" sz="2400" dirty="0" smtClean="0"/>
              <a:t>  </a:t>
            </a:r>
            <a:r>
              <a:rPr lang="en-IN" sz="2400" b="1" dirty="0" smtClean="0"/>
              <a:t>class</a:t>
            </a:r>
            <a:r>
              <a:rPr lang="en-IN" sz="2400" dirty="0" smtClean="0"/>
              <a:t> Local{  </a:t>
            </a:r>
          </a:p>
          <a:p>
            <a:r>
              <a:rPr lang="en-IN" sz="2400" dirty="0" smtClean="0"/>
              <a:t>   </a:t>
            </a:r>
            <a:r>
              <a:rPr lang="en-IN" sz="2400" b="1" dirty="0" smtClean="0"/>
              <a:t>void</a:t>
            </a:r>
            <a:r>
              <a:rPr lang="en-IN" sz="2400" dirty="0" smtClean="0"/>
              <a:t> </a:t>
            </a:r>
            <a:r>
              <a:rPr lang="en-IN" sz="2400" dirty="0" err="1" smtClean="0"/>
              <a:t>msg</a:t>
            </a:r>
            <a:r>
              <a:rPr lang="en-IN" sz="2400" dirty="0" smtClean="0"/>
              <a:t>(){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(data);}  </a:t>
            </a:r>
          </a:p>
          <a:p>
            <a:r>
              <a:rPr lang="en-IN" sz="2400" dirty="0" smtClean="0"/>
              <a:t>  }  </a:t>
            </a:r>
          </a:p>
          <a:p>
            <a:r>
              <a:rPr lang="en-IN" sz="2400" dirty="0" smtClean="0"/>
              <a:t>  Local l=</a:t>
            </a:r>
            <a:r>
              <a:rPr lang="en-IN" sz="2400" b="1" dirty="0" smtClean="0"/>
              <a:t>new</a:t>
            </a:r>
            <a:r>
              <a:rPr lang="en-IN" sz="2400" dirty="0" smtClean="0"/>
              <a:t> Local();  </a:t>
            </a:r>
          </a:p>
          <a:p>
            <a:r>
              <a:rPr lang="en-IN" sz="2400" dirty="0" smtClean="0"/>
              <a:t>  l.msg();  </a:t>
            </a:r>
          </a:p>
          <a:p>
            <a:r>
              <a:rPr lang="en-IN" sz="2400" dirty="0" smtClean="0"/>
              <a:t> }  </a:t>
            </a:r>
          </a:p>
          <a:p>
            <a:r>
              <a:rPr lang="en-IN" sz="2400" dirty="0" smtClean="0"/>
              <a:t> </a:t>
            </a:r>
            <a:r>
              <a:rPr lang="en-IN" sz="2400" b="1" dirty="0" smtClean="0"/>
              <a:t>public</a:t>
            </a:r>
            <a:r>
              <a:rPr lang="en-IN" sz="2400" dirty="0" smtClean="0"/>
              <a:t> </a:t>
            </a:r>
            <a:r>
              <a:rPr lang="en-IN" sz="2400" b="1" dirty="0" smtClean="0"/>
              <a:t>static</a:t>
            </a:r>
            <a:r>
              <a:rPr lang="en-IN" sz="2400" dirty="0" smtClean="0"/>
              <a:t> </a:t>
            </a:r>
            <a:r>
              <a:rPr lang="en-IN" sz="2400" b="1" dirty="0" smtClean="0"/>
              <a:t>void</a:t>
            </a:r>
            <a:r>
              <a:rPr lang="en-IN" sz="2400" dirty="0" smtClean="0"/>
              <a:t> main(String </a:t>
            </a:r>
            <a:r>
              <a:rPr lang="en-IN" sz="2400" dirty="0" err="1" smtClean="0"/>
              <a:t>args</a:t>
            </a:r>
            <a:r>
              <a:rPr lang="en-IN" sz="2400" dirty="0" smtClean="0"/>
              <a:t>[]){  </a:t>
            </a:r>
          </a:p>
          <a:p>
            <a:r>
              <a:rPr lang="en-IN" sz="2400" dirty="0" smtClean="0"/>
              <a:t>  localInner1 </a:t>
            </a:r>
            <a:r>
              <a:rPr lang="en-IN" sz="2400" dirty="0" err="1" smtClean="0"/>
              <a:t>obj</a:t>
            </a:r>
            <a:r>
              <a:rPr lang="en-IN" sz="2400" dirty="0" smtClean="0"/>
              <a:t>=</a:t>
            </a:r>
            <a:r>
              <a:rPr lang="en-IN" sz="2400" b="1" dirty="0" smtClean="0"/>
              <a:t>new</a:t>
            </a:r>
            <a:r>
              <a:rPr lang="en-IN" sz="2400" dirty="0" smtClean="0"/>
              <a:t> localInner1();  </a:t>
            </a:r>
          </a:p>
          <a:p>
            <a:r>
              <a:rPr lang="en-IN" sz="2400" dirty="0" smtClean="0"/>
              <a:t>  </a:t>
            </a:r>
            <a:r>
              <a:rPr lang="en-IN" sz="2400" dirty="0" err="1" smtClean="0"/>
              <a:t>obj.display</a:t>
            </a:r>
            <a:r>
              <a:rPr lang="en-IN" sz="2400" dirty="0" smtClean="0"/>
              <a:t>();  </a:t>
            </a:r>
          </a:p>
          <a:p>
            <a:r>
              <a:rPr lang="en-IN" sz="2400" dirty="0" smtClean="0"/>
              <a:t> }  </a:t>
            </a:r>
          </a:p>
          <a:p>
            <a:r>
              <a:rPr lang="en-IN" sz="2400" dirty="0" smtClean="0"/>
              <a:t>} 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950976"/>
          </a:xfrm>
        </p:spPr>
        <p:txBody>
          <a:bodyPr>
            <a:normAutofit/>
          </a:bodyPr>
          <a:lstStyle/>
          <a:p>
            <a:r>
              <a:rPr lang="en-IN" dirty="0" smtClean="0"/>
              <a:t>Java Local inner class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37230" y="996287"/>
            <a:ext cx="1035865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 class i.e. </a:t>
            </a:r>
            <a:r>
              <a:rPr lang="en-IN" sz="2400" b="1" dirty="0" smtClean="0"/>
              <a:t>created inside a method is called local inner class </a:t>
            </a:r>
            <a:r>
              <a:rPr lang="en-IN" sz="2400" dirty="0" smtClean="0"/>
              <a:t>in java.</a:t>
            </a:r>
            <a:endParaRPr lang="en-IN" sz="2400" b="1" dirty="0" smtClean="0"/>
          </a:p>
          <a:p>
            <a:r>
              <a:rPr lang="en-IN" sz="2400" b="1" dirty="0" smtClean="0"/>
              <a:t>public</a:t>
            </a:r>
            <a:r>
              <a:rPr lang="en-IN" sz="2400" dirty="0" smtClean="0"/>
              <a:t> </a:t>
            </a:r>
            <a:r>
              <a:rPr lang="en-IN" sz="2400" b="1" dirty="0" smtClean="0"/>
              <a:t>class</a:t>
            </a:r>
            <a:r>
              <a:rPr lang="en-IN" sz="2400" dirty="0" smtClean="0"/>
              <a:t> localInner1{  </a:t>
            </a:r>
          </a:p>
          <a:p>
            <a:r>
              <a:rPr lang="en-IN" sz="2400" dirty="0" smtClean="0"/>
              <a:t> </a:t>
            </a:r>
            <a:r>
              <a:rPr lang="en-IN" sz="2400" b="1" dirty="0" smtClean="0"/>
              <a:t>private</a:t>
            </a:r>
            <a:r>
              <a:rPr lang="en-IN" sz="2400" dirty="0" smtClean="0"/>
              <a:t> </a:t>
            </a:r>
            <a:r>
              <a:rPr lang="en-IN" sz="2400" b="1" dirty="0" err="1" smtClean="0"/>
              <a:t>int</a:t>
            </a:r>
            <a:r>
              <a:rPr lang="en-IN" sz="2400" dirty="0" smtClean="0"/>
              <a:t> data=30;//instance variable  </a:t>
            </a:r>
          </a:p>
          <a:p>
            <a:r>
              <a:rPr lang="en-IN" sz="2400" dirty="0" smtClean="0"/>
              <a:t> </a:t>
            </a:r>
            <a:r>
              <a:rPr lang="en-IN" sz="2400" b="1" dirty="0" smtClean="0"/>
              <a:t>void</a:t>
            </a:r>
            <a:r>
              <a:rPr lang="en-IN" sz="2400" dirty="0" smtClean="0"/>
              <a:t> display(){  </a:t>
            </a:r>
          </a:p>
          <a:p>
            <a:r>
              <a:rPr lang="en-IN" sz="2400" dirty="0" smtClean="0"/>
              <a:t>  </a:t>
            </a:r>
            <a:r>
              <a:rPr lang="en-IN" sz="2400" b="1" dirty="0" smtClean="0"/>
              <a:t>class</a:t>
            </a:r>
            <a:r>
              <a:rPr lang="en-IN" sz="2400" dirty="0" smtClean="0"/>
              <a:t> Local{  </a:t>
            </a:r>
          </a:p>
          <a:p>
            <a:r>
              <a:rPr lang="en-IN" sz="2400" dirty="0" smtClean="0"/>
              <a:t>   </a:t>
            </a:r>
            <a:r>
              <a:rPr lang="en-IN" sz="2400" b="1" dirty="0" smtClean="0"/>
              <a:t>void</a:t>
            </a:r>
            <a:r>
              <a:rPr lang="en-IN" sz="2400" dirty="0" smtClean="0"/>
              <a:t> </a:t>
            </a:r>
            <a:r>
              <a:rPr lang="en-IN" sz="2400" dirty="0" err="1" smtClean="0"/>
              <a:t>msg</a:t>
            </a:r>
            <a:r>
              <a:rPr lang="en-IN" sz="2400" dirty="0" smtClean="0"/>
              <a:t>(){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(data);}  </a:t>
            </a:r>
          </a:p>
          <a:p>
            <a:r>
              <a:rPr lang="en-IN" sz="2400" dirty="0" smtClean="0"/>
              <a:t>  }  </a:t>
            </a:r>
          </a:p>
          <a:p>
            <a:r>
              <a:rPr lang="en-IN" sz="2400" dirty="0" smtClean="0"/>
              <a:t>  Local l=</a:t>
            </a:r>
            <a:r>
              <a:rPr lang="en-IN" sz="2400" b="1" dirty="0" smtClean="0"/>
              <a:t>new</a:t>
            </a:r>
            <a:r>
              <a:rPr lang="en-IN" sz="2400" dirty="0" smtClean="0"/>
              <a:t> Local();  </a:t>
            </a:r>
          </a:p>
          <a:p>
            <a:r>
              <a:rPr lang="en-IN" sz="2400" dirty="0" smtClean="0"/>
              <a:t>  l.msg();  </a:t>
            </a:r>
          </a:p>
          <a:p>
            <a:r>
              <a:rPr lang="en-IN" sz="2400" dirty="0" smtClean="0"/>
              <a:t> }  </a:t>
            </a:r>
          </a:p>
          <a:p>
            <a:r>
              <a:rPr lang="en-IN" sz="2400" dirty="0" smtClean="0"/>
              <a:t> </a:t>
            </a:r>
            <a:r>
              <a:rPr lang="en-IN" sz="2400" b="1" dirty="0" smtClean="0"/>
              <a:t>public</a:t>
            </a:r>
            <a:r>
              <a:rPr lang="en-IN" sz="2400" dirty="0" smtClean="0"/>
              <a:t> </a:t>
            </a:r>
            <a:r>
              <a:rPr lang="en-IN" sz="2400" b="1" dirty="0" smtClean="0"/>
              <a:t>static</a:t>
            </a:r>
            <a:r>
              <a:rPr lang="en-IN" sz="2400" dirty="0" smtClean="0"/>
              <a:t> </a:t>
            </a:r>
            <a:r>
              <a:rPr lang="en-IN" sz="2400" b="1" dirty="0" smtClean="0"/>
              <a:t>void</a:t>
            </a:r>
            <a:r>
              <a:rPr lang="en-IN" sz="2400" dirty="0" smtClean="0"/>
              <a:t> main(String </a:t>
            </a:r>
            <a:r>
              <a:rPr lang="en-IN" sz="2400" dirty="0" err="1" smtClean="0"/>
              <a:t>args</a:t>
            </a:r>
            <a:r>
              <a:rPr lang="en-IN" sz="2400" dirty="0" smtClean="0"/>
              <a:t>[]){  </a:t>
            </a:r>
          </a:p>
          <a:p>
            <a:r>
              <a:rPr lang="en-IN" sz="2400" dirty="0" smtClean="0"/>
              <a:t>  localInner1 </a:t>
            </a:r>
            <a:r>
              <a:rPr lang="en-IN" sz="2400" dirty="0" err="1" smtClean="0"/>
              <a:t>obj</a:t>
            </a:r>
            <a:r>
              <a:rPr lang="en-IN" sz="2400" dirty="0" smtClean="0"/>
              <a:t>=</a:t>
            </a:r>
            <a:r>
              <a:rPr lang="en-IN" sz="2400" b="1" dirty="0" smtClean="0"/>
              <a:t>new</a:t>
            </a:r>
            <a:r>
              <a:rPr lang="en-IN" sz="2400" dirty="0" smtClean="0"/>
              <a:t> localInner1();  </a:t>
            </a:r>
          </a:p>
          <a:p>
            <a:r>
              <a:rPr lang="en-IN" sz="2400" dirty="0" smtClean="0"/>
              <a:t>  </a:t>
            </a:r>
            <a:r>
              <a:rPr lang="en-IN" sz="2400" dirty="0" err="1" smtClean="0"/>
              <a:t>obj.display</a:t>
            </a:r>
            <a:r>
              <a:rPr lang="en-IN" sz="2400" dirty="0" smtClean="0"/>
              <a:t>();  </a:t>
            </a:r>
          </a:p>
          <a:p>
            <a:r>
              <a:rPr lang="en-IN" sz="2400" dirty="0" smtClean="0"/>
              <a:t> }  </a:t>
            </a:r>
          </a:p>
          <a:p>
            <a:r>
              <a:rPr lang="en-IN" sz="2400" dirty="0" smtClean="0"/>
              <a:t>} </a:t>
            </a:r>
          </a:p>
          <a:p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219666" y="3179928"/>
            <a:ext cx="35347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b="1" i="1" dirty="0" smtClean="0"/>
              <a:t>Local inner class cannot be invoked from outside the method.</a:t>
            </a:r>
          </a:p>
          <a:p>
            <a:pPr marL="342900" indent="-342900">
              <a:buFontTx/>
              <a:buAutoNum type="arabicParenR"/>
            </a:pPr>
            <a:r>
              <a:rPr lang="en-IN" b="1" i="1" dirty="0" smtClean="0"/>
              <a:t> Local inner class cannot access non-final local variable till JDK 1.7. Since JDK 1.8, it is possible to access the non-final local variable in local inner class.</a:t>
            </a:r>
          </a:p>
          <a:p>
            <a:pPr marL="342900" indent="-342900">
              <a:buAutoNum type="arabicParenR"/>
            </a:pPr>
            <a:endParaRPr lang="en-IN" b="1" i="1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950976"/>
          </a:xfrm>
        </p:spPr>
        <p:txBody>
          <a:bodyPr>
            <a:normAutofit/>
          </a:bodyPr>
          <a:lstStyle/>
          <a:p>
            <a:r>
              <a:rPr lang="en-IN" dirty="0" smtClean="0"/>
              <a:t>Java static nested class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736980"/>
            <a:ext cx="1035865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 static class i.e. created inside a class is called static nested class in java. It cannot access non-static data members and methods. It can be accessed by outer class name.</a:t>
            </a:r>
          </a:p>
          <a:p>
            <a:r>
              <a:rPr lang="en-IN" sz="2400" dirty="0" smtClean="0"/>
              <a:t>It can access static data members of outer class including private.</a:t>
            </a:r>
          </a:p>
          <a:p>
            <a:r>
              <a:rPr lang="en-IN" sz="2400" dirty="0" smtClean="0"/>
              <a:t>Static nested class cannot access non-static (instance) data member or method.</a:t>
            </a:r>
          </a:p>
          <a:p>
            <a:endParaRPr lang="en-IN" sz="2400" b="1" dirty="0" smtClean="0"/>
          </a:p>
          <a:p>
            <a:endParaRPr lang="en-IN" sz="2400" b="1" dirty="0" smtClean="0"/>
          </a:p>
          <a:p>
            <a:r>
              <a:rPr lang="en-IN" sz="2400" b="1" dirty="0" smtClean="0"/>
              <a:t>class</a:t>
            </a:r>
            <a:r>
              <a:rPr lang="en-IN" sz="2400" dirty="0" smtClean="0"/>
              <a:t> TestOuter1{  </a:t>
            </a:r>
          </a:p>
          <a:p>
            <a:r>
              <a:rPr lang="en-IN" sz="2400" dirty="0" smtClean="0"/>
              <a:t>  </a:t>
            </a:r>
            <a:r>
              <a:rPr lang="en-IN" sz="2400" b="1" dirty="0" smtClean="0"/>
              <a:t>static</a:t>
            </a:r>
            <a:r>
              <a:rPr lang="en-IN" sz="2400" dirty="0" smtClean="0"/>
              <a:t> </a:t>
            </a:r>
            <a:r>
              <a:rPr lang="en-IN" sz="2400" b="1" dirty="0" err="1" smtClean="0"/>
              <a:t>int</a:t>
            </a:r>
            <a:r>
              <a:rPr lang="en-IN" sz="2400" dirty="0" smtClean="0"/>
              <a:t> data=30;  </a:t>
            </a:r>
          </a:p>
          <a:p>
            <a:r>
              <a:rPr lang="en-IN" sz="2400" dirty="0" smtClean="0"/>
              <a:t>  </a:t>
            </a:r>
            <a:r>
              <a:rPr lang="en-IN" sz="2400" b="1" dirty="0" smtClean="0"/>
              <a:t>static</a:t>
            </a:r>
            <a:r>
              <a:rPr lang="en-IN" sz="2400" dirty="0" smtClean="0"/>
              <a:t> </a:t>
            </a:r>
            <a:r>
              <a:rPr lang="en-IN" sz="2400" b="1" dirty="0" smtClean="0"/>
              <a:t>class</a:t>
            </a:r>
            <a:r>
              <a:rPr lang="en-IN" sz="2400" dirty="0" smtClean="0"/>
              <a:t> Inner{  </a:t>
            </a:r>
          </a:p>
          <a:p>
            <a:r>
              <a:rPr lang="en-IN" sz="2400" dirty="0" smtClean="0"/>
              <a:t>   </a:t>
            </a:r>
            <a:r>
              <a:rPr lang="en-IN" sz="2400" b="1" dirty="0" smtClean="0"/>
              <a:t>void</a:t>
            </a:r>
            <a:r>
              <a:rPr lang="en-IN" sz="2400" dirty="0" smtClean="0"/>
              <a:t> </a:t>
            </a:r>
            <a:r>
              <a:rPr lang="en-IN" sz="2400" dirty="0" err="1" smtClean="0"/>
              <a:t>msg</a:t>
            </a:r>
            <a:r>
              <a:rPr lang="en-IN" sz="2400" dirty="0" smtClean="0"/>
              <a:t>(){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("data is "+data);}  </a:t>
            </a:r>
          </a:p>
          <a:p>
            <a:r>
              <a:rPr lang="en-IN" sz="2400" dirty="0" smtClean="0"/>
              <a:t>  }  </a:t>
            </a:r>
          </a:p>
          <a:p>
            <a:r>
              <a:rPr lang="en-IN" sz="2400" dirty="0" smtClean="0"/>
              <a:t>  </a:t>
            </a:r>
            <a:r>
              <a:rPr lang="en-IN" sz="2400" b="1" dirty="0" smtClean="0"/>
              <a:t>public</a:t>
            </a:r>
            <a:r>
              <a:rPr lang="en-IN" sz="2400" dirty="0" smtClean="0"/>
              <a:t> </a:t>
            </a:r>
            <a:r>
              <a:rPr lang="en-IN" sz="2400" b="1" dirty="0" smtClean="0"/>
              <a:t>static</a:t>
            </a:r>
            <a:r>
              <a:rPr lang="en-IN" sz="2400" dirty="0" smtClean="0"/>
              <a:t> </a:t>
            </a:r>
            <a:r>
              <a:rPr lang="en-IN" sz="2400" b="1" dirty="0" smtClean="0"/>
              <a:t>void</a:t>
            </a:r>
            <a:r>
              <a:rPr lang="en-IN" sz="2400" dirty="0" smtClean="0"/>
              <a:t> main(String </a:t>
            </a:r>
            <a:r>
              <a:rPr lang="en-IN" sz="2400" dirty="0" err="1" smtClean="0"/>
              <a:t>args</a:t>
            </a:r>
            <a:r>
              <a:rPr lang="en-IN" sz="2400" dirty="0" smtClean="0"/>
              <a:t>[]){  </a:t>
            </a:r>
          </a:p>
          <a:p>
            <a:r>
              <a:rPr lang="en-IN" sz="2400" dirty="0" smtClean="0"/>
              <a:t>  TestOuter1.Inner </a:t>
            </a:r>
            <a:r>
              <a:rPr lang="en-IN" sz="2400" dirty="0" err="1" smtClean="0"/>
              <a:t>obj</a:t>
            </a:r>
            <a:r>
              <a:rPr lang="en-IN" sz="2400" dirty="0" smtClean="0"/>
              <a:t>=</a:t>
            </a:r>
            <a:r>
              <a:rPr lang="en-IN" sz="2400" b="1" dirty="0" smtClean="0"/>
              <a:t>new</a:t>
            </a:r>
            <a:r>
              <a:rPr lang="en-IN" sz="2400" dirty="0" smtClean="0"/>
              <a:t> TestOuter1.Inner();  </a:t>
            </a:r>
          </a:p>
          <a:p>
            <a:r>
              <a:rPr lang="en-IN" sz="2400" dirty="0" smtClean="0"/>
              <a:t>  obj.msg();  </a:t>
            </a:r>
          </a:p>
          <a:p>
            <a:r>
              <a:rPr lang="en-IN" sz="2400" dirty="0" smtClean="0"/>
              <a:t>  }  </a:t>
            </a:r>
          </a:p>
          <a:p>
            <a:r>
              <a:rPr lang="en-IN" sz="2400" dirty="0" smtClean="0"/>
              <a:t>}  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950976"/>
          </a:xfrm>
        </p:spPr>
        <p:txBody>
          <a:bodyPr>
            <a:normAutofit/>
          </a:bodyPr>
          <a:lstStyle/>
          <a:p>
            <a:r>
              <a:rPr lang="en-IN" dirty="0" smtClean="0"/>
              <a:t>Java static nested class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736980"/>
            <a:ext cx="10358651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There are given some points that should be remembered by the java programmer.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Nested interface must be public if it is declared inside the interface but it can have any access modifier if declared within the class.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Nested interfaces are declared static </a:t>
            </a:r>
            <a:r>
              <a:rPr lang="en-IN" sz="2400" dirty="0" err="1" smtClean="0"/>
              <a:t>implicitely</a:t>
            </a:r>
            <a:r>
              <a:rPr lang="en-IN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 smtClean="0"/>
          </a:p>
          <a:p>
            <a:r>
              <a:rPr lang="en-IN" sz="2400" b="1" dirty="0" smtClean="0"/>
              <a:t>interface</a:t>
            </a:r>
            <a:r>
              <a:rPr lang="en-IN" sz="2400" dirty="0" smtClean="0"/>
              <a:t> </a:t>
            </a:r>
            <a:r>
              <a:rPr lang="en-IN" sz="2400" dirty="0" err="1" smtClean="0"/>
              <a:t>interface_name</a:t>
            </a:r>
            <a:r>
              <a:rPr lang="en-IN" sz="2400" dirty="0" smtClean="0"/>
              <a:t>{  </a:t>
            </a:r>
          </a:p>
          <a:p>
            <a:r>
              <a:rPr lang="en-IN" sz="2400" dirty="0" smtClean="0"/>
              <a:t> ...  </a:t>
            </a:r>
          </a:p>
          <a:p>
            <a:r>
              <a:rPr lang="en-IN" sz="2400" dirty="0" smtClean="0"/>
              <a:t> </a:t>
            </a:r>
            <a:r>
              <a:rPr lang="en-IN" sz="2400" b="1" dirty="0" smtClean="0"/>
              <a:t>interface</a:t>
            </a:r>
            <a:r>
              <a:rPr lang="en-IN" sz="2400" dirty="0" smtClean="0"/>
              <a:t> </a:t>
            </a:r>
            <a:r>
              <a:rPr lang="en-IN" sz="2400" dirty="0" err="1" smtClean="0"/>
              <a:t>nested_interface_name</a:t>
            </a:r>
            <a:r>
              <a:rPr lang="en-IN" sz="2400" dirty="0" smtClean="0"/>
              <a:t>{  </a:t>
            </a:r>
          </a:p>
          <a:p>
            <a:r>
              <a:rPr lang="en-IN" sz="2400" dirty="0" smtClean="0"/>
              <a:t>  ...  </a:t>
            </a:r>
          </a:p>
          <a:p>
            <a:r>
              <a:rPr lang="en-IN" sz="2400" dirty="0" smtClean="0"/>
              <a:t> }  </a:t>
            </a:r>
          </a:p>
          <a:p>
            <a:r>
              <a:rPr lang="en-IN" sz="2400" dirty="0" smtClean="0"/>
              <a:t>}   </a:t>
            </a:r>
          </a:p>
          <a:p>
            <a:r>
              <a:rPr lang="en-IN" sz="2400" b="1" dirty="0" smtClean="0"/>
              <a:t>class</a:t>
            </a:r>
            <a:r>
              <a:rPr lang="en-IN" sz="2400" dirty="0" smtClean="0"/>
              <a:t> </a:t>
            </a:r>
            <a:r>
              <a:rPr lang="en-IN" sz="2400" dirty="0" err="1" smtClean="0"/>
              <a:t>class_name</a:t>
            </a:r>
            <a:r>
              <a:rPr lang="en-IN" sz="2400" dirty="0" smtClean="0"/>
              <a:t>{  </a:t>
            </a:r>
          </a:p>
          <a:p>
            <a:r>
              <a:rPr lang="en-IN" sz="2400" dirty="0" smtClean="0"/>
              <a:t> ...  </a:t>
            </a:r>
          </a:p>
          <a:p>
            <a:r>
              <a:rPr lang="en-IN" sz="2400" dirty="0" smtClean="0"/>
              <a:t> </a:t>
            </a:r>
            <a:r>
              <a:rPr lang="en-IN" sz="2400" b="1" dirty="0" smtClean="0"/>
              <a:t>interface</a:t>
            </a:r>
            <a:r>
              <a:rPr lang="en-IN" sz="2400" dirty="0" smtClean="0"/>
              <a:t> </a:t>
            </a:r>
            <a:r>
              <a:rPr lang="en-IN" sz="2400" dirty="0" err="1" smtClean="0"/>
              <a:t>nested_interface_name</a:t>
            </a:r>
            <a:r>
              <a:rPr lang="en-IN" sz="2400" dirty="0" smtClean="0"/>
              <a:t>{  </a:t>
            </a:r>
          </a:p>
          <a:p>
            <a:r>
              <a:rPr lang="en-IN" sz="2400" dirty="0" smtClean="0"/>
              <a:t>  ...  </a:t>
            </a:r>
          </a:p>
          <a:p>
            <a:r>
              <a:rPr lang="en-IN" sz="2400" dirty="0" smtClean="0"/>
              <a:t> }  </a:t>
            </a:r>
          </a:p>
          <a:p>
            <a:r>
              <a:rPr lang="en-IN" sz="2400" dirty="0" smtClean="0"/>
              <a:t>}  </a:t>
            </a:r>
          </a:p>
          <a:p>
            <a:pPr marL="457200" indent="-457200"/>
            <a:endParaRPr lang="en-IN" sz="2400" dirty="0" smtClean="0"/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992</TotalTime>
  <Words>1971</Words>
  <Application>Microsoft Office PowerPoint</Application>
  <PresentationFormat>Custom</PresentationFormat>
  <Paragraphs>562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Droplet</vt:lpstr>
      <vt:lpstr>Java Programming</vt:lpstr>
      <vt:lpstr>Inner classes</vt:lpstr>
      <vt:lpstr>Slide 3</vt:lpstr>
      <vt:lpstr>Java Member inner class </vt:lpstr>
      <vt:lpstr>Java Anonymous inner class</vt:lpstr>
      <vt:lpstr>Java Local inner class</vt:lpstr>
      <vt:lpstr>Java Local inner class</vt:lpstr>
      <vt:lpstr>Java static nested class</vt:lpstr>
      <vt:lpstr>Java static nested class</vt:lpstr>
      <vt:lpstr>Java static nested class</vt:lpstr>
      <vt:lpstr>ACCESS specifiers</vt:lpstr>
      <vt:lpstr>Access specifiers</vt:lpstr>
      <vt:lpstr>Modifiers</vt:lpstr>
      <vt:lpstr>Modifiers</vt:lpstr>
      <vt:lpstr>Modifiers</vt:lpstr>
      <vt:lpstr>Object class in Java</vt:lpstr>
      <vt:lpstr>Object class methods</vt:lpstr>
      <vt:lpstr>Object Cloning in Java </vt:lpstr>
      <vt:lpstr>Object Cloning in Java </vt:lpstr>
      <vt:lpstr>OOPs concepts in JAVA</vt:lpstr>
      <vt:lpstr>OOPs concepts in java</vt:lpstr>
      <vt:lpstr>Java Annotations </vt:lpstr>
      <vt:lpstr>Java Annotations </vt:lpstr>
      <vt:lpstr>Java Annotations </vt:lpstr>
      <vt:lpstr>Java Annotations </vt:lpstr>
      <vt:lpstr>Assertion </vt:lpstr>
      <vt:lpstr>Static Import </vt:lpstr>
      <vt:lpstr>java doc</vt:lpstr>
      <vt:lpstr>Strictfp keyword</vt:lpstr>
      <vt:lpstr>APPLETS</vt:lpstr>
      <vt:lpstr>Differences between applications and applets</vt:lpstr>
      <vt:lpstr>Java String </vt:lpstr>
      <vt:lpstr>Slide 33</vt:lpstr>
      <vt:lpstr>What is String in java </vt:lpstr>
      <vt:lpstr>How to create String object? </vt:lpstr>
      <vt:lpstr>String Literal </vt:lpstr>
      <vt:lpstr>What is String Constant Pool????</vt:lpstr>
      <vt:lpstr>Example</vt:lpstr>
      <vt:lpstr>Slide 39</vt:lpstr>
      <vt:lpstr>Why java uses concept of string literal? </vt:lpstr>
      <vt:lpstr>By new keyword </vt:lpstr>
      <vt:lpstr>String Example</vt:lpstr>
      <vt:lpstr>Slide 43</vt:lpstr>
      <vt:lpstr>Slide 44</vt:lpstr>
      <vt:lpstr>Immutable String in Java </vt:lpstr>
      <vt:lpstr>Slide 46</vt:lpstr>
      <vt:lpstr>Slide 47</vt:lpstr>
      <vt:lpstr>Slide 48</vt:lpstr>
      <vt:lpstr>Slide 49</vt:lpstr>
      <vt:lpstr>Slide 50</vt:lpstr>
      <vt:lpstr> Why string objects are immutable in java? </vt:lpstr>
      <vt:lpstr>String comparison in Java </vt:lpstr>
      <vt:lpstr>By equals() method </vt:lpstr>
      <vt:lpstr>Slide 54</vt:lpstr>
      <vt:lpstr>By == operator </vt:lpstr>
      <vt:lpstr>By compareTo() method: </vt:lpstr>
      <vt:lpstr>Slide 57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saritha-mars</dc:creator>
  <cp:lastModifiedBy>ACTS</cp:lastModifiedBy>
  <cp:revision>107</cp:revision>
  <dcterms:created xsi:type="dcterms:W3CDTF">2014-03-03T05:56:24Z</dcterms:created>
  <dcterms:modified xsi:type="dcterms:W3CDTF">2016-03-15T05:11:08Z</dcterms:modified>
</cp:coreProperties>
</file>