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10287000" cx="18288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Oswald"/>
      <p:bold r:id="rId20"/>
    </p:embeddedFont>
    <p:embeddedFont>
      <p:font typeface="DM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22" Type="http://schemas.openxmlformats.org/officeDocument/2006/relationships/font" Target="fonts/DMSans-bold.fntdata"/><Relationship Id="rId10" Type="http://schemas.openxmlformats.org/officeDocument/2006/relationships/slide" Target="slides/slide5.xml"/><Relationship Id="rId21" Type="http://schemas.openxmlformats.org/officeDocument/2006/relationships/font" Target="fonts/DMSans-regular.fntdata"/><Relationship Id="rId13" Type="http://schemas.openxmlformats.org/officeDocument/2006/relationships/slide" Target="slides/slide8.xml"/><Relationship Id="rId24" Type="http://schemas.openxmlformats.org/officeDocument/2006/relationships/font" Target="fonts/DMSans-boldItalic.fntdata"/><Relationship Id="rId12" Type="http://schemas.openxmlformats.org/officeDocument/2006/relationships/slide" Target="slides/slide7.xml"/><Relationship Id="rId23" Type="http://schemas.openxmlformats.org/officeDocument/2006/relationships/font" Target="fonts/DM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769dc2526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3769dc25268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Relationship Id="rId4" Type="http://schemas.openxmlformats.org/officeDocument/2006/relationships/image" Target="../media/image2.png"/><Relationship Id="rId5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png"/><Relationship Id="rId4" Type="http://schemas.openxmlformats.org/officeDocument/2006/relationships/image" Target="../media/image4.jp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9.png"/><Relationship Id="rId5" Type="http://schemas.openxmlformats.org/officeDocument/2006/relationships/image" Target="../media/image17.png"/><Relationship Id="rId6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Relationship Id="rId4" Type="http://schemas.openxmlformats.org/officeDocument/2006/relationships/image" Target="../media/image10.png"/><Relationship Id="rId5" Type="http://schemas.openxmlformats.org/officeDocument/2006/relationships/image" Target="../media/image6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21874" l="0" r="0" t="21875"/>
          <a:stretch/>
        </p:blipFill>
        <p:spPr>
          <a:xfrm rot="10800000"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 rotWithShape="1">
          <a:blip r:embed="rId4">
            <a:alphaModFix/>
          </a:blip>
          <a:srcRect b="0" l="22242" r="30629" t="54526"/>
          <a:stretch/>
        </p:blipFill>
        <p:spPr>
          <a:xfrm rot="7659121">
            <a:off x="15410985" y="7079039"/>
            <a:ext cx="3595629" cy="3559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 rotWithShape="1">
          <a:blip r:embed="rId4">
            <a:alphaModFix/>
          </a:blip>
          <a:srcRect b="14345" l="55344" r="0" t="54771"/>
          <a:stretch/>
        </p:blipFill>
        <p:spPr>
          <a:xfrm>
            <a:off x="-1" y="-98646"/>
            <a:ext cx="4029045" cy="2859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" name="Google Shape;87;p13"/>
          <p:cNvGrpSpPr/>
          <p:nvPr/>
        </p:nvGrpSpPr>
        <p:grpSpPr>
          <a:xfrm>
            <a:off x="0" y="2638521"/>
            <a:ext cx="18288000" cy="4911313"/>
            <a:chOff x="0" y="-19050"/>
            <a:chExt cx="3705023" cy="948454"/>
          </a:xfrm>
        </p:grpSpPr>
        <p:sp>
          <p:nvSpPr>
            <p:cNvPr id="88" name="Google Shape;88;p13"/>
            <p:cNvSpPr/>
            <p:nvPr/>
          </p:nvSpPr>
          <p:spPr>
            <a:xfrm>
              <a:off x="0" y="0"/>
              <a:ext cx="3705023" cy="929404"/>
            </a:xfrm>
            <a:custGeom>
              <a:rect b="b" l="l" r="r" t="t"/>
              <a:pathLst>
                <a:path extrusionOk="0" h="929404" w="3705023">
                  <a:moveTo>
                    <a:pt x="0" y="0"/>
                  </a:moveTo>
                  <a:lnTo>
                    <a:pt x="3705023" y="0"/>
                  </a:lnTo>
                  <a:lnTo>
                    <a:pt x="3705023" y="929404"/>
                  </a:lnTo>
                  <a:lnTo>
                    <a:pt x="0" y="92940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9" name="Google Shape;89;p13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" name="Google Shape;90;p13"/>
          <p:cNvSpPr txBox="1"/>
          <p:nvPr/>
        </p:nvSpPr>
        <p:spPr>
          <a:xfrm>
            <a:off x="0" y="4199931"/>
            <a:ext cx="18288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226325" y="2885125"/>
            <a:ext cx="17760600" cy="44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8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62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Data-Driven Inventory Optimization and Profitability Analysis for a Residential Supermarket</a:t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2719596" y="8141460"/>
            <a:ext cx="12848700" cy="20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53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BDM CAPSTONE PROJECT</a:t>
            </a:r>
            <a:endParaRPr b="1" sz="2653">
              <a:solidFill>
                <a:srgbClr val="231F2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37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53" u="none" cap="none" strike="noStrike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PRESENTATION BY </a:t>
            </a:r>
            <a:endParaRPr/>
          </a:p>
          <a:p>
            <a:pPr indent="0" lvl="0" marL="0" marR="0" rtl="0" algn="ctr">
              <a:lnSpc>
                <a:spcPct val="137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53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Tushar Jalan</a:t>
            </a:r>
            <a:endParaRPr/>
          </a:p>
          <a:p>
            <a:pPr indent="0" lvl="0" marL="0" marR="0" rtl="0" algn="ctr">
              <a:lnSpc>
                <a:spcPct val="137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53" u="none" cap="none" strike="noStrike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ROLL NO. 2</a:t>
            </a:r>
            <a:r>
              <a:rPr b="1" lang="en-US" sz="2653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3F2003751</a:t>
            </a:r>
            <a:endParaRPr/>
          </a:p>
        </p:txBody>
      </p:sp>
      <p:pic>
        <p:nvPicPr>
          <p:cNvPr id="93" name="Google Shape;9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21050" y="197513"/>
            <a:ext cx="2266950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2"/>
          <p:cNvPicPr preferRelativeResize="0"/>
          <p:nvPr/>
        </p:nvPicPr>
        <p:blipFill rotWithShape="1">
          <a:blip r:embed="rId3">
            <a:alphaModFix/>
          </a:blip>
          <a:srcRect b="21874" l="0" r="0" t="21875"/>
          <a:stretch/>
        </p:blipFill>
        <p:spPr>
          <a:xfrm rot="10800000"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2"/>
          <p:cNvPicPr preferRelativeResize="0"/>
          <p:nvPr/>
        </p:nvPicPr>
        <p:blipFill rotWithShape="1">
          <a:blip r:embed="rId4">
            <a:alphaModFix/>
          </a:blip>
          <a:srcRect b="39385" l="61609" r="0" t="19593"/>
          <a:stretch/>
        </p:blipFill>
        <p:spPr>
          <a:xfrm rot="-10580377">
            <a:off x="9266419" y="-73437"/>
            <a:ext cx="9227785" cy="10117257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2"/>
          <p:cNvSpPr txBox="1"/>
          <p:nvPr/>
        </p:nvSpPr>
        <p:spPr>
          <a:xfrm>
            <a:off x="1191068" y="1122119"/>
            <a:ext cx="10078241" cy="66378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279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THANK YOU</a:t>
            </a:r>
            <a:endParaRPr/>
          </a:p>
        </p:txBody>
      </p:sp>
      <p:pic>
        <p:nvPicPr>
          <p:cNvPr id="261" name="Google Shape;261;p22"/>
          <p:cNvPicPr preferRelativeResize="0"/>
          <p:nvPr/>
        </p:nvPicPr>
        <p:blipFill rotWithShape="1">
          <a:blip r:embed="rId5">
            <a:alphaModFix/>
          </a:blip>
          <a:srcRect b="21140" l="0" r="35803" t="0"/>
          <a:stretch/>
        </p:blipFill>
        <p:spPr>
          <a:xfrm flipH="1">
            <a:off x="-2" y="7476061"/>
            <a:ext cx="7627441" cy="2810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4"/>
          <p:cNvPicPr preferRelativeResize="0"/>
          <p:nvPr/>
        </p:nvPicPr>
        <p:blipFill rotWithShape="1">
          <a:blip r:embed="rId3">
            <a:alphaModFix/>
          </a:blip>
          <a:srcRect b="21874" l="0" r="0" t="21875"/>
          <a:stretch/>
        </p:blipFill>
        <p:spPr>
          <a:xfrm rot="10800000">
            <a:off x="-3" y="2"/>
            <a:ext cx="18288003" cy="102869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9" name="Google Shape;99;p14"/>
          <p:cNvGrpSpPr/>
          <p:nvPr/>
        </p:nvGrpSpPr>
        <p:grpSpPr>
          <a:xfrm>
            <a:off x="13662994" y="265144"/>
            <a:ext cx="4296549" cy="9642576"/>
            <a:chOff x="0" y="-19050"/>
            <a:chExt cx="1131601" cy="2539609"/>
          </a:xfrm>
        </p:grpSpPr>
        <p:sp>
          <p:nvSpPr>
            <p:cNvPr id="100" name="Google Shape;100;p14"/>
            <p:cNvSpPr/>
            <p:nvPr/>
          </p:nvSpPr>
          <p:spPr>
            <a:xfrm>
              <a:off x="0" y="0"/>
              <a:ext cx="1131601" cy="2520559"/>
            </a:xfrm>
            <a:custGeom>
              <a:rect b="b" l="l" r="r" t="t"/>
              <a:pathLst>
                <a:path extrusionOk="0" h="252055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</p:sp>
        <p:sp>
          <p:nvSpPr>
            <p:cNvPr id="101" name="Google Shape;101;p14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" name="Google Shape;102;p14" title="WhatsApp Image 2025-08-19 at 10.32.50_8d5bcac2.jpg"/>
          <p:cNvPicPr preferRelativeResize="0"/>
          <p:nvPr/>
        </p:nvPicPr>
        <p:blipFill rotWithShape="1">
          <a:blip r:embed="rId4">
            <a:alphaModFix/>
          </a:blip>
          <a:srcRect b="0" l="32136" r="6824" t="0"/>
          <a:stretch/>
        </p:blipFill>
        <p:spPr>
          <a:xfrm>
            <a:off x="10315126" y="637900"/>
            <a:ext cx="7329875" cy="90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/>
          <p:nvPr/>
        </p:nvSpPr>
        <p:spPr>
          <a:xfrm>
            <a:off x="542081" y="100905"/>
            <a:ext cx="9223689" cy="11906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82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ABOUT THE PROJECT</a:t>
            </a:r>
            <a:endParaRPr/>
          </a:p>
        </p:txBody>
      </p:sp>
      <p:grpSp>
        <p:nvGrpSpPr>
          <p:cNvPr id="104" name="Google Shape;104;p14"/>
          <p:cNvGrpSpPr/>
          <p:nvPr/>
        </p:nvGrpSpPr>
        <p:grpSpPr>
          <a:xfrm>
            <a:off x="348900" y="1471353"/>
            <a:ext cx="9752965" cy="3167306"/>
            <a:chOff x="0" y="-66294"/>
            <a:chExt cx="13003953" cy="3377739"/>
          </a:xfrm>
        </p:grpSpPr>
        <p:pic>
          <p:nvPicPr>
            <p:cNvPr id="105" name="Google Shape;105;p14"/>
            <p:cNvPicPr preferRelativeResize="0"/>
            <p:nvPr/>
          </p:nvPicPr>
          <p:blipFill rotWithShape="1">
            <a:blip r:embed="rId5">
              <a:alphaModFix/>
            </a:blip>
            <a:srcRect b="0" l="0" r="0" t="46379"/>
            <a:stretch/>
          </p:blipFill>
          <p:spPr>
            <a:xfrm>
              <a:off x="0" y="1934315"/>
              <a:ext cx="13003953" cy="137713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6" name="Google Shape;106;p14"/>
            <p:cNvGrpSpPr/>
            <p:nvPr/>
          </p:nvGrpSpPr>
          <p:grpSpPr>
            <a:xfrm>
              <a:off x="0" y="-66294"/>
              <a:ext cx="12813391" cy="2894826"/>
              <a:chOff x="0" y="-19050"/>
              <a:chExt cx="3682024" cy="831850"/>
            </a:xfrm>
          </p:grpSpPr>
          <p:sp>
            <p:nvSpPr>
              <p:cNvPr id="107" name="Google Shape;107;p14"/>
              <p:cNvSpPr/>
              <p:nvPr/>
            </p:nvSpPr>
            <p:spPr>
              <a:xfrm>
                <a:off x="0" y="0"/>
                <a:ext cx="3682024" cy="746746"/>
              </a:xfrm>
              <a:custGeom>
                <a:rect b="b" l="l" r="r" t="t"/>
                <a:pathLst>
                  <a:path extrusionOk="0" h="746746" w="3682024">
                    <a:moveTo>
                      <a:pt x="0" y="0"/>
                    </a:moveTo>
                    <a:lnTo>
                      <a:pt x="3682024" y="0"/>
                    </a:lnTo>
                    <a:lnTo>
                      <a:pt x="3682024" y="746746"/>
                    </a:lnTo>
                    <a:lnTo>
                      <a:pt x="0" y="746746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</p:sp>
          <p:sp>
            <p:nvSpPr>
              <p:cNvPr id="108" name="Google Shape;108;p14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588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109" name="Google Shape;109;p1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42725" y="369354"/>
              <a:ext cx="1542198" cy="15649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" name="Google Shape;110;p14"/>
            <p:cNvSpPr txBox="1"/>
            <p:nvPr/>
          </p:nvSpPr>
          <p:spPr>
            <a:xfrm>
              <a:off x="2355600" y="320476"/>
              <a:ext cx="9509700" cy="236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323850" lvl="0" marL="457200" rtl="0" algn="l">
                <a:lnSpc>
                  <a:spcPct val="138009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Char char="●"/>
              </a:pPr>
              <a:r>
                <a:rPr lang="en-US" sz="150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Agarwalla Masala is a family-run </a:t>
              </a:r>
              <a:r>
                <a:rPr b="1" lang="en-US" sz="150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B2C residential supermarket</a:t>
              </a:r>
              <a:r>
                <a:rPr lang="en-US" sz="150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 with a 30+ year history in Nalco,Angul, Odisha.</a:t>
              </a:r>
              <a:endParaRPr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indent="-323850" lvl="0" marL="457200" rtl="0" algn="l">
                <a:lnSpc>
                  <a:spcPct val="138009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DM Sans"/>
                <a:buChar char="●"/>
              </a:pPr>
              <a:r>
                <a:rPr lang="en-US" sz="150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Serves a loyal local community with a broad mix of groceries, household essentials, and festival-specific items.</a:t>
              </a:r>
              <a:endParaRPr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indent="-323850" lvl="0" marL="457200" rtl="0" algn="l">
                <a:lnSpc>
                  <a:spcPct val="138009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Char char="●"/>
              </a:pPr>
              <a:r>
                <a:rPr lang="en-US" sz="150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This project analyzed the store's complete 2024 transaction history, covering a diverse product mix of </a:t>
              </a:r>
              <a:r>
                <a:rPr b="1" lang="en-US" sz="150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222 unique SKUs</a:t>
              </a:r>
              <a:r>
                <a:rPr lang="en-US" sz="150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.</a:t>
              </a:r>
              <a:endParaRPr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indent="0" lvl="0" marL="0" marR="0" rtl="0" algn="l">
                <a:lnSpc>
                  <a:spcPct val="13800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11" name="Google Shape;111;p14"/>
          <p:cNvGrpSpPr/>
          <p:nvPr/>
        </p:nvGrpSpPr>
        <p:grpSpPr>
          <a:xfrm>
            <a:off x="-7" y="5486480"/>
            <a:ext cx="9752965" cy="2515142"/>
            <a:chOff x="12818" y="6388855"/>
            <a:chExt cx="9752965" cy="2515142"/>
          </a:xfrm>
        </p:grpSpPr>
        <p:pic>
          <p:nvPicPr>
            <p:cNvPr id="112" name="Google Shape;112;p14"/>
            <p:cNvPicPr preferRelativeResize="0"/>
            <p:nvPr/>
          </p:nvPicPr>
          <p:blipFill rotWithShape="1">
            <a:blip r:embed="rId5">
              <a:alphaModFix/>
            </a:blip>
            <a:srcRect b="0" l="0" r="0" t="46379"/>
            <a:stretch/>
          </p:blipFill>
          <p:spPr>
            <a:xfrm>
              <a:off x="12818" y="7871150"/>
              <a:ext cx="9752965" cy="103284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3" name="Google Shape;113;p14"/>
            <p:cNvGrpSpPr/>
            <p:nvPr/>
          </p:nvGrpSpPr>
          <p:grpSpPr>
            <a:xfrm>
              <a:off x="84279" y="6388855"/>
              <a:ext cx="9610043" cy="2171119"/>
              <a:chOff x="0" y="-19050"/>
              <a:chExt cx="3682024" cy="831850"/>
            </a:xfrm>
          </p:grpSpPr>
          <p:sp>
            <p:nvSpPr>
              <p:cNvPr id="114" name="Google Shape;114;p14"/>
              <p:cNvSpPr/>
              <p:nvPr/>
            </p:nvSpPr>
            <p:spPr>
              <a:xfrm>
                <a:off x="0" y="0"/>
                <a:ext cx="3682024" cy="746746"/>
              </a:xfrm>
              <a:custGeom>
                <a:rect b="b" l="l" r="r" t="t"/>
                <a:pathLst>
                  <a:path extrusionOk="0" h="746746" w="3682024">
                    <a:moveTo>
                      <a:pt x="0" y="0"/>
                    </a:moveTo>
                    <a:lnTo>
                      <a:pt x="3682024" y="0"/>
                    </a:lnTo>
                    <a:lnTo>
                      <a:pt x="3682024" y="746746"/>
                    </a:lnTo>
                    <a:lnTo>
                      <a:pt x="0" y="746746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</p:sp>
          <p:sp>
            <p:nvSpPr>
              <p:cNvPr id="115" name="Google Shape;115;p14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588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116" name="Google Shape;116;p1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13887" y="6823702"/>
              <a:ext cx="1159455" cy="11787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" name="Google Shape;117;p14"/>
            <p:cNvSpPr txBox="1"/>
            <p:nvPr/>
          </p:nvSpPr>
          <p:spPr>
            <a:xfrm>
              <a:off x="1850986" y="6678921"/>
              <a:ext cx="7132200" cy="174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800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210" u="none" cap="none" strike="noStrike">
                  <a:solidFill>
                    <a:srgbClr val="231F20"/>
                  </a:solidFill>
                  <a:latin typeface="DM Sans"/>
                  <a:ea typeface="DM Sans"/>
                  <a:cs typeface="DM Sans"/>
                  <a:sym typeface="DM Sans"/>
                </a:rPr>
                <a:t>Objective of the project was to identify the business problems and find a way out to solve those problems to help the shop owner run the business in a better way.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BFB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5"/>
          <p:cNvGrpSpPr/>
          <p:nvPr/>
        </p:nvGrpSpPr>
        <p:grpSpPr>
          <a:xfrm>
            <a:off x="-193700" y="-1459250"/>
            <a:ext cx="18699455" cy="3158451"/>
            <a:chOff x="0" y="-19050"/>
            <a:chExt cx="4816592" cy="831850"/>
          </a:xfrm>
        </p:grpSpPr>
        <p:sp>
          <p:nvSpPr>
            <p:cNvPr id="123" name="Google Shape;123;p15"/>
            <p:cNvSpPr/>
            <p:nvPr/>
          </p:nvSpPr>
          <p:spPr>
            <a:xfrm>
              <a:off x="0" y="0"/>
              <a:ext cx="4816592" cy="812800"/>
            </a:xfrm>
            <a:custGeom>
              <a:rect b="b" l="l" r="r" t="t"/>
              <a:pathLst>
                <a:path extrusionOk="0"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</p:sp>
        <p:sp>
          <p:nvSpPr>
            <p:cNvPr id="124" name="Google Shape;124;p1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" name="Google Shape;125;p15"/>
          <p:cNvGrpSpPr/>
          <p:nvPr/>
        </p:nvGrpSpPr>
        <p:grpSpPr>
          <a:xfrm>
            <a:off x="-2533577" y="-5299925"/>
            <a:ext cx="23695929" cy="8122663"/>
            <a:chOff x="-2533577" y="-5299925"/>
            <a:chExt cx="23695929" cy="8122663"/>
          </a:xfrm>
        </p:grpSpPr>
        <p:pic>
          <p:nvPicPr>
            <p:cNvPr id="126" name="Google Shape;126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3397475" y="-5299925"/>
              <a:ext cx="7764877" cy="79677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2533577" y="-4600712"/>
              <a:ext cx="6709932" cy="68851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15"/>
            <p:cNvSpPr txBox="1"/>
            <p:nvPr/>
          </p:nvSpPr>
          <p:spPr>
            <a:xfrm>
              <a:off x="3588355" y="579638"/>
              <a:ext cx="10905900" cy="224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lnSpc>
                  <a:spcPct val="13800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59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PROBLEM STATEMENTS</a:t>
              </a:r>
              <a:endParaRPr sz="5900">
                <a:solidFill>
                  <a:schemeClr val="lt1"/>
                </a:solidFill>
              </a:endParaRPr>
            </a:p>
            <a:p>
              <a:pPr indent="0" lvl="0" marL="0" marR="0" rtl="0" algn="ctr">
                <a:lnSpc>
                  <a:spcPct val="13800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43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pic>
        <p:nvPicPr>
          <p:cNvPr id="129" name="Google Shape;129;p15"/>
          <p:cNvPicPr preferRelativeResize="0"/>
          <p:nvPr/>
        </p:nvPicPr>
        <p:blipFill rotWithShape="1">
          <a:blip r:embed="rId4">
            <a:alphaModFix amt="54000"/>
          </a:blip>
          <a:srcRect b="0" l="0" r="0" t="0"/>
          <a:stretch/>
        </p:blipFill>
        <p:spPr>
          <a:xfrm rot="257863">
            <a:off x="-1492612" y="6388335"/>
            <a:ext cx="21273226" cy="58783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0" name="Google Shape;130;p15"/>
          <p:cNvGrpSpPr/>
          <p:nvPr/>
        </p:nvGrpSpPr>
        <p:grpSpPr>
          <a:xfrm>
            <a:off x="270575" y="2363949"/>
            <a:ext cx="4670185" cy="6529519"/>
            <a:chOff x="95125" y="2515578"/>
            <a:chExt cx="4670185" cy="6377729"/>
          </a:xfrm>
        </p:grpSpPr>
        <p:grpSp>
          <p:nvGrpSpPr>
            <p:cNvPr id="131" name="Google Shape;131;p15"/>
            <p:cNvGrpSpPr/>
            <p:nvPr/>
          </p:nvGrpSpPr>
          <p:grpSpPr>
            <a:xfrm>
              <a:off x="1272080" y="2515578"/>
              <a:ext cx="2316274" cy="2556507"/>
              <a:chOff x="1813" y="0"/>
              <a:chExt cx="809173" cy="812800"/>
            </a:xfrm>
          </p:grpSpPr>
          <p:sp>
            <p:nvSpPr>
              <p:cNvPr id="132" name="Google Shape;132;p15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anchorCtr="0" anchor="ctr" bIns="82375" lIns="82375" spcFirstLastPara="1" rIns="82375" wrap="square" tIns="823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5"/>
              <p:cNvSpPr txBox="1"/>
              <p:nvPr/>
            </p:nvSpPr>
            <p:spPr>
              <a:xfrm>
                <a:off x="76206" y="19054"/>
                <a:ext cx="660300" cy="47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75" lIns="45775" spcFirstLastPara="1" rIns="45775" wrap="square" tIns="45775">
                <a:noAutofit/>
              </a:bodyPr>
              <a:lstStyle/>
              <a:p>
                <a:pPr indent="0" lvl="0" marL="0" marR="0" rtl="0" algn="ctr">
                  <a:lnSpc>
                    <a:spcPct val="228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766">
                    <a:solidFill>
                      <a:schemeClr val="lt1"/>
                    </a:solidFill>
                    <a:latin typeface="DM Sans"/>
                    <a:ea typeface="DM Sans"/>
                    <a:cs typeface="DM Sans"/>
                    <a:sym typeface="DM Sans"/>
                  </a:rPr>
                  <a:t>01</a:t>
                </a:r>
                <a:endParaRPr sz="3766">
                  <a:solidFill>
                    <a:schemeClr val="lt1"/>
                  </a:solidFill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sp>
          <p:nvSpPr>
            <p:cNvPr id="134" name="Google Shape;134;p15"/>
            <p:cNvSpPr/>
            <p:nvPr/>
          </p:nvSpPr>
          <p:spPr>
            <a:xfrm>
              <a:off x="95133" y="3793834"/>
              <a:ext cx="4670177" cy="5099473"/>
            </a:xfrm>
            <a:custGeom>
              <a:rect b="b" l="l" r="r" t="t"/>
              <a:pathLst>
                <a:path extrusionOk="0" h="1271725" w="1279723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</p:sp>
        <p:sp>
          <p:nvSpPr>
            <p:cNvPr id="135" name="Google Shape;135;p15"/>
            <p:cNvSpPr txBox="1"/>
            <p:nvPr/>
          </p:nvSpPr>
          <p:spPr>
            <a:xfrm>
              <a:off x="95125" y="3958125"/>
              <a:ext cx="4529228" cy="49345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75" lIns="45775" spcFirstLastPara="1" rIns="45775" wrap="square" tIns="4577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DM Sans"/>
                  <a:ea typeface="DM Sans"/>
                  <a:cs typeface="DM Sans"/>
                  <a:sym typeface="DM Sans"/>
                </a:rPr>
                <a:t>Inventory Optimization within Space Constraints</a:t>
              </a:r>
              <a:endParaRPr b="1" sz="2467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indent="-453588" lvl="0" marL="593787" rtl="0" algn="l">
                <a:lnSpc>
                  <a:spcPct val="115000"/>
                </a:lnSpc>
                <a:spcBef>
                  <a:spcPts val="1559"/>
                </a:spcBef>
                <a:spcAft>
                  <a:spcPts val="0"/>
                </a:spcAft>
                <a:buClr>
                  <a:schemeClr val="lt1"/>
                </a:buClr>
                <a:buSzPts val="2468"/>
                <a:buChar char="●"/>
              </a:pPr>
              <a:r>
                <a:rPr lang="en-US" sz="2467">
                  <a:solidFill>
                    <a:schemeClr val="lt1"/>
                  </a:solidFill>
                  <a:latin typeface="DM Sans"/>
                  <a:ea typeface="DM Sans"/>
                  <a:cs typeface="DM Sans"/>
                  <a:sym typeface="DM Sans"/>
                </a:rPr>
                <a:t>To develop a data-driven strategy to maximize the efficiency of the store's limited physical storage (</a:t>
              </a:r>
              <a:r>
                <a:rPr b="1" lang="en-US" sz="2467">
                  <a:solidFill>
                    <a:schemeClr val="lt1"/>
                  </a:solidFill>
                  <a:latin typeface="DM Sans"/>
                  <a:ea typeface="DM Sans"/>
                  <a:cs typeface="DM Sans"/>
                  <a:sym typeface="DM Sans"/>
                </a:rPr>
                <a:t>~15-day inventory limit</a:t>
              </a:r>
              <a:r>
                <a:rPr lang="en-US" sz="2467">
                  <a:solidFill>
                    <a:schemeClr val="lt1"/>
                  </a:solidFill>
                  <a:latin typeface="DM Sans"/>
                  <a:ea typeface="DM Sans"/>
                  <a:cs typeface="DM Sans"/>
                  <a:sym typeface="DM Sans"/>
                </a:rPr>
                <a:t>) by identifying and prioritizing key products.</a:t>
              </a:r>
              <a:endParaRPr sz="2467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indent="0" lvl="0" marL="0" marR="0" rtl="0" algn="ctr">
                <a:lnSpc>
                  <a:spcPct val="228555"/>
                </a:lnSpc>
                <a:spcBef>
                  <a:spcPts val="1559"/>
                </a:spcBef>
                <a:spcAft>
                  <a:spcPts val="0"/>
                </a:spcAft>
                <a:buNone/>
              </a:pPr>
              <a:r>
                <a:t/>
              </a:r>
              <a:endParaRPr sz="2467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36" name="Google Shape;136;p15"/>
          <p:cNvGrpSpPr/>
          <p:nvPr/>
        </p:nvGrpSpPr>
        <p:grpSpPr>
          <a:xfrm>
            <a:off x="6407746" y="2363021"/>
            <a:ext cx="4817973" cy="6530802"/>
            <a:chOff x="6150496" y="2363209"/>
            <a:chExt cx="4817973" cy="6530802"/>
          </a:xfrm>
        </p:grpSpPr>
        <p:grpSp>
          <p:nvGrpSpPr>
            <p:cNvPr id="137" name="Google Shape;137;p15"/>
            <p:cNvGrpSpPr/>
            <p:nvPr/>
          </p:nvGrpSpPr>
          <p:grpSpPr>
            <a:xfrm>
              <a:off x="7355531" y="2363209"/>
              <a:ext cx="2371552" cy="2617714"/>
              <a:chOff x="1813" y="0"/>
              <a:chExt cx="809173" cy="812800"/>
            </a:xfrm>
          </p:grpSpPr>
          <p:sp>
            <p:nvSpPr>
              <p:cNvPr id="138" name="Google Shape;138;p15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anchorCtr="0" anchor="ctr" bIns="84350" lIns="84350" spcFirstLastPara="1" rIns="84350" wrap="square" tIns="8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5"/>
              <p:cNvSpPr txBox="1"/>
              <p:nvPr/>
            </p:nvSpPr>
            <p:spPr>
              <a:xfrm>
                <a:off x="76206" y="19054"/>
                <a:ext cx="660300" cy="47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6875" lIns="46875" spcFirstLastPara="1" rIns="46875" wrap="square" tIns="46875">
                <a:noAutofit/>
              </a:bodyPr>
              <a:lstStyle/>
              <a:p>
                <a:pPr indent="0" lvl="0" marL="0" marR="0" rtl="0" algn="ctr">
                  <a:lnSpc>
                    <a:spcPct val="228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856">
                    <a:solidFill>
                      <a:schemeClr val="lt1"/>
                    </a:solidFill>
                    <a:latin typeface="DM Sans"/>
                    <a:ea typeface="DM Sans"/>
                    <a:cs typeface="DM Sans"/>
                    <a:sym typeface="DM Sans"/>
                  </a:rPr>
                  <a:t>02</a:t>
                </a:r>
                <a:endParaRPr sz="3856">
                  <a:solidFill>
                    <a:schemeClr val="lt1"/>
                  </a:solidFill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140" name="Google Shape;140;p15"/>
            <p:cNvGrpSpPr/>
            <p:nvPr/>
          </p:nvGrpSpPr>
          <p:grpSpPr>
            <a:xfrm>
              <a:off x="6150496" y="3672069"/>
              <a:ext cx="4817973" cy="5221943"/>
              <a:chOff x="0" y="0"/>
              <a:chExt cx="1289449" cy="1271817"/>
            </a:xfrm>
          </p:grpSpPr>
          <p:sp>
            <p:nvSpPr>
              <p:cNvPr id="141" name="Google Shape;141;p15"/>
              <p:cNvSpPr/>
              <p:nvPr/>
            </p:nvSpPr>
            <p:spPr>
              <a:xfrm>
                <a:off x="0" y="0"/>
                <a:ext cx="1279723" cy="1271725"/>
              </a:xfrm>
              <a:custGeom>
                <a:rect b="b" l="l" r="r" t="t"/>
                <a:pathLst>
                  <a:path extrusionOk="0" h="1271725" w="1279723">
                    <a:moveTo>
                      <a:pt x="0" y="0"/>
                    </a:moveTo>
                    <a:lnTo>
                      <a:pt x="1279723" y="0"/>
                    </a:lnTo>
                    <a:lnTo>
                      <a:pt x="1279723" y="1271725"/>
                    </a:lnTo>
                    <a:lnTo>
                      <a:pt x="0" y="1271725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</p:sp>
          <p:sp>
            <p:nvSpPr>
              <p:cNvPr id="142" name="Google Shape;142;p15"/>
              <p:cNvSpPr txBox="1"/>
              <p:nvPr/>
            </p:nvSpPr>
            <p:spPr>
              <a:xfrm>
                <a:off x="9649" y="117"/>
                <a:ext cx="1279800" cy="127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6875" lIns="46875" spcFirstLastPara="1" rIns="46875" wrap="square" tIns="4687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DM Sans"/>
                    <a:ea typeface="DM Sans"/>
                    <a:cs typeface="DM Sans"/>
                    <a:sym typeface="DM Sans"/>
                  </a:rPr>
                  <a:t>Seasonal Demand Forecasting &amp; Stockout Mitigation</a:t>
                </a:r>
                <a:endParaRPr sz="2350">
                  <a:solidFill>
                    <a:schemeClr val="lt1"/>
                  </a:solidFill>
                  <a:latin typeface="DM Sans"/>
                  <a:ea typeface="DM Sans"/>
                  <a:cs typeface="DM Sans"/>
                  <a:sym typeface="DM Sans"/>
                </a:endParaRPr>
              </a:p>
              <a:p>
                <a:pPr indent="-459562" lvl="0" marL="607975" rtl="0" algn="l">
                  <a:lnSpc>
                    <a:spcPct val="115000"/>
                  </a:lnSpc>
                  <a:spcBef>
                    <a:spcPts val="1596"/>
                  </a:spcBef>
                  <a:spcAft>
                    <a:spcPts val="0"/>
                  </a:spcAft>
                  <a:buClr>
                    <a:schemeClr val="lt1"/>
                  </a:buClr>
                  <a:buSzPts val="2450"/>
                  <a:buChar char="●"/>
                </a:pPr>
                <a:r>
                  <a:rPr lang="en-US" sz="2450">
                    <a:solidFill>
                      <a:schemeClr val="lt1"/>
                    </a:solidFill>
                    <a:latin typeface="DM Sans"/>
                    <a:ea typeface="DM Sans"/>
                    <a:cs typeface="DM Sans"/>
                    <a:sym typeface="DM Sans"/>
                  </a:rPr>
                  <a:t>To create an accurate forecasting model for seasonal variations to minimize </a:t>
                </a:r>
                <a:r>
                  <a:rPr lang="en-US" sz="2450">
                    <a:solidFill>
                      <a:schemeClr val="lt1"/>
                    </a:solidFill>
                    <a:latin typeface="DM Sans"/>
                    <a:ea typeface="DM Sans"/>
                    <a:cs typeface="DM Sans"/>
                    <a:sym typeface="DM Sans"/>
                  </a:rPr>
                  <a:t>stock outs</a:t>
                </a:r>
                <a:r>
                  <a:rPr lang="en-US" sz="2450">
                    <a:solidFill>
                      <a:schemeClr val="lt1"/>
                    </a:solidFill>
                    <a:latin typeface="DM Sans"/>
                    <a:ea typeface="DM Sans"/>
                    <a:cs typeface="DM Sans"/>
                    <a:sym typeface="DM Sans"/>
                  </a:rPr>
                  <a:t> of high-demand items, addressing the challenges posed by long supplier lead times</a:t>
                </a:r>
                <a:endParaRPr sz="2450">
                  <a:solidFill>
                    <a:schemeClr val="lt1"/>
                  </a:solidFill>
                  <a:latin typeface="DM Sans"/>
                  <a:ea typeface="DM Sans"/>
                  <a:cs typeface="DM Sans"/>
                  <a:sym typeface="DM Sans"/>
                </a:endParaRPr>
              </a:p>
              <a:p>
                <a:pPr indent="0" lvl="0" marL="0" marR="0" rtl="0" algn="ctr">
                  <a:lnSpc>
                    <a:spcPct val="228555"/>
                  </a:lnSpc>
                  <a:spcBef>
                    <a:spcPts val="1596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526">
                  <a:solidFill>
                    <a:schemeClr val="lt1"/>
                  </a:solidFill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grpSp>
        <p:nvGrpSpPr>
          <p:cNvPr id="143" name="Google Shape;143;p15"/>
          <p:cNvGrpSpPr/>
          <p:nvPr/>
        </p:nvGrpSpPr>
        <p:grpSpPr>
          <a:xfrm>
            <a:off x="12692726" y="2363528"/>
            <a:ext cx="4781631" cy="6529779"/>
            <a:chOff x="629466" y="2306592"/>
            <a:chExt cx="5183902" cy="6442802"/>
          </a:xfrm>
        </p:grpSpPr>
        <p:grpSp>
          <p:nvGrpSpPr>
            <p:cNvPr id="144" name="Google Shape;144;p15"/>
            <p:cNvGrpSpPr/>
            <p:nvPr/>
          </p:nvGrpSpPr>
          <p:grpSpPr>
            <a:xfrm>
              <a:off x="1935879" y="2306592"/>
              <a:ext cx="2571066" cy="2582591"/>
              <a:chOff x="1813" y="0"/>
              <a:chExt cx="809173" cy="812800"/>
            </a:xfrm>
          </p:grpSpPr>
          <p:sp>
            <p:nvSpPr>
              <p:cNvPr id="145" name="Google Shape;145;p15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anchorCtr="0" anchor="ctr" bIns="84350" lIns="84350" spcFirstLastPara="1" rIns="84350" wrap="square" tIns="8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5"/>
              <p:cNvSpPr txBox="1"/>
              <p:nvPr/>
            </p:nvSpPr>
            <p:spPr>
              <a:xfrm>
                <a:off x="76206" y="19054"/>
                <a:ext cx="660300" cy="47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6875" lIns="46875" spcFirstLastPara="1" rIns="46875" wrap="square" tIns="46875">
                <a:noAutofit/>
              </a:bodyPr>
              <a:lstStyle/>
              <a:p>
                <a:pPr indent="0" lvl="0" marL="0" marR="0" rtl="0" algn="ctr">
                  <a:lnSpc>
                    <a:spcPct val="228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856">
                    <a:solidFill>
                      <a:schemeClr val="lt1"/>
                    </a:solidFill>
                    <a:latin typeface="DM Sans"/>
                    <a:ea typeface="DM Sans"/>
                    <a:cs typeface="DM Sans"/>
                    <a:sym typeface="DM Sans"/>
                  </a:rPr>
                  <a:t>03</a:t>
                </a:r>
                <a:endParaRPr sz="3856">
                  <a:solidFill>
                    <a:schemeClr val="lt1"/>
                  </a:solidFill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147" name="Google Shape;147;p15"/>
            <p:cNvGrpSpPr/>
            <p:nvPr/>
          </p:nvGrpSpPr>
          <p:grpSpPr>
            <a:xfrm>
              <a:off x="629466" y="3398308"/>
              <a:ext cx="5183902" cy="5351086"/>
              <a:chOff x="0" y="-49270"/>
              <a:chExt cx="1279723" cy="1320995"/>
            </a:xfrm>
          </p:grpSpPr>
          <p:sp>
            <p:nvSpPr>
              <p:cNvPr id="148" name="Google Shape;148;p15"/>
              <p:cNvSpPr/>
              <p:nvPr/>
            </p:nvSpPr>
            <p:spPr>
              <a:xfrm>
                <a:off x="0" y="0"/>
                <a:ext cx="1279723" cy="1271725"/>
              </a:xfrm>
              <a:custGeom>
                <a:rect b="b" l="l" r="r" t="t"/>
                <a:pathLst>
                  <a:path extrusionOk="0" h="1271725" w="1279723">
                    <a:moveTo>
                      <a:pt x="0" y="0"/>
                    </a:moveTo>
                    <a:lnTo>
                      <a:pt x="1279723" y="0"/>
                    </a:lnTo>
                    <a:lnTo>
                      <a:pt x="1279723" y="1271725"/>
                    </a:lnTo>
                    <a:lnTo>
                      <a:pt x="0" y="1271725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</p:sp>
          <p:sp>
            <p:nvSpPr>
              <p:cNvPr id="149" name="Google Shape;149;p15"/>
              <p:cNvSpPr txBox="1"/>
              <p:nvPr/>
            </p:nvSpPr>
            <p:spPr>
              <a:xfrm>
                <a:off x="2" y="-49270"/>
                <a:ext cx="1241100" cy="132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6875" lIns="46875" spcFirstLastPara="1" rIns="46875" wrap="square" tIns="4687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1596"/>
                  </a:spcBef>
                  <a:spcAft>
                    <a:spcPts val="0"/>
                  </a:spcAft>
                  <a:buNone/>
                </a:pPr>
                <a:r>
                  <a:rPr b="1" lang="en-US" sz="2350">
                    <a:solidFill>
                      <a:schemeClr val="lt1"/>
                    </a:solidFill>
                    <a:latin typeface="DM Sans"/>
                    <a:ea typeface="DM Sans"/>
                    <a:cs typeface="DM Sans"/>
                    <a:sym typeface="DM Sans"/>
                  </a:rPr>
                  <a:t> Product Performance &amp; Profitability Analysis</a:t>
                </a:r>
                <a:endParaRPr b="1" sz="2350">
                  <a:solidFill>
                    <a:schemeClr val="lt1"/>
                  </a:solidFill>
                  <a:latin typeface="DM Sans"/>
                  <a:ea typeface="DM Sans"/>
                  <a:cs typeface="DM Sans"/>
                  <a:sym typeface="DM Sans"/>
                </a:endParaRPr>
              </a:p>
              <a:p>
                <a:pPr indent="-453196" lvl="0" marL="607943" rtl="0" algn="l">
                  <a:lnSpc>
                    <a:spcPct val="115000"/>
                  </a:lnSpc>
                  <a:spcBef>
                    <a:spcPts val="1596"/>
                  </a:spcBef>
                  <a:spcAft>
                    <a:spcPts val="0"/>
                  </a:spcAft>
                  <a:buClr>
                    <a:schemeClr val="lt1"/>
                  </a:buClr>
                  <a:buSzPts val="2350"/>
                  <a:buChar char="●"/>
                </a:pPr>
                <a:r>
                  <a:rPr lang="en-US" sz="2350">
                    <a:solidFill>
                      <a:schemeClr val="lt1"/>
                    </a:solidFill>
                    <a:latin typeface="DM Sans"/>
                    <a:ea typeface="DM Sans"/>
                    <a:cs typeface="DM Sans"/>
                    <a:sym typeface="DM Sans"/>
                  </a:rPr>
                  <a:t>To identify high-performing and underperforming products by analyzing SKU-level sales data, enabling the optimization of the product mix to maximize overall profitability.</a:t>
                </a:r>
                <a:endParaRPr sz="2350">
                  <a:solidFill>
                    <a:schemeClr val="lt1"/>
                  </a:solidFill>
                  <a:latin typeface="DM Sans"/>
                  <a:ea typeface="DM Sans"/>
                  <a:cs typeface="DM Sans"/>
                  <a:sym typeface="DM Sans"/>
                </a:endParaRPr>
              </a:p>
              <a:p>
                <a:pPr indent="0" lvl="0" marL="0" marR="0" rtl="0" algn="ctr">
                  <a:lnSpc>
                    <a:spcPct val="228555"/>
                  </a:lnSpc>
                  <a:spcBef>
                    <a:spcPts val="1596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526">
                  <a:solidFill>
                    <a:schemeClr val="lt1"/>
                  </a:solidFill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645617" y="-10770562"/>
            <a:ext cx="15841851" cy="16255634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6"/>
          <p:cNvSpPr txBox="1"/>
          <p:nvPr/>
        </p:nvSpPr>
        <p:spPr>
          <a:xfrm>
            <a:off x="3968575" y="891052"/>
            <a:ext cx="10350900" cy="13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76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DATA COLLECTION</a:t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19420" y="674152"/>
            <a:ext cx="15841853" cy="16255633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6"/>
          <p:cNvSpPr txBox="1"/>
          <p:nvPr/>
        </p:nvSpPr>
        <p:spPr>
          <a:xfrm>
            <a:off x="3730450" y="4868025"/>
            <a:ext cx="75306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37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37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37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37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1948300" y="3059550"/>
            <a:ext cx="12688200" cy="5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Data Collection &amp; Preprocessing</a:t>
            </a:r>
            <a:endParaRPr b="1" sz="22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"/>
              <a:buChar char="●"/>
            </a:pPr>
            <a:r>
              <a:rPr b="1" lang="en-US" sz="2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Data Source:</a:t>
            </a:r>
            <a:r>
              <a:rPr lang="en-US" sz="2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Primary data from the store's </a:t>
            </a:r>
            <a:r>
              <a:rPr b="1" lang="en-US" sz="2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Stock_Ledger_Summary.csv</a:t>
            </a:r>
            <a:r>
              <a:rPr lang="en-US" sz="2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sz="22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"/>
              <a:buChar char="●"/>
            </a:pPr>
            <a:r>
              <a:rPr b="1" lang="en-US" sz="2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Time Period:</a:t>
            </a:r>
            <a:r>
              <a:rPr lang="en-US" sz="2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One full year of transactional data (January 2024 to December 2024).</a:t>
            </a:r>
            <a:endParaRPr sz="22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"/>
              <a:buChar char="●"/>
            </a:pPr>
            <a:r>
              <a:rPr b="1" lang="en-US" sz="2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Scope:</a:t>
            </a:r>
            <a:r>
              <a:rPr lang="en-US" sz="2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The dataset encompasses all transactions for </a:t>
            </a:r>
            <a:r>
              <a:rPr b="1" lang="en-US" sz="2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222 unique SKUs</a:t>
            </a:r>
            <a:r>
              <a:rPr lang="en-US" sz="2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sz="22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Preprocessing Steps:</a:t>
            </a:r>
            <a:endParaRPr b="1" sz="22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b="1" lang="en-US" sz="2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Standardization:</a:t>
            </a:r>
            <a:r>
              <a:rPr lang="en-US" sz="2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All product categories and brand names were cleaned and standardized to ensure consistency across the dataset.</a:t>
            </a:r>
            <a:endParaRPr sz="22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b="1" lang="en-US" sz="2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Consolidation (Handling the "62 Brands" Problem):</a:t>
            </a:r>
            <a:r>
              <a:rPr lang="en-US" sz="2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A rule-based approach was used to classify and consolidate </a:t>
            </a:r>
            <a:r>
              <a:rPr b="1" lang="en-US" sz="2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62 ambiguous "brand" entries</a:t>
            </a:r>
            <a:r>
              <a:rPr lang="en-US" sz="2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, reducing the initial count of over 280 raw entries to the final 222 analyzable SKUs.</a:t>
            </a:r>
            <a:endParaRPr sz="22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b="1" lang="en-US" sz="2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Validation:</a:t>
            </a:r>
            <a:r>
              <a:rPr lang="en-US" sz="2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Data types were converted to ensure calculation accuracy, and logical checks were performed to flag inconsistencies like negative stock.</a:t>
            </a:r>
            <a:endParaRPr sz="20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7"/>
          <p:cNvPicPr preferRelativeResize="0"/>
          <p:nvPr/>
        </p:nvPicPr>
        <p:blipFill rotWithShape="1">
          <a:blip r:embed="rId3">
            <a:alphaModFix/>
          </a:blip>
          <a:srcRect b="21875" l="0" r="0" t="21875"/>
          <a:stretch/>
        </p:blipFill>
        <p:spPr>
          <a:xfrm rot="10800000">
            <a:off x="-3" y="4"/>
            <a:ext cx="18288003" cy="102869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4" name="Google Shape;164;p17"/>
          <p:cNvGrpSpPr/>
          <p:nvPr/>
        </p:nvGrpSpPr>
        <p:grpSpPr>
          <a:xfrm>
            <a:off x="35895" y="-1256957"/>
            <a:ext cx="18288118" cy="3158641"/>
            <a:chOff x="0" y="-19050"/>
            <a:chExt cx="4816592" cy="831900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0"/>
              <a:ext cx="4816592" cy="812800"/>
            </a:xfrm>
            <a:custGeom>
              <a:rect b="b" l="l" r="r" t="t"/>
              <a:pathLst>
                <a:path extrusionOk="0"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</p:sp>
        <p:sp>
          <p:nvSpPr>
            <p:cNvPr id="166" name="Google Shape;166;p17"/>
            <p:cNvSpPr txBox="1"/>
            <p:nvPr/>
          </p:nvSpPr>
          <p:spPr>
            <a:xfrm>
              <a:off x="0" y="-19050"/>
              <a:ext cx="812700" cy="83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67" name="Google Shape;16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451022" y="-5097630"/>
            <a:ext cx="7616555" cy="781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480027" y="-4398423"/>
            <a:ext cx="6709933" cy="6885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7"/>
          <p:cNvPicPr preferRelativeResize="0"/>
          <p:nvPr/>
        </p:nvPicPr>
        <p:blipFill rotWithShape="1">
          <a:blip r:embed="rId5">
            <a:alphaModFix/>
          </a:blip>
          <a:srcRect b="434" l="18086" r="16382" t="2965"/>
          <a:stretch/>
        </p:blipFill>
        <p:spPr>
          <a:xfrm>
            <a:off x="12803733" y="2173685"/>
            <a:ext cx="5175639" cy="7629702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7"/>
          <p:cNvSpPr txBox="1"/>
          <p:nvPr/>
        </p:nvSpPr>
        <p:spPr>
          <a:xfrm>
            <a:off x="3480881" y="425928"/>
            <a:ext cx="10905900" cy="10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43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ANALYSIS PROCESS</a:t>
            </a:r>
            <a:endParaRPr/>
          </a:p>
        </p:txBody>
      </p:sp>
      <p:sp>
        <p:nvSpPr>
          <p:cNvPr id="171" name="Google Shape;171;p17"/>
          <p:cNvSpPr txBox="1"/>
          <p:nvPr/>
        </p:nvSpPr>
        <p:spPr>
          <a:xfrm>
            <a:off x="199150" y="2173675"/>
            <a:ext cx="12604500" cy="72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Ledger-Only Approach:</a:t>
            </a:r>
            <a:endParaRPr b="1" sz="2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 single source of truth was established to ensure </a:t>
            </a:r>
            <a:r>
              <a:rPr b="1" lang="en-US" sz="2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100% analytical consistency</a:t>
            </a:r>
            <a:r>
              <a:rPr lang="en-US" sz="2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overcoming significant data integrity issues discovered in initial multi-file reconciliation attempts.</a:t>
            </a:r>
            <a:endParaRPr sz="2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Master View Construction:</a:t>
            </a:r>
            <a:endParaRPr b="1" sz="2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An automated Python script was developed to build a comprehensive view of all 222 SKUs, calculating key metrics like Current_Stock_Qty, Annual_Revenue, and Days_of_Inventory.</a:t>
            </a:r>
            <a:endParaRPr sz="2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Advanced Segmentation:</a:t>
            </a:r>
            <a:endParaRPr b="1" sz="2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Utilized </a:t>
            </a:r>
            <a:r>
              <a:rPr b="1" lang="en-US" sz="2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ABC (Value), XYZ (Volume), and Weighted ABC</a:t>
            </a:r>
            <a:r>
              <a:rPr lang="en-US" sz="2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classification to strategically segment the product portfolio.</a:t>
            </a:r>
            <a:endParaRPr sz="2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Dynamic Forecasting:</a:t>
            </a:r>
            <a:endParaRPr b="1" sz="2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 forward-looking model was built using historical  </a:t>
            </a:r>
            <a:r>
              <a:rPr b="1" lang="en-US" sz="2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Uplift_Factors</a:t>
            </a:r>
            <a:r>
              <a:rPr lang="en-US" sz="2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to create an actionable inventory and purchasing plan that respects the store's operational constraints. </a:t>
            </a:r>
            <a:endParaRPr sz="2652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BFB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/>
          <p:nvPr/>
        </p:nvSpPr>
        <p:spPr>
          <a:xfrm>
            <a:off x="309645" y="1935288"/>
            <a:ext cx="17302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8"/>
          <p:cNvSpPr txBox="1"/>
          <p:nvPr/>
        </p:nvSpPr>
        <p:spPr>
          <a:xfrm>
            <a:off x="2415975" y="1935300"/>
            <a:ext cx="137556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en-US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Finding:</a:t>
            </a:r>
            <a:r>
              <a:rPr lang="en-US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The business is overwhelmingly driven by a small core of high-performing products.</a:t>
            </a:r>
            <a:endParaRPr sz="2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138007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3121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78" name="Google Shape;178;p18"/>
          <p:cNvGrpSpPr/>
          <p:nvPr/>
        </p:nvGrpSpPr>
        <p:grpSpPr>
          <a:xfrm>
            <a:off x="-2812752" y="-5299819"/>
            <a:ext cx="23856506" cy="7815495"/>
            <a:chOff x="0" y="0"/>
            <a:chExt cx="31808675" cy="10420660"/>
          </a:xfrm>
        </p:grpSpPr>
        <p:grpSp>
          <p:nvGrpSpPr>
            <p:cNvPr id="179" name="Google Shape;179;p18"/>
            <p:cNvGrpSpPr/>
            <p:nvPr/>
          </p:nvGrpSpPr>
          <p:grpSpPr>
            <a:xfrm>
              <a:off x="3354562" y="5120898"/>
              <a:ext cx="24741769" cy="4211241"/>
              <a:chOff x="0" y="-19050"/>
              <a:chExt cx="4887263" cy="831850"/>
            </a:xfrm>
          </p:grpSpPr>
          <p:sp>
            <p:nvSpPr>
              <p:cNvPr id="180" name="Google Shape;180;p18"/>
              <p:cNvSpPr/>
              <p:nvPr/>
            </p:nvSpPr>
            <p:spPr>
              <a:xfrm>
                <a:off x="70671" y="168655"/>
                <a:ext cx="4816592" cy="644144"/>
              </a:xfrm>
              <a:custGeom>
                <a:rect b="b" l="l" r="r" t="t"/>
                <a:pathLst>
                  <a:path extrusionOk="0" h="812800" w="4816592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</p:sp>
          <p:sp>
            <p:nvSpPr>
              <p:cNvPr id="181" name="Google Shape;181;p18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588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182" name="Google Shape;182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1653265" y="0"/>
              <a:ext cx="10155410" cy="10420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Google Shape;183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932276"/>
              <a:ext cx="8946576" cy="91802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4" name="Google Shape;184;p18"/>
            <p:cNvSpPr txBox="1"/>
            <p:nvPr/>
          </p:nvSpPr>
          <p:spPr>
            <a:xfrm>
              <a:off x="7877735" y="7643125"/>
              <a:ext cx="16129200" cy="131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800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643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 Key Finding 1 - The Pareto Principle</a:t>
              </a:r>
              <a:endParaRPr/>
            </a:p>
          </p:txBody>
        </p:sp>
      </p:grpSp>
      <p:pic>
        <p:nvPicPr>
          <p:cNvPr id="185" name="Google Shape;185;p18" title="download (6).png"/>
          <p:cNvPicPr preferRelativeResize="0"/>
          <p:nvPr/>
        </p:nvPicPr>
        <p:blipFill rotWithShape="1">
          <a:blip r:embed="rId4">
            <a:alphaModFix/>
          </a:blip>
          <a:srcRect b="0" l="0" r="0" t="2238"/>
          <a:stretch/>
        </p:blipFill>
        <p:spPr>
          <a:xfrm>
            <a:off x="2184025" y="2335550"/>
            <a:ext cx="13864151" cy="7951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BFB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19"/>
          <p:cNvGrpSpPr/>
          <p:nvPr/>
        </p:nvGrpSpPr>
        <p:grpSpPr>
          <a:xfrm>
            <a:off x="-2480027" y="-5299819"/>
            <a:ext cx="23547605" cy="7815497"/>
            <a:chOff x="0" y="0"/>
            <a:chExt cx="31396807" cy="10420662"/>
          </a:xfrm>
        </p:grpSpPr>
        <p:grpSp>
          <p:nvGrpSpPr>
            <p:cNvPr id="191" name="Google Shape;191;p19"/>
            <p:cNvGrpSpPr/>
            <p:nvPr/>
          </p:nvGrpSpPr>
          <p:grpSpPr>
            <a:xfrm>
              <a:off x="3306703" y="5120898"/>
              <a:ext cx="24444955" cy="4211241"/>
              <a:chOff x="-9454" y="-19050"/>
              <a:chExt cx="4828633" cy="831850"/>
            </a:xfrm>
          </p:grpSpPr>
          <p:sp>
            <p:nvSpPr>
              <p:cNvPr id="192" name="Google Shape;192;p19"/>
              <p:cNvSpPr/>
              <p:nvPr/>
            </p:nvSpPr>
            <p:spPr>
              <a:xfrm>
                <a:off x="-9454" y="-3"/>
                <a:ext cx="4828633" cy="812800"/>
              </a:xfrm>
              <a:custGeom>
                <a:rect b="b" l="l" r="r" t="t"/>
                <a:pathLst>
                  <a:path extrusionOk="0" h="812800" w="4816592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</p:sp>
          <p:sp>
            <p:nvSpPr>
              <p:cNvPr id="193" name="Google Shape;193;p19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588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194" name="Google Shape;194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1241398" y="0"/>
              <a:ext cx="10155409" cy="104206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95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932276"/>
              <a:ext cx="8946576" cy="91802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6" name="Google Shape;196;p19"/>
            <p:cNvSpPr txBox="1"/>
            <p:nvPr/>
          </p:nvSpPr>
          <p:spPr>
            <a:xfrm>
              <a:off x="6561903" y="7840259"/>
              <a:ext cx="18273000" cy="11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800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56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 Key Finding 2 - Inventory </a:t>
              </a:r>
              <a:r>
                <a:rPr b="1" lang="en-US" sz="56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H</a:t>
              </a:r>
              <a:r>
                <a:rPr b="1" lang="en-US" sz="56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ealth &amp; Inefficiency</a:t>
              </a:r>
              <a:endParaRPr sz="5600"/>
            </a:p>
          </p:txBody>
        </p:sp>
      </p:grpSp>
      <p:sp>
        <p:nvSpPr>
          <p:cNvPr id="197" name="Google Shape;197;p19"/>
          <p:cNvSpPr txBox="1"/>
          <p:nvPr/>
        </p:nvSpPr>
        <p:spPr>
          <a:xfrm>
            <a:off x="727825" y="2761550"/>
            <a:ext cx="5229300" cy="18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"/>
              <a:buChar char="●"/>
            </a:pPr>
            <a:r>
              <a:rPr lang="en-US" sz="2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While </a:t>
            </a:r>
            <a:r>
              <a:rPr b="1" lang="en-US" sz="2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82.8%</a:t>
            </a:r>
            <a:r>
              <a:rPr lang="en-US" sz="2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of the inventory </a:t>
            </a:r>
            <a:r>
              <a:rPr b="1" lang="en-US" sz="2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value</a:t>
            </a:r>
            <a:r>
              <a:rPr lang="en-US" sz="2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is in healthy, "Active" products, the analysis identified </a:t>
            </a:r>
            <a:r>
              <a:rPr b="1" lang="en-US" sz="2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27 SKUs as "Dead Stock."</a:t>
            </a:r>
            <a:endParaRPr b="1" sz="2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9"/>
          <p:cNvSpPr txBox="1"/>
          <p:nvPr/>
        </p:nvSpPr>
        <p:spPr>
          <a:xfrm>
            <a:off x="727825" y="5232900"/>
            <a:ext cx="5229300" cy="25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"/>
              <a:buChar char="●"/>
            </a:pPr>
            <a:r>
              <a:rPr lang="en-US" sz="2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These non-selling products occupy valuable physical space, creating an artificial constraint on high-performing items and representing a </a:t>
            </a:r>
            <a:r>
              <a:rPr b="1" lang="en-US" sz="2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₹27,485</a:t>
            </a:r>
            <a:r>
              <a:rPr lang="en-US" sz="2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capital recovery opportunity.</a:t>
            </a:r>
            <a:endParaRPr sz="2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99" name="Google Shape;199;p19" title="download (7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0675" y="2515675"/>
            <a:ext cx="11271250" cy="6092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BFB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20"/>
          <p:cNvGrpSpPr/>
          <p:nvPr/>
        </p:nvGrpSpPr>
        <p:grpSpPr>
          <a:xfrm>
            <a:off x="-2480027" y="-5299819"/>
            <a:ext cx="23547605" cy="7815497"/>
            <a:chOff x="0" y="0"/>
            <a:chExt cx="31396807" cy="10420662"/>
          </a:xfrm>
        </p:grpSpPr>
        <p:grpSp>
          <p:nvGrpSpPr>
            <p:cNvPr id="205" name="Google Shape;205;p20"/>
            <p:cNvGrpSpPr/>
            <p:nvPr/>
          </p:nvGrpSpPr>
          <p:grpSpPr>
            <a:xfrm>
              <a:off x="3283769" y="5120898"/>
              <a:ext cx="24444955" cy="4211241"/>
              <a:chOff x="-13984" y="-19050"/>
              <a:chExt cx="4828633" cy="831850"/>
            </a:xfrm>
          </p:grpSpPr>
          <p:sp>
            <p:nvSpPr>
              <p:cNvPr id="206" name="Google Shape;206;p20"/>
              <p:cNvSpPr/>
              <p:nvPr/>
            </p:nvSpPr>
            <p:spPr>
              <a:xfrm>
                <a:off x="-13984" y="-3"/>
                <a:ext cx="4828633" cy="812800"/>
              </a:xfrm>
              <a:custGeom>
                <a:rect b="b" l="l" r="r" t="t"/>
                <a:pathLst>
                  <a:path extrusionOk="0" h="812800" w="4816592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</p:sp>
          <p:sp>
            <p:nvSpPr>
              <p:cNvPr id="207" name="Google Shape;207;p20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588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208" name="Google Shape;208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1241398" y="0"/>
              <a:ext cx="10155409" cy="104206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" name="Google Shape;209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932276"/>
              <a:ext cx="8946576" cy="91802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0" name="Google Shape;210;p20"/>
            <p:cNvSpPr txBox="1"/>
            <p:nvPr/>
          </p:nvSpPr>
          <p:spPr>
            <a:xfrm>
              <a:off x="7253636" y="7746692"/>
              <a:ext cx="16490100" cy="119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800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58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Key Finding 3 - Seasonality &amp; Forecasting</a:t>
              </a:r>
              <a:endParaRPr sz="5800"/>
            </a:p>
          </p:txBody>
        </p:sp>
      </p:grpSp>
      <p:pic>
        <p:nvPicPr>
          <p:cNvPr id="211" name="Google Shape;211;p20" title="download (2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4400" y="1712450"/>
            <a:ext cx="7552850" cy="420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0"/>
          <p:cNvSpPr txBox="1"/>
          <p:nvPr/>
        </p:nvSpPr>
        <p:spPr>
          <a:xfrm>
            <a:off x="8953525" y="4221400"/>
            <a:ext cx="83874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M Sans"/>
              <a:buChar char="●"/>
            </a:pPr>
            <a:r>
              <a:rPr b="1" lang="en-US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Insight:</a:t>
            </a:r>
            <a:r>
              <a:rPr lang="en-US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The forecasting model quantifies these seasonal uplifts to generate a precise, data-driven purchasing plan, preventing stockouts.</a:t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p20" title="download (4)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74225" y="5911300"/>
            <a:ext cx="7990499" cy="437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0" title="download (5)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5575" y="6082525"/>
            <a:ext cx="7990499" cy="4204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0"/>
          <p:cNvSpPr txBox="1"/>
          <p:nvPr/>
        </p:nvSpPr>
        <p:spPr>
          <a:xfrm>
            <a:off x="2221050" y="3919800"/>
            <a:ext cx="7990500" cy="13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0"/>
          <p:cNvSpPr txBox="1"/>
          <p:nvPr/>
        </p:nvSpPr>
        <p:spPr>
          <a:xfrm>
            <a:off x="8953525" y="1940400"/>
            <a:ext cx="8255100" cy="26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M Sans"/>
              <a:buChar char="●"/>
            </a:pPr>
            <a:r>
              <a:rPr lang="en-US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The model successfully identifies predictable sales peaks in </a:t>
            </a:r>
            <a:r>
              <a:rPr b="1" lang="en-US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March and October</a:t>
            </a:r>
            <a:r>
              <a:rPr lang="en-US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aligning with major festivals.</a:t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M Sans"/>
              <a:buChar char="●"/>
            </a:pPr>
            <a:r>
              <a:rPr lang="en-US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Niche categories like </a:t>
            </a:r>
            <a:r>
              <a:rPr b="1" lang="en-US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"Puja Items"</a:t>
            </a:r>
            <a:r>
              <a:rPr lang="en-US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exhibit extreme volatility, with sales spiking to </a:t>
            </a:r>
            <a:r>
              <a:rPr b="1" lang="en-US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over 3 times their January level</a:t>
            </a:r>
            <a:r>
              <a:rPr lang="en-US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21"/>
          <p:cNvPicPr preferRelativeResize="0"/>
          <p:nvPr/>
        </p:nvPicPr>
        <p:blipFill rotWithShape="1">
          <a:blip r:embed="rId3">
            <a:alphaModFix/>
          </a:blip>
          <a:srcRect b="21875" l="0" r="0" t="21875"/>
          <a:stretch/>
        </p:blipFill>
        <p:spPr>
          <a:xfrm rot="10800000">
            <a:off x="-3" y="4"/>
            <a:ext cx="18288003" cy="1028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57863">
            <a:off x="-571305" y="6150995"/>
            <a:ext cx="21273216" cy="9128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1"/>
          <p:cNvPicPr preferRelativeResize="0"/>
          <p:nvPr/>
        </p:nvPicPr>
        <p:blipFill rotWithShape="1">
          <a:blip r:embed="rId5">
            <a:alphaModFix/>
          </a:blip>
          <a:srcRect b="0" l="0" r="0" t="46377"/>
          <a:stretch/>
        </p:blipFill>
        <p:spPr>
          <a:xfrm>
            <a:off x="12645945" y="8679647"/>
            <a:ext cx="5146286" cy="544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1"/>
          <p:cNvPicPr preferRelativeResize="0"/>
          <p:nvPr/>
        </p:nvPicPr>
        <p:blipFill rotWithShape="1">
          <a:blip r:embed="rId5">
            <a:alphaModFix/>
          </a:blip>
          <a:srcRect b="0" l="0" r="0" t="46377"/>
          <a:stretch/>
        </p:blipFill>
        <p:spPr>
          <a:xfrm>
            <a:off x="6655291" y="8679647"/>
            <a:ext cx="5146286" cy="5449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5" name="Google Shape;225;p21"/>
          <p:cNvGrpSpPr/>
          <p:nvPr/>
        </p:nvGrpSpPr>
        <p:grpSpPr>
          <a:xfrm>
            <a:off x="6673795" y="3354917"/>
            <a:ext cx="5127722" cy="5324669"/>
            <a:chOff x="0" y="-57150"/>
            <a:chExt cx="1279723" cy="1328875"/>
          </a:xfrm>
        </p:grpSpPr>
        <p:sp>
          <p:nvSpPr>
            <p:cNvPr id="226" name="Google Shape;226;p21"/>
            <p:cNvSpPr/>
            <p:nvPr/>
          </p:nvSpPr>
          <p:spPr>
            <a:xfrm>
              <a:off x="0" y="0"/>
              <a:ext cx="1279723" cy="1271725"/>
            </a:xfrm>
            <a:custGeom>
              <a:rect b="b" l="l" r="r" t="t"/>
              <a:pathLst>
                <a:path extrusionOk="0" h="1271725" w="1279723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</p:sp>
        <p:sp>
          <p:nvSpPr>
            <p:cNvPr id="227" name="Google Shape;227;p21"/>
            <p:cNvSpPr txBox="1"/>
            <p:nvPr/>
          </p:nvSpPr>
          <p:spPr>
            <a:xfrm>
              <a:off x="0" y="-57150"/>
              <a:ext cx="8127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28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28" name="Google Shape;228;p21"/>
          <p:cNvPicPr preferRelativeResize="0"/>
          <p:nvPr/>
        </p:nvPicPr>
        <p:blipFill rotWithShape="1">
          <a:blip r:embed="rId5">
            <a:alphaModFix/>
          </a:blip>
          <a:srcRect b="0" l="0" r="0" t="46377"/>
          <a:stretch/>
        </p:blipFill>
        <p:spPr>
          <a:xfrm>
            <a:off x="610760" y="8749392"/>
            <a:ext cx="5202608" cy="5509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" name="Google Shape;229;p21"/>
          <p:cNvGrpSpPr/>
          <p:nvPr/>
        </p:nvGrpSpPr>
        <p:grpSpPr>
          <a:xfrm>
            <a:off x="7956813" y="2001792"/>
            <a:ext cx="2543231" cy="2554630"/>
            <a:chOff x="1813" y="0"/>
            <a:chExt cx="809173" cy="812800"/>
          </a:xfrm>
        </p:grpSpPr>
        <p:sp>
          <p:nvSpPr>
            <p:cNvPr id="230" name="Google Shape;230;p21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1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28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32" name="Google Shape;232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628681" y="2201670"/>
            <a:ext cx="1199004" cy="14398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3" name="Google Shape;233;p21"/>
          <p:cNvGrpSpPr/>
          <p:nvPr/>
        </p:nvGrpSpPr>
        <p:grpSpPr>
          <a:xfrm>
            <a:off x="13958402" y="1925592"/>
            <a:ext cx="2543231" cy="2554630"/>
            <a:chOff x="1813" y="0"/>
            <a:chExt cx="809173" cy="812800"/>
          </a:xfrm>
        </p:grpSpPr>
        <p:sp>
          <p:nvSpPr>
            <p:cNvPr id="234" name="Google Shape;234;p21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1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28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6" name="Google Shape;236;p21"/>
          <p:cNvGrpSpPr/>
          <p:nvPr/>
        </p:nvGrpSpPr>
        <p:grpSpPr>
          <a:xfrm>
            <a:off x="1935879" y="1925592"/>
            <a:ext cx="2571066" cy="2582591"/>
            <a:chOff x="1813" y="0"/>
            <a:chExt cx="809173" cy="812800"/>
          </a:xfrm>
        </p:grpSpPr>
        <p:sp>
          <p:nvSpPr>
            <p:cNvPr id="237" name="Google Shape;237;p21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1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28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39" name="Google Shape;239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620977" y="2232890"/>
            <a:ext cx="1225013" cy="1225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632274" y="2125470"/>
            <a:ext cx="1159578" cy="12654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1" name="Google Shape;241;p21"/>
          <p:cNvGrpSpPr/>
          <p:nvPr/>
        </p:nvGrpSpPr>
        <p:grpSpPr>
          <a:xfrm>
            <a:off x="629466" y="3366387"/>
            <a:ext cx="5183902" cy="5383007"/>
            <a:chOff x="0" y="-57150"/>
            <a:chExt cx="1279723" cy="1328875"/>
          </a:xfrm>
        </p:grpSpPr>
        <p:sp>
          <p:nvSpPr>
            <p:cNvPr id="242" name="Google Shape;242;p21"/>
            <p:cNvSpPr/>
            <p:nvPr/>
          </p:nvSpPr>
          <p:spPr>
            <a:xfrm>
              <a:off x="0" y="0"/>
              <a:ext cx="1279723" cy="1271725"/>
            </a:xfrm>
            <a:custGeom>
              <a:rect b="b" l="l" r="r" t="t"/>
              <a:pathLst>
                <a:path extrusionOk="0" h="1271725" w="1279723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</p:sp>
        <p:sp>
          <p:nvSpPr>
            <p:cNvPr id="243" name="Google Shape;243;p21"/>
            <p:cNvSpPr txBox="1"/>
            <p:nvPr/>
          </p:nvSpPr>
          <p:spPr>
            <a:xfrm>
              <a:off x="0" y="-57150"/>
              <a:ext cx="8127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28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4" name="Google Shape;244;p21"/>
          <p:cNvSpPr txBox="1"/>
          <p:nvPr/>
        </p:nvSpPr>
        <p:spPr>
          <a:xfrm>
            <a:off x="2335030" y="264781"/>
            <a:ext cx="13617900" cy="14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431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RECOMMENDATIONS</a:t>
            </a:r>
            <a:endParaRPr/>
          </a:p>
        </p:txBody>
      </p:sp>
      <p:sp>
        <p:nvSpPr>
          <p:cNvPr id="245" name="Google Shape;245;p21"/>
          <p:cNvSpPr txBox="1"/>
          <p:nvPr/>
        </p:nvSpPr>
        <p:spPr>
          <a:xfrm>
            <a:off x="620675" y="3610300"/>
            <a:ext cx="5127600" cy="50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INVENTORY OPTIMIZATION</a:t>
            </a:r>
            <a:endParaRPr b="1" sz="26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Differentiated Inventory Policy</a:t>
            </a:r>
            <a:endParaRPr sz="18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"/>
              <a:buChar char="●"/>
            </a:pPr>
            <a:r>
              <a:rPr lang="en-US" sz="1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Implement ABC-XYZ classification: 98% service level for Class A (18 SKUs), standard 15-day cover for Class B (28 SKUs), lean policy for Class C (149 SKUs)</a:t>
            </a:r>
            <a:endParaRPr sz="18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Capital Recovery Program</a:t>
            </a:r>
            <a:endParaRPr sz="18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"/>
              <a:buChar char="●"/>
            </a:pPr>
            <a:r>
              <a:rPr lang="en-US" sz="1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50% discount clearance for 27 dead stock SKUs, bundle slow-movers with popular items</a:t>
            </a:r>
            <a:endParaRPr sz="18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13797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20">
              <a:solidFill>
                <a:srgbClr val="FFFBFB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13797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20">
              <a:solidFill>
                <a:srgbClr val="FFFBFB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46" name="Google Shape;246;p21"/>
          <p:cNvSpPr txBox="1"/>
          <p:nvPr/>
        </p:nvSpPr>
        <p:spPr>
          <a:xfrm>
            <a:off x="6655375" y="3610325"/>
            <a:ext cx="5202600" cy="50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SEASONAL DEMAND FORECASTING</a:t>
            </a:r>
            <a:endParaRPr b="1" sz="22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Data-Driven Purchasing Model</a:t>
            </a:r>
            <a:endParaRPr sz="18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"/>
              <a:buChar char="●"/>
            </a:pPr>
            <a:r>
              <a:rPr lang="en-US" sz="1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Use Forward Inventory Plan with seasonal uplift factors (up to 57% demand spikes) for proactive ordering</a:t>
            </a:r>
            <a:endParaRPr sz="18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15-Day Stock Cover Maintenance</a:t>
            </a:r>
            <a:endParaRPr sz="18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"/>
              <a:buChar char="●"/>
            </a:pPr>
            <a:r>
              <a:rPr lang="en-US" sz="1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Align purchases with storage constraints and supplier lead times using quantified seasonal patterns</a:t>
            </a:r>
            <a:endParaRPr sz="18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3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15">
              <a:solidFill>
                <a:srgbClr val="FFFBFB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47" name="Google Shape;247;p21"/>
          <p:cNvSpPr txBox="1"/>
          <p:nvPr/>
        </p:nvSpPr>
        <p:spPr>
          <a:xfrm>
            <a:off x="13025241" y="4553277"/>
            <a:ext cx="4416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97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1"/>
          <p:cNvSpPr txBox="1"/>
          <p:nvPr/>
        </p:nvSpPr>
        <p:spPr>
          <a:xfrm>
            <a:off x="1346765" y="8941487"/>
            <a:ext cx="37494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43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STRATEGY N°1</a:t>
            </a:r>
            <a:endParaRPr/>
          </a:p>
        </p:txBody>
      </p:sp>
      <p:sp>
        <p:nvSpPr>
          <p:cNvPr id="249" name="Google Shape;249;p21"/>
          <p:cNvSpPr txBox="1"/>
          <p:nvPr/>
        </p:nvSpPr>
        <p:spPr>
          <a:xfrm>
            <a:off x="7289643" y="8958197"/>
            <a:ext cx="37086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2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STRATEGY N°2</a:t>
            </a:r>
            <a:endParaRPr/>
          </a:p>
        </p:txBody>
      </p:sp>
      <p:sp>
        <p:nvSpPr>
          <p:cNvPr id="250" name="Google Shape;250;p21"/>
          <p:cNvSpPr txBox="1"/>
          <p:nvPr/>
        </p:nvSpPr>
        <p:spPr>
          <a:xfrm>
            <a:off x="13375667" y="8941487"/>
            <a:ext cx="37086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2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STRATEGY N°3</a:t>
            </a:r>
            <a:endParaRPr/>
          </a:p>
        </p:txBody>
      </p:sp>
      <p:grpSp>
        <p:nvGrpSpPr>
          <p:cNvPr id="251" name="Google Shape;251;p21"/>
          <p:cNvGrpSpPr/>
          <p:nvPr/>
        </p:nvGrpSpPr>
        <p:grpSpPr>
          <a:xfrm>
            <a:off x="12664449" y="3583900"/>
            <a:ext cx="5128032" cy="5095686"/>
            <a:chOff x="0" y="-3"/>
            <a:chExt cx="1279800" cy="1271728"/>
          </a:xfrm>
        </p:grpSpPr>
        <p:sp>
          <p:nvSpPr>
            <p:cNvPr id="252" name="Google Shape;252;p21"/>
            <p:cNvSpPr/>
            <p:nvPr/>
          </p:nvSpPr>
          <p:spPr>
            <a:xfrm>
              <a:off x="0" y="0"/>
              <a:ext cx="1279723" cy="1271725"/>
            </a:xfrm>
            <a:custGeom>
              <a:rect b="b" l="l" r="r" t="t"/>
              <a:pathLst>
                <a:path extrusionOk="0" h="1271725" w="1279723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</p:sp>
        <p:sp>
          <p:nvSpPr>
            <p:cNvPr id="253" name="Google Shape;253;p21"/>
            <p:cNvSpPr txBox="1"/>
            <p:nvPr/>
          </p:nvSpPr>
          <p:spPr>
            <a:xfrm>
              <a:off x="0" y="-3"/>
              <a:ext cx="1279800" cy="126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800" lIns="50800" spcFirstLastPara="1" rIns="50800" wrap="square" tIns="508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 sz="2300">
                  <a:solidFill>
                    <a:schemeClr val="lt1"/>
                  </a:solidFill>
                  <a:latin typeface="DM Sans"/>
                  <a:ea typeface="DM Sans"/>
                  <a:cs typeface="DM Sans"/>
                  <a:sym typeface="DM Sans"/>
                </a:rPr>
                <a:t>PROFITABILITY ENHANCEMENT</a:t>
              </a:r>
              <a:endParaRPr b="1" sz="23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800">
                  <a:solidFill>
                    <a:schemeClr val="lt1"/>
                  </a:solidFill>
                  <a:latin typeface="DM Sans"/>
                  <a:ea typeface="DM Sans"/>
                  <a:cs typeface="DM Sans"/>
                  <a:sym typeface="DM Sans"/>
                </a:rPr>
                <a:t>Strategic Focus Enhancement</a:t>
              </a:r>
              <a:endParaRPr sz="1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indent="-342900" lvl="0" marL="457200" rtl="0" algn="l">
                <a:lnSpc>
                  <a:spcPct val="115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DM Sans"/>
                <a:buChar char="●"/>
              </a:pPr>
              <a:r>
                <a:rPr lang="en-US" sz="1800">
                  <a:solidFill>
                    <a:schemeClr val="lt1"/>
                  </a:solidFill>
                  <a:latin typeface="DM Sans"/>
                  <a:ea typeface="DM Sans"/>
                  <a:cs typeface="DM Sans"/>
                  <a:sym typeface="DM Sans"/>
                </a:rPr>
                <a:t>Prioritize top 5 high-ROI products (EVEREADY, MANGALAM) with prime visibility and guaranteed stock</a:t>
              </a:r>
              <a:endParaRPr sz="1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800">
                  <a:solidFill>
                    <a:schemeClr val="lt1"/>
                  </a:solidFill>
                  <a:latin typeface="DM Sans"/>
                  <a:ea typeface="DM Sans"/>
                  <a:cs typeface="DM Sans"/>
                  <a:sym typeface="DM Sans"/>
                </a:rPr>
                <a:t>Data Quality Management</a:t>
              </a:r>
              <a:endParaRPr sz="1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indent="-342900" lvl="0" marL="457200" rtl="0" algn="l">
                <a:lnSpc>
                  <a:spcPct val="115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DM Sans"/>
                <a:buChar char="●"/>
              </a:pPr>
              <a:r>
                <a:rPr lang="en-US" sz="1800">
                  <a:solidFill>
                    <a:schemeClr val="lt1"/>
                  </a:solidFill>
                  <a:latin typeface="DM Sans"/>
                  <a:ea typeface="DM Sans"/>
                  <a:cs typeface="DM Sans"/>
                  <a:sym typeface="DM Sans"/>
                </a:rPr>
                <a:t>Implement daily staff checklist, resolve 11 SKUs with data quality flags</a:t>
              </a:r>
              <a:endParaRPr sz="1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