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9" d="100"/>
          <a:sy n="79" d="100"/>
        </p:scale>
        <p:origin x="106" y="58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562516" y="4188419"/>
            <a:ext cx="3400089" cy="861497"/>
          </a:xfrm>
        </p:spPr>
        <p:txBody>
          <a:bodyPr/>
          <a:lstStyle/>
          <a:p>
            <a:pPr algn="r"/>
            <a:r>
              <a:rPr lang="en-US" b="0" dirty="0">
                <a:solidFill>
                  <a:schemeClr val="tx1"/>
                </a:solidFill>
              </a:rPr>
              <a:t>NAME :TUSHAR  KAPOOR  </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668815" y="1542016"/>
            <a:ext cx="5566377" cy="1519236"/>
          </a:xfrm>
        </p:spPr>
        <p:txBody>
          <a:bodyPr>
            <a:normAutofit/>
          </a:bodyPr>
          <a:lstStyle/>
          <a:p>
            <a:r>
              <a:rPr lang="en-GB" sz="3200" dirty="0"/>
              <a:t>Project Title -</a:t>
            </a:r>
            <a:r>
              <a:rPr lang="en-IN" sz="3200" dirty="0"/>
              <a:t>AIRBNB Hotel Booking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4">
            <a:extLst>
              <a:ext uri="{FF2B5EF4-FFF2-40B4-BE49-F238E27FC236}">
                <a16:creationId xmlns:a16="http://schemas.microsoft.com/office/drawing/2014/main" id="{CFFB1732-A520-7385-3453-2A6F982E9084}"/>
              </a:ext>
            </a:extLst>
          </p:cNvPr>
          <p:cNvPicPr>
            <a:picLocks noChangeAspect="1"/>
          </p:cNvPicPr>
          <p:nvPr/>
        </p:nvPicPr>
        <p:blipFill>
          <a:blip r:embed="rId3"/>
          <a:stretch>
            <a:fillRect/>
          </a:stretch>
        </p:blipFill>
        <p:spPr>
          <a:xfrm>
            <a:off x="4562516" y="4563509"/>
            <a:ext cx="4943475" cy="752475"/>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14595" y="2562461"/>
            <a:ext cx="7541465" cy="1883079"/>
          </a:xfrm>
        </p:spPr>
        <p:txBody>
          <a:bodyPr vert="horz" lIns="91440" tIns="45720" rIns="91440" bIns="45720" rtlCol="0" anchor="t">
            <a:normAutofit/>
          </a:bodyPr>
          <a:lstStyle/>
          <a:p>
            <a:pPr marL="0" indent="0">
              <a:buNone/>
            </a:pPr>
            <a:r>
              <a:rPr lang="en-US" dirty="0"/>
              <a:t>https://github.com/Tusharkapoor-oop/VOIS_AICTE_Oct2025_TUSHAR-KAPOOR</a:t>
            </a:r>
          </a:p>
          <a:p>
            <a:pPr marL="0" indent="0">
              <a:buNone/>
            </a:pP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descr="A certificate of completion with a red and black text&#10;&#10;AI-generated content may be incorrect.">
            <a:extLst>
              <a:ext uri="{FF2B5EF4-FFF2-40B4-BE49-F238E27FC236}">
                <a16:creationId xmlns:a16="http://schemas.microsoft.com/office/drawing/2014/main" id="{73F0A821-643D-7716-EF79-2637FC4E1872}"/>
              </a:ext>
            </a:extLst>
          </p:cNvPr>
          <p:cNvPicPr>
            <a:picLocks noChangeAspect="1"/>
          </p:cNvPicPr>
          <p:nvPr/>
        </p:nvPicPr>
        <p:blipFill>
          <a:blip r:embed="rId3"/>
          <a:stretch>
            <a:fillRect/>
          </a:stretch>
        </p:blipFill>
        <p:spPr>
          <a:xfrm>
            <a:off x="225910" y="1183154"/>
            <a:ext cx="11645107" cy="567484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descr="A certificate of completion with a qr code">
            <a:extLst>
              <a:ext uri="{FF2B5EF4-FFF2-40B4-BE49-F238E27FC236}">
                <a16:creationId xmlns:a16="http://schemas.microsoft.com/office/drawing/2014/main" id="{FE0252D7-2143-CC8C-E0F0-01F9E8CE7E1D}"/>
              </a:ext>
            </a:extLst>
          </p:cNvPr>
          <p:cNvPicPr>
            <a:picLocks noChangeAspect="1"/>
          </p:cNvPicPr>
          <p:nvPr/>
        </p:nvPicPr>
        <p:blipFill>
          <a:blip r:embed="rId3"/>
          <a:stretch>
            <a:fillRect/>
          </a:stretch>
        </p:blipFill>
        <p:spPr>
          <a:xfrm>
            <a:off x="175098" y="1000460"/>
            <a:ext cx="11695920" cy="585753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55000" lnSpcReduction="20000"/>
          </a:bodyPr>
          <a:lstStyle/>
          <a:p>
            <a:pPr>
              <a:lnSpc>
                <a:spcPct val="150000"/>
              </a:lnSpc>
            </a:pPr>
            <a:r>
              <a:rPr lang="en-US" sz="2800" dirty="0"/>
              <a:t>Airbnb generates massive booking data containing details about reservations, customer preferences, cancellations, and seasonal demand. Without systematic exploratory data analysis (EDA), it is difficult to extract meaningful insights to understand booking trends, customer behavior, and factors affecting cancellations. Conducting EDA on Airbnb hotel booking data will help uncover hidden patterns, optimize resource allocation, and support data-driven decision-making for improved business outcomes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26445" y="193040"/>
            <a:ext cx="6276109" cy="830997"/>
          </a:xfrm>
        </p:spPr>
        <p:txBody>
          <a:bodyPr>
            <a:normAutofit fontScale="90000"/>
          </a:bodyPr>
          <a:lstStyle/>
          <a:p>
            <a:r>
              <a:rPr lang="en-GB" dirty="0"/>
              <a:t>Project Description</a:t>
            </a:r>
            <a:br>
              <a:rPr lang="en-GB" dirty="0"/>
            </a:br>
            <a:r>
              <a:rPr lang="en-GB" dirty="0"/>
              <a:t> </a:t>
            </a:r>
            <a:r>
              <a:rPr lang="en-US" sz="1600" b="0" dirty="0"/>
              <a:t>Objective: Analyze Airbnb NYC listings to understand supply composition, pricing patterns, availability, reviews, and host characteristics across boroughs and neighborhoods.</a:t>
            </a:r>
            <a:br>
              <a:rPr lang="en-US" sz="1600" b="0" dirty="0"/>
            </a:br>
            <a:br>
              <a:rPr lang="en-US" sz="1600" b="0" dirty="0"/>
            </a:br>
            <a:r>
              <a:rPr lang="en-US" sz="1600" b="0" dirty="0"/>
              <a:t>Data: ~83k rows, 26 columns; key fields include borough/neighborhood, </a:t>
            </a:r>
            <a:r>
              <a:rPr lang="en-US" sz="1600" b="0" dirty="0" err="1"/>
              <a:t>room_type</a:t>
            </a:r>
            <a:r>
              <a:rPr lang="en-US" sz="1600" b="0" dirty="0"/>
              <a:t>, </a:t>
            </a:r>
            <a:r>
              <a:rPr lang="en-US" sz="1600" b="0" dirty="0" err="1"/>
              <a:t>lat</a:t>
            </a:r>
            <a:r>
              <a:rPr lang="en-US" sz="1600" b="0" dirty="0"/>
              <a:t>/long, price_$, </a:t>
            </a:r>
            <a:r>
              <a:rPr lang="en-US" sz="1600" b="0" dirty="0" err="1"/>
              <a:t>service_fee</a:t>
            </a:r>
            <a:r>
              <a:rPr lang="en-US" sz="1600" b="0" dirty="0"/>
              <a:t>_$, </a:t>
            </a:r>
            <a:r>
              <a:rPr lang="en-US" sz="1600" b="0" dirty="0" err="1"/>
              <a:t>minimum_nights</a:t>
            </a:r>
            <a:r>
              <a:rPr lang="en-US" sz="1600" b="0" dirty="0"/>
              <a:t>, </a:t>
            </a:r>
            <a:r>
              <a:rPr lang="en-US" sz="1600" b="0" dirty="0" err="1"/>
              <a:t>number_of_reviews</a:t>
            </a:r>
            <a:r>
              <a:rPr lang="en-US" sz="1600" b="0" dirty="0"/>
              <a:t>, </a:t>
            </a:r>
            <a:r>
              <a:rPr lang="en-US" sz="1600" b="0" dirty="0" err="1"/>
              <a:t>reviews_per_month</a:t>
            </a:r>
            <a:r>
              <a:rPr lang="en-US" sz="1600" b="0" dirty="0"/>
              <a:t>, host listings count, availability_365, </a:t>
            </a:r>
            <a:r>
              <a:rPr lang="en-US" sz="1600" b="0" dirty="0" err="1"/>
              <a:t>last_review</a:t>
            </a:r>
            <a:r>
              <a:rPr lang="en-US" sz="1600" b="0" dirty="0"/>
              <a:t>, </a:t>
            </a:r>
            <a:r>
              <a:rPr lang="en-US" sz="1600" b="0" dirty="0" err="1"/>
              <a:t>house_rules</a:t>
            </a:r>
            <a:r>
              <a:rPr lang="en-US" sz="1600" b="0" dirty="0"/>
              <a:t>, license.</a:t>
            </a:r>
            <a:br>
              <a:rPr lang="en-US" sz="1600" b="0" dirty="0"/>
            </a:br>
            <a:br>
              <a:rPr lang="en-US" sz="1600" b="0" dirty="0"/>
            </a:br>
            <a:r>
              <a:rPr lang="en-US" sz="1600" b="0" dirty="0"/>
              <a:t>Loading/Cleaning: Fixed Excel import, standardized numeric price/service fee fields, parsed dates for </a:t>
            </a:r>
            <a:r>
              <a:rPr lang="en-US" sz="1600" b="0" dirty="0" err="1"/>
              <a:t>last_review</a:t>
            </a:r>
            <a:r>
              <a:rPr lang="en-US" sz="1600" b="0" dirty="0"/>
              <a:t>, retained categorical labels; recommend relative paths and a missingness table for full reproducibility.</a:t>
            </a:r>
            <a:br>
              <a:rPr lang="en-US" sz="1600" b="0" dirty="0"/>
            </a:br>
            <a:br>
              <a:rPr lang="en-US" sz="1600" b="0" dirty="0"/>
            </a:br>
            <a:r>
              <a:rPr lang="en-US" sz="1600" b="0" dirty="0"/>
              <a:t>Descriptives: Price and fee are right‑skewed with meaningful outliers; availability and </a:t>
            </a:r>
            <a:r>
              <a:rPr lang="en-US" sz="1600" b="0" dirty="0" err="1"/>
              <a:t>minimum_nights</a:t>
            </a:r>
            <a:r>
              <a:rPr lang="en-US" sz="1600" b="0" dirty="0"/>
              <a:t> show long tails; review cadence varies widely by area and room type.</a:t>
            </a:r>
            <a:br>
              <a:rPr lang="en-US" sz="1600" b="0" dirty="0"/>
            </a:br>
            <a:br>
              <a:rPr lang="en-US" sz="1600" b="0" dirty="0"/>
            </a:br>
            <a:r>
              <a:rPr lang="en-US" sz="1600" b="0" dirty="0"/>
              <a:t>Supply mix: Inventory is dominated by Entire home/apt and Private room; Brooklyn and Manhattan account for the largest share, followed by Queens, Bronx, Staten Island.</a:t>
            </a:r>
            <a:br>
              <a:rPr lang="en-US" sz="1600" b="0" dirty="0"/>
            </a:br>
            <a:br>
              <a:rPr lang="en-US" sz="1600" b="0" dirty="0"/>
            </a:br>
            <a:r>
              <a:rPr lang="en-US" sz="1600" b="0" dirty="0"/>
              <a:t>Pricing insights: Median prices are higher in Manhattan/Brooklyn with large intra‑borough spread; service fees generally scale with price but are not strictly linear.</a:t>
            </a:r>
            <a:br>
              <a:rPr lang="en-US" sz="1600" b="0" dirty="0"/>
            </a:br>
            <a:br>
              <a:rPr lang="en-GB" sz="1600"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85000" lnSpcReduction="10000"/>
          </a:bodyPr>
          <a:lstStyle/>
          <a:p>
            <a:r>
              <a:rPr lang="en-US" dirty="0"/>
              <a:t>Hosts: individual and professional property owners/operators using insights to set prices, minimum nights, availability, and policies.</a:t>
            </a:r>
          </a:p>
          <a:p>
            <a:r>
              <a:rPr lang="en-US" dirty="0"/>
              <a:t>Guests: travelers comparing neighborhoods, room types, and price ranges to optimize stay value and availability.</a:t>
            </a:r>
          </a:p>
          <a:p>
            <a:r>
              <a:rPr lang="en-US" dirty="0"/>
              <a:t>Platform teams: marketplace, trust &amp; safety, and support teams monitoring supply mix, pricing fairness, reviews cadence, and policy compliance.</a:t>
            </a:r>
          </a:p>
          <a:p>
            <a:r>
              <a:rPr lang="en-US" dirty="0"/>
              <a:t>Revenue and pricing analysts: analysts building pricing rules, fee strategies, and promotional targets by borough, neighborhood, and room type.</a:t>
            </a:r>
          </a:p>
          <a:p>
            <a:r>
              <a:rPr lang="en-US" dirty="0"/>
              <a:t>City regulators and tourism boards: stakeholders assessing supply concentration, licensing, and neighborhood impact for policy decisions.</a:t>
            </a:r>
          </a:p>
          <a:p>
            <a:r>
              <a:rPr lang="en-US" dirty="0"/>
              <a:t>Investors and property managers: users evaluating performance benchmarks, occupancy proxies, and expansion opportunities across micro‑markets.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452839" y="1315059"/>
            <a:ext cx="9027702" cy="5243448"/>
          </a:xfrm>
        </p:spPr>
        <p:txBody>
          <a:bodyPr>
            <a:normAutofit fontScale="85000" lnSpcReduction="10000"/>
          </a:bodyPr>
          <a:lstStyle/>
          <a:p>
            <a:r>
              <a:rPr lang="en-IN" dirty="0"/>
              <a:t>Python 3.x for data analysis scripting</a:t>
            </a:r>
          </a:p>
          <a:p>
            <a:r>
              <a:rPr lang="en-IN" dirty="0" err="1"/>
              <a:t>Jupyter</a:t>
            </a:r>
            <a:r>
              <a:rPr lang="en-IN" dirty="0"/>
              <a:t> Notebook for interactive exploration and reporting</a:t>
            </a:r>
          </a:p>
          <a:p>
            <a:r>
              <a:rPr lang="en-IN" dirty="0"/>
              <a:t>pandas for data loading, cleaning, transformation, and summaries</a:t>
            </a:r>
          </a:p>
          <a:p>
            <a:r>
              <a:rPr lang="en-IN" dirty="0"/>
              <a:t>NumPy for numerical operations and arrays</a:t>
            </a:r>
          </a:p>
          <a:p>
            <a:r>
              <a:rPr lang="en-IN" dirty="0"/>
              <a:t>seaborn and Matplotlib for statistical visualizations (histograms, KDE, boxplots, heatmaps, scatter)</a:t>
            </a:r>
          </a:p>
          <a:p>
            <a:r>
              <a:rPr lang="en-IN" dirty="0"/>
              <a:t>SciPy (</a:t>
            </a:r>
            <a:r>
              <a:rPr lang="en-IN" dirty="0" err="1"/>
              <a:t>trim_mean</a:t>
            </a:r>
            <a:r>
              <a:rPr lang="en-IN" dirty="0"/>
              <a:t>, Spearman/Pearson correlation, IQR utilities) for basic statistics</a:t>
            </a:r>
          </a:p>
          <a:p>
            <a:r>
              <a:rPr lang="en-IN" dirty="0" err="1"/>
              <a:t>Plotly</a:t>
            </a:r>
            <a:r>
              <a:rPr lang="en-IN" dirty="0"/>
              <a:t> Express (optional) for interactive charts</a:t>
            </a:r>
          </a:p>
          <a:p>
            <a:r>
              <a:rPr lang="en-IN" dirty="0"/>
              <a:t>datetime/pandas </a:t>
            </a:r>
            <a:r>
              <a:rPr lang="en-IN" dirty="0" err="1"/>
              <a:t>to_datetime</a:t>
            </a:r>
            <a:r>
              <a:rPr lang="en-IN" dirty="0"/>
              <a:t> for parsing and using date fields</a:t>
            </a:r>
          </a:p>
          <a:p>
            <a:r>
              <a:rPr lang="en-IN" dirty="0"/>
              <a:t>Git/GitHub (optional) for version control and collaboration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descr="A screenshot of a computer&#10;&#10;AI-generated content may be incorrect.">
            <a:extLst>
              <a:ext uri="{FF2B5EF4-FFF2-40B4-BE49-F238E27FC236}">
                <a16:creationId xmlns:a16="http://schemas.microsoft.com/office/drawing/2014/main" id="{D63B2018-C19F-EFDB-B9A0-028D75C81060}"/>
              </a:ext>
            </a:extLst>
          </p:cNvPr>
          <p:cNvPicPr>
            <a:picLocks noChangeAspect="1"/>
          </p:cNvPicPr>
          <p:nvPr/>
        </p:nvPicPr>
        <p:blipFill>
          <a:blip r:embed="rId4"/>
          <a:stretch>
            <a:fillRect/>
          </a:stretch>
        </p:blipFill>
        <p:spPr>
          <a:xfrm>
            <a:off x="422959" y="1350818"/>
            <a:ext cx="11173296" cy="550718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descr="A screenshot of a computer screen&#10;&#10;AI-generated content may be incorrect.">
            <a:extLst>
              <a:ext uri="{FF2B5EF4-FFF2-40B4-BE49-F238E27FC236}">
                <a16:creationId xmlns:a16="http://schemas.microsoft.com/office/drawing/2014/main" id="{335F99B8-7F38-1532-8971-C9CC099B2114}"/>
              </a:ext>
            </a:extLst>
          </p:cNvPr>
          <p:cNvPicPr>
            <a:picLocks noChangeAspect="1"/>
          </p:cNvPicPr>
          <p:nvPr/>
        </p:nvPicPr>
        <p:blipFill>
          <a:blip r:embed="rId4"/>
          <a:stretch>
            <a:fillRect/>
          </a:stretch>
        </p:blipFill>
        <p:spPr>
          <a:xfrm>
            <a:off x="675958" y="1275370"/>
            <a:ext cx="7345824" cy="558262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descr="A graph with blue lines and dots">
            <a:extLst>
              <a:ext uri="{FF2B5EF4-FFF2-40B4-BE49-F238E27FC236}">
                <a16:creationId xmlns:a16="http://schemas.microsoft.com/office/drawing/2014/main" id="{1995A29E-F19C-D9EA-1239-EAD7F8824D31}"/>
              </a:ext>
            </a:extLst>
          </p:cNvPr>
          <p:cNvPicPr>
            <a:picLocks noChangeAspect="1"/>
          </p:cNvPicPr>
          <p:nvPr/>
        </p:nvPicPr>
        <p:blipFill>
          <a:blip r:embed="rId4"/>
          <a:stretch>
            <a:fillRect/>
          </a:stretch>
        </p:blipFill>
        <p:spPr>
          <a:xfrm>
            <a:off x="509156" y="1201586"/>
            <a:ext cx="8582890" cy="565641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D10E-A71E-E8F6-7A17-F6280626CF6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BF2B817-0FBE-ECD9-25F9-99648EE2D6A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11F20BC3-1F7E-13DD-4F10-94A3BD7FD618}"/>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051B262B-5729-BEDB-F93F-1939C297BDAD}"/>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91F1E6C2-30F8-B767-B886-B62A909A2B5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1866EB1-B2AB-9760-0127-5FA96C19F4F5}"/>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C18916C1-9F4F-682F-86ED-1904001B6739}"/>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descr="A screen shot of a computer&#10;&#10;AI-generated content may be incorrect.">
            <a:extLst>
              <a:ext uri="{FF2B5EF4-FFF2-40B4-BE49-F238E27FC236}">
                <a16:creationId xmlns:a16="http://schemas.microsoft.com/office/drawing/2014/main" id="{A7D53CAD-E807-4579-E869-CE7442125231}"/>
              </a:ext>
            </a:extLst>
          </p:cNvPr>
          <p:cNvPicPr>
            <a:picLocks noChangeAspect="1"/>
          </p:cNvPicPr>
          <p:nvPr/>
        </p:nvPicPr>
        <p:blipFill>
          <a:blip r:embed="rId4"/>
          <a:stretch>
            <a:fillRect/>
          </a:stretch>
        </p:blipFill>
        <p:spPr>
          <a:xfrm>
            <a:off x="155644" y="1070042"/>
            <a:ext cx="7636211" cy="5787957"/>
          </a:xfrm>
          <a:prstGeom prst="rect">
            <a:avLst/>
          </a:prstGeom>
        </p:spPr>
      </p:pic>
      <p:pic>
        <p:nvPicPr>
          <p:cNvPr id="11" name="Picture 10" descr="A screenshot of a computer">
            <a:extLst>
              <a:ext uri="{FF2B5EF4-FFF2-40B4-BE49-F238E27FC236}">
                <a16:creationId xmlns:a16="http://schemas.microsoft.com/office/drawing/2014/main" id="{D0BB7C6D-51FE-66E7-68FA-80020BEE7B57}"/>
              </a:ext>
            </a:extLst>
          </p:cNvPr>
          <p:cNvPicPr>
            <a:picLocks noChangeAspect="1"/>
          </p:cNvPicPr>
          <p:nvPr/>
        </p:nvPicPr>
        <p:blipFill>
          <a:blip r:embed="rId5"/>
          <a:stretch>
            <a:fillRect/>
          </a:stretch>
        </p:blipFill>
        <p:spPr>
          <a:xfrm>
            <a:off x="6365843" y="370589"/>
            <a:ext cx="5826157" cy="6487410"/>
          </a:xfrm>
          <a:prstGeom prst="rect">
            <a:avLst/>
          </a:prstGeom>
        </p:spPr>
      </p:pic>
    </p:spTree>
    <p:extLst>
      <p:ext uri="{BB962C8B-B14F-4D97-AF65-F5344CB8AC3E}">
        <p14:creationId xmlns:p14="http://schemas.microsoft.com/office/powerpoint/2010/main" val="151337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924</TotalTime>
  <Words>655</Words>
  <Application>Microsoft Office PowerPoint</Application>
  <PresentationFormat>Widescreen</PresentationFormat>
  <Paragraphs>43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Project Title -AIRBNB Hotel Booking Analysis</vt:lpstr>
      <vt:lpstr>PROBLEM  STATEMENT</vt:lpstr>
      <vt:lpstr>Project Description  Objective: Analyze Airbnb NYC listings to understand supply composition, pricing patterns, availability, reviews, and host characteristics across boroughs and neighborhoods.  Data: ~83k rows, 26 columns; key fields include borough/neighborhood, room_type, lat/long, price_$, service_fee_$, minimum_nights, number_of_reviews, reviews_per_month, host listings count, availability_365, last_review, house_rules, license.  Loading/Cleaning: Fixed Excel import, standardized numeric price/service fee fields, parsed dates for last_review, retained categorical labels; recommend relative paths and a missingness table for full reproducibility.  Descriptives: Price and fee are right‑skewed with meaningful outliers; availability and minimum_nights show long tails; review cadence varies widely by area and room type.  Supply mix: Inventory is dominated by Entire home/apt and Private room; Brooklyn and Manhattan account for the largest share, followed by Queens, Bronx, Staten Island.  Pricing insights: Median prices are higher in Manhattan/Brooklyn with large intra‑borough spread; service fees generally scale with price but are not strictly linear.   </vt:lpstr>
      <vt:lpstr>WHO ARE THE END USERS?</vt:lpstr>
      <vt:lpstr>Technology Used</vt:lpstr>
      <vt:lpstr>RESULTS1 </vt:lpstr>
      <vt:lpstr>RESULTS2</vt:lpstr>
      <vt:lpstr>RESULTS3 </vt:lpstr>
      <vt:lpstr>RESULTS4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TUSHAR 2401730091</cp:lastModifiedBy>
  <cp:revision>106</cp:revision>
  <dcterms:created xsi:type="dcterms:W3CDTF">2021-07-11T13:13:15Z</dcterms:created>
  <dcterms:modified xsi:type="dcterms:W3CDTF">2025-10-04T12:34:46Z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