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8"/>
  </p:notesMasterIdLst>
  <p:handoutMasterIdLst>
    <p:handoutMasterId r:id="rId19"/>
  </p:handoutMasterIdLst>
  <p:sldIdLst>
    <p:sldId id="338" r:id="rId5"/>
    <p:sldId id="327" r:id="rId6"/>
    <p:sldId id="315" r:id="rId7"/>
    <p:sldId id="329" r:id="rId8"/>
    <p:sldId id="302" r:id="rId9"/>
    <p:sldId id="339" r:id="rId10"/>
    <p:sldId id="340" r:id="rId11"/>
    <p:sldId id="341" r:id="rId12"/>
    <p:sldId id="345" r:id="rId13"/>
    <p:sldId id="344" r:id="rId14"/>
    <p:sldId id="342" r:id="rId15"/>
    <p:sldId id="343" r:id="rId16"/>
    <p:sldId id="30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5033" autoAdjust="0"/>
  </p:normalViewPr>
  <p:slideViewPr>
    <p:cSldViewPr snapToGrid="0">
      <p:cViewPr varScale="1">
        <p:scale>
          <a:sx n="96" d="100"/>
          <a:sy n="96" d="100"/>
        </p:scale>
        <p:origin x="86" y="20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10/9/2025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10/9/2025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10/9/2025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10/9/2025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10/9/2025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562516" y="4188419"/>
            <a:ext cx="3400089" cy="861497"/>
          </a:xfrm>
        </p:spPr>
        <p:txBody>
          <a:bodyPr/>
          <a:lstStyle/>
          <a:p>
            <a:pPr algn="r"/>
            <a:r>
              <a:rPr lang="en-US" b="0" dirty="0">
                <a:solidFill>
                  <a:schemeClr val="tx1"/>
                </a:solidFill>
              </a:rPr>
              <a:t>NAME :TUSHAR  KAPOOR  </a:t>
            </a: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668815" y="1542016"/>
            <a:ext cx="5566377" cy="1519236"/>
          </a:xfrm>
        </p:spPr>
        <p:txBody>
          <a:bodyPr>
            <a:normAutofit/>
          </a:bodyPr>
          <a:lstStyle/>
          <a:p>
            <a:r>
              <a:rPr lang="en-GB" sz="3200" dirty="0"/>
              <a:t>Project Title -</a:t>
            </a:r>
            <a:r>
              <a:rPr lang="en-IN" sz="3200" dirty="0"/>
              <a:t>AIRBNB Hotel Booking Analysis</a:t>
            </a: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5" name="Picture 4">
            <a:extLst>
              <a:ext uri="{FF2B5EF4-FFF2-40B4-BE49-F238E27FC236}">
                <a16:creationId xmlns:a16="http://schemas.microsoft.com/office/drawing/2014/main" id="{CFFB1732-A520-7385-3453-2A6F982E9084}"/>
              </a:ext>
            </a:extLst>
          </p:cNvPr>
          <p:cNvPicPr>
            <a:picLocks noChangeAspect="1"/>
          </p:cNvPicPr>
          <p:nvPr/>
        </p:nvPicPr>
        <p:blipFill>
          <a:blip r:embed="rId3"/>
          <a:stretch>
            <a:fillRect/>
          </a:stretch>
        </p:blipFill>
        <p:spPr>
          <a:xfrm>
            <a:off x="4562516" y="4563509"/>
            <a:ext cx="4943475" cy="752475"/>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14595" y="2562461"/>
            <a:ext cx="7541465" cy="1883079"/>
          </a:xfrm>
        </p:spPr>
        <p:txBody>
          <a:bodyPr vert="horz" lIns="91440" tIns="45720" rIns="91440" bIns="45720" rtlCol="0" anchor="t">
            <a:normAutofit/>
          </a:bodyPr>
          <a:lstStyle/>
          <a:p>
            <a:pPr marL="0" indent="0">
              <a:buNone/>
            </a:pPr>
            <a:r>
              <a:rPr lang="en-US" dirty="0"/>
              <a:t>https://github.com/Tusharkapoor-oop/VOIS_AICTE_Oct2025_TUSHAR-KAPOOR</a:t>
            </a:r>
          </a:p>
          <a:p>
            <a:pPr marL="0" indent="0">
              <a:buNone/>
            </a:pPr>
            <a:r>
              <a:rPr lang="en-US" dirty="0"/>
              <a:t> </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Effect transition="in" filter="fade">
                                      <p:cBhvr>
                                        <p:cTn id="28" dur="1000"/>
                                        <p:tgtEl>
                                          <p:spTgt spid="10">
                                            <p:txEl>
                                              <p:pRg st="1" end="1"/>
                                            </p:txEl>
                                          </p:spTgt>
                                        </p:tgtEl>
                                      </p:cBhvr>
                                    </p:animEffect>
                                    <p:anim calcmode="lin" valueType="num">
                                      <p:cBhvr>
                                        <p:cTn id="29"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833043" y="1183154"/>
            <a:ext cx="4275138" cy="477520"/>
          </a:xfrm>
        </p:spPr>
        <p:txBody>
          <a:bodyPr/>
          <a:lstStyle/>
          <a:p>
            <a:pPr marL="0" indent="0">
              <a:buNone/>
            </a:pPr>
            <a:endParaRPr lang="en-IN" dirty="0"/>
          </a:p>
        </p:txBody>
      </p:sp>
      <p:pic>
        <p:nvPicPr>
          <p:cNvPr id="3" name="Picture 2" descr="A certificate of completion with a red and black text&#10;&#10;AI-generated content may be incorrect.">
            <a:extLst>
              <a:ext uri="{FF2B5EF4-FFF2-40B4-BE49-F238E27FC236}">
                <a16:creationId xmlns:a16="http://schemas.microsoft.com/office/drawing/2014/main" id="{73F0A821-643D-7716-EF79-2637FC4E1872}"/>
              </a:ext>
            </a:extLst>
          </p:cNvPr>
          <p:cNvPicPr>
            <a:picLocks noChangeAspect="1"/>
          </p:cNvPicPr>
          <p:nvPr/>
        </p:nvPicPr>
        <p:blipFill>
          <a:blip r:embed="rId3"/>
          <a:stretch>
            <a:fillRect/>
          </a:stretch>
        </p:blipFill>
        <p:spPr>
          <a:xfrm>
            <a:off x="225910" y="1183154"/>
            <a:ext cx="11645107" cy="5674846"/>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endParaRPr lang="en-IN" dirty="0"/>
          </a:p>
        </p:txBody>
      </p:sp>
      <p:pic>
        <p:nvPicPr>
          <p:cNvPr id="3" name="Picture 2" descr="A certificate of completion with a qr code">
            <a:extLst>
              <a:ext uri="{FF2B5EF4-FFF2-40B4-BE49-F238E27FC236}">
                <a16:creationId xmlns:a16="http://schemas.microsoft.com/office/drawing/2014/main" id="{FE0252D7-2143-CC8C-E0F0-01F9E8CE7E1D}"/>
              </a:ext>
            </a:extLst>
          </p:cNvPr>
          <p:cNvPicPr>
            <a:picLocks noChangeAspect="1"/>
          </p:cNvPicPr>
          <p:nvPr/>
        </p:nvPicPr>
        <p:blipFill>
          <a:blip r:embed="rId3"/>
          <a:stretch>
            <a:fillRect/>
          </a:stretch>
        </p:blipFill>
        <p:spPr>
          <a:xfrm>
            <a:off x="175098" y="1000460"/>
            <a:ext cx="11695920" cy="5857539"/>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85000" lnSpcReduction="10000"/>
          </a:bodyPr>
          <a:lstStyle/>
          <a:p>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endParaRPr lang="en-IN" dirty="0"/>
          </a:p>
          <a:p>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a:t>
            </a:r>
          </a:p>
          <a:p>
            <a:pPr marL="0" indent="0">
              <a:buNone/>
            </a:pPr>
            <a:endParaRPr lang="en-IN"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913629" y="591256"/>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286688" y="81722"/>
            <a:ext cx="6276109" cy="830997"/>
          </a:xfrm>
        </p:spPr>
        <p:txBody>
          <a:bodyPr>
            <a:normAutofit fontScale="90000"/>
          </a:bodyPr>
          <a:lstStyle/>
          <a:p>
            <a:r>
              <a:rPr lang="en-GB" dirty="0"/>
              <a:t>Project Description</a:t>
            </a:r>
            <a:br>
              <a:rPr lang="en-GB" dirty="0"/>
            </a:br>
            <a:r>
              <a:rPr lang="en-GB" dirty="0"/>
              <a:t> </a:t>
            </a:r>
            <a:r>
              <a:rPr lang="en-US" sz="1600" dirty="0"/>
              <a:t>This project involves an in-depth analysis of Netflix’s content library using data analytics and machine learning techniques. The dataset contains over 7,700 records of Movies and TV Shows, including details like title, director, cast, country, release year, rating, duration, and genres.</a:t>
            </a:r>
            <a:br>
              <a:rPr lang="en-US" sz="1600" dirty="0"/>
            </a:br>
            <a:br>
              <a:rPr lang="en-US" sz="1600" dirty="0"/>
            </a:br>
            <a:r>
              <a:rPr lang="en-US" sz="1600" dirty="0"/>
              <a:t>The goal is to explore content trends, identify popular genres and countries, detect outliers, and use machine learning models to predict whether a title is a Movie or TV Show based on key attributes.</a:t>
            </a:r>
            <a:br>
              <a:rPr lang="en-US" sz="1600" dirty="0"/>
            </a:br>
            <a:r>
              <a:rPr lang="en-US" sz="1600" dirty="0"/>
              <a:t>Key Focus Areas:</a:t>
            </a:r>
            <a:br>
              <a:rPr lang="en-US" sz="1600" dirty="0"/>
            </a:br>
            <a:r>
              <a:rPr lang="en-US" sz="1600" dirty="0"/>
              <a:t>Comparative analysis between Movies and TV Shows over time.</a:t>
            </a:r>
            <a:br>
              <a:rPr lang="en-US" sz="1600" dirty="0"/>
            </a:br>
            <a:r>
              <a:rPr lang="en-US" sz="1600" dirty="0"/>
              <a:t>Identification of most popular genres and regions contributing to Netflix’s catalog.</a:t>
            </a:r>
            <a:br>
              <a:rPr lang="en-US" sz="1600" dirty="0"/>
            </a:br>
            <a:r>
              <a:rPr lang="en-US" sz="1600" dirty="0"/>
              <a:t>Handling missing values and outliers for clean, reliable insights.</a:t>
            </a:r>
            <a:br>
              <a:rPr lang="en-US" sz="1600" dirty="0"/>
            </a:br>
            <a:r>
              <a:rPr lang="en-US" sz="1600" dirty="0"/>
              <a:t>Building predictive models (Logistic Regression &amp; Random Forest) to classify content type.</a:t>
            </a:r>
            <a:br>
              <a:rPr lang="en-US" sz="1600" dirty="0"/>
            </a:br>
            <a:r>
              <a:rPr lang="en-US" sz="1600" dirty="0"/>
              <a:t>Providing strategic recommendations to enhance Netflix’s content acquisition strategy.</a:t>
            </a:r>
            <a:br>
              <a:rPr lang="en-US" sz="1600" dirty="0"/>
            </a:br>
            <a:br>
              <a:rPr lang="en-US" sz="1600" dirty="0"/>
            </a:br>
            <a:r>
              <a:rPr lang="en-US" sz="1600" dirty="0"/>
              <a:t>Highlights:</a:t>
            </a:r>
            <a:br>
              <a:rPr lang="en-US" sz="1600" dirty="0"/>
            </a:br>
            <a:r>
              <a:rPr lang="en-US" sz="1600" dirty="0"/>
              <a:t>Visualized content distribution using interactive charts (</a:t>
            </a:r>
            <a:r>
              <a:rPr lang="en-US" sz="1600" dirty="0" err="1"/>
              <a:t>Plotly</a:t>
            </a:r>
            <a:r>
              <a:rPr lang="en-US" sz="1600" dirty="0"/>
              <a:t> &amp; Seaborn).</a:t>
            </a:r>
            <a:br>
              <a:rPr lang="en-US" sz="1600" dirty="0"/>
            </a:br>
            <a:r>
              <a:rPr lang="en-US" sz="1600" dirty="0"/>
              <a:t>Discovered evolving trends and patterns across years, genres, and countries.</a:t>
            </a:r>
            <a:br>
              <a:rPr lang="en-US" sz="1600" dirty="0"/>
            </a:br>
            <a:r>
              <a:rPr lang="en-US" sz="1600" dirty="0"/>
              <a:t>Applied data preprocessing, feature engineering, and ML-based prediction for actionable insights.</a:t>
            </a:r>
            <a:br>
              <a:rPr lang="en-US" sz="1600" dirty="0"/>
            </a:br>
            <a:br>
              <a:rPr lang="en-US" sz="1600" b="0" dirty="0"/>
            </a:br>
            <a:br>
              <a:rPr lang="en-GB" sz="1600"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83029" y="3542433"/>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6001466" y="345462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lnSpcReduction="10000"/>
          </a:bodyPr>
          <a:lstStyle/>
          <a:p>
            <a:r>
              <a:rPr lang="en-IN" b="1" dirty="0"/>
              <a:t>1. Netflix Content Strategy Team:</a:t>
            </a:r>
            <a:br>
              <a:rPr lang="en-IN" dirty="0"/>
            </a:br>
            <a:r>
              <a:rPr lang="en-IN" dirty="0"/>
              <a:t>To make data-driven decisions for content acquisition, genre focus, and international expansion.</a:t>
            </a:r>
          </a:p>
          <a:p>
            <a:r>
              <a:rPr lang="en-IN" b="1" dirty="0"/>
              <a:t>2. Data Analysts &amp; Data Scientists:</a:t>
            </a:r>
            <a:br>
              <a:rPr lang="en-IN" dirty="0"/>
            </a:br>
            <a:r>
              <a:rPr lang="en-IN" dirty="0"/>
              <a:t>For conducting exploratory data analysis (EDA), model building, and identifying key performance patterns.</a:t>
            </a:r>
          </a:p>
          <a:p>
            <a:r>
              <a:rPr lang="en-IN" b="1" dirty="0"/>
              <a:t>3. Marketing &amp; Recommendation Teams:</a:t>
            </a:r>
            <a:br>
              <a:rPr lang="en-IN" dirty="0"/>
            </a:br>
            <a:r>
              <a:rPr lang="en-IN" dirty="0"/>
              <a:t>To tailor regional marketing strategies and improve personalized content recommendations.</a:t>
            </a:r>
          </a:p>
          <a:p>
            <a:r>
              <a:rPr lang="en-IN" b="1" dirty="0"/>
              <a:t>4. Media Research &amp; Academic Institutions:</a:t>
            </a:r>
            <a:br>
              <a:rPr lang="en-IN" dirty="0"/>
            </a:br>
            <a:r>
              <a:rPr lang="en-IN" dirty="0"/>
              <a:t>For studying OTT content evolution, media consumption patterns, and global entertainment trends.</a:t>
            </a:r>
          </a:p>
          <a:p>
            <a:pPr algn="just">
              <a:lnSpc>
                <a:spcPct val="150000"/>
              </a:lnSpc>
            </a:pP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35FF5354-2C21-4C42-964D-C5A3BFB347F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5" name="Straight Connector 14">
              <a:extLst>
                <a:ext uri="{FF2B5EF4-FFF2-40B4-BE49-F238E27FC236}">
                  <a16:creationId xmlns:a16="http://schemas.microsoft.com/office/drawing/2014/main" id="{46C38D4D-417B-4289-8748-EB3B8A6B27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B948EC66-FDA9-4F74-9761-4F87538F2F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7" name="Rectangle 23">
              <a:extLst>
                <a:ext uri="{FF2B5EF4-FFF2-40B4-BE49-F238E27FC236}">
                  <a16:creationId xmlns:a16="http://schemas.microsoft.com/office/drawing/2014/main" id="{D6647D0E-FFC9-49A5-8570-9A48A5FC1F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25">
              <a:extLst>
                <a:ext uri="{FF2B5EF4-FFF2-40B4-BE49-F238E27FC236}">
                  <a16:creationId xmlns:a16="http://schemas.microsoft.com/office/drawing/2014/main" id="{D9349D3D-AD9F-4DF7-BEAF-B8D305ADEC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a:extLst>
                <a:ext uri="{FF2B5EF4-FFF2-40B4-BE49-F238E27FC236}">
                  <a16:creationId xmlns:a16="http://schemas.microsoft.com/office/drawing/2014/main" id="{38877D2F-B440-4031-959F-4E8750520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Rectangle 27">
              <a:extLst>
                <a:ext uri="{FF2B5EF4-FFF2-40B4-BE49-F238E27FC236}">
                  <a16:creationId xmlns:a16="http://schemas.microsoft.com/office/drawing/2014/main" id="{869BE8DA-4049-4B08-ABD6-16F8C0262E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1" name="Rectangle 28">
              <a:extLst>
                <a:ext uri="{FF2B5EF4-FFF2-40B4-BE49-F238E27FC236}">
                  <a16:creationId xmlns:a16="http://schemas.microsoft.com/office/drawing/2014/main" id="{4B4446B5-237B-4328-A1D2-C2525EA3ED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9">
              <a:extLst>
                <a:ext uri="{FF2B5EF4-FFF2-40B4-BE49-F238E27FC236}">
                  <a16:creationId xmlns:a16="http://schemas.microsoft.com/office/drawing/2014/main" id="{DE559DAC-EDB8-425E-A5FD-40E307035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Isosceles Triangle 22">
              <a:extLst>
                <a:ext uri="{FF2B5EF4-FFF2-40B4-BE49-F238E27FC236}">
                  <a16:creationId xmlns:a16="http://schemas.microsoft.com/office/drawing/2014/main" id="{68DEB9B7-ED80-41EB-9218-3B47B5259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Isosceles Triangle 23">
              <a:extLst>
                <a:ext uri="{FF2B5EF4-FFF2-40B4-BE49-F238E27FC236}">
                  <a16:creationId xmlns:a16="http://schemas.microsoft.com/office/drawing/2014/main" id="{9CBBD20C-6115-44EF-8CD6-A3F66D20D7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343484" y="609600"/>
            <a:ext cx="2930518" cy="1320800"/>
          </a:xfrm>
        </p:spPr>
        <p:txBody>
          <a:bodyPr vert="horz" lIns="91440" tIns="45720" rIns="91440" bIns="45720" rtlCol="0" anchor="ctr">
            <a:normAutofit/>
          </a:bodyPr>
          <a:lstStyle/>
          <a:p>
            <a:r>
              <a:rPr lang="en-US" sz="3600">
                <a:solidFill>
                  <a:schemeClr val="accent1"/>
                </a:solidFill>
              </a:rPr>
              <a:t>Technology Used</a:t>
            </a:r>
          </a:p>
        </p:txBody>
      </p:sp>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677333" y="1543392"/>
            <a:ext cx="2596281" cy="207416"/>
          </a:xfrm>
          <a:prstGeom prst="rect">
            <a:avLst/>
          </a:prstGeom>
        </p:spPr>
      </p:pic>
      <p:pic>
        <p:nvPicPr>
          <p:cNvPr id="2" name="Picture 1" descr="A cartoon of a child holding a blue tube&#10;&#10;AI-generated content may be incorrect.">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4133760" y="609600"/>
            <a:ext cx="1333186" cy="2074999"/>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6343484" y="2160589"/>
            <a:ext cx="2930517" cy="3880773"/>
          </a:xfrm>
        </p:spPr>
        <p:txBody>
          <a:bodyPr vert="horz" lIns="91440" tIns="45720" rIns="91440" bIns="45720" rtlCol="0">
            <a:normAutofit/>
          </a:bodyPr>
          <a:lstStyle/>
          <a:p>
            <a:pPr>
              <a:lnSpc>
                <a:spcPct val="90000"/>
              </a:lnSpc>
              <a:buClr>
                <a:schemeClr val="accent1"/>
              </a:buClr>
              <a:buFont typeface="Wingdings 3" charset="2"/>
              <a:buChar char=""/>
            </a:pPr>
            <a:r>
              <a:rPr lang="en-US" sz="800"/>
              <a:t>Python 3.x for data analysis scripting</a:t>
            </a:r>
          </a:p>
          <a:p>
            <a:pPr>
              <a:lnSpc>
                <a:spcPct val="90000"/>
              </a:lnSpc>
              <a:buClr>
                <a:schemeClr val="accent1"/>
              </a:buClr>
              <a:buFont typeface="Wingdings 3" charset="2"/>
              <a:buChar char=""/>
            </a:pPr>
            <a:r>
              <a:rPr lang="en-US" sz="800"/>
              <a:t>Jupyter Notebook for interactive exploration and reporting</a:t>
            </a:r>
          </a:p>
          <a:p>
            <a:pPr>
              <a:lnSpc>
                <a:spcPct val="90000"/>
              </a:lnSpc>
              <a:buClr>
                <a:schemeClr val="accent1"/>
              </a:buClr>
              <a:buFont typeface="Wingdings 3" charset="2"/>
              <a:buChar char=""/>
            </a:pPr>
            <a:r>
              <a:rPr lang="en-US" sz="800"/>
              <a:t>pandas for data loading, cleaning, transformation, and summaries</a:t>
            </a:r>
          </a:p>
          <a:p>
            <a:pPr>
              <a:lnSpc>
                <a:spcPct val="90000"/>
              </a:lnSpc>
              <a:buClr>
                <a:schemeClr val="accent1"/>
              </a:buClr>
              <a:buFont typeface="Wingdings 3" charset="2"/>
              <a:buChar char=""/>
            </a:pPr>
            <a:r>
              <a:rPr lang="en-US" sz="800"/>
              <a:t>NumPy for numerical operations and arrays</a:t>
            </a:r>
          </a:p>
          <a:p>
            <a:pPr>
              <a:lnSpc>
                <a:spcPct val="90000"/>
              </a:lnSpc>
              <a:buClr>
                <a:schemeClr val="accent1"/>
              </a:buClr>
              <a:buFont typeface="Wingdings 3" charset="2"/>
              <a:buChar char=""/>
            </a:pPr>
            <a:r>
              <a:rPr lang="en-US" sz="800"/>
              <a:t>seaborn and Matplotlib for statistical visualizations (histograms, KDE, boxplots, heatmaps, scatter)</a:t>
            </a:r>
          </a:p>
          <a:p>
            <a:pPr>
              <a:lnSpc>
                <a:spcPct val="90000"/>
              </a:lnSpc>
              <a:buClr>
                <a:schemeClr val="accent1"/>
              </a:buClr>
              <a:buFont typeface="Wingdings 3" charset="2"/>
              <a:buChar char=""/>
            </a:pPr>
            <a:r>
              <a:rPr lang="en-US" sz="800"/>
              <a:t>SciPy (trim_mean, Spearman/Pearson correlation, IQR utilities) for basic statistics</a:t>
            </a:r>
          </a:p>
          <a:p>
            <a:pPr>
              <a:lnSpc>
                <a:spcPct val="90000"/>
              </a:lnSpc>
              <a:buClr>
                <a:schemeClr val="accent1"/>
              </a:buClr>
              <a:buFont typeface="Wingdings 3" charset="2"/>
              <a:buChar char=""/>
            </a:pPr>
            <a:r>
              <a:rPr lang="en-US" sz="800"/>
              <a:t>Plotly Express (optional) for interactive charts</a:t>
            </a:r>
          </a:p>
          <a:p>
            <a:pPr>
              <a:lnSpc>
                <a:spcPct val="90000"/>
              </a:lnSpc>
              <a:buClr>
                <a:schemeClr val="accent1"/>
              </a:buClr>
              <a:buFont typeface="Wingdings 3" charset="2"/>
              <a:buChar char=""/>
            </a:pPr>
            <a:r>
              <a:rPr lang="en-US" sz="800"/>
              <a:t>datetime/pandas to_datetime for parsing and using date fields</a:t>
            </a:r>
          </a:p>
          <a:p>
            <a:pPr>
              <a:lnSpc>
                <a:spcPct val="90000"/>
              </a:lnSpc>
              <a:buClr>
                <a:schemeClr val="accent1"/>
              </a:buClr>
              <a:buFont typeface="Wingdings 3" charset="2"/>
              <a:buChar char=""/>
            </a:pPr>
            <a:r>
              <a:rPr lang="en-US" sz="800"/>
              <a:t>Git/GitHub (optional) for version control and collaboration</a:t>
            </a:r>
          </a:p>
          <a:p>
            <a:pPr lvl="1">
              <a:lnSpc>
                <a:spcPct val="90000"/>
              </a:lnSpc>
              <a:buClr>
                <a:schemeClr val="accent1"/>
              </a:buClr>
              <a:buFont typeface="Wingdings 3" charset="2"/>
              <a:buChar char=""/>
            </a:pPr>
            <a:endParaRPr lang="en-US" sz="800"/>
          </a:p>
        </p:txBody>
      </p:sp>
      <p:graphicFrame>
        <p:nvGraphicFramePr>
          <p:cNvPr id="3" name="Table 2">
            <a:extLst>
              <a:ext uri="{FF2B5EF4-FFF2-40B4-BE49-F238E27FC236}">
                <a16:creationId xmlns:a16="http://schemas.microsoft.com/office/drawing/2014/main" id="{5D22668F-AE1C-9E5E-1487-12BD0DF13AFE}"/>
              </a:ext>
            </a:extLst>
          </p:cNvPr>
          <p:cNvGraphicFramePr>
            <a:graphicFrameLocks noGrp="1"/>
          </p:cNvGraphicFramePr>
          <p:nvPr/>
        </p:nvGraphicFramePr>
        <p:xfrm>
          <a:off x="677334" y="2932623"/>
          <a:ext cx="5421164" cy="3086679"/>
        </p:xfrm>
        <a:graphic>
          <a:graphicData uri="http://schemas.openxmlformats.org/drawingml/2006/table">
            <a:tbl>
              <a:tblPr>
                <a:solidFill>
                  <a:schemeClr val="bg1"/>
                </a:solidFill>
              </a:tblPr>
              <a:tblGrid>
                <a:gridCol w="1842748">
                  <a:extLst>
                    <a:ext uri="{9D8B030D-6E8A-4147-A177-3AD203B41FA5}">
                      <a16:colId xmlns:a16="http://schemas.microsoft.com/office/drawing/2014/main" val="4127696820"/>
                    </a:ext>
                  </a:extLst>
                </a:gridCol>
                <a:gridCol w="1740765">
                  <a:extLst>
                    <a:ext uri="{9D8B030D-6E8A-4147-A177-3AD203B41FA5}">
                      <a16:colId xmlns:a16="http://schemas.microsoft.com/office/drawing/2014/main" val="332415736"/>
                    </a:ext>
                  </a:extLst>
                </a:gridCol>
                <a:gridCol w="1837651">
                  <a:extLst>
                    <a:ext uri="{9D8B030D-6E8A-4147-A177-3AD203B41FA5}">
                      <a16:colId xmlns:a16="http://schemas.microsoft.com/office/drawing/2014/main" val="2793443438"/>
                    </a:ext>
                  </a:extLst>
                </a:gridCol>
              </a:tblGrid>
              <a:tr h="258436">
                <a:tc>
                  <a:txBody>
                    <a:bodyPr/>
                    <a:lstStyle/>
                    <a:p>
                      <a:pPr>
                        <a:buNone/>
                      </a:pPr>
                      <a:r>
                        <a:rPr lang="en-IN" sz="800" cap="none" spc="0">
                          <a:solidFill>
                            <a:schemeClr val="tx1"/>
                          </a:solidFill>
                        </a:rPr>
                        <a:t>Category</a:t>
                      </a:r>
                    </a:p>
                  </a:txBody>
                  <a:tcPr marL="70979" marR="32642" marT="54599" marB="54599"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buNone/>
                      </a:pPr>
                      <a:r>
                        <a:rPr lang="en-IN" sz="800" cap="none" spc="0">
                          <a:solidFill>
                            <a:schemeClr val="tx1"/>
                          </a:solidFill>
                        </a:rPr>
                        <a:t>Tools / Technologies</a:t>
                      </a:r>
                    </a:p>
                  </a:txBody>
                  <a:tcPr marL="70979" marR="32642" marT="54599" marB="54599"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buNone/>
                      </a:pPr>
                      <a:r>
                        <a:rPr lang="en-IN" sz="800" cap="none" spc="0">
                          <a:solidFill>
                            <a:schemeClr val="tx1"/>
                          </a:solidFill>
                        </a:rPr>
                        <a:t>Purpose</a:t>
                      </a:r>
                    </a:p>
                  </a:txBody>
                  <a:tcPr marL="70979" marR="32642" marT="54599" marB="54599"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2169797921"/>
                  </a:ext>
                </a:extLst>
              </a:tr>
              <a:tr h="385835">
                <a:tc>
                  <a:txBody>
                    <a:bodyPr/>
                    <a:lstStyle/>
                    <a:p>
                      <a:pPr>
                        <a:buNone/>
                      </a:pPr>
                      <a:r>
                        <a:rPr lang="en-IN" sz="800" b="1" cap="none" spc="0">
                          <a:solidFill>
                            <a:schemeClr val="tx1"/>
                          </a:solidFill>
                        </a:rPr>
                        <a:t>Programming Language</a:t>
                      </a:r>
                      <a:endParaRPr lang="en-IN" sz="800" cap="none" spc="0">
                        <a:solidFill>
                          <a:schemeClr val="tx1"/>
                        </a:solidFill>
                      </a:endParaRPr>
                    </a:p>
                  </a:txBody>
                  <a:tcPr marL="70979" marR="32642" marT="54599" marB="54599"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buNone/>
                      </a:pPr>
                      <a:r>
                        <a:rPr lang="en-IN" sz="800" cap="none" spc="0">
                          <a:solidFill>
                            <a:schemeClr val="tx1"/>
                          </a:solidFill>
                        </a:rPr>
                        <a:t>Python</a:t>
                      </a:r>
                    </a:p>
                  </a:txBody>
                  <a:tcPr marL="70979" marR="32642" marT="54599" marB="54599"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buNone/>
                      </a:pPr>
                      <a:r>
                        <a:rPr lang="en-US" sz="800" cap="none" spc="0">
                          <a:solidFill>
                            <a:schemeClr val="tx1"/>
                          </a:solidFill>
                        </a:rPr>
                        <a:t>Data analysis, visualization, and machine learning</a:t>
                      </a:r>
                    </a:p>
                  </a:txBody>
                  <a:tcPr marL="70979" marR="32642" marT="54599" marB="54599"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1525166034"/>
                  </a:ext>
                </a:extLst>
              </a:tr>
              <a:tr h="385835">
                <a:tc>
                  <a:txBody>
                    <a:bodyPr/>
                    <a:lstStyle/>
                    <a:p>
                      <a:pPr>
                        <a:buNone/>
                      </a:pPr>
                      <a:r>
                        <a:rPr lang="en-IN" sz="800" b="1" cap="none" spc="0">
                          <a:solidFill>
                            <a:schemeClr val="tx1"/>
                          </a:solidFill>
                        </a:rPr>
                        <a:t>Data Manipulation</a:t>
                      </a:r>
                      <a:endParaRPr lang="en-IN" sz="800" cap="none" spc="0">
                        <a:solidFill>
                          <a:schemeClr val="tx1"/>
                        </a:solidFill>
                      </a:endParaRPr>
                    </a:p>
                  </a:txBody>
                  <a:tcPr marL="70979" marR="32642" marT="54599" marB="54599"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buNone/>
                      </a:pPr>
                      <a:r>
                        <a:rPr lang="en-IN" sz="800" cap="none" spc="0">
                          <a:solidFill>
                            <a:schemeClr val="tx1"/>
                          </a:solidFill>
                        </a:rPr>
                        <a:t>Pandas, NumPy</a:t>
                      </a:r>
                    </a:p>
                  </a:txBody>
                  <a:tcPr marL="70979" marR="32642" marT="54599" marB="54599"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buNone/>
                      </a:pPr>
                      <a:r>
                        <a:rPr lang="en-US" sz="800" cap="none" spc="0">
                          <a:solidFill>
                            <a:schemeClr val="tx1"/>
                          </a:solidFill>
                        </a:rPr>
                        <a:t>Data cleaning, wrangling, and feature preparation</a:t>
                      </a:r>
                    </a:p>
                  </a:txBody>
                  <a:tcPr marL="70979" marR="32642" marT="54599" marB="54599"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587853868"/>
                  </a:ext>
                </a:extLst>
              </a:tr>
              <a:tr h="385835">
                <a:tc>
                  <a:txBody>
                    <a:bodyPr/>
                    <a:lstStyle/>
                    <a:p>
                      <a:pPr>
                        <a:buNone/>
                      </a:pPr>
                      <a:r>
                        <a:rPr lang="en-IN" sz="800" b="1" cap="none" spc="0">
                          <a:solidFill>
                            <a:schemeClr val="tx1"/>
                          </a:solidFill>
                        </a:rPr>
                        <a:t>Visualization</a:t>
                      </a:r>
                      <a:endParaRPr lang="en-IN" sz="800" cap="none" spc="0">
                        <a:solidFill>
                          <a:schemeClr val="tx1"/>
                        </a:solidFill>
                      </a:endParaRPr>
                    </a:p>
                  </a:txBody>
                  <a:tcPr marL="70979" marR="32642" marT="54599" marB="54599"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buNone/>
                      </a:pPr>
                      <a:r>
                        <a:rPr lang="en-IN" sz="800" cap="none" spc="0">
                          <a:solidFill>
                            <a:schemeClr val="tx1"/>
                          </a:solidFill>
                        </a:rPr>
                        <a:t>Matplotlib, Seaborn, Plotly</a:t>
                      </a:r>
                    </a:p>
                  </a:txBody>
                  <a:tcPr marL="70979" marR="32642" marT="54599" marB="54599"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buNone/>
                      </a:pPr>
                      <a:r>
                        <a:rPr lang="en-US" sz="800" cap="none" spc="0">
                          <a:solidFill>
                            <a:schemeClr val="tx1"/>
                          </a:solidFill>
                        </a:rPr>
                        <a:t>Graphical exploration, trend analysis, and interactive dashboards</a:t>
                      </a:r>
                    </a:p>
                  </a:txBody>
                  <a:tcPr marL="70979" marR="32642" marT="54599" marB="54599"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2845938191"/>
                  </a:ext>
                </a:extLst>
              </a:tr>
              <a:tr h="513233">
                <a:tc>
                  <a:txBody>
                    <a:bodyPr/>
                    <a:lstStyle/>
                    <a:p>
                      <a:pPr>
                        <a:buNone/>
                      </a:pPr>
                      <a:r>
                        <a:rPr lang="en-IN" sz="800" b="1" cap="none" spc="0">
                          <a:solidFill>
                            <a:schemeClr val="tx1"/>
                          </a:solidFill>
                        </a:rPr>
                        <a:t>Machine Learning</a:t>
                      </a:r>
                      <a:endParaRPr lang="en-IN" sz="800" cap="none" spc="0">
                        <a:solidFill>
                          <a:schemeClr val="tx1"/>
                        </a:solidFill>
                      </a:endParaRPr>
                    </a:p>
                  </a:txBody>
                  <a:tcPr marL="70979" marR="32642" marT="54599" marB="54599"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buNone/>
                      </a:pPr>
                      <a:r>
                        <a:rPr lang="en-IN" sz="800" cap="none" spc="0">
                          <a:solidFill>
                            <a:schemeClr val="tx1"/>
                          </a:solidFill>
                        </a:rPr>
                        <a:t>Scikit-learn</a:t>
                      </a:r>
                    </a:p>
                  </a:txBody>
                  <a:tcPr marL="70979" marR="32642" marT="54599" marB="54599"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buNone/>
                      </a:pPr>
                      <a:r>
                        <a:rPr lang="en-US" sz="800" cap="none" spc="0">
                          <a:solidFill>
                            <a:schemeClr val="tx1"/>
                          </a:solidFill>
                        </a:rPr>
                        <a:t>Model building (Logistic Regression, Random Forest), evaluation, and feature importance</a:t>
                      </a:r>
                    </a:p>
                  </a:txBody>
                  <a:tcPr marL="70979" marR="32642" marT="54599" marB="54599"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3064098735"/>
                  </a:ext>
                </a:extLst>
              </a:tr>
              <a:tr h="385835">
                <a:tc>
                  <a:txBody>
                    <a:bodyPr/>
                    <a:lstStyle/>
                    <a:p>
                      <a:pPr>
                        <a:buNone/>
                      </a:pPr>
                      <a:r>
                        <a:rPr lang="en-IN" sz="800" b="1" cap="none" spc="0">
                          <a:solidFill>
                            <a:schemeClr val="tx1"/>
                          </a:solidFill>
                        </a:rPr>
                        <a:t>Statistical Analysis</a:t>
                      </a:r>
                      <a:endParaRPr lang="en-IN" sz="800" cap="none" spc="0">
                        <a:solidFill>
                          <a:schemeClr val="tx1"/>
                        </a:solidFill>
                      </a:endParaRPr>
                    </a:p>
                  </a:txBody>
                  <a:tcPr marL="70979" marR="32642" marT="54599" marB="54599"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buNone/>
                      </a:pPr>
                      <a:r>
                        <a:rPr lang="en-IN" sz="800" cap="none" spc="0">
                          <a:solidFill>
                            <a:schemeClr val="tx1"/>
                          </a:solidFill>
                        </a:rPr>
                        <a:t>SciPy</a:t>
                      </a:r>
                    </a:p>
                  </a:txBody>
                  <a:tcPr marL="70979" marR="32642" marT="54599" marB="54599"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buNone/>
                      </a:pPr>
                      <a:r>
                        <a:rPr lang="en-US" sz="800" cap="none" spc="0">
                          <a:solidFill>
                            <a:schemeClr val="tx1"/>
                          </a:solidFill>
                        </a:rPr>
                        <a:t>Outlier detection and correlation study</a:t>
                      </a:r>
                    </a:p>
                  </a:txBody>
                  <a:tcPr marL="70979" marR="32642" marT="54599" marB="54599"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3515418266"/>
                  </a:ext>
                </a:extLst>
              </a:tr>
              <a:tr h="385835">
                <a:tc>
                  <a:txBody>
                    <a:bodyPr/>
                    <a:lstStyle/>
                    <a:p>
                      <a:pPr>
                        <a:buNone/>
                      </a:pPr>
                      <a:r>
                        <a:rPr lang="en-IN" sz="800" b="1" cap="none" spc="0">
                          <a:solidFill>
                            <a:schemeClr val="tx1"/>
                          </a:solidFill>
                        </a:rPr>
                        <a:t>IDE / Environment</a:t>
                      </a:r>
                      <a:endParaRPr lang="en-IN" sz="800" cap="none" spc="0">
                        <a:solidFill>
                          <a:schemeClr val="tx1"/>
                        </a:solidFill>
                      </a:endParaRPr>
                    </a:p>
                  </a:txBody>
                  <a:tcPr marL="70979" marR="32642" marT="54599" marB="54599"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buNone/>
                      </a:pPr>
                      <a:r>
                        <a:rPr lang="en-IN" sz="800" cap="none" spc="0">
                          <a:solidFill>
                            <a:schemeClr val="tx1"/>
                          </a:solidFill>
                        </a:rPr>
                        <a:t>Jupyter Notebook</a:t>
                      </a:r>
                    </a:p>
                  </a:txBody>
                  <a:tcPr marL="70979" marR="32642" marT="54599" marB="54599"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buNone/>
                      </a:pPr>
                      <a:r>
                        <a:rPr lang="en-US" sz="800" cap="none" spc="0">
                          <a:solidFill>
                            <a:schemeClr val="tx1"/>
                          </a:solidFill>
                        </a:rPr>
                        <a:t>Development, analysis documentation, and visualization</a:t>
                      </a:r>
                    </a:p>
                  </a:txBody>
                  <a:tcPr marL="70979" marR="32642" marT="54599" marB="54599"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3790844367"/>
                  </a:ext>
                </a:extLst>
              </a:tr>
              <a:tr h="385835">
                <a:tc>
                  <a:txBody>
                    <a:bodyPr/>
                    <a:lstStyle/>
                    <a:p>
                      <a:pPr>
                        <a:buNone/>
                      </a:pPr>
                      <a:r>
                        <a:rPr lang="en-IN" sz="800" b="1" cap="none" spc="0">
                          <a:solidFill>
                            <a:schemeClr val="tx1"/>
                          </a:solidFill>
                        </a:rPr>
                        <a:t>Dataset Source</a:t>
                      </a:r>
                      <a:endParaRPr lang="en-IN" sz="800" cap="none" spc="0">
                        <a:solidFill>
                          <a:schemeClr val="tx1"/>
                        </a:solidFill>
                      </a:endParaRPr>
                    </a:p>
                  </a:txBody>
                  <a:tcPr marL="70979" marR="32642" marT="54599" marB="54599"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buNone/>
                      </a:pPr>
                      <a:r>
                        <a:rPr lang="en-IN" sz="800" cap="none" spc="0">
                          <a:solidFill>
                            <a:schemeClr val="tx1"/>
                          </a:solidFill>
                        </a:rPr>
                        <a:t>Netflix Titles Dataset (2008–2021)</a:t>
                      </a:r>
                    </a:p>
                  </a:txBody>
                  <a:tcPr marL="70979" marR="32642" marT="54599" marB="54599"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pPr>
                        <a:buNone/>
                      </a:pPr>
                      <a:r>
                        <a:rPr lang="en-US" sz="800" cap="none" spc="0">
                          <a:solidFill>
                            <a:schemeClr val="tx1"/>
                          </a:solidFill>
                        </a:rPr>
                        <a:t>Real-world content metadata used for analysis</a:t>
                      </a:r>
                    </a:p>
                  </a:txBody>
                  <a:tcPr marL="70979" marR="32642" marT="54599" marB="54599"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65728930"/>
                  </a:ext>
                </a:extLst>
              </a:tr>
            </a:tbl>
          </a:graphicData>
        </a:graphic>
      </p:graphicFrame>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7">
                                            <p:txEl>
                                              <p:pRg st="6" end="6"/>
                                            </p:txEl>
                                          </p:spTgt>
                                        </p:tgtEl>
                                        <p:attrNameLst>
                                          <p:attrName>style.visibility</p:attrName>
                                        </p:attrNameLst>
                                      </p:cBhvr>
                                      <p:to>
                                        <p:strVal val="visible"/>
                                      </p:to>
                                    </p:set>
                                    <p:animEffect transition="in" filter="fade">
                                      <p:cBhvr>
                                        <p:cTn id="56" dur="1000"/>
                                        <p:tgtEl>
                                          <p:spTgt spid="7">
                                            <p:txEl>
                                              <p:pRg st="6" end="6"/>
                                            </p:txEl>
                                          </p:spTgt>
                                        </p:tgtEl>
                                      </p:cBhvr>
                                    </p:animEffect>
                                    <p:anim calcmode="lin" valueType="num">
                                      <p:cBhvr>
                                        <p:cTn id="57"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7">
                                            <p:txEl>
                                              <p:pRg st="7" end="7"/>
                                            </p:txEl>
                                          </p:spTgt>
                                        </p:tgtEl>
                                        <p:attrNameLst>
                                          <p:attrName>style.visibility</p:attrName>
                                        </p:attrNameLst>
                                      </p:cBhvr>
                                      <p:to>
                                        <p:strVal val="visible"/>
                                      </p:to>
                                    </p:set>
                                    <p:animEffect transition="in" filter="fade">
                                      <p:cBhvr>
                                        <p:cTn id="63" dur="1000"/>
                                        <p:tgtEl>
                                          <p:spTgt spid="7">
                                            <p:txEl>
                                              <p:pRg st="7" end="7"/>
                                            </p:txEl>
                                          </p:spTgt>
                                        </p:tgtEl>
                                      </p:cBhvr>
                                    </p:animEffect>
                                    <p:anim calcmode="lin" valueType="num">
                                      <p:cBhvr>
                                        <p:cTn id="64"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7">
                                            <p:txEl>
                                              <p:pRg st="8" end="8"/>
                                            </p:txEl>
                                          </p:spTgt>
                                        </p:tgtEl>
                                        <p:attrNameLst>
                                          <p:attrName>style.visibility</p:attrName>
                                        </p:attrNameLst>
                                      </p:cBhvr>
                                      <p:to>
                                        <p:strVal val="visible"/>
                                      </p:to>
                                    </p:set>
                                    <p:animEffect transition="in" filter="fade">
                                      <p:cBhvr>
                                        <p:cTn id="70" dur="1000"/>
                                        <p:tgtEl>
                                          <p:spTgt spid="7">
                                            <p:txEl>
                                              <p:pRg st="8" end="8"/>
                                            </p:txEl>
                                          </p:spTgt>
                                        </p:tgtEl>
                                      </p:cBhvr>
                                    </p:animEffect>
                                    <p:anim calcmode="lin" valueType="num">
                                      <p:cBhvr>
                                        <p:cTn id="71"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12" name="Picture 11" descr="A screenshot of a computer program&#10;&#10;AI-generated content may be incorrect.">
            <a:extLst>
              <a:ext uri="{FF2B5EF4-FFF2-40B4-BE49-F238E27FC236}">
                <a16:creationId xmlns:a16="http://schemas.microsoft.com/office/drawing/2014/main" id="{889D0DE3-475F-6724-74F3-BDB9733BF603}"/>
              </a:ext>
            </a:extLst>
          </p:cNvPr>
          <p:cNvPicPr>
            <a:picLocks noChangeAspect="1"/>
          </p:cNvPicPr>
          <p:nvPr/>
        </p:nvPicPr>
        <p:blipFill>
          <a:blip r:embed="rId4"/>
          <a:stretch>
            <a:fillRect/>
          </a:stretch>
        </p:blipFill>
        <p:spPr>
          <a:xfrm>
            <a:off x="0" y="1359673"/>
            <a:ext cx="7156174" cy="5498327"/>
          </a:xfrm>
          <a:prstGeom prst="rect">
            <a:avLst/>
          </a:prstGeom>
        </p:spPr>
      </p:pic>
      <p:pic>
        <p:nvPicPr>
          <p:cNvPr id="14" name="Picture 13" descr="A screen shot of a computer&#10;&#10;AI-generated content may be incorrect.">
            <a:extLst>
              <a:ext uri="{FF2B5EF4-FFF2-40B4-BE49-F238E27FC236}">
                <a16:creationId xmlns:a16="http://schemas.microsoft.com/office/drawing/2014/main" id="{33E2BE36-B859-634D-8920-ACF29FF634DE}"/>
              </a:ext>
            </a:extLst>
          </p:cNvPr>
          <p:cNvPicPr>
            <a:picLocks noChangeAspect="1"/>
          </p:cNvPicPr>
          <p:nvPr/>
        </p:nvPicPr>
        <p:blipFill>
          <a:blip r:embed="rId5"/>
          <a:stretch>
            <a:fillRect/>
          </a:stretch>
        </p:blipFill>
        <p:spPr>
          <a:xfrm>
            <a:off x="6464411" y="1212700"/>
            <a:ext cx="5891275" cy="5656414"/>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91963C39-9433-02BA-5A2B-62380BFD21C5}"/>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6" name="Picture 5" descr="A screenshot of a computer&#10;&#10;AI-generated content may be incorrect.">
            <a:extLst>
              <a:ext uri="{FF2B5EF4-FFF2-40B4-BE49-F238E27FC236}">
                <a16:creationId xmlns:a16="http://schemas.microsoft.com/office/drawing/2014/main" id="{5E60B36E-7428-0106-44DF-53EB0CA42181}"/>
              </a:ext>
            </a:extLst>
          </p:cNvPr>
          <p:cNvPicPr>
            <a:picLocks noChangeAspect="1"/>
          </p:cNvPicPr>
          <p:nvPr/>
        </p:nvPicPr>
        <p:blipFill>
          <a:blip r:embed="rId4"/>
          <a:stretch>
            <a:fillRect/>
          </a:stretch>
        </p:blipFill>
        <p:spPr>
          <a:xfrm>
            <a:off x="0" y="1121134"/>
            <a:ext cx="6934912" cy="5943600"/>
          </a:xfrm>
          <a:prstGeom prst="rect">
            <a:avLst/>
          </a:prstGeom>
        </p:spPr>
      </p:pic>
      <p:pic>
        <p:nvPicPr>
          <p:cNvPr id="12" name="Picture 11" descr="A screenshot of a computer&#10;&#10;AI-generated content may be incorrect.">
            <a:extLst>
              <a:ext uri="{FF2B5EF4-FFF2-40B4-BE49-F238E27FC236}">
                <a16:creationId xmlns:a16="http://schemas.microsoft.com/office/drawing/2014/main" id="{1429FCAD-91BA-2EE9-12AB-410D21B029B2}"/>
              </a:ext>
            </a:extLst>
          </p:cNvPr>
          <p:cNvPicPr>
            <a:picLocks noChangeAspect="1"/>
          </p:cNvPicPr>
          <p:nvPr/>
        </p:nvPicPr>
        <p:blipFill>
          <a:blip r:embed="rId5"/>
          <a:stretch>
            <a:fillRect/>
          </a:stretch>
        </p:blipFill>
        <p:spPr>
          <a:xfrm>
            <a:off x="5874533" y="477078"/>
            <a:ext cx="6317467" cy="6858000"/>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1C3286AD-B268-E75A-C390-BA89A4EE730E}"/>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F6B14C4F-1746-A8AB-D262-5A993160F568}"/>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6" name="Picture 5">
            <a:extLst>
              <a:ext uri="{FF2B5EF4-FFF2-40B4-BE49-F238E27FC236}">
                <a16:creationId xmlns:a16="http://schemas.microsoft.com/office/drawing/2014/main" id="{EC39E923-1CE3-052E-DA32-6450FFCF0A6A}"/>
              </a:ext>
            </a:extLst>
          </p:cNvPr>
          <p:cNvPicPr>
            <a:picLocks noChangeAspect="1"/>
          </p:cNvPicPr>
          <p:nvPr/>
        </p:nvPicPr>
        <p:blipFill>
          <a:blip r:embed="rId4"/>
          <a:stretch>
            <a:fillRect/>
          </a:stretch>
        </p:blipFill>
        <p:spPr>
          <a:xfrm>
            <a:off x="-366202" y="1087120"/>
            <a:ext cx="6370567" cy="5577840"/>
          </a:xfrm>
          <a:prstGeom prst="rect">
            <a:avLst/>
          </a:prstGeom>
        </p:spPr>
      </p:pic>
      <p:pic>
        <p:nvPicPr>
          <p:cNvPr id="12" name="Picture 11" descr="A screenshot of a computer screen&#10;&#10;AI-generated content may be incorrect.">
            <a:extLst>
              <a:ext uri="{FF2B5EF4-FFF2-40B4-BE49-F238E27FC236}">
                <a16:creationId xmlns:a16="http://schemas.microsoft.com/office/drawing/2014/main" id="{63C0D81D-F72E-C0E2-12EB-5ADAAF828EEB}"/>
              </a:ext>
            </a:extLst>
          </p:cNvPr>
          <p:cNvPicPr>
            <a:picLocks noChangeAspect="1"/>
          </p:cNvPicPr>
          <p:nvPr/>
        </p:nvPicPr>
        <p:blipFill>
          <a:blip r:embed="rId5"/>
          <a:stretch>
            <a:fillRect/>
          </a:stretch>
        </p:blipFill>
        <p:spPr>
          <a:xfrm>
            <a:off x="5811505" y="761117"/>
            <a:ext cx="6670015" cy="5903843"/>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1BD10E-A71E-E8F6-7A17-F6280626CF6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BF2B817-0FBE-ECD9-25F9-99648EE2D6A4}"/>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11F20BC3-1F7E-13DD-4F10-94A3BD7FD618}"/>
              </a:ext>
            </a:extLst>
          </p:cNvPr>
          <p:cNvSpPr>
            <a:spLocks noGrp="1"/>
          </p:cNvSpPr>
          <p:nvPr>
            <p:ph type="title"/>
          </p:nvPr>
        </p:nvSpPr>
        <p:spPr>
          <a:xfrm>
            <a:off x="675957" y="370589"/>
            <a:ext cx="2981643" cy="830997"/>
          </a:xfrm>
        </p:spPr>
        <p:txBody>
          <a:bodyPr>
            <a:normAutofit/>
          </a:bodyPr>
          <a:lstStyle/>
          <a:p>
            <a:r>
              <a:rPr lang="en-GB" dirty="0"/>
              <a:t>RESULTS4 </a:t>
            </a:r>
            <a:endParaRPr lang="en-IN" dirty="0"/>
          </a:p>
        </p:txBody>
      </p:sp>
      <p:sp>
        <p:nvSpPr>
          <p:cNvPr id="7" name="Text Placeholder 30">
            <a:extLst>
              <a:ext uri="{FF2B5EF4-FFF2-40B4-BE49-F238E27FC236}">
                <a16:creationId xmlns:a16="http://schemas.microsoft.com/office/drawing/2014/main" id="{051B262B-5729-BEDB-F93F-1939C297BDAD}"/>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91F1E6C2-30F8-B767-B886-B62A909A2B58}"/>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1866EB1-B2AB-9760-0127-5FA96C19F4F5}"/>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C18916C1-9F4F-682F-86ED-1904001B6739}"/>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6" name="Picture 5" descr="A screenshot of a computer program&#10;&#10;AI-generated content may be incorrect.">
            <a:extLst>
              <a:ext uri="{FF2B5EF4-FFF2-40B4-BE49-F238E27FC236}">
                <a16:creationId xmlns:a16="http://schemas.microsoft.com/office/drawing/2014/main" id="{C6AFEBB9-95FE-6CC0-4EB5-84841D37F381}"/>
              </a:ext>
            </a:extLst>
          </p:cNvPr>
          <p:cNvPicPr>
            <a:picLocks noChangeAspect="1"/>
          </p:cNvPicPr>
          <p:nvPr/>
        </p:nvPicPr>
        <p:blipFill>
          <a:blip r:embed="rId4"/>
          <a:stretch>
            <a:fillRect/>
          </a:stretch>
        </p:blipFill>
        <p:spPr>
          <a:xfrm>
            <a:off x="0" y="1201586"/>
            <a:ext cx="6957391" cy="5816379"/>
          </a:xfrm>
          <a:prstGeom prst="rect">
            <a:avLst/>
          </a:prstGeom>
        </p:spPr>
      </p:pic>
      <p:pic>
        <p:nvPicPr>
          <p:cNvPr id="13" name="Picture 12" descr="A screenshot of a computer&#10;&#10;AI-generated content may be incorrect.">
            <a:extLst>
              <a:ext uri="{FF2B5EF4-FFF2-40B4-BE49-F238E27FC236}">
                <a16:creationId xmlns:a16="http://schemas.microsoft.com/office/drawing/2014/main" id="{8A39F5DB-9D5A-8F7E-101B-1F03E6F761C9}"/>
              </a:ext>
            </a:extLst>
          </p:cNvPr>
          <p:cNvPicPr>
            <a:picLocks noChangeAspect="1"/>
          </p:cNvPicPr>
          <p:nvPr/>
        </p:nvPicPr>
        <p:blipFill>
          <a:blip r:embed="rId5"/>
          <a:stretch>
            <a:fillRect/>
          </a:stretch>
        </p:blipFill>
        <p:spPr>
          <a:xfrm>
            <a:off x="3664543" y="0"/>
            <a:ext cx="8751985" cy="6858000"/>
          </a:xfrm>
          <a:prstGeom prst="rect">
            <a:avLst/>
          </a:prstGeom>
        </p:spPr>
      </p:pic>
    </p:spTree>
    <p:extLst>
      <p:ext uri="{BB962C8B-B14F-4D97-AF65-F5344CB8AC3E}">
        <p14:creationId xmlns:p14="http://schemas.microsoft.com/office/powerpoint/2010/main" val="151337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967</TotalTime>
  <Words>733</Words>
  <Application>Microsoft Office PowerPoint</Application>
  <PresentationFormat>Widescreen</PresentationFormat>
  <Paragraphs>66</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Trebuchet MS</vt:lpstr>
      <vt:lpstr>Wingdings</vt:lpstr>
      <vt:lpstr>Wingdings 3</vt:lpstr>
      <vt:lpstr>Facet</vt:lpstr>
      <vt:lpstr>Project Title -AIRBNB Hotel Booking Analysis</vt:lpstr>
      <vt:lpstr>PROBLEM  STATEMENT</vt:lpstr>
      <vt:lpstr>Project Description  This project involves an in-depth analysis of Netflix’s content library using data analytics and machine learning techniques. The dataset contains over 7,700 records of Movies and TV Shows, including details like title, director, cast, country, release year, rating, duration, and genres.  The goal is to explore content trends, identify popular genres and countries, detect outliers, and use machine learning models to predict whether a title is a Movie or TV Show based on key attributes. Key Focus Areas: Comparative analysis between Movies and TV Shows over time. Identification of most popular genres and regions contributing to Netflix’s catalog. Handling missing values and outliers for clean, reliable insights. Building predictive models (Logistic Regression &amp; Random Forest) to classify content type. Providing strategic recommendations to enhance Netflix’s content acquisition strategy.  Highlights: Visualized content distribution using interactive charts (Plotly &amp; Seaborn). Discovered evolving trends and patterns across years, genres, and countries. Applied data preprocessing, feature engineering, and ML-based prediction for actionable insights.    </vt:lpstr>
      <vt:lpstr>WHO ARE THE END USERS?</vt:lpstr>
      <vt:lpstr>Technology Used</vt:lpstr>
      <vt:lpstr>RESULTS1 </vt:lpstr>
      <vt:lpstr>RESULTS2</vt:lpstr>
      <vt:lpstr>RESULTS3 </vt:lpstr>
      <vt:lpstr>RESULTS4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TUSHAR 2401730091</cp:lastModifiedBy>
  <cp:revision>107</cp:revision>
  <dcterms:created xsi:type="dcterms:W3CDTF">2021-07-11T13:13:15Z</dcterms:created>
  <dcterms:modified xsi:type="dcterms:W3CDTF">2025-10-09T12:20:29Z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