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Title"/>
          <p:cNvPicPr>
            <a:picLocks noChangeAspect="1"/>
          </p:cNvPicPr>
          <p:nvPr/>
        </p:nvPicPr>
        <p:blipFill>
          <a:blip r:embed="rId1"/>
          <a:stretch>
            <a:fillRect/>
          </a:stretch>
        </p:blipFill>
        <p:spPr>
          <a:xfrm>
            <a:off x="635" y="635"/>
            <a:ext cx="12191365" cy="6857365"/>
          </a:xfrm>
          <a:prstGeom prst="rect">
            <a:avLst/>
          </a:prstGeom>
        </p:spPr>
      </p:pic>
      <p:sp>
        <p:nvSpPr>
          <p:cNvPr id="5" name="Text Box 4"/>
          <p:cNvSpPr txBox="1"/>
          <p:nvPr/>
        </p:nvSpPr>
        <p:spPr>
          <a:xfrm>
            <a:off x="4025265" y="3261995"/>
            <a:ext cx="7881620" cy="1511300"/>
          </a:xfrm>
          <a:prstGeom prst="rect">
            <a:avLst/>
          </a:prstGeom>
          <a:noFill/>
        </p:spPr>
        <p:txBody>
          <a:bodyPr wrap="square" rtlCol="0">
            <a:noAutofit/>
          </a:bodyPr>
          <a:p>
            <a:pPr algn="ctr"/>
            <a:r>
              <a:rPr lang="en-US" sz="3200">
                <a:ln/>
                <a:solidFill>
                  <a:schemeClr val="accent1"/>
                </a:solidFill>
                <a:effectLst>
                  <a:outerShdw blurRad="38100" dist="25400" dir="5400000" algn="ctr" rotWithShape="0">
                    <a:srgbClr val="6E747A">
                      <a:alpha val="43000"/>
                    </a:srgbClr>
                  </a:outerShdw>
                </a:effectLst>
              </a:rPr>
              <a:t>Faculty Contribution Management System</a:t>
            </a:r>
            <a:endParaRPr lang="en-US" sz="3200">
              <a:ln/>
              <a:solidFill>
                <a:schemeClr val="accent1"/>
              </a:solidFill>
              <a:effectLst>
                <a:outerShdw blurRad="38100" dist="25400" dir="5400000" algn="ctr" rotWithShape="0">
                  <a:srgbClr val="6E747A">
                    <a:alpha val="43000"/>
                  </a:srgbClr>
                </a:outerShdw>
              </a:effectLst>
            </a:endParaRPr>
          </a:p>
        </p:txBody>
      </p:sp>
      <p:sp>
        <p:nvSpPr>
          <p:cNvPr id="6" name="Text Box 5"/>
          <p:cNvSpPr txBox="1"/>
          <p:nvPr/>
        </p:nvSpPr>
        <p:spPr>
          <a:xfrm>
            <a:off x="5852795" y="4047490"/>
            <a:ext cx="4291330" cy="398780"/>
          </a:xfrm>
          <a:prstGeom prst="rect">
            <a:avLst/>
          </a:prstGeom>
          <a:noFill/>
        </p:spPr>
        <p:txBody>
          <a:bodyPr wrap="square" rtlCol="0">
            <a:spAutoFit/>
          </a:bodyPr>
          <a:p>
            <a:pPr algn="ctr"/>
            <a:r>
              <a:rPr lang="en-US" sz="2000"/>
              <a:t>Developed by : Tushar kumar</a:t>
            </a:r>
            <a:endParaRPr lang="en-US" sz="2000"/>
          </a:p>
        </p:txBody>
      </p:sp>
      <p:sp>
        <p:nvSpPr>
          <p:cNvPr id="7" name="Text Box 6"/>
          <p:cNvSpPr txBox="1"/>
          <p:nvPr/>
        </p:nvSpPr>
        <p:spPr>
          <a:xfrm>
            <a:off x="6366510" y="4846320"/>
            <a:ext cx="4064000" cy="368300"/>
          </a:xfrm>
          <a:prstGeom prst="rect">
            <a:avLst/>
          </a:prstGeom>
          <a:noFill/>
        </p:spPr>
        <p:txBody>
          <a:bodyPr wrap="square" rtlCol="0">
            <a:spAutoFit/>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 name="Content Placeholder 9" descr="A4"/>
          <p:cNvPicPr>
            <a:picLocks noChangeAspect="1"/>
          </p:cNvPicPr>
          <p:nvPr>
            <p:ph sz="half" idx="2"/>
          </p:nvPr>
        </p:nvPicPr>
        <p:blipFill>
          <a:blip r:embed="rId1"/>
          <a:stretch>
            <a:fillRect/>
          </a:stretch>
        </p:blipFill>
        <p:spPr>
          <a:xfrm>
            <a:off x="-31115" y="75565"/>
            <a:ext cx="12223115" cy="6856730"/>
          </a:xfrm>
          <a:prstGeom prst="rect">
            <a:avLst/>
          </a:prstGeom>
        </p:spPr>
      </p:pic>
      <p:sp>
        <p:nvSpPr>
          <p:cNvPr id="15" name="Text Box 14"/>
          <p:cNvSpPr txBox="1"/>
          <p:nvPr/>
        </p:nvSpPr>
        <p:spPr>
          <a:xfrm>
            <a:off x="1448435" y="3803015"/>
            <a:ext cx="5615940" cy="560070"/>
          </a:xfrm>
          <a:prstGeom prst="rect">
            <a:avLst/>
          </a:prstGeom>
          <a:noFill/>
        </p:spPr>
        <p:txBody>
          <a:bodyPr wrap="square" rtlCol="0">
            <a:noAutofit/>
          </a:bodyPr>
          <a:p>
            <a:pPr algn="l"/>
            <a:r>
              <a:rPr lang="en-US" sz="2800" b="1">
                <a:sym typeface="+mn-ea"/>
              </a:rPr>
              <a:t>Projct Supervisor : Dr.Akash Rajak</a:t>
            </a:r>
            <a:endParaRPr lang="en-US" sz="2800" b="1"/>
          </a:p>
          <a:p>
            <a:pPr algn="l"/>
            <a:endParaRPr lang="en-US" sz="2800" b="1"/>
          </a:p>
        </p:txBody>
      </p:sp>
      <p:sp>
        <p:nvSpPr>
          <p:cNvPr id="16" name="Text Box 15"/>
          <p:cNvSpPr txBox="1"/>
          <p:nvPr/>
        </p:nvSpPr>
        <p:spPr>
          <a:xfrm>
            <a:off x="1908810" y="2606040"/>
            <a:ext cx="4064000" cy="822960"/>
          </a:xfrm>
          <a:prstGeom prst="rect">
            <a:avLst/>
          </a:prstGeom>
          <a:noFill/>
        </p:spPr>
        <p:txBody>
          <a:bodyPr wrap="square" rtlCol="0">
            <a:noAutofit/>
          </a:bodyPr>
          <a:p>
            <a:pPr algn="l"/>
            <a:r>
              <a:rPr lang="en-US" sz="2400">
                <a:ln/>
                <a:solidFill>
                  <a:schemeClr val="accent1">
                    <a:lumMod val="50000"/>
                  </a:schemeClr>
                </a:solidFill>
                <a:effectLst>
                  <a:outerShdw blurRad="38100" dist="19050" dir="2700000" algn="tl" rotWithShape="0">
                    <a:schemeClr val="dk1">
                      <a:alpha val="40000"/>
                    </a:schemeClr>
                  </a:outerShdw>
                </a:effectLst>
                <a:sym typeface="+mn-ea"/>
              </a:rPr>
              <a:t>Team Leader : Tushar Kumar</a:t>
            </a:r>
            <a:endParaRPr lang="en-US" sz="2400">
              <a:ln/>
              <a:solidFill>
                <a:schemeClr val="accent1">
                  <a:lumMod val="50000"/>
                </a:schemeClr>
              </a:solidFill>
              <a:effectLst>
                <a:outerShdw blurRad="38100" dist="19050" dir="2700000" algn="tl" rotWithShape="0">
                  <a:schemeClr val="dk1">
                    <a:alpha val="40000"/>
                  </a:schemeClr>
                </a:outerShdw>
              </a:effectLst>
              <a:sym typeface="+mn-ea"/>
            </a:endParaRPr>
          </a:p>
          <a:p>
            <a:pPr algn="l"/>
            <a:r>
              <a:rPr lang="en-US" sz="2400">
                <a:ln/>
                <a:solidFill>
                  <a:schemeClr val="accent1">
                    <a:lumMod val="50000"/>
                  </a:schemeClr>
                </a:solidFill>
                <a:effectLst>
                  <a:outerShdw blurRad="38100" dist="25400" dir="5400000" algn="ctr" rotWithShape="0">
                    <a:srgbClr val="6E747A">
                      <a:alpha val="43000"/>
                    </a:srgbClr>
                  </a:outerShdw>
                </a:effectLst>
                <a:sym typeface="+mn-ea"/>
              </a:rPr>
              <a:t>Team Member : Tushar kumar </a:t>
            </a:r>
            <a:endParaRPr lang="en-US" sz="2400">
              <a:ln/>
              <a:solidFill>
                <a:schemeClr val="accent1">
                  <a:lumMod val="50000"/>
                </a:schemeClr>
              </a:solidFill>
              <a:effectLst>
                <a:outerShdw blurRad="38100" dist="25400" dir="5400000" algn="ctr" rotWithShape="0">
                  <a:srgbClr val="6E747A">
                    <a:alpha val="43000"/>
                  </a:srgbClr>
                </a:outerShdw>
              </a:effectLst>
              <a:sym typeface="+mn-ea"/>
            </a:endParaRPr>
          </a:p>
          <a:p>
            <a:pPr algn="ctr"/>
            <a:endParaRPr lang="en-US" sz="2400">
              <a:ln/>
              <a:solidFill>
                <a:schemeClr val="accent1">
                  <a:lumMod val="50000"/>
                </a:schemeClr>
              </a:solidFill>
              <a:effectLst>
                <a:outerShdw blurRad="38100" dist="25400" dir="5400000" algn="ctr" rotWithShape="0">
                  <a:srgbClr val="6E747A">
                    <a:alpha val="43000"/>
                  </a:srgbClr>
                </a:outerShdw>
              </a:effectLst>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 name="Content Placeholder 9" descr="360_F_468509203_USzTwLGFzBd39fu7q0OfV59y57BGDvZ7"/>
          <p:cNvPicPr>
            <a:picLocks noChangeAspect="1"/>
          </p:cNvPicPr>
          <p:nvPr>
            <p:ph idx="1"/>
          </p:nvPr>
        </p:nvPicPr>
        <p:blipFill>
          <a:blip r:embed="rId1"/>
          <a:stretch>
            <a:fillRect/>
          </a:stretch>
        </p:blipFill>
        <p:spPr>
          <a:xfrm>
            <a:off x="0" y="0"/>
            <a:ext cx="12191365" cy="6857365"/>
          </a:xfrm>
          <a:prstGeom prst="rect">
            <a:avLst/>
          </a:prstGeom>
        </p:spPr>
      </p:pic>
      <p:sp>
        <p:nvSpPr>
          <p:cNvPr id="12" name="Text Box 11"/>
          <p:cNvSpPr txBox="1"/>
          <p:nvPr/>
        </p:nvSpPr>
        <p:spPr>
          <a:xfrm>
            <a:off x="4254500" y="1066165"/>
            <a:ext cx="3681730" cy="583565"/>
          </a:xfrm>
          <a:prstGeom prst="rect">
            <a:avLst/>
          </a:prstGeom>
          <a:noFill/>
        </p:spPr>
        <p:txBody>
          <a:bodyPr wrap="square" rtlCol="0">
            <a:spAutoFit/>
          </a:bodyPr>
          <a:p>
            <a:pPr algn="ctr"/>
            <a:r>
              <a:rPr lang="en-US" sz="3200" b="1"/>
              <a:t>INTRODUCTION</a:t>
            </a:r>
            <a:endParaRPr lang="en-US" sz="3200" b="1"/>
          </a:p>
        </p:txBody>
      </p:sp>
      <p:sp>
        <p:nvSpPr>
          <p:cNvPr id="13" name="Text Box 12"/>
          <p:cNvSpPr txBox="1"/>
          <p:nvPr/>
        </p:nvSpPr>
        <p:spPr>
          <a:xfrm>
            <a:off x="337185" y="1751330"/>
            <a:ext cx="11255375" cy="1938020"/>
          </a:xfrm>
          <a:prstGeom prst="rect">
            <a:avLst/>
          </a:prstGeom>
          <a:noFill/>
        </p:spPr>
        <p:txBody>
          <a:bodyPr wrap="square" rtlCol="0">
            <a:spAutoFit/>
          </a:bodyPr>
          <a:p>
            <a:r>
              <a:rPr lang="en-US" sz="2000"/>
              <a:t>The Faculty Contribution Management System (FCMS) is a comprehensive software solution designed to streamline and enhance the management of faculty contributions in educational institutions. This system addresses the need for efficient tracking, assessment, and recognition of faculty members' academic, research, and administrative contributions. FCMS aims to empower institutions to effectively manage and leverage the expertise and contributions of their faculty members, ultimately fostering a culture of continuous improvement and excellence.</a:t>
            </a:r>
            <a:endParaRPr lang="en-US" sz="2000"/>
          </a:p>
        </p:txBody>
      </p:sp>
      <p:sp>
        <p:nvSpPr>
          <p:cNvPr id="14" name="Text Box 13"/>
          <p:cNvSpPr txBox="1"/>
          <p:nvPr/>
        </p:nvSpPr>
        <p:spPr>
          <a:xfrm>
            <a:off x="336550" y="3689350"/>
            <a:ext cx="11256010" cy="706755"/>
          </a:xfrm>
          <a:prstGeom prst="rect">
            <a:avLst/>
          </a:prstGeom>
          <a:noFill/>
        </p:spPr>
        <p:txBody>
          <a:bodyPr wrap="square" rtlCol="0">
            <a:spAutoFit/>
          </a:bodyPr>
          <a:p>
            <a:r>
              <a:rPr lang="en-US" sz="2000"/>
              <a:t>The FCMS is a pioneering software solution designed to revolutionize the way educational institutions track, assess, and harness the diverse contributions of their faculty members. </a:t>
            </a:r>
            <a:endParaRPr lang="en-US" sz="2000">
              <a:solidFill>
                <a:schemeClr val="bg1"/>
              </a:solidFill>
              <a:highlight>
                <a:srgbClr val="008080"/>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360_F_468509203_USzTwLGFzBd39fu7q0OfV59y57BGDvZ7"/>
          <p:cNvPicPr>
            <a:picLocks noChangeAspect="1"/>
          </p:cNvPicPr>
          <p:nvPr>
            <p:ph idx="1"/>
          </p:nvPr>
        </p:nvPicPr>
        <p:blipFill>
          <a:blip r:embed="rId1"/>
          <a:stretch>
            <a:fillRect/>
          </a:stretch>
        </p:blipFill>
        <p:spPr>
          <a:xfrm>
            <a:off x="0" y="8255"/>
            <a:ext cx="12192000" cy="6849745"/>
          </a:xfrm>
          <a:prstGeom prst="rect">
            <a:avLst/>
          </a:prstGeom>
        </p:spPr>
      </p:pic>
      <p:sp>
        <p:nvSpPr>
          <p:cNvPr id="6" name="Text Box 5"/>
          <p:cNvSpPr txBox="1"/>
          <p:nvPr/>
        </p:nvSpPr>
        <p:spPr>
          <a:xfrm>
            <a:off x="2130425" y="1036320"/>
            <a:ext cx="8087360" cy="583565"/>
          </a:xfrm>
          <a:prstGeom prst="rect">
            <a:avLst/>
          </a:prstGeom>
          <a:noFill/>
        </p:spPr>
        <p:txBody>
          <a:bodyPr wrap="square" rtlCol="0">
            <a:spAutoFit/>
          </a:bodyPr>
          <a:p>
            <a:pPr algn="ctr"/>
            <a:r>
              <a:rPr lang="en-US" sz="3200" b="1"/>
              <a:t>Technologies / Software Requirements</a:t>
            </a:r>
            <a:endParaRPr lang="en-US" sz="3200" b="1"/>
          </a:p>
        </p:txBody>
      </p:sp>
      <p:sp>
        <p:nvSpPr>
          <p:cNvPr id="7" name="Text Box 6"/>
          <p:cNvSpPr txBox="1"/>
          <p:nvPr/>
        </p:nvSpPr>
        <p:spPr>
          <a:xfrm>
            <a:off x="301625" y="1838325"/>
            <a:ext cx="11476990" cy="922020"/>
          </a:xfrm>
          <a:prstGeom prst="rect">
            <a:avLst/>
          </a:prstGeom>
          <a:noFill/>
        </p:spPr>
        <p:txBody>
          <a:bodyPr wrap="square" rtlCol="0">
            <a:spAutoFit/>
          </a:bodyPr>
          <a:p>
            <a:r>
              <a:rPr lang="en-US"/>
              <a:t>The software requirements for a Faculty Contribution Management System (FCMS) project will depend on the specific technology stack chosen for development. However, here is a general list of software requirements that are typically needed for such a project:</a:t>
            </a:r>
            <a:endParaRPr lang="en-US"/>
          </a:p>
        </p:txBody>
      </p:sp>
      <p:sp>
        <p:nvSpPr>
          <p:cNvPr id="8" name="Text Box 7"/>
          <p:cNvSpPr txBox="1"/>
          <p:nvPr/>
        </p:nvSpPr>
        <p:spPr>
          <a:xfrm>
            <a:off x="300990" y="2846070"/>
            <a:ext cx="10829925" cy="2558415"/>
          </a:xfrm>
          <a:prstGeom prst="rect">
            <a:avLst/>
          </a:prstGeom>
          <a:noFill/>
        </p:spPr>
        <p:txBody>
          <a:bodyPr wrap="square" rtlCol="0">
            <a:noAutofit/>
          </a:bodyPr>
          <a:p>
            <a:pPr marL="285750" indent="-285750">
              <a:buFont typeface="Wingdings" panose="05000000000000000000" charset="0"/>
              <a:buChar char="Ø"/>
            </a:pPr>
            <a:r>
              <a:rPr lang="en-US" b="1"/>
              <a:t>Operating System (OS):</a:t>
            </a:r>
            <a:endParaRPr lang="en-US" b="1"/>
          </a:p>
          <a:p>
            <a:pPr indent="0">
              <a:buFont typeface="+mj-lt"/>
              <a:buNone/>
            </a:pPr>
            <a:r>
              <a:rPr lang="en-US"/>
              <a:t>Depending on the technology stack, the project may require server operating systems (e.g., Linux, Windows Server) for hosting the FCMS and client operating systems (e.g., Windows, macOS) for user access.</a:t>
            </a:r>
            <a:endParaRPr lang="en-US"/>
          </a:p>
          <a:p>
            <a:pPr indent="0">
              <a:buFont typeface="+mj-lt"/>
              <a:buNone/>
            </a:pPr>
            <a:endParaRPr lang="en-US"/>
          </a:p>
          <a:p>
            <a:pPr marL="285750" indent="-285750">
              <a:buFont typeface="Wingdings" panose="05000000000000000000" charset="0"/>
              <a:buChar char="Ø"/>
            </a:pPr>
            <a:r>
              <a:rPr lang="en-US" b="1"/>
              <a:t>Web Development Frameworks:</a:t>
            </a:r>
            <a:endParaRPr lang="en-US" b="1"/>
          </a:p>
          <a:p>
            <a:pPr indent="0">
              <a:buFont typeface="+mj-lt"/>
              <a:buNone/>
            </a:pPr>
            <a:r>
              <a:rPr lang="en-US"/>
              <a:t>Frameworks such as Ruby on Rails, Django, Laravel, or Express.js may be used for building the web-based user interfaces and back-end logic of the FCMS.</a:t>
            </a:r>
            <a:endParaRPr lang="en-US"/>
          </a:p>
          <a:p>
            <a:endParaRPr lang="en-US"/>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360_F_468509203_USzTwLGFzBd39fu7q0OfV59y57BGDvZ7"/>
          <p:cNvPicPr>
            <a:picLocks noChangeAspect="1"/>
          </p:cNvPicPr>
          <p:nvPr>
            <p:ph idx="1"/>
          </p:nvPr>
        </p:nvPicPr>
        <p:blipFill>
          <a:blip r:embed="rId1"/>
          <a:stretch>
            <a:fillRect/>
          </a:stretch>
        </p:blipFill>
        <p:spPr>
          <a:xfrm>
            <a:off x="-635" y="36830"/>
            <a:ext cx="12193270" cy="6821170"/>
          </a:xfrm>
          <a:prstGeom prst="rect">
            <a:avLst/>
          </a:prstGeom>
        </p:spPr>
      </p:pic>
      <p:sp>
        <p:nvSpPr>
          <p:cNvPr id="6" name="Text Box 5"/>
          <p:cNvSpPr txBox="1"/>
          <p:nvPr/>
        </p:nvSpPr>
        <p:spPr>
          <a:xfrm>
            <a:off x="204470" y="852170"/>
            <a:ext cx="11778615" cy="922020"/>
          </a:xfrm>
          <a:prstGeom prst="rect">
            <a:avLst/>
          </a:prstGeom>
          <a:noFill/>
        </p:spPr>
        <p:txBody>
          <a:bodyPr wrap="square" rtlCol="0">
            <a:spAutoFit/>
          </a:bodyPr>
          <a:p>
            <a:pPr marL="285750" indent="-285750">
              <a:buFont typeface="Wingdings" panose="05000000000000000000" charset="0"/>
              <a:buChar char="Ø"/>
            </a:pPr>
            <a:r>
              <a:rPr lang="en-US" b="1"/>
              <a:t>Database Management System (DBMS):</a:t>
            </a:r>
            <a:endParaRPr lang="en-US" b="1"/>
          </a:p>
          <a:p>
            <a:r>
              <a:rPr lang="en-US"/>
              <a:t>Choose a relational database management system (e.g., PostgreSQL, MySQL, Oracle) or a NoSQL database (e.g., MongoDB) for storing and managing faculty contribution data.</a:t>
            </a:r>
            <a:endParaRPr lang="en-US"/>
          </a:p>
        </p:txBody>
      </p:sp>
      <p:sp>
        <p:nvSpPr>
          <p:cNvPr id="7" name="Text Box 6"/>
          <p:cNvSpPr txBox="1"/>
          <p:nvPr/>
        </p:nvSpPr>
        <p:spPr>
          <a:xfrm>
            <a:off x="204470" y="1833245"/>
            <a:ext cx="11777345" cy="922020"/>
          </a:xfrm>
          <a:prstGeom prst="rect">
            <a:avLst/>
          </a:prstGeom>
          <a:noFill/>
        </p:spPr>
        <p:txBody>
          <a:bodyPr wrap="square" rtlCol="0">
            <a:spAutoFit/>
          </a:bodyPr>
          <a:p>
            <a:pPr marL="285750" indent="-285750">
              <a:buFont typeface="Wingdings" panose="05000000000000000000" charset="0"/>
              <a:buChar char="Ø"/>
            </a:pPr>
            <a:r>
              <a:rPr lang="en-US" b="1"/>
              <a:t>Programming Languages:</a:t>
            </a:r>
            <a:endParaRPr lang="en-US" b="1"/>
          </a:p>
          <a:p>
            <a:r>
              <a:rPr lang="en-US"/>
              <a:t>Depending on the chosen framework, programming languages like Python, Ruby, PHP, Node.js, or Java may be required for development.</a:t>
            </a:r>
            <a:endParaRPr lang="en-US"/>
          </a:p>
        </p:txBody>
      </p:sp>
      <p:sp>
        <p:nvSpPr>
          <p:cNvPr id="8" name="Text Box 7"/>
          <p:cNvSpPr txBox="1"/>
          <p:nvPr/>
        </p:nvSpPr>
        <p:spPr>
          <a:xfrm>
            <a:off x="204470" y="2890520"/>
            <a:ext cx="11776710" cy="2306955"/>
          </a:xfrm>
          <a:prstGeom prst="rect">
            <a:avLst/>
          </a:prstGeom>
          <a:noFill/>
        </p:spPr>
        <p:txBody>
          <a:bodyPr wrap="square" rtlCol="0">
            <a:spAutoFit/>
          </a:bodyPr>
          <a:p>
            <a:pPr marL="285750" indent="-285750">
              <a:buFont typeface="Wingdings" panose="05000000000000000000" charset="0"/>
              <a:buChar char="Ø"/>
            </a:pPr>
            <a:r>
              <a:rPr lang="en-US" b="1"/>
              <a:t>Integrated Development Environment (IDE):</a:t>
            </a:r>
            <a:endParaRPr lang="en-US" b="1"/>
          </a:p>
          <a:p>
            <a:r>
              <a:rPr lang="en-US"/>
              <a:t>Developers will need appropriate IDEs such as Visual Studio Code, PyCharm, or Eclipse for coding, debugging, and testing.</a:t>
            </a:r>
            <a:endParaRPr lang="en-US"/>
          </a:p>
          <a:p>
            <a:endParaRPr lang="en-US"/>
          </a:p>
          <a:p>
            <a:pPr marL="285750" indent="-285750">
              <a:buFont typeface="Wingdings" panose="05000000000000000000" charset="0"/>
              <a:buChar char="Ø"/>
            </a:pPr>
            <a:r>
              <a:rPr lang="en-US" b="1"/>
              <a:t>Front-End Technologies: </a:t>
            </a:r>
            <a:r>
              <a:rPr lang="en-US"/>
              <a:t>For building the user interfaces, technologies like HTML, CSS, JavaScript (or front-end frameworks like React, Angular, or Vue.js) are essential.</a:t>
            </a:r>
            <a:endParaRPr lang="en-US"/>
          </a:p>
          <a:p>
            <a:endParaRPr lang="en-US"/>
          </a:p>
          <a:p>
            <a:pPr marL="285750" indent="-285750">
              <a:buFont typeface="Wingdings" panose="05000000000000000000" charset="0"/>
              <a:buChar char="Ø"/>
            </a:pPr>
            <a:r>
              <a:rPr lang="en-US" b="1"/>
              <a:t>Back-End Technologies: </a:t>
            </a:r>
            <a:r>
              <a:rPr lang="en-US"/>
              <a:t>Back-end logic may require scripting languages (e.g., Python, Ruby), server-side frameworks,</a:t>
            </a:r>
            <a:endParaRPr lang="en-US"/>
          </a:p>
          <a:p>
            <a:r>
              <a:rPr lang="en-US"/>
              <a:t>                                                  and middleware components.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ezgif.com-gif-maker (14)"/>
          <p:cNvPicPr>
            <a:picLocks noChangeAspect="1"/>
          </p:cNvPicPr>
          <p:nvPr>
            <p:ph idx="1"/>
          </p:nvPr>
        </p:nvPicPr>
        <p:blipFill>
          <a:blip r:embed="rId1"/>
          <a:stretch>
            <a:fillRect/>
          </a:stretch>
        </p:blipFill>
        <p:spPr>
          <a:xfrm>
            <a:off x="635" y="635"/>
            <a:ext cx="12192000" cy="685736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2464</Words>
  <Application>WPS Presentation</Application>
  <PresentationFormat>Widescreen</PresentationFormat>
  <Paragraphs>43</Paragraphs>
  <Slides>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vt:i4>
      </vt:variant>
    </vt:vector>
  </HeadingPairs>
  <TitlesOfParts>
    <vt:vector size="15" baseType="lpstr">
      <vt:lpstr>Arial</vt:lpstr>
      <vt:lpstr>SimSun</vt:lpstr>
      <vt:lpstr>Wingdings</vt:lpstr>
      <vt:lpstr>Arial Unicode MS</vt:lpstr>
      <vt:lpstr>Calibri Light</vt:lpstr>
      <vt:lpstr>Calibri</vt:lpstr>
      <vt:lpstr>Microsoft YaHei</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Lucifer</dc:creator>
  <cp:lastModifiedBy>Lucifer</cp:lastModifiedBy>
  <cp:revision>1</cp:revision>
  <dcterms:created xsi:type="dcterms:W3CDTF">2023-09-28T18:27:14Z</dcterms:created>
  <dcterms:modified xsi:type="dcterms:W3CDTF">2023-09-28T18:27:14Z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2065E55F1FCF4C458F72678DB322C47D_11</vt:lpwstr>
  </property>
  <property fmtid="{D5CDD505-2E9C-101B-9397-08002B2CF9AE}" pid="3" name="KSOProductBuildVer">
    <vt:lpwstr>1033-12.2.0.13215</vt:lpwstr>
  </property>
</Properties>
</file>