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 id="266" r:id="rId10"/>
    <p:sldId id="263"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0" y="0"/>
            <a:ext cx="12192000" cy="6858000"/>
          </a:xfrm>
          <a:prstGeom prst="rect">
            <a:avLst/>
          </a:prstGeom>
          <a:noFill/>
          <a:ln w="9525">
            <a:noFill/>
          </a:ln>
        </p:spPr>
      </p:pic>
      <p:sp>
        <p:nvSpPr>
          <p:cNvPr id="4" name="Text Box 3"/>
          <p:cNvSpPr txBox="1"/>
          <p:nvPr/>
        </p:nvSpPr>
        <p:spPr>
          <a:xfrm>
            <a:off x="6628765" y="2611120"/>
            <a:ext cx="4779010" cy="583565"/>
          </a:xfrm>
          <a:prstGeom prst="rect">
            <a:avLst/>
          </a:prstGeom>
          <a:noFill/>
        </p:spPr>
        <p:txBody>
          <a:bodyPr wrap="square" rtlCol="0">
            <a:spAutoFit/>
          </a:bodyPr>
          <a:p>
            <a:r>
              <a:rPr lang="en-US" sz="3200">
                <a:solidFill>
                  <a:schemeClr val="bg1"/>
                </a:solidFill>
              </a:rPr>
              <a:t>Computer Network Security</a:t>
            </a:r>
            <a:endParaRPr lang="en-US" sz="3200">
              <a:solidFill>
                <a:schemeClr val="bg1"/>
              </a:solidFill>
            </a:endParaRPr>
          </a:p>
        </p:txBody>
      </p:sp>
      <p:sp>
        <p:nvSpPr>
          <p:cNvPr id="5" name="Text Box 4"/>
          <p:cNvSpPr txBox="1"/>
          <p:nvPr/>
        </p:nvSpPr>
        <p:spPr>
          <a:xfrm>
            <a:off x="8415020" y="3512185"/>
            <a:ext cx="1881505" cy="737235"/>
          </a:xfrm>
          <a:prstGeom prst="rect">
            <a:avLst/>
          </a:prstGeom>
          <a:noFill/>
        </p:spPr>
        <p:txBody>
          <a:bodyPr wrap="none" rtlCol="0">
            <a:spAutoFit/>
          </a:bodyPr>
          <a:p>
            <a:r>
              <a:rPr lang="en-US">
                <a:solidFill>
                  <a:schemeClr val="bg1"/>
                </a:solidFill>
              </a:rPr>
              <a:t>Presented by</a:t>
            </a:r>
            <a:endParaRPr lang="en-US">
              <a:solidFill>
                <a:schemeClr val="bg1"/>
              </a:solidFill>
            </a:endParaRPr>
          </a:p>
          <a:p>
            <a:r>
              <a:rPr lang="en-US" sz="2400">
                <a:solidFill>
                  <a:schemeClr val="bg1"/>
                </a:solidFill>
              </a:rPr>
              <a:t>Tushar Kumar</a:t>
            </a:r>
            <a:endParaRPr lang="en-US" sz="24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0660" y="192405"/>
            <a:ext cx="11791315" cy="655955"/>
          </a:xfrm>
          <a:solidFill>
            <a:schemeClr val="accent1">
              <a:lumMod val="50000"/>
            </a:schemeClr>
          </a:solidFill>
        </p:spPr>
        <p:txBody>
          <a:bodyPr>
            <a:normAutofit fontScale="90000"/>
          </a:bodyPr>
          <a:p>
            <a:pPr algn="ctr"/>
            <a:r>
              <a:rPr lang="en-US">
                <a:solidFill>
                  <a:schemeClr val="bg1"/>
                </a:solidFill>
                <a:sym typeface="+mn-ea"/>
              </a:rPr>
              <a:t>Public Key Encryption/Decryption technique</a:t>
            </a:r>
            <a:endParaRPr lang="en-US"/>
          </a:p>
        </p:txBody>
      </p:sp>
      <p:sp>
        <p:nvSpPr>
          <p:cNvPr id="3" name="Content Placeholder 2"/>
          <p:cNvSpPr>
            <a:spLocks noGrp="1"/>
          </p:cNvSpPr>
          <p:nvPr>
            <p:ph idx="1"/>
          </p:nvPr>
        </p:nvSpPr>
        <p:spPr>
          <a:xfrm>
            <a:off x="200025" y="1310005"/>
            <a:ext cx="11791950" cy="5547995"/>
          </a:xfrm>
        </p:spPr>
        <p:txBody>
          <a:bodyPr/>
          <a:p>
            <a:r>
              <a:rPr lang="en-US"/>
              <a:t>There are two keys in public key encryption: a private key and a public key.</a:t>
            </a:r>
            <a:endParaRPr lang="en-US"/>
          </a:p>
          <a:p>
            <a:r>
              <a:rPr lang="en-US"/>
              <a:t>The private key is given to the receiver while the public key is provided to the public.</a:t>
            </a:r>
            <a:endParaRPr lang="en-US"/>
          </a:p>
          <a:p>
            <a:r>
              <a:rPr lang="en-US"/>
              <a:t>In the above figure, we see that A is sending the message to user B. 'A' uses the public key to encrypt the data while 'B' uses the private key to decrypt the data.</a:t>
            </a:r>
            <a:endParaRPr lang="en-US"/>
          </a:p>
          <a:p>
            <a:r>
              <a:rPr lang="en-US"/>
              <a:t>In public key Encryption/Decryption, the public key used by the sender is different from the private key used by the receiver.</a:t>
            </a:r>
            <a:endParaRPr lang="en-US"/>
          </a:p>
          <a:p>
            <a:r>
              <a:rPr lang="en-US"/>
              <a:t>The public key is available to the public while the private key is kept by each individual.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5425" y="125730"/>
            <a:ext cx="11751310" cy="482600"/>
          </a:xfrm>
          <a:solidFill>
            <a:schemeClr val="tx2"/>
          </a:solidFill>
        </p:spPr>
        <p:txBody>
          <a:bodyPr>
            <a:noAutofit/>
          </a:bodyPr>
          <a:p>
            <a:pPr algn="ctr"/>
            <a:r>
              <a:rPr lang="en-US" sz="3600">
                <a:solidFill>
                  <a:schemeClr val="accent4"/>
                </a:solidFill>
              </a:rPr>
              <a:t>Advantages of Public Key Encryption</a:t>
            </a:r>
            <a:endParaRPr lang="en-US" sz="3600">
              <a:solidFill>
                <a:schemeClr val="accent4"/>
              </a:solidFill>
            </a:endParaRPr>
          </a:p>
        </p:txBody>
      </p:sp>
      <p:sp>
        <p:nvSpPr>
          <p:cNvPr id="3" name="Content Placeholder 2"/>
          <p:cNvSpPr>
            <a:spLocks noGrp="1"/>
          </p:cNvSpPr>
          <p:nvPr>
            <p:ph idx="1"/>
          </p:nvPr>
        </p:nvSpPr>
        <p:spPr>
          <a:xfrm>
            <a:off x="226695" y="3336290"/>
            <a:ext cx="11750675" cy="520065"/>
          </a:xfrm>
          <a:solidFill>
            <a:schemeClr val="tx2"/>
          </a:solidFill>
        </p:spPr>
        <p:txBody>
          <a:bodyPr>
            <a:noAutofit/>
          </a:bodyPr>
          <a:p>
            <a:pPr marL="0" indent="0" algn="ctr">
              <a:buNone/>
            </a:pPr>
            <a:r>
              <a:rPr lang="en-US" sz="3600">
                <a:solidFill>
                  <a:schemeClr val="accent4"/>
                </a:solidFill>
              </a:rPr>
              <a:t>Disadvantages of Public Key Encryption</a:t>
            </a:r>
            <a:endParaRPr lang="en-US" sz="3600">
              <a:solidFill>
                <a:schemeClr val="accent4"/>
              </a:solidFill>
            </a:endParaRPr>
          </a:p>
        </p:txBody>
      </p:sp>
      <p:sp>
        <p:nvSpPr>
          <p:cNvPr id="4" name="Text Box 3"/>
          <p:cNvSpPr txBox="1"/>
          <p:nvPr/>
        </p:nvSpPr>
        <p:spPr>
          <a:xfrm>
            <a:off x="225425" y="1004570"/>
            <a:ext cx="11751310" cy="2245360"/>
          </a:xfrm>
          <a:prstGeom prst="rect">
            <a:avLst/>
          </a:prstGeom>
          <a:noFill/>
        </p:spPr>
        <p:txBody>
          <a:bodyPr wrap="square" rtlCol="0">
            <a:spAutoFit/>
          </a:bodyPr>
          <a:p>
            <a:pPr marL="285750" indent="-285750" algn="l">
              <a:buFont typeface="Arial" panose="020B0604020202020204" pitchFamily="34" charset="0"/>
              <a:buChar char="•"/>
            </a:pPr>
            <a:r>
              <a:rPr lang="en-US" sz="2000"/>
              <a:t>The main restriction of private key encryption is the sharing of a secret key.</a:t>
            </a:r>
            <a:endParaRPr lang="en-US" sz="2000"/>
          </a:p>
          <a:p>
            <a:pPr marL="285750" indent="-285750" algn="l">
              <a:buFont typeface="Arial" panose="020B0604020202020204" pitchFamily="34" charset="0"/>
              <a:buChar char="•"/>
            </a:pPr>
            <a:r>
              <a:rPr lang="en-US" sz="2000"/>
              <a:t>A third party cannot use this key.</a:t>
            </a:r>
            <a:endParaRPr lang="en-US" sz="2000"/>
          </a:p>
          <a:p>
            <a:pPr marL="285750" indent="-285750" algn="l">
              <a:buFont typeface="Arial" panose="020B0604020202020204" pitchFamily="34" charset="0"/>
              <a:buChar char="•"/>
            </a:pPr>
            <a:r>
              <a:rPr lang="en-US" sz="2000"/>
              <a:t>In public key encryption, each entity creates a pair of keys, and they keep the private one and distribute the public key.</a:t>
            </a:r>
            <a:endParaRPr lang="en-US" sz="2000"/>
          </a:p>
          <a:p>
            <a:pPr marL="285750" indent="-285750" algn="l">
              <a:buFont typeface="Arial" panose="020B0604020202020204" pitchFamily="34" charset="0"/>
              <a:buChar char="•"/>
            </a:pPr>
            <a:r>
              <a:rPr lang="en-US" sz="2000"/>
              <a:t>The number of keys in public key encryption is reduced tremendously.</a:t>
            </a:r>
            <a:endParaRPr lang="en-US" sz="2000"/>
          </a:p>
          <a:p>
            <a:pPr marL="285750" indent="-285750" algn="l">
              <a:buFont typeface="Arial" panose="020B0604020202020204" pitchFamily="34" charset="0"/>
              <a:buChar char="•"/>
            </a:pPr>
            <a:r>
              <a:rPr lang="en-US" sz="2000"/>
              <a:t>For example, for one million users to communicate, only two million keys are required, not a half-billion keys as in the case of secret key encryption.</a:t>
            </a:r>
            <a:endParaRPr lang="en-US" sz="2000"/>
          </a:p>
        </p:txBody>
      </p:sp>
      <p:sp>
        <p:nvSpPr>
          <p:cNvPr id="5" name="Text Box 4"/>
          <p:cNvSpPr txBox="1"/>
          <p:nvPr/>
        </p:nvSpPr>
        <p:spPr>
          <a:xfrm>
            <a:off x="226695" y="4273550"/>
            <a:ext cx="11750040" cy="2584450"/>
          </a:xfrm>
          <a:prstGeom prst="rect">
            <a:avLst/>
          </a:prstGeom>
          <a:noFill/>
        </p:spPr>
        <p:txBody>
          <a:bodyPr wrap="square" rtlCol="0">
            <a:spAutoFit/>
          </a:bodyPr>
          <a:p>
            <a:pPr marL="342900" indent="-342900" algn="l">
              <a:buFont typeface="Arial" panose="020B0604020202020204" pitchFamily="34" charset="0"/>
              <a:buChar char="•"/>
            </a:pPr>
            <a:r>
              <a:rPr lang="en-US" sz="2400">
                <a:solidFill>
                  <a:schemeClr val="tx2"/>
                </a:solidFill>
              </a:rPr>
              <a:t>Speed:</a:t>
            </a:r>
            <a:r>
              <a:rPr lang="en-US">
                <a:solidFill>
                  <a:schemeClr val="accent6">
                    <a:lumMod val="50000"/>
                  </a:schemeClr>
                </a:solidFill>
              </a:rPr>
              <a:t> </a:t>
            </a:r>
            <a:r>
              <a:rPr lang="en-US"/>
              <a:t>One of the major disadvantage of the public-key encryption is that it is slower than secret-key encryption. </a:t>
            </a:r>
            <a:endParaRPr lang="en-US"/>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r>
              <a:rPr lang="en-US" sz="2400">
                <a:solidFill>
                  <a:schemeClr val="accent2">
                    <a:lumMod val="50000"/>
                  </a:schemeClr>
                </a:solidFill>
              </a:rPr>
              <a:t>Authentication:</a:t>
            </a:r>
            <a:r>
              <a:rPr lang="en-US" sz="1600"/>
              <a:t> </a:t>
            </a:r>
            <a:r>
              <a:rPr lang="en-US"/>
              <a:t>A public key encryption does not have a built-in authentication. Without authentication, the message can be interpreted or intercepted without the user's knowledge.</a:t>
            </a:r>
            <a:endParaRPr lang="en-US"/>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r>
              <a:rPr lang="en-US" sz="2400">
                <a:solidFill>
                  <a:schemeClr val="accent1">
                    <a:lumMod val="75000"/>
                  </a:schemeClr>
                </a:solidFill>
              </a:rPr>
              <a:t>Inefficient:</a:t>
            </a:r>
            <a:r>
              <a:rPr lang="en-US" sz="1600"/>
              <a:t> </a:t>
            </a:r>
            <a:r>
              <a:rPr lang="en-US"/>
              <a:t>The main disadvantage of the public key is its complexity. If we want the method to be effective, large numbers are needed. But in public key encryption, converting the plaintext into ciphertext using long keys takes a lot of time.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 name="Content Placeholder 103"/>
          <p:cNvPicPr/>
          <p:nvPr>
            <p:ph idx="1"/>
          </p:nvPr>
        </p:nvPicPr>
        <p:blipFill>
          <a:blip r:embed="rId1"/>
          <a:stretch>
            <a:fillRect/>
          </a:stretch>
        </p:blipFill>
        <p:spPr>
          <a:xfrm>
            <a:off x="0" y="-635"/>
            <a:ext cx="12191365" cy="685927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2245" y="165100"/>
            <a:ext cx="11826875" cy="753110"/>
          </a:xfrm>
          <a:solidFill>
            <a:schemeClr val="accent1">
              <a:lumMod val="50000"/>
            </a:schemeClr>
          </a:solidFill>
        </p:spPr>
        <p:txBody>
          <a:bodyPr>
            <a:normAutofit fontScale="90000"/>
          </a:bodyPr>
          <a:p>
            <a:pPr algn="ctr"/>
            <a:r>
              <a:rPr lang="en-US">
                <a:solidFill>
                  <a:schemeClr val="bg1"/>
                </a:solidFill>
              </a:rPr>
              <a:t>Computer Network Security</a:t>
            </a:r>
            <a:endParaRPr lang="en-US">
              <a:solidFill>
                <a:schemeClr val="bg1"/>
              </a:solidFill>
            </a:endParaRPr>
          </a:p>
        </p:txBody>
      </p:sp>
      <p:sp>
        <p:nvSpPr>
          <p:cNvPr id="3" name="Content Placeholder 2"/>
          <p:cNvSpPr>
            <a:spLocks noGrp="1"/>
          </p:cNvSpPr>
          <p:nvPr>
            <p:ph idx="1"/>
          </p:nvPr>
        </p:nvSpPr>
        <p:spPr>
          <a:xfrm>
            <a:off x="240030" y="1366520"/>
            <a:ext cx="11826875" cy="5276215"/>
          </a:xfrm>
        </p:spPr>
        <p:txBody>
          <a:bodyPr>
            <a:noAutofit/>
          </a:bodyPr>
          <a:p>
            <a:r>
              <a:rPr lang="en-US"/>
              <a:t>Computer network security consists of measures taken by business or some organizations to monitor and prevent unauthorized access from the outside attackers.</a:t>
            </a:r>
            <a:endParaRPr lang="en-US"/>
          </a:p>
          <a:p>
            <a:endParaRPr lang="en-US"/>
          </a:p>
          <a:p>
            <a:r>
              <a:rPr lang="en-US"/>
              <a:t>Different approaches to computer network security management have different requirements depending on the size of the computer network. </a:t>
            </a:r>
            <a:endParaRPr lang="en-US"/>
          </a:p>
          <a:p>
            <a:endParaRPr lang="en-US"/>
          </a:p>
          <a:p>
            <a:r>
              <a:rPr lang="en-US"/>
              <a:t>For example, a home office requires basic network security while large businesses require high maintenance to prevent the network from malicious attacks.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Content Placeholder 100"/>
          <p:cNvPicPr/>
          <p:nvPr>
            <p:ph idx="1"/>
          </p:nvPr>
        </p:nvPicPr>
        <p:blipFill>
          <a:blip r:embed="rId1"/>
          <a:stretch>
            <a:fillRect/>
          </a:stretch>
        </p:blipFill>
        <p:spPr>
          <a:xfrm>
            <a:off x="823595" y="558165"/>
            <a:ext cx="10544810" cy="56261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5265" y="212725"/>
            <a:ext cx="11761470" cy="713740"/>
          </a:xfrm>
          <a:solidFill>
            <a:schemeClr val="bg1">
              <a:lumMod val="50000"/>
            </a:schemeClr>
          </a:solidFill>
        </p:spPr>
        <p:txBody>
          <a:bodyPr>
            <a:normAutofit fontScale="90000"/>
          </a:bodyPr>
          <a:p>
            <a:pPr algn="ctr"/>
            <a:r>
              <a:rPr lang="en-US">
                <a:solidFill>
                  <a:schemeClr val="bg1"/>
                </a:solidFill>
              </a:rPr>
              <a:t>Aspects of Network Security:</a:t>
            </a:r>
            <a:endParaRPr lang="en-US">
              <a:solidFill>
                <a:schemeClr val="bg1"/>
              </a:solidFill>
            </a:endParaRPr>
          </a:p>
        </p:txBody>
      </p:sp>
      <p:sp>
        <p:nvSpPr>
          <p:cNvPr id="3" name="Content Placeholder 2"/>
          <p:cNvSpPr>
            <a:spLocks noGrp="1"/>
          </p:cNvSpPr>
          <p:nvPr>
            <p:ph idx="1"/>
          </p:nvPr>
        </p:nvSpPr>
        <p:spPr>
          <a:xfrm>
            <a:off x="215265" y="1312545"/>
            <a:ext cx="11762105" cy="5430520"/>
          </a:xfrm>
        </p:spPr>
        <p:txBody>
          <a:bodyPr>
            <a:normAutofit lnSpcReduction="10000"/>
          </a:bodyPr>
          <a:p>
            <a:r>
              <a:rPr lang="en-US">
                <a:solidFill>
                  <a:schemeClr val="accent1">
                    <a:lumMod val="75000"/>
                  </a:schemeClr>
                </a:solidFill>
              </a:rPr>
              <a:t>Privacy:</a:t>
            </a:r>
            <a:r>
              <a:rPr lang="en-US" sz="3600" b="1"/>
              <a:t> </a:t>
            </a:r>
            <a:r>
              <a:rPr lang="en-US" sz="2000"/>
              <a:t>Privacy means both the sender and the receiver expects confidentiality. The transmitted message should be sent only to the intended receiver while the message should be opaque for other users. Only the sender and receiver should be able to understand the transmitted message as eavesdroppers can intercept the message.</a:t>
            </a:r>
            <a:endParaRPr lang="en-US" sz="2000"/>
          </a:p>
          <a:p>
            <a:endParaRPr lang="en-US"/>
          </a:p>
          <a:p>
            <a:r>
              <a:rPr lang="en-US">
                <a:solidFill>
                  <a:schemeClr val="accent1">
                    <a:lumMod val="75000"/>
                  </a:schemeClr>
                </a:solidFill>
              </a:rPr>
              <a:t>Message Integrity:</a:t>
            </a:r>
            <a:r>
              <a:rPr lang="en-US"/>
              <a:t> </a:t>
            </a:r>
            <a:r>
              <a:rPr lang="en-US" sz="2000"/>
              <a:t>Data integrity means that the data must arrive at the receiver exactly as it was sent. There must be no changes in the data content during transmission, either maliciously or accident, in a transit.</a:t>
            </a:r>
            <a:endParaRPr lang="en-US" sz="2000"/>
          </a:p>
          <a:p>
            <a:endParaRPr lang="en-US" sz="2000"/>
          </a:p>
          <a:p>
            <a:r>
              <a:rPr lang="en-US">
                <a:solidFill>
                  <a:schemeClr val="accent1">
                    <a:lumMod val="75000"/>
                  </a:schemeClr>
                </a:solidFill>
                <a:sym typeface="+mn-ea"/>
              </a:rPr>
              <a:t>End-point authentication:</a:t>
            </a:r>
            <a:r>
              <a:rPr lang="en-US" sz="2000">
                <a:sym typeface="+mn-ea"/>
              </a:rPr>
              <a:t> Authentication means that the receiver is sure of the sender?s identity, i.e., no imposter has sent the message.</a:t>
            </a:r>
            <a:endParaRPr lang="en-US" sz="2000">
              <a:sym typeface="+mn-ea"/>
            </a:endParaRPr>
          </a:p>
          <a:p>
            <a:endParaRPr lang="en-US" sz="2000"/>
          </a:p>
          <a:p>
            <a:r>
              <a:rPr lang="en-US">
                <a:solidFill>
                  <a:schemeClr val="accent1">
                    <a:lumMod val="75000"/>
                  </a:schemeClr>
                </a:solidFill>
                <a:sym typeface="+mn-ea"/>
              </a:rPr>
              <a:t>Non-Repudiation:</a:t>
            </a:r>
            <a:r>
              <a:rPr lang="en-US" sz="2000">
                <a:solidFill>
                  <a:schemeClr val="accent1">
                    <a:lumMod val="75000"/>
                  </a:schemeClr>
                </a:solidFill>
                <a:sym typeface="+mn-ea"/>
              </a:rPr>
              <a:t> </a:t>
            </a:r>
            <a:r>
              <a:rPr lang="en-US" sz="2000">
                <a:sym typeface="+mn-ea"/>
              </a:rPr>
              <a:t>Non-Repudiation means that the receiver must be able to prove that the received message has come from a specific sender. The sender must not deny sending a message that he or she send. </a:t>
            </a:r>
            <a:endParaRPr lang="en-US" sz="200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5265" y="193675"/>
            <a:ext cx="11761470" cy="608330"/>
          </a:xfrm>
          <a:solidFill>
            <a:schemeClr val="tx1">
              <a:lumMod val="50000"/>
              <a:lumOff val="50000"/>
            </a:schemeClr>
          </a:solidFill>
        </p:spPr>
        <p:txBody>
          <a:bodyPr>
            <a:normAutofit fontScale="90000"/>
          </a:bodyPr>
          <a:p>
            <a:pPr algn="ctr"/>
            <a:r>
              <a:rPr lang="en-US">
                <a:solidFill>
                  <a:schemeClr val="bg1"/>
                </a:solidFill>
              </a:rPr>
              <a:t>Encryption/Decryption</a:t>
            </a:r>
            <a:endParaRPr lang="en-US">
              <a:solidFill>
                <a:schemeClr val="bg1"/>
              </a:solidFill>
            </a:endParaRPr>
          </a:p>
        </p:txBody>
      </p:sp>
      <p:sp>
        <p:nvSpPr>
          <p:cNvPr id="3" name="Content Placeholder 2"/>
          <p:cNvSpPr>
            <a:spLocks noGrp="1"/>
          </p:cNvSpPr>
          <p:nvPr>
            <p:ph idx="1"/>
          </p:nvPr>
        </p:nvSpPr>
        <p:spPr>
          <a:xfrm>
            <a:off x="215265" y="1298575"/>
            <a:ext cx="11762105" cy="5363210"/>
          </a:xfrm>
        </p:spPr>
        <p:txBody>
          <a:bodyPr/>
          <a:p>
            <a:r>
              <a:rPr lang="en-US">
                <a:solidFill>
                  <a:schemeClr val="accent2">
                    <a:lumMod val="50000"/>
                  </a:schemeClr>
                </a:solidFill>
              </a:rPr>
              <a:t>Encryption:</a:t>
            </a:r>
            <a:r>
              <a:rPr lang="en-US"/>
              <a:t> </a:t>
            </a:r>
            <a:r>
              <a:rPr lang="en-US" sz="2000"/>
              <a:t>Encryptio</a:t>
            </a:r>
            <a:r>
              <a:rPr lang="en-US" sz="2000"/>
              <a:t>n means that the sender converts the original information into another form and sends the unintelligible message over the network.</a:t>
            </a:r>
            <a:endParaRPr lang="en-US" sz="2000"/>
          </a:p>
          <a:p>
            <a:r>
              <a:rPr lang="en-US">
                <a:solidFill>
                  <a:schemeClr val="accent2">
                    <a:lumMod val="50000"/>
                  </a:schemeClr>
                </a:solidFill>
              </a:rPr>
              <a:t>Decryption:</a:t>
            </a:r>
            <a:r>
              <a:rPr lang="en-US"/>
              <a:t> </a:t>
            </a:r>
            <a:r>
              <a:rPr lang="en-US" sz="2000"/>
              <a:t>Decryption reverses the Encryption process in order to transform the message back to the original form.</a:t>
            </a:r>
            <a:endParaRPr lang="en-US" sz="2000"/>
          </a:p>
          <a:p>
            <a:endParaRPr lang="en-US" sz="2000"/>
          </a:p>
          <a:p>
            <a:r>
              <a:rPr lang="en-US" sz="2400"/>
              <a:t>T</a:t>
            </a:r>
            <a:r>
              <a:rPr lang="en-US" sz="2400"/>
              <a:t>he data which is to be encrypted at the sender site is known as plaintext, and the encrypted data is known as ciphertext. The data is decrypted at the receiver site.</a:t>
            </a:r>
            <a:endParaRPr lang="en-US" sz="2400"/>
          </a:p>
          <a:p>
            <a:endParaRPr lang="en-US" sz="2400"/>
          </a:p>
          <a:p>
            <a:r>
              <a:rPr lang="en-US">
                <a:solidFill>
                  <a:schemeClr val="accent2">
                    <a:lumMod val="50000"/>
                  </a:schemeClr>
                </a:solidFill>
              </a:rPr>
              <a:t>There are two types of Encryption/Decryption techniques:</a:t>
            </a:r>
            <a:endParaRPr lang="en-US">
              <a:solidFill>
                <a:schemeClr val="accent2">
                  <a:lumMod val="50000"/>
                </a:schemeClr>
              </a:solidFill>
            </a:endParaRPr>
          </a:p>
          <a:p>
            <a:r>
              <a:rPr lang="en-US" sz="2400"/>
              <a:t>Privacy with secret key Encryption/Decryption</a:t>
            </a:r>
            <a:endParaRPr lang="en-US" sz="2400"/>
          </a:p>
          <a:p>
            <a:r>
              <a:rPr lang="en-US" sz="2400"/>
              <a:t>Privacy with public key Encryption/Decryption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7480" y="173355"/>
            <a:ext cx="11876405" cy="760730"/>
          </a:xfrm>
          <a:solidFill>
            <a:schemeClr val="tx1"/>
          </a:solidFill>
        </p:spPr>
        <p:txBody>
          <a:bodyPr/>
          <a:p>
            <a:pPr algn="ctr"/>
            <a:r>
              <a:rPr lang="en-US">
                <a:solidFill>
                  <a:schemeClr val="accent4"/>
                </a:solidFill>
              </a:rPr>
              <a:t>Secret Key Encryption/Decryption technique</a:t>
            </a:r>
            <a:endParaRPr lang="en-US">
              <a:solidFill>
                <a:schemeClr val="accent4"/>
              </a:solidFill>
            </a:endParaRPr>
          </a:p>
        </p:txBody>
      </p:sp>
      <p:pic>
        <p:nvPicPr>
          <p:cNvPr id="4" name="Content Placeholder 3" descr="computer-network-privacy2"/>
          <p:cNvPicPr>
            <a:picLocks noChangeAspect="1"/>
          </p:cNvPicPr>
          <p:nvPr>
            <p:ph idx="1"/>
          </p:nvPr>
        </p:nvPicPr>
        <p:blipFill>
          <a:blip r:embed="rId1"/>
          <a:stretch>
            <a:fillRect/>
          </a:stretch>
        </p:blipFill>
        <p:spPr>
          <a:xfrm>
            <a:off x="514350" y="1487170"/>
            <a:ext cx="11313795" cy="4577715"/>
          </a:xfrm>
          <a:prstGeom prst="rect">
            <a:avLst/>
          </a:prstGeom>
        </p:spPr>
      </p:pic>
      <p:sp>
        <p:nvSpPr>
          <p:cNvPr id="5" name="Text Box 4"/>
          <p:cNvSpPr txBox="1"/>
          <p:nvPr/>
        </p:nvSpPr>
        <p:spPr>
          <a:xfrm>
            <a:off x="1130300" y="2076450"/>
            <a:ext cx="1070610" cy="460375"/>
          </a:xfrm>
          <a:prstGeom prst="rect">
            <a:avLst/>
          </a:prstGeom>
          <a:noFill/>
        </p:spPr>
        <p:txBody>
          <a:bodyPr wrap="none" rtlCol="0">
            <a:spAutoFit/>
          </a:bodyPr>
          <a:p>
            <a:r>
              <a:rPr lang="en-US" sz="2400" b="1"/>
              <a:t>Sender</a:t>
            </a:r>
            <a:endParaRPr lang="en-US" sz="2400" b="1"/>
          </a:p>
        </p:txBody>
      </p:sp>
      <p:sp>
        <p:nvSpPr>
          <p:cNvPr id="6" name="Text Box 5"/>
          <p:cNvSpPr txBox="1"/>
          <p:nvPr/>
        </p:nvSpPr>
        <p:spPr>
          <a:xfrm>
            <a:off x="10101580" y="1894205"/>
            <a:ext cx="1108710" cy="460375"/>
          </a:xfrm>
          <a:prstGeom prst="rect">
            <a:avLst/>
          </a:prstGeom>
          <a:noFill/>
        </p:spPr>
        <p:txBody>
          <a:bodyPr wrap="none" rtlCol="0">
            <a:spAutoFit/>
          </a:bodyPr>
          <a:p>
            <a:r>
              <a:rPr lang="en-US" sz="2400" b="1"/>
              <a:t>Reciver</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2085" y="135890"/>
            <a:ext cx="11848465" cy="780415"/>
          </a:xfrm>
          <a:solidFill>
            <a:schemeClr val="tx1"/>
          </a:solidFill>
        </p:spPr>
        <p:txBody>
          <a:bodyPr/>
          <a:p>
            <a:pPr algn="ctr"/>
            <a:r>
              <a:rPr lang="en-US">
                <a:solidFill>
                  <a:schemeClr val="accent4"/>
                </a:solidFill>
              </a:rPr>
              <a:t>Secret Key Encryption/Decryption technique</a:t>
            </a:r>
            <a:endParaRPr lang="en-US">
              <a:solidFill>
                <a:schemeClr val="accent4"/>
              </a:solidFill>
            </a:endParaRPr>
          </a:p>
        </p:txBody>
      </p:sp>
      <p:sp>
        <p:nvSpPr>
          <p:cNvPr id="3" name="Content Placeholder 2"/>
          <p:cNvSpPr>
            <a:spLocks noGrp="1"/>
          </p:cNvSpPr>
          <p:nvPr>
            <p:ph idx="1"/>
          </p:nvPr>
        </p:nvSpPr>
        <p:spPr>
          <a:xfrm>
            <a:off x="340360" y="1490345"/>
            <a:ext cx="11675110" cy="5118735"/>
          </a:xfrm>
        </p:spPr>
        <p:txBody>
          <a:bodyPr/>
          <a:p>
            <a:r>
              <a:rPr lang="en-US"/>
              <a:t>In Secret Key Encryption/Decryption technique, the same key is used by both the parties, i.e., the sender and receiver.</a:t>
            </a:r>
            <a:endParaRPr lang="en-US"/>
          </a:p>
          <a:p>
            <a:endParaRPr lang="en-US"/>
          </a:p>
          <a:p>
            <a:r>
              <a:rPr lang="en-US"/>
              <a:t>The sender uses the secret key and encryption algorithm to encrypt the data; the receiver uses this key and decryption algorithm to decrypt the data.</a:t>
            </a:r>
            <a:endParaRPr lang="en-US"/>
          </a:p>
          <a:p>
            <a:endParaRPr lang="en-US"/>
          </a:p>
          <a:p>
            <a:r>
              <a:rPr lang="en-US"/>
              <a:t>In secret key encryption/decryption algorithm, the secret code is used by the computer to encrypt the information before it is sent over the network to another computer.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4315" y="231140"/>
            <a:ext cx="11741785" cy="579755"/>
          </a:xfrm>
          <a:solidFill>
            <a:schemeClr val="tx1"/>
          </a:solidFill>
        </p:spPr>
        <p:txBody>
          <a:bodyPr>
            <a:normAutofit fontScale="90000"/>
          </a:bodyPr>
          <a:p>
            <a:pPr algn="ctr"/>
            <a:r>
              <a:rPr lang="en-US">
                <a:solidFill>
                  <a:schemeClr val="bg1"/>
                </a:solidFill>
              </a:rPr>
              <a:t>Advantage of Secret Key Encryption</a:t>
            </a:r>
            <a:endParaRPr lang="en-US">
              <a:solidFill>
                <a:schemeClr val="bg1"/>
              </a:solidFill>
            </a:endParaRPr>
          </a:p>
        </p:txBody>
      </p:sp>
      <p:sp>
        <p:nvSpPr>
          <p:cNvPr id="3" name="Content Placeholder 2"/>
          <p:cNvSpPr>
            <a:spLocks noGrp="1"/>
          </p:cNvSpPr>
          <p:nvPr>
            <p:ph idx="1"/>
          </p:nvPr>
        </p:nvSpPr>
        <p:spPr>
          <a:xfrm>
            <a:off x="234315" y="3660775"/>
            <a:ext cx="11741785" cy="584200"/>
          </a:xfrm>
          <a:solidFill>
            <a:schemeClr val="tx1"/>
          </a:solidFill>
        </p:spPr>
        <p:txBody>
          <a:bodyPr>
            <a:normAutofit fontScale="70000"/>
          </a:bodyPr>
          <a:p>
            <a:pPr marL="0" indent="0" algn="ctr">
              <a:buNone/>
            </a:pPr>
            <a:r>
              <a:rPr lang="en-US" sz="4400">
                <a:solidFill>
                  <a:schemeClr val="bg1"/>
                </a:solidFill>
              </a:rPr>
              <a:t>Disadvantages of Secret Key Encryption</a:t>
            </a:r>
            <a:endParaRPr lang="en-US" sz="4400">
              <a:solidFill>
                <a:schemeClr val="bg1"/>
              </a:solidFill>
            </a:endParaRPr>
          </a:p>
        </p:txBody>
      </p:sp>
      <p:sp>
        <p:nvSpPr>
          <p:cNvPr id="5" name="Text Box 4"/>
          <p:cNvSpPr txBox="1"/>
          <p:nvPr/>
        </p:nvSpPr>
        <p:spPr>
          <a:xfrm>
            <a:off x="234315" y="1243330"/>
            <a:ext cx="11741785" cy="2122805"/>
          </a:xfrm>
          <a:prstGeom prst="rect">
            <a:avLst/>
          </a:prstGeom>
          <a:noFill/>
        </p:spPr>
        <p:txBody>
          <a:bodyPr wrap="square" rtlCol="0">
            <a:spAutoFit/>
          </a:bodyPr>
          <a:p>
            <a:pPr marL="285750" indent="-285750" algn="l">
              <a:buFont typeface="Arial" panose="020B0604020202020204" pitchFamily="34" charset="0"/>
              <a:buChar char="•"/>
            </a:pPr>
            <a:r>
              <a:rPr lang="en-US" sz="3200">
                <a:gradFill>
                  <a:gsLst>
                    <a:gs pos="0">
                      <a:srgbClr val="14CD68"/>
                    </a:gs>
                    <a:gs pos="100000">
                      <a:srgbClr val="0B6E38"/>
                    </a:gs>
                  </a:gsLst>
                  <a:lin scaled="0"/>
                </a:gradFill>
              </a:rPr>
              <a:t>Efficient:</a:t>
            </a:r>
            <a:r>
              <a:rPr lang="en-US" sz="3600"/>
              <a:t> </a:t>
            </a:r>
            <a:r>
              <a:rPr lang="en-US" sz="2400"/>
              <a:t>The secret key algorithms are more efficient as it takes less time to encrypt the message than to encrypt the message by using a public key encryption algorithm.</a:t>
            </a:r>
            <a:endParaRPr lang="en-US" sz="2400"/>
          </a:p>
          <a:p>
            <a:pPr marL="285750" indent="-285750" algn="l">
              <a:buFont typeface="Arial" panose="020B0604020202020204" pitchFamily="34" charset="0"/>
              <a:buChar char="•"/>
            </a:pPr>
            <a:endParaRPr lang="en-US" sz="2400"/>
          </a:p>
          <a:p>
            <a:pPr marL="285750" indent="-285750" algn="l">
              <a:buFont typeface="Arial" panose="020B0604020202020204" pitchFamily="34" charset="0"/>
              <a:buChar char="•"/>
            </a:pPr>
            <a:r>
              <a:rPr lang="en-US" sz="2400"/>
              <a:t>The reason for this is that the size of the key is small.</a:t>
            </a:r>
            <a:endParaRPr lang="en-US" sz="2400"/>
          </a:p>
          <a:p>
            <a:pPr marL="285750" indent="-285750" algn="l">
              <a:buFont typeface="Arial" panose="020B0604020202020204" pitchFamily="34" charset="0"/>
              <a:buChar char="•"/>
            </a:pPr>
            <a:r>
              <a:rPr lang="en-US" sz="2400"/>
              <a:t>Due to this reason, Secret Key Algorithms are mainly used for encryption and decryption.</a:t>
            </a:r>
            <a:endParaRPr lang="en-US" sz="2400"/>
          </a:p>
        </p:txBody>
      </p:sp>
      <p:sp>
        <p:nvSpPr>
          <p:cNvPr id="7" name="Text Box 6"/>
          <p:cNvSpPr txBox="1"/>
          <p:nvPr/>
        </p:nvSpPr>
        <p:spPr>
          <a:xfrm>
            <a:off x="234950" y="4539615"/>
            <a:ext cx="11741150" cy="1568450"/>
          </a:xfrm>
          <a:prstGeom prst="rect">
            <a:avLst/>
          </a:prstGeom>
          <a:noFill/>
        </p:spPr>
        <p:txBody>
          <a:bodyPr wrap="square" rtlCol="0">
            <a:spAutoFit/>
          </a:bodyPr>
          <a:p>
            <a:pPr marL="342900" indent="-342900" algn="l">
              <a:buFont typeface="Arial" panose="020B0604020202020204" pitchFamily="34" charset="0"/>
              <a:buChar char="•"/>
            </a:pPr>
            <a:r>
              <a:rPr lang="en-US" sz="2400"/>
              <a:t>Each pair of users must have a secret key. </a:t>
            </a:r>
            <a:endParaRPr lang="en-US" sz="2400"/>
          </a:p>
          <a:p>
            <a:pPr marL="342900" indent="-342900" algn="l">
              <a:buFont typeface="Arial" panose="020B0604020202020204" pitchFamily="34" charset="0"/>
              <a:buChar char="•"/>
            </a:pPr>
            <a:r>
              <a:rPr lang="en-US" sz="2400"/>
              <a:t>If the number of people wants to use this method in the world is N, then there are N(N-1)/2 secret keys. </a:t>
            </a:r>
            <a:endParaRPr lang="en-US" sz="2400"/>
          </a:p>
          <a:p>
            <a:pPr marL="342900" indent="-342900" algn="l">
              <a:buFont typeface="Arial" panose="020B0604020202020204" pitchFamily="34" charset="0"/>
              <a:buChar char="•"/>
            </a:pPr>
            <a:r>
              <a:rPr lang="en-US" sz="2400"/>
              <a:t>For example, for one million people, then there are half billion secret keys.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5425" y="154305"/>
            <a:ext cx="11761470" cy="636905"/>
          </a:xfrm>
          <a:solidFill>
            <a:schemeClr val="accent1">
              <a:lumMod val="50000"/>
            </a:schemeClr>
          </a:solidFill>
        </p:spPr>
        <p:txBody>
          <a:bodyPr>
            <a:normAutofit fontScale="90000"/>
          </a:bodyPr>
          <a:p>
            <a:pPr algn="ctr"/>
            <a:r>
              <a:rPr lang="en-US">
                <a:solidFill>
                  <a:schemeClr val="bg1"/>
                </a:solidFill>
              </a:rPr>
              <a:t>Public Key Encryption/Decryption technique</a:t>
            </a:r>
            <a:endParaRPr lang="en-US">
              <a:solidFill>
                <a:schemeClr val="bg1"/>
              </a:solidFill>
            </a:endParaRPr>
          </a:p>
        </p:txBody>
      </p:sp>
      <p:pic>
        <p:nvPicPr>
          <p:cNvPr id="103" name="Content Placeholder 102"/>
          <p:cNvPicPr/>
          <p:nvPr>
            <p:ph idx="1"/>
          </p:nvPr>
        </p:nvPicPr>
        <p:blipFill>
          <a:blip r:embed="rId1"/>
          <a:stretch>
            <a:fillRect/>
          </a:stretch>
        </p:blipFill>
        <p:spPr>
          <a:xfrm>
            <a:off x="225425" y="2036445"/>
            <a:ext cx="11760835" cy="435165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4874</Words>
  <Application>WPS Presentation</Application>
  <PresentationFormat>Widescreen</PresentationFormat>
  <Paragraphs>88</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Lucifer</cp:lastModifiedBy>
  <cp:revision>1</cp:revision>
  <dcterms:created xsi:type="dcterms:W3CDTF">2022-09-22T16:27:09Z</dcterms:created>
  <dcterms:modified xsi:type="dcterms:W3CDTF">2022-09-22T16:27:09Z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FFC54A0189284EFF8CE6A5F111649F07</vt:lpwstr>
  </property>
  <property fmtid="{D5CDD505-2E9C-101B-9397-08002B2CF9AE}" pid="3" name="KSOProductBuildVer">
    <vt:lpwstr>1033-11.2.0.11306</vt:lpwstr>
  </property>
</Properties>
</file>