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5" r:id="rId3"/>
    <p:sldId id="267" r:id="rId5"/>
    <p:sldId id="283" r:id="rId6"/>
    <p:sldId id="282" r:id="rId7"/>
    <p:sldId id="284" r:id="rId8"/>
    <p:sldId id="286" r:id="rId9"/>
    <p:sldId id="269" r:id="rId10"/>
    <p:sldId id="270" r:id="rId11"/>
    <p:sldId id="272" r:id="rId12"/>
    <p:sldId id="277" r:id="rId13"/>
    <p:sldId id="273" r:id="rId14"/>
    <p:sldId id="276" r:id="rId15"/>
    <p:sldId id="275" r:id="rId16"/>
    <p:sldId id="288" r:id="rId17"/>
    <p:sldId id="278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0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097151"/>
          <p:cNvPicPr/>
          <p:nvPr/>
        </p:nvPicPr>
        <p:blipFill>
          <a:blip r:embed="rId1"/>
          <a:stretch>
            <a:fillRect/>
          </a:stretch>
        </p:blipFill>
        <p:spPr>
          <a:xfrm>
            <a:off x="-673100" y="-143510"/>
            <a:ext cx="10278110" cy="7000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2097153"/>
          <p:cNvPicPr/>
          <p:nvPr/>
        </p:nvPicPr>
        <p:blipFill>
          <a:blip r:embed="rId1"/>
          <a:stretch>
            <a:fillRect/>
          </a:stretch>
        </p:blipFill>
        <p:spPr>
          <a:xfrm>
            <a:off x="433887" y="276485"/>
            <a:ext cx="8276225" cy="63050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95" y="92710"/>
            <a:ext cx="8919210" cy="483235"/>
          </a:xfrm>
          <a:solidFill>
            <a:schemeClr val="accent4">
              <a:lumMod val="75000"/>
            </a:schemeClr>
          </a:solidFill>
        </p:spPr>
        <p:txBody>
          <a:bodyPr>
            <a:normAutofit fontScale="90000"/>
          </a:bodyPr>
          <a:p>
            <a:pPr algn="ctr"/>
            <a:r>
              <a:rPr lang="en-US" sz="3200">
                <a:solidFill>
                  <a:schemeClr val="bg1"/>
                </a:solidFill>
              </a:rPr>
              <a:t>WORKING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048659" name="Content Placeholder 1048658"/>
          <p:cNvSpPr>
            <a:spLocks noGrp="1"/>
          </p:cNvSpPr>
          <p:nvPr>
            <p:ph sz="half" idx="1"/>
          </p:nvPr>
        </p:nvSpPr>
        <p:spPr>
          <a:xfrm>
            <a:off x="112395" y="916940"/>
            <a:ext cx="8919210" cy="5839460"/>
          </a:xfrm>
        </p:spPr>
        <p:txBody>
          <a:bodyPr>
            <a:noAutofit/>
          </a:bodyPr>
          <a:p>
            <a:pPr algn="l"/>
            <a:r>
              <a:rPr lang="en-GB" sz="2000"/>
              <a:t>When a computer makes a request for resources to the control node, the control node gives the user access to the resources available on the network. </a:t>
            </a:r>
            <a:endParaRPr lang="en-GB" sz="2000"/>
          </a:p>
          <a:p>
            <a:pPr algn="l"/>
            <a:r>
              <a:rPr lang="en-GB" sz="2000"/>
              <a:t>When it is not in use it should ideally contribute its resources to the network. </a:t>
            </a:r>
            <a:endParaRPr lang="en-GB" sz="2000"/>
          </a:p>
          <a:p>
            <a:pPr algn="l"/>
            <a:r>
              <a:rPr lang="en-GB" sz="2000"/>
              <a:t>Hence a normal computer on the node can swing in between being a user or a provider based on its needs.</a:t>
            </a:r>
            <a:endParaRPr lang="en-GB" sz="2000"/>
          </a:p>
          <a:p>
            <a:pPr algn="l"/>
            <a:r>
              <a:rPr lang="en-GB" sz="2000"/>
              <a:t>The nodes may consist of machines with similar platforms using the same OS called homogeneous networks, else machines with different platforms running on various different OSs called heterogeneous networks.</a:t>
            </a:r>
            <a:endParaRPr lang="en-GB" sz="2000"/>
          </a:p>
          <a:p>
            <a:pPr algn="l"/>
            <a:r>
              <a:rPr lang="en-GB" sz="2000"/>
              <a:t>This is the distinguishing part of grid computing from other distributed computing architectures. </a:t>
            </a:r>
            <a:endParaRPr lang="en-GB" sz="2000"/>
          </a:p>
          <a:p>
            <a:pPr algn="l"/>
            <a:r>
              <a:rPr lang="en-GB" sz="2000">
                <a:sym typeface="+mn-ea"/>
              </a:rPr>
              <a:t>For controlling the network and its resources a software/networking protocol is used generally known as Middleware.</a:t>
            </a:r>
            <a:endParaRPr lang="en-GB" sz="2000"/>
          </a:p>
          <a:p>
            <a:pPr algn="l"/>
            <a:r>
              <a:rPr lang="en-GB" sz="2000">
                <a:sym typeface="+mn-ea"/>
              </a:rPr>
              <a:t>This is responsible for administrating the network and the control nodes are merely its executors.</a:t>
            </a:r>
            <a:endParaRPr lang="en-GB" sz="2000"/>
          </a:p>
          <a:p>
            <a:pPr algn="l"/>
            <a:r>
              <a:rPr lang="en-GB" sz="2000">
                <a:sym typeface="+mn-ea"/>
              </a:rPr>
              <a:t>As a grid computing system should use only unused resources of a computer, it is the job of the control node that any provider is not overloaded with tasks. </a:t>
            </a:r>
            <a:endParaRPr lang="en-GB" sz="2000"/>
          </a:p>
          <a:p>
            <a:pPr algn="l"/>
            <a:endParaRPr lang="en-GB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097152"/>
          <p:cNvPicPr/>
          <p:nvPr/>
        </p:nvPicPr>
        <p:blipFill>
          <a:blip r:embed="rId1"/>
          <a:stretch>
            <a:fillRect/>
          </a:stretch>
        </p:blipFill>
        <p:spPr>
          <a:xfrm rot="21592270">
            <a:off x="542848" y="465219"/>
            <a:ext cx="8059347" cy="614336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Content Placeholder 1048662"/>
          <p:cNvSpPr>
            <a:spLocks noGrp="1"/>
          </p:cNvSpPr>
          <p:nvPr>
            <p:ph idx="1"/>
          </p:nvPr>
        </p:nvSpPr>
        <p:spPr>
          <a:xfrm>
            <a:off x="0" y="278765"/>
            <a:ext cx="9144000" cy="5328285"/>
          </a:xfrm>
        </p:spPr>
        <p:txBody>
          <a:bodyPr>
            <a:normAutofit/>
          </a:bodyPr>
          <a:p>
            <a:r>
              <a:rPr lang="en-GB" sz="2400"/>
              <a:t>The meaning of the term Grid Computing has changed over the years, according to “The Grid: Blueprint for a new computing infrastructure” by Ian Foster and Carl Kesselman published in 1999, the idea was to consume computing power like electricity is consumed from a power grid. </a:t>
            </a:r>
            <a:endParaRPr lang="en-GB" sz="2400"/>
          </a:p>
          <a:p>
            <a:r>
              <a:rPr lang="en-GB" sz="2400"/>
              <a:t>This idea is similar to the current concept of cloud computing, whereas now grid computing is viewed as a distributed collaborative network.</a:t>
            </a:r>
            <a:endParaRPr lang="en-GB" sz="2400"/>
          </a:p>
          <a:p>
            <a:r>
              <a:rPr lang="en-GB" sz="2400"/>
              <a:t> Currently, grid computing is being used in various institutions to solve a lot of mathematical, analytical, and physics problems. </a:t>
            </a:r>
            <a:endParaRPr lang="en-GB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3" name="Content Placeholder 102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6535" y="157480"/>
            <a:ext cx="8736965" cy="66998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2097154"/>
          <p:cNvPicPr/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914336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048646"/>
          <p:cNvSpPr>
            <a:spLocks noGrp="1"/>
          </p:cNvSpPr>
          <p:nvPr>
            <p:ph type="title"/>
          </p:nvPr>
        </p:nvSpPr>
        <p:spPr>
          <a:xfrm>
            <a:off x="90805" y="81915"/>
            <a:ext cx="8962390" cy="492760"/>
          </a:xfrm>
          <a:solidFill>
            <a:srgbClr val="99CCFF"/>
          </a:solidFill>
        </p:spPr>
        <p:txBody>
          <a:bodyPr>
            <a:normAutofit fontScale="90000"/>
          </a:bodyPr>
          <a:p>
            <a:pPr algn="ctr"/>
            <a:r>
              <a:rPr lang="en-US" sz="3600"/>
              <a:t>Grid Computing</a:t>
            </a:r>
            <a:endParaRPr lang="en-US" sz="3600"/>
          </a:p>
        </p:txBody>
      </p:sp>
      <p:sp>
        <p:nvSpPr>
          <p:cNvPr id="1048648" name="Content Placeholder 1048647"/>
          <p:cNvSpPr>
            <a:spLocks noGrp="1"/>
          </p:cNvSpPr>
          <p:nvPr>
            <p:ph idx="1"/>
          </p:nvPr>
        </p:nvSpPr>
        <p:spPr>
          <a:xfrm>
            <a:off x="0" y="929640"/>
            <a:ext cx="9144000" cy="3789680"/>
          </a:xfrm>
        </p:spPr>
        <p:txBody>
          <a:bodyPr/>
          <a:p>
            <a:r>
              <a:rPr lang="en-US" sz="2400"/>
              <a:t>Grid Computing can be defined as a network of computers working together to perform a task that would rather be difficult for a single machine.</a:t>
            </a:r>
            <a:endParaRPr lang="en-US" sz="2400"/>
          </a:p>
          <a:p>
            <a:r>
              <a:rPr lang="en-US" sz="2400"/>
              <a:t>All machines on that network work under the same protocol to act as a virtual supercomputer. </a:t>
            </a:r>
            <a:endParaRPr lang="en-US" sz="2400"/>
          </a:p>
          <a:p>
            <a:r>
              <a:rPr lang="en-US" sz="2400"/>
              <a:t>The task that they work on may include analyzing huge datasets or simulating situations that require high computing power.</a:t>
            </a:r>
            <a:endParaRPr lang="en-US" sz="2400"/>
          </a:p>
          <a:p>
            <a:r>
              <a:rPr lang="en-US" sz="2400"/>
              <a:t> Computers on the network contribute resources like processing power and storage capacity to the network. 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" y="92075"/>
            <a:ext cx="8977630" cy="409575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p>
            <a:pPr algn="ctr"/>
            <a:br>
              <a:rPr lang="en-US" sz="2400">
                <a:sym typeface="+mn-ea"/>
              </a:rPr>
            </a:br>
            <a:r>
              <a:rPr lang="en-US" sz="2400">
                <a:sym typeface="+mn-ea"/>
              </a:rPr>
              <a:t>Key Components of Grid Computing</a:t>
            </a:r>
            <a:br>
              <a:rPr lang="en-US" sz="2400"/>
            </a:br>
            <a:endParaRPr lang="en-US" sz="2400"/>
          </a:p>
        </p:txBody>
      </p:sp>
      <p:pic>
        <p:nvPicPr>
          <p:cNvPr id="100" name="Content Placeholder 99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668655"/>
            <a:ext cx="9144000" cy="61893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85" y="92710"/>
            <a:ext cx="8952865" cy="442595"/>
          </a:xfrm>
          <a:solidFill>
            <a:schemeClr val="accent4"/>
          </a:solidFill>
        </p:spPr>
        <p:txBody>
          <a:bodyPr>
            <a:normAutofit fontScale="90000"/>
          </a:bodyPr>
          <a:p>
            <a:pPr algn="ctr"/>
            <a:r>
              <a:rPr lang="en-US" sz="3200"/>
              <a:t>Key Components of Grid Computing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1065"/>
            <a:ext cx="9144635" cy="587057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1. </a:t>
            </a:r>
            <a:r>
              <a:rPr lang="en-US" sz="2400"/>
              <a:t>User interface :</a:t>
            </a:r>
            <a:endParaRPr lang="en-US" sz="2400"/>
          </a:p>
          <a:p>
            <a:r>
              <a:rPr lang="en-US" sz="2400"/>
              <a:t>Today, users are well-versed with web portals.They provide a single interface that allows users to view a wide variety of information.</a:t>
            </a:r>
            <a:endParaRPr lang="en-US" sz="2400"/>
          </a:p>
          <a:p>
            <a:r>
              <a:rPr lang="en-US" sz="2400"/>
              <a:t> Similarly, a grid portal offers an interface that enables users to launch applications with resources provided by the grid. 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2. Security :</a:t>
            </a:r>
            <a:endParaRPr lang="en-US" sz="2400"/>
          </a:p>
          <a:p>
            <a:r>
              <a:rPr lang="en-US" sz="2400"/>
              <a:t>Security is one of the major concerns for grid computing environments. Security mechanisms can include authentication, authorization, data encryption, and others.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3. Scheduler :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When you want to run specific tasks concurrently that require inter-process communication, the job scheduler would suffice to coordinate the execution of different subtasks.</a:t>
            </a:r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109220"/>
            <a:ext cx="8960485" cy="499745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p>
            <a:pPr algn="ctr"/>
            <a:br>
              <a:rPr lang="en-US" sz="2800">
                <a:sym typeface="+mn-ea"/>
              </a:rPr>
            </a:br>
            <a:r>
              <a:rPr lang="en-US" sz="2800">
                <a:solidFill>
                  <a:schemeClr val="tx1"/>
                </a:solidFill>
                <a:sym typeface="+mn-ea"/>
              </a:rPr>
              <a:t>Key Components of Grid Computing</a:t>
            </a:r>
            <a:br>
              <a:rPr lang="en-US" sz="2800">
                <a:solidFill>
                  <a:schemeClr val="tx1"/>
                </a:solidFill>
              </a:rPr>
            </a:b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05" y="949960"/>
            <a:ext cx="8910320" cy="5907405"/>
          </a:xfrm>
        </p:spPr>
        <p:txBody>
          <a:bodyPr/>
          <a:p>
            <a:pPr marL="0" indent="0">
              <a:buNone/>
            </a:pPr>
            <a:r>
              <a:rPr lang="en-US" sz="2400"/>
              <a:t>4. Data management : </a:t>
            </a:r>
            <a:endParaRPr lang="en-US" sz="2400"/>
          </a:p>
          <a:p>
            <a:r>
              <a:rPr lang="en-US" sz="2400"/>
              <a:t>Data management is crucial for grid environments. A secure and reliable mechanism to move or make any data or application module accessible to various nodes within the grid is necessary. </a:t>
            </a:r>
            <a:endParaRPr lang="en-US" sz="2400"/>
          </a:p>
          <a:p>
            <a:r>
              <a:rPr lang="en-US" sz="2400"/>
              <a:t>Consider the Globus toolkit — an open-source toolkit for grid computing. </a:t>
            </a:r>
            <a:endParaRPr lang="en-US" sz="2400"/>
          </a:p>
          <a:p>
            <a:endParaRPr lang="en-US" sz="2400"/>
          </a:p>
          <a:p>
            <a:pPr marL="0" indent="0">
              <a:buNone/>
            </a:pPr>
            <a:r>
              <a:rPr lang="en-US" sz="2400"/>
              <a:t>5. Workload &amp; resource management : </a:t>
            </a:r>
            <a:endParaRPr lang="en-US" sz="2400"/>
          </a:p>
          <a:p>
            <a:r>
              <a:rPr lang="en-US" sz="2400"/>
              <a:t>The workload &amp; resource component enables the actual launch of a job on a particular resource, checks its status, and retrieves the results when the job is complete.</a:t>
            </a:r>
            <a:endParaRPr lang="en-US" sz="2400"/>
          </a:p>
          <a:p>
            <a:r>
              <a:rPr lang="en-US" sz="2400"/>
              <a:t> Say a user wants to execute an application on the grid. In that case, the application should be aware of the available resources on the grid to take up the workload. </a:t>
            </a: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" name="Content Placeholder 10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37310" y="0"/>
            <a:ext cx="6697980" cy="68573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048649"/>
          <p:cNvSpPr>
            <a:spLocks noGrp="1"/>
          </p:cNvSpPr>
          <p:nvPr>
            <p:ph type="title"/>
          </p:nvPr>
        </p:nvSpPr>
        <p:spPr>
          <a:xfrm>
            <a:off x="69215" y="50800"/>
            <a:ext cx="9005570" cy="475615"/>
          </a:xfrm>
          <a:solidFill>
            <a:srgbClr val="C0C0C0"/>
          </a:solidFill>
        </p:spPr>
        <p:txBody>
          <a:bodyPr>
            <a:normAutofit fontScale="90000"/>
          </a:bodyPr>
          <a:p>
            <a:pPr algn="ctr"/>
            <a:r>
              <a:rPr lang="en-US" sz="3200"/>
              <a:t>Advantages of Grid Computing</a:t>
            </a:r>
            <a:endParaRPr lang="en-US" sz="3200"/>
          </a:p>
        </p:txBody>
      </p:sp>
      <p:sp>
        <p:nvSpPr>
          <p:cNvPr id="1048651" name="Content Placeholder 1048650"/>
          <p:cNvSpPr>
            <a:spLocks noGrp="1"/>
          </p:cNvSpPr>
          <p:nvPr>
            <p:ph idx="1"/>
          </p:nvPr>
        </p:nvSpPr>
        <p:spPr>
          <a:xfrm>
            <a:off x="69850" y="851535"/>
            <a:ext cx="9004935" cy="5928360"/>
          </a:xfrm>
        </p:spPr>
        <p:txBody>
          <a:bodyPr/>
          <a:p>
            <a:r>
              <a:rPr lang="en-US" sz="2400"/>
              <a:t>It is not centralized, as there are no servers required, except the control node which is just used for controlling and not for processing.</a:t>
            </a:r>
            <a:endParaRPr lang="en-GB" sz="2400"/>
          </a:p>
          <a:p>
            <a:r>
              <a:rPr lang="en-US" sz="2400"/>
              <a:t>Multiple heterogeneous machines i.e. machines with different Operating Systems can use a single grid computing network.</a:t>
            </a:r>
            <a:endParaRPr lang="en-GB" sz="2400"/>
          </a:p>
          <a:p>
            <a:r>
              <a:rPr lang="en-US" sz="2400"/>
              <a:t>Tasks can be performed parallelly across various physical locations and the users don’t have to pay for them (with money).</a:t>
            </a:r>
            <a:endParaRPr 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048651"/>
          <p:cNvSpPr>
            <a:spLocks noGrp="1"/>
          </p:cNvSpPr>
          <p:nvPr>
            <p:ph type="title"/>
          </p:nvPr>
        </p:nvSpPr>
        <p:spPr>
          <a:xfrm>
            <a:off x="112395" y="92075"/>
            <a:ext cx="8919210" cy="426085"/>
          </a:xfrm>
          <a:solidFill>
            <a:srgbClr val="CCFECC"/>
          </a:solidFill>
        </p:spPr>
        <p:txBody>
          <a:bodyPr>
            <a:noAutofit/>
          </a:bodyPr>
          <a:p>
            <a:pPr algn="ctr"/>
            <a:r>
              <a:rPr lang="en-US" sz="2800"/>
              <a:t>Disadvantages of Grid Computing</a:t>
            </a:r>
            <a:endParaRPr lang="en-US" sz="2800"/>
          </a:p>
        </p:txBody>
      </p:sp>
      <p:sp>
        <p:nvSpPr>
          <p:cNvPr id="1048653" name="Content Placeholder 1048652"/>
          <p:cNvSpPr>
            <a:spLocks noGrp="1"/>
          </p:cNvSpPr>
          <p:nvPr>
            <p:ph idx="1"/>
          </p:nvPr>
        </p:nvSpPr>
        <p:spPr>
          <a:xfrm>
            <a:off x="113030" y="876300"/>
            <a:ext cx="8402320" cy="5300980"/>
          </a:xfrm>
        </p:spPr>
        <p:txBody>
          <a:bodyPr/>
          <a:p>
            <a:r>
              <a:rPr lang="en-US" sz="2400"/>
              <a:t>The software of the grid is still in the involution stage.</a:t>
            </a:r>
            <a:endParaRPr lang="en-GB" sz="2400"/>
          </a:p>
          <a:p>
            <a:r>
              <a:rPr lang="en-US" sz="2400"/>
              <a:t>A super fast interconnect between computer resources is the need of hour.</a:t>
            </a:r>
            <a:endParaRPr lang="en-GB" sz="2400"/>
          </a:p>
          <a:p>
            <a:r>
              <a:rPr lang="en-US" sz="2400"/>
              <a:t>Licensing across many servers may make it prohibitive for some applications.</a:t>
            </a:r>
            <a:endParaRPr lang="en-GB" sz="2400"/>
          </a:p>
          <a:p>
            <a:r>
              <a:rPr lang="en-US" sz="2400"/>
              <a:t>Many groups are reluctant with sharing resources .</a:t>
            </a:r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048655"/>
          <p:cNvSpPr>
            <a:spLocks noGrp="1"/>
          </p:cNvSpPr>
          <p:nvPr>
            <p:ph type="title"/>
          </p:nvPr>
        </p:nvSpPr>
        <p:spPr>
          <a:xfrm>
            <a:off x="119380" y="90805"/>
            <a:ext cx="8940800" cy="500380"/>
          </a:xfrm>
          <a:solidFill>
            <a:srgbClr val="FFE5E5"/>
          </a:solidFill>
        </p:spPr>
        <p:txBody>
          <a:bodyPr>
            <a:noAutofit/>
          </a:bodyPr>
          <a:p>
            <a:pPr algn="ctr"/>
            <a:r>
              <a:rPr lang="en-US" altLang="en-GB" sz="2800"/>
              <a:t>GRID COMPUTING MACHINE</a:t>
            </a:r>
            <a:endParaRPr lang="en-US" altLang="en-GB" sz="2800"/>
          </a:p>
        </p:txBody>
      </p:sp>
      <p:sp>
        <p:nvSpPr>
          <p:cNvPr id="1048657" name="Content Placeholder 1048656"/>
          <p:cNvSpPr>
            <a:spLocks noGrp="1"/>
          </p:cNvSpPr>
          <p:nvPr>
            <p:ph idx="1"/>
          </p:nvPr>
        </p:nvSpPr>
        <p:spPr>
          <a:xfrm>
            <a:off x="119380" y="900430"/>
            <a:ext cx="9024620" cy="5957570"/>
          </a:xfrm>
        </p:spPr>
        <p:txBody>
          <a:bodyPr/>
          <a:p>
            <a:pPr marL="0" indent="0" algn="l">
              <a:buNone/>
            </a:pPr>
            <a:r>
              <a:rPr lang="en-GB" sz="2400"/>
              <a:t>A Grid computing network mainly consists of these</a:t>
            </a:r>
            <a:r>
              <a:rPr lang="en-US" sz="2400"/>
              <a:t> </a:t>
            </a:r>
            <a:r>
              <a:rPr lang="en-GB" sz="2400"/>
              <a:t>three types of machines</a:t>
            </a:r>
            <a:r>
              <a:rPr lang="en-US" sz="2400"/>
              <a:t>.</a:t>
            </a:r>
            <a:r>
              <a:rPr lang="en-GB" sz="2400"/>
              <a:t> </a:t>
            </a:r>
            <a:endParaRPr lang="en-GB" sz="2400"/>
          </a:p>
          <a:p>
            <a:pPr marL="0" indent="0">
              <a:buNone/>
            </a:pPr>
            <a:r>
              <a:rPr lang="en-US" sz="2400"/>
              <a:t>1.</a:t>
            </a:r>
            <a:r>
              <a:rPr lang="en-GB" sz="2400"/>
              <a:t>Control Node: </a:t>
            </a:r>
            <a:endParaRPr lang="en-GB" sz="2400"/>
          </a:p>
          <a:p>
            <a:r>
              <a:rPr lang="en-GB" sz="2400"/>
              <a:t>A computer, usually a server or a group of servers which administrates the whole network and keeps the account of the resources in the network pool.</a:t>
            </a:r>
            <a:endParaRPr lang="en-GB" sz="2400"/>
          </a:p>
          <a:p>
            <a:pPr marL="0" indent="0">
              <a:buNone/>
            </a:pPr>
            <a:r>
              <a:rPr lang="en-US" sz="2400"/>
              <a:t>2. </a:t>
            </a:r>
            <a:r>
              <a:rPr lang="en-GB" sz="2400"/>
              <a:t>Provider: </a:t>
            </a:r>
            <a:endParaRPr lang="en-GB" sz="2400"/>
          </a:p>
          <a:p>
            <a:r>
              <a:rPr lang="en-GB" sz="2400"/>
              <a:t>The computer contributes its resources to the network resource pool.</a:t>
            </a:r>
            <a:endParaRPr lang="en-GB" sz="2400"/>
          </a:p>
          <a:p>
            <a:pPr marL="0" indent="0">
              <a:buNone/>
            </a:pPr>
            <a:r>
              <a:rPr lang="en-US" sz="2400"/>
              <a:t>3.</a:t>
            </a:r>
            <a:r>
              <a:rPr lang="en-GB" sz="2400"/>
              <a:t>User: </a:t>
            </a:r>
            <a:endParaRPr lang="en-GB" sz="2400"/>
          </a:p>
          <a:p>
            <a:r>
              <a:rPr lang="en-GB" sz="2400"/>
              <a:t>The computer that uses the resources on the network.</a:t>
            </a:r>
            <a:endParaRPr lang="en-GB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4527</Words>
  <Application>WPS Presentation</Application>
  <PresentationFormat/>
  <Paragraphs>71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Grid Computing</vt:lpstr>
      <vt:lpstr> Key Components of Grid Computing </vt:lpstr>
      <vt:lpstr>Key Components of Grid Computing</vt:lpstr>
      <vt:lpstr> Key Components of Grid Computing </vt:lpstr>
      <vt:lpstr>PowerPoint 演示文稿</vt:lpstr>
      <vt:lpstr>Advantages of Grid Computing</vt:lpstr>
      <vt:lpstr>Disadvantages of Grid Computing</vt:lpstr>
      <vt:lpstr>WORKING</vt:lpstr>
      <vt:lpstr>PowerPoint 演示文稿</vt:lpstr>
      <vt:lpstr>WORKING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SM-A035F</dc:creator>
  <cp:lastModifiedBy>Lucifer</cp:lastModifiedBy>
  <cp:revision>4</cp:revision>
  <dcterms:created xsi:type="dcterms:W3CDTF">2022-10-07T02:39:00Z</dcterms:created>
  <dcterms:modified xsi:type="dcterms:W3CDTF">2022-10-07T02:43:50Z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DD060A10178548FF83D18DE5B9918F1D</vt:lpwstr>
  </property>
  <property fmtid="{D5CDD505-2E9C-101B-9397-08002B2CF9AE}" pid="3" name="KSOProductBuildVer">
    <vt:lpwstr>1033-11.2.0.11341</vt:lpwstr>
  </property>
</Properties>
</file>