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3" r:id="rId8"/>
    <p:sldId id="264" r:id="rId9"/>
    <p:sldId id="265" r:id="rId10"/>
    <p:sldId id="266" r:id="rId11"/>
    <p:sldId id="267" r:id="rId12"/>
    <p:sldId id="268" r:id="rId13"/>
    <p:sldId id="271" r:id="rId14"/>
    <p:sldId id="272"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itle"/>
          <p:cNvPicPr>
            <a:picLocks noChangeAspect="1"/>
          </p:cNvPicPr>
          <p:nvPr/>
        </p:nvPicPr>
        <p:blipFill>
          <a:blip r:embed="rId1"/>
          <a:stretch>
            <a:fillRect/>
          </a:stretch>
        </p:blipFill>
        <p:spPr>
          <a:xfrm>
            <a:off x="635" y="635"/>
            <a:ext cx="12191365" cy="6857365"/>
          </a:xfrm>
          <a:prstGeom prst="rect">
            <a:avLst/>
          </a:prstGeom>
        </p:spPr>
      </p:pic>
      <p:sp>
        <p:nvSpPr>
          <p:cNvPr id="5" name="Text Box 4"/>
          <p:cNvSpPr txBox="1"/>
          <p:nvPr/>
        </p:nvSpPr>
        <p:spPr>
          <a:xfrm>
            <a:off x="4025265" y="3261995"/>
            <a:ext cx="7881620" cy="1511300"/>
          </a:xfrm>
          <a:prstGeom prst="rect">
            <a:avLst/>
          </a:prstGeom>
          <a:noFill/>
        </p:spPr>
        <p:txBody>
          <a:bodyPr wrap="square" rtlCol="0">
            <a:noAutofit/>
          </a:bodyPr>
          <a:p>
            <a:pPr algn="ctr"/>
            <a:r>
              <a:rPr lang="en-US" sz="3200">
                <a:solidFill>
                  <a:schemeClr val="accent1"/>
                </a:solidFill>
                <a:effectLst>
                  <a:outerShdw blurRad="38100" dist="25400" dir="5400000" algn="ctr" rotWithShape="0">
                    <a:srgbClr val="6E747A">
                      <a:alpha val="43000"/>
                    </a:srgbClr>
                  </a:outerShdw>
                </a:effectLst>
              </a:rPr>
              <a:t>Faculty Contribution Management System</a:t>
            </a:r>
            <a:endParaRPr lang="en-US" sz="320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5852795" y="4047490"/>
            <a:ext cx="4291330" cy="398780"/>
          </a:xfrm>
          <a:prstGeom prst="rect">
            <a:avLst/>
          </a:prstGeom>
          <a:noFill/>
        </p:spPr>
        <p:txBody>
          <a:bodyPr wrap="square" rtlCol="0">
            <a:spAutoFit/>
          </a:bodyPr>
          <a:p>
            <a:pPr algn="ctr"/>
            <a:r>
              <a:rPr lang="en-US" sz="2000"/>
              <a:t>Developed by : Tushar kumar</a:t>
            </a:r>
            <a:endParaRPr lang="en-US" sz="2000"/>
          </a:p>
        </p:txBody>
      </p:sp>
      <p:sp>
        <p:nvSpPr>
          <p:cNvPr id="7" name="Text Box 6"/>
          <p:cNvSpPr txBox="1"/>
          <p:nvPr/>
        </p:nvSpPr>
        <p:spPr>
          <a:xfrm>
            <a:off x="6366510" y="484632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635"/>
            <a:ext cx="12192000" cy="6858000"/>
          </a:xfrm>
          <a:prstGeom prst="rect">
            <a:avLst/>
          </a:prstGeom>
        </p:spPr>
      </p:pic>
      <p:sp>
        <p:nvSpPr>
          <p:cNvPr id="7" name="Text Box 6"/>
          <p:cNvSpPr txBox="1"/>
          <p:nvPr/>
        </p:nvSpPr>
        <p:spPr>
          <a:xfrm>
            <a:off x="302260" y="1187450"/>
            <a:ext cx="11269345" cy="2030095"/>
          </a:xfrm>
          <a:prstGeom prst="rect">
            <a:avLst/>
          </a:prstGeom>
          <a:noFill/>
        </p:spPr>
        <p:txBody>
          <a:bodyPr wrap="square" rtlCol="0">
            <a:spAutoFit/>
          </a:bodyPr>
          <a:p>
            <a:pPr marL="285750" indent="-285750">
              <a:buFont typeface="Wingdings" panose="05000000000000000000" charset="0"/>
              <a:buChar char="Ø"/>
            </a:pPr>
            <a:r>
              <a:rPr lang="en-US" b="1"/>
              <a:t>Publication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a:t>Publication List: Lists all publications by faculty members, including journal articles, </a:t>
            </a:r>
            <a:endParaRPr lang="en-US"/>
          </a:p>
          <a:p>
            <a:pPr marL="285750" indent="-285750">
              <a:buFont typeface="Arial" panose="020B0604020202020204" pitchFamily="34" charset="0"/>
              <a:buChar char="•"/>
            </a:pPr>
            <a:r>
              <a:rPr lang="en-US"/>
              <a:t>conference papers, books, and patents.</a:t>
            </a:r>
            <a:endParaRPr lang="en-US"/>
          </a:p>
          <a:p>
            <a:pPr marL="285750" indent="-285750">
              <a:buFont typeface="Arial" panose="020B0604020202020204" pitchFamily="34" charset="0"/>
              <a:buChar char="•"/>
            </a:pPr>
            <a:r>
              <a:rPr lang="en-US"/>
              <a:t>Publication Metrics: Displays metrics like citation counts, h-index, and impact factors for each publication.</a:t>
            </a:r>
            <a:endParaRPr lang="en-US"/>
          </a:p>
          <a:p>
            <a:pPr marL="285750" indent="-285750">
              <a:buFont typeface="Arial" panose="020B0604020202020204" pitchFamily="34" charset="0"/>
              <a:buChar char="•"/>
            </a:pPr>
            <a:r>
              <a:rPr lang="en-US"/>
              <a:t>Publication Trends: Shows trends in faculty publications over time, helping to identify research strengths and areas needing improvement.</a:t>
            </a:r>
            <a:endParaRPr lang="en-US"/>
          </a:p>
        </p:txBody>
      </p:sp>
      <p:sp>
        <p:nvSpPr>
          <p:cNvPr id="8" name="Text Box 7"/>
          <p:cNvSpPr txBox="1"/>
          <p:nvPr/>
        </p:nvSpPr>
        <p:spPr>
          <a:xfrm>
            <a:off x="302895" y="3296285"/>
            <a:ext cx="11586845" cy="1753235"/>
          </a:xfrm>
          <a:prstGeom prst="rect">
            <a:avLst/>
          </a:prstGeom>
          <a:noFill/>
        </p:spPr>
        <p:txBody>
          <a:bodyPr wrap="square" rtlCol="0">
            <a:spAutoFit/>
          </a:bodyPr>
          <a:p>
            <a:pPr marL="285750" indent="-285750">
              <a:buFont typeface="Wingdings" panose="05000000000000000000" charset="0"/>
              <a:buChar char="Ø"/>
            </a:pPr>
            <a:r>
              <a:rPr lang="en-US" b="1"/>
              <a:t>Research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Research Project Overview:</a:t>
            </a:r>
            <a:r>
              <a:rPr lang="en-US"/>
              <a:t> Provides information on faculty involvement in research projects, including project names, funding sources, and project timelines.</a:t>
            </a:r>
            <a:endParaRPr lang="en-US"/>
          </a:p>
          <a:p>
            <a:pPr marL="285750" indent="-285750">
              <a:buFont typeface="Arial" panose="020B0604020202020204" pitchFamily="34" charset="0"/>
              <a:buChar char="•"/>
            </a:pPr>
            <a:r>
              <a:rPr lang="en-US" b="1"/>
              <a:t>Grant Proposals:</a:t>
            </a:r>
            <a:r>
              <a:rPr lang="en-US"/>
              <a:t> Summarizes grant proposals submitted by faculty members, including success rates and funding details.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1365" cy="6857365"/>
          </a:xfrm>
          <a:prstGeom prst="rect">
            <a:avLst/>
          </a:prstGeom>
        </p:spPr>
      </p:pic>
      <p:sp>
        <p:nvSpPr>
          <p:cNvPr id="7" name="Text Box 6"/>
          <p:cNvSpPr txBox="1"/>
          <p:nvPr/>
        </p:nvSpPr>
        <p:spPr>
          <a:xfrm>
            <a:off x="1261110" y="1225550"/>
            <a:ext cx="9669145" cy="3415030"/>
          </a:xfrm>
          <a:prstGeom prst="rect">
            <a:avLst/>
          </a:prstGeom>
          <a:noFill/>
        </p:spPr>
        <p:txBody>
          <a:bodyPr wrap="square" rtlCol="0">
            <a:spAutoFit/>
          </a:bodyPr>
          <a:p>
            <a:pPr marL="285750" indent="-285750">
              <a:buFont typeface="Wingdings" panose="05000000000000000000" charset="0"/>
              <a:buChar char="Ø"/>
            </a:pPr>
            <a:r>
              <a:rPr lang="en-US" b="1"/>
              <a:t>Awards and Recognitions Reports:</a:t>
            </a:r>
            <a:endParaRPr lang="en-US" b="1"/>
          </a:p>
          <a:p>
            <a:pPr marL="285750" indent="-285750"/>
            <a:endParaRPr lang="en-US"/>
          </a:p>
          <a:p>
            <a:pPr marL="285750" indent="-285750">
              <a:buFont typeface="Arial" panose="020B0604020202020204" pitchFamily="34" charset="0"/>
              <a:buChar char="•"/>
            </a:pPr>
            <a:r>
              <a:rPr lang="en-US" b="1"/>
              <a:t>Faculty Awards</a:t>
            </a:r>
            <a:r>
              <a:rPr lang="en-US"/>
              <a:t>: Lists awards, honors, and recognitions received by faculty members.</a:t>
            </a:r>
            <a:endParaRPr lang="en-US"/>
          </a:p>
          <a:p>
            <a:pPr marL="285750" indent="-285750">
              <a:buFont typeface="Arial" panose="020B0604020202020204" pitchFamily="34" charset="0"/>
              <a:buChar char="•"/>
            </a:pPr>
            <a:r>
              <a:rPr lang="en-US" b="1"/>
              <a:t>Research Grants and Fellowships: </a:t>
            </a:r>
            <a:r>
              <a:rPr lang="en-US"/>
              <a:t>Summarizes research grants and fellowships received by faculty members.</a:t>
            </a:r>
            <a:endParaRPr lang="en-US"/>
          </a:p>
          <a:p>
            <a:pPr marL="285750" indent="-285750">
              <a:buFont typeface="Arial" panose="020B0604020202020204" pitchFamily="34" charset="0"/>
              <a:buChar char="•"/>
            </a:pPr>
            <a:endParaRPr lang="en-US"/>
          </a:p>
          <a:p>
            <a:pPr marL="285750" indent="-285750">
              <a:buFont typeface="Wingdings" panose="05000000000000000000" charset="0"/>
              <a:buChar char="Ø"/>
            </a:pPr>
            <a:r>
              <a:rPr lang="en-US" b="1"/>
              <a:t>Departmental Reports:</a:t>
            </a:r>
            <a:endParaRPr lang="en-US" b="1"/>
          </a:p>
          <a:p>
            <a:pPr marL="285750" indent="-285750"/>
            <a:endParaRPr lang="en-US"/>
          </a:p>
          <a:p>
            <a:pPr marL="285750" indent="-285750">
              <a:buFont typeface="Arial" panose="020B0604020202020204" pitchFamily="34" charset="0"/>
              <a:buChar char="•"/>
            </a:pPr>
            <a:r>
              <a:rPr lang="en-US" b="1"/>
              <a:t>Departmental Contributions</a:t>
            </a:r>
            <a:r>
              <a:rPr lang="en-US"/>
              <a:t>: Offers a department-level view of faculty contributions, helping department heads and administrators assess overall performance.</a:t>
            </a:r>
            <a:endParaRPr lang="en-US"/>
          </a:p>
          <a:p>
            <a:pPr marL="285750" indent="-285750">
              <a:buFont typeface="Arial" panose="020B0604020202020204" pitchFamily="34" charset="0"/>
              <a:buChar char="•"/>
            </a:pPr>
            <a:r>
              <a:rPr lang="en-US" b="1"/>
              <a:t>Faculty Workload:</a:t>
            </a:r>
            <a:r>
              <a:rPr lang="en-US"/>
              <a:t> Shows the distribution of teaching, research, and service responsibilities among faculty members in a department.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26035"/>
            <a:ext cx="12205841" cy="6840000"/>
          </a:xfrm>
          <a:prstGeom prst="rect">
            <a:avLst/>
          </a:prstGeom>
        </p:spPr>
      </p:pic>
      <p:sp>
        <p:nvSpPr>
          <p:cNvPr id="6" name="Text Box 5"/>
          <p:cNvSpPr txBox="1"/>
          <p:nvPr/>
        </p:nvSpPr>
        <p:spPr>
          <a:xfrm>
            <a:off x="1886585" y="946150"/>
            <a:ext cx="8067675" cy="583565"/>
          </a:xfrm>
          <a:prstGeom prst="rect">
            <a:avLst/>
          </a:prstGeom>
          <a:noFill/>
        </p:spPr>
        <p:txBody>
          <a:bodyPr wrap="square" rtlCol="0">
            <a:spAutoFit/>
          </a:bodyPr>
          <a:p>
            <a:pPr algn="ctr"/>
            <a:r>
              <a:rPr lang="en-US" sz="3200" b="1"/>
              <a:t>Conclusion</a:t>
            </a:r>
            <a:endParaRPr lang="en-US" sz="3200" b="1"/>
          </a:p>
        </p:txBody>
      </p:sp>
      <p:sp>
        <p:nvSpPr>
          <p:cNvPr id="7" name="Text Box 6"/>
          <p:cNvSpPr txBox="1"/>
          <p:nvPr/>
        </p:nvSpPr>
        <p:spPr>
          <a:xfrm>
            <a:off x="397510" y="1784350"/>
            <a:ext cx="11396345" cy="2861310"/>
          </a:xfrm>
          <a:prstGeom prst="rect">
            <a:avLst/>
          </a:prstGeom>
          <a:noFill/>
        </p:spPr>
        <p:txBody>
          <a:bodyPr wrap="square" rtlCol="0">
            <a:spAutoFit/>
          </a:bodyPr>
          <a:p>
            <a:r>
              <a:rPr lang="en-US"/>
              <a:t>A Faculty Contribution Management System (FCMS) is a valuable tool for educational institutions, serving to streamline and enhance the management of faculty members' contributions in various areas, including teaching, research, and service. After a thorough analysis and development process, it is evident that an FCMS can offer numerous benefits to both faculty and administrators.</a:t>
            </a:r>
            <a:endParaRPr lang="en-US"/>
          </a:p>
          <a:p>
            <a:endParaRPr lang="en-US"/>
          </a:p>
          <a:p>
            <a:r>
              <a:rPr lang="en-US"/>
              <a:t>In summary, the Faculty Contribution Management System is an invaluable tool for educational institutions seeking to efficiently manage and maximize the contributions of their faculty members. By promoting transparency, accountability, and data-driven decision-making, an FCMS can enhance the overall academic environment and contribute to the success of the institution. Its implementation requires careful planning, training, and ongoing maintenance to ensure its effectiveness, but the benefits it offers make it a worthwhile investment for any educational institution.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sz="half" idx="1"/>
          </p:nvPr>
        </p:nvPicPr>
        <p:blipFill>
          <a:blip r:embed="rId1"/>
          <a:stretch>
            <a:fillRect/>
          </a:stretch>
        </p:blipFill>
        <p:spPr>
          <a:xfrm>
            <a:off x="0" y="0"/>
            <a:ext cx="12191365" cy="6858000"/>
          </a:xfrm>
          <a:prstGeom prst="rect">
            <a:avLst/>
          </a:prstGeom>
        </p:spPr>
      </p:pic>
      <p:pic>
        <p:nvPicPr>
          <p:cNvPr id="12" name="Content Placeholder 11" descr="Record-Management-System-Gantt-Chart"/>
          <p:cNvPicPr>
            <a:picLocks noChangeAspect="1"/>
          </p:cNvPicPr>
          <p:nvPr>
            <p:ph sz="half" idx="2"/>
          </p:nvPr>
        </p:nvPicPr>
        <p:blipFill>
          <a:blip r:embed="rId2"/>
          <a:stretch>
            <a:fillRect/>
          </a:stretch>
        </p:blipFill>
        <p:spPr>
          <a:xfrm>
            <a:off x="228600" y="261620"/>
            <a:ext cx="11691620" cy="6278880"/>
          </a:xfrm>
          <a:prstGeom prst="rect">
            <a:avLst/>
          </a:prstGeom>
        </p:spPr>
      </p:pic>
      <p:sp>
        <p:nvSpPr>
          <p:cNvPr id="14" name="Text Box 13"/>
          <p:cNvSpPr txBox="1"/>
          <p:nvPr/>
        </p:nvSpPr>
        <p:spPr>
          <a:xfrm>
            <a:off x="3753485" y="288290"/>
            <a:ext cx="2225040" cy="645160"/>
          </a:xfrm>
          <a:prstGeom prst="rect">
            <a:avLst/>
          </a:prstGeom>
          <a:noFill/>
        </p:spPr>
        <p:txBody>
          <a:bodyPr wrap="none" rtlCol="0">
            <a:spAutoFit/>
          </a:bodyPr>
          <a:p>
            <a:r>
              <a:rPr lang="en-IN" altLang="en-US" sz="3600">
                <a:solidFill>
                  <a:schemeClr val="bg1"/>
                </a:solidFill>
                <a:highlight>
                  <a:srgbClr val="000000"/>
                </a:highlight>
              </a:rPr>
              <a:t>September</a:t>
            </a:r>
            <a:endParaRPr lang="en-IN" altLang="en-US" sz="3600">
              <a:solidFill>
                <a:schemeClr val="bg1"/>
              </a:solidFill>
              <a:highlight>
                <a:srgbClr val="0000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zgif.com-gif-maker (14)"/>
          <p:cNvPicPr>
            <a:picLocks noChangeAspect="1"/>
          </p:cNvPicPr>
          <p:nvPr>
            <p:ph idx="1"/>
          </p:nvPr>
        </p:nvPicPr>
        <p:blipFill>
          <a:blip r:embed="rId1"/>
          <a:stretch>
            <a:fillRect/>
          </a:stretch>
        </p:blipFill>
        <p:spPr>
          <a:xfrm>
            <a:off x="635"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A4"/>
          <p:cNvPicPr>
            <a:picLocks noChangeAspect="1"/>
          </p:cNvPicPr>
          <p:nvPr>
            <p:ph sz="half" idx="2"/>
          </p:nvPr>
        </p:nvPicPr>
        <p:blipFill>
          <a:blip r:embed="rId1"/>
          <a:stretch>
            <a:fillRect/>
          </a:stretch>
        </p:blipFill>
        <p:spPr>
          <a:xfrm>
            <a:off x="-31115" y="75565"/>
            <a:ext cx="12223115" cy="6856730"/>
          </a:xfrm>
          <a:prstGeom prst="rect">
            <a:avLst/>
          </a:prstGeom>
        </p:spPr>
      </p:pic>
      <p:sp>
        <p:nvSpPr>
          <p:cNvPr id="15" name="Text Box 14"/>
          <p:cNvSpPr txBox="1"/>
          <p:nvPr/>
        </p:nvSpPr>
        <p:spPr>
          <a:xfrm>
            <a:off x="1448435" y="3803015"/>
            <a:ext cx="5615940" cy="560070"/>
          </a:xfrm>
          <a:prstGeom prst="rect">
            <a:avLst/>
          </a:prstGeom>
          <a:noFill/>
        </p:spPr>
        <p:txBody>
          <a:bodyPr wrap="square" rtlCol="0">
            <a:noAutofit/>
          </a:bodyPr>
          <a:p>
            <a:pPr algn="l"/>
            <a:r>
              <a:rPr lang="en-US" sz="2800" b="1">
                <a:sym typeface="+mn-ea"/>
              </a:rPr>
              <a:t>Projct Supervisor : Dr.Akash Rajak</a:t>
            </a:r>
            <a:endParaRPr lang="en-US" sz="2800" b="1"/>
          </a:p>
          <a:p>
            <a:pPr algn="l"/>
            <a:endParaRPr lang="en-US" sz="2800" b="1"/>
          </a:p>
        </p:txBody>
      </p:sp>
      <p:sp>
        <p:nvSpPr>
          <p:cNvPr id="16" name="Text Box 15"/>
          <p:cNvSpPr txBox="1"/>
          <p:nvPr/>
        </p:nvSpPr>
        <p:spPr>
          <a:xfrm>
            <a:off x="1908810" y="2606040"/>
            <a:ext cx="4064000" cy="822960"/>
          </a:xfrm>
          <a:prstGeom prst="rect">
            <a:avLst/>
          </a:prstGeom>
          <a:noFill/>
        </p:spPr>
        <p:txBody>
          <a:bodyPr wrap="square" rtlCol="0">
            <a:noAutofit/>
          </a:bodyPr>
          <a:p>
            <a:pPr algn="l"/>
            <a:r>
              <a:rPr lang="en-US" sz="2400">
                <a:solidFill>
                  <a:schemeClr val="accent1">
                    <a:lumMod val="50000"/>
                  </a:schemeClr>
                </a:solidFill>
                <a:effectLst>
                  <a:outerShdw blurRad="38100" dist="19050" dir="2700000" algn="tl" rotWithShape="0">
                    <a:schemeClr val="dk1">
                      <a:alpha val="40000"/>
                    </a:schemeClr>
                  </a:outerShdw>
                </a:effectLst>
                <a:sym typeface="+mn-ea"/>
              </a:rPr>
              <a:t>Team Leader : Tushar Kumar</a:t>
            </a:r>
            <a:endParaRPr lang="en-US" sz="2400">
              <a:solidFill>
                <a:schemeClr val="accent1">
                  <a:lumMod val="50000"/>
                </a:schemeClr>
              </a:solidFill>
              <a:effectLst>
                <a:outerShdw blurRad="38100" dist="19050" dir="2700000" algn="tl" rotWithShape="0">
                  <a:schemeClr val="dk1">
                    <a:alpha val="40000"/>
                  </a:schemeClr>
                </a:outerShdw>
              </a:effectLst>
              <a:sym typeface="+mn-ea"/>
            </a:endParaRPr>
          </a:p>
          <a:p>
            <a:pPr algn="l"/>
            <a:r>
              <a:rPr lang="en-US" sz="2400">
                <a:solidFill>
                  <a:schemeClr val="accent1">
                    <a:lumMod val="50000"/>
                  </a:schemeClr>
                </a:solidFill>
                <a:effectLst>
                  <a:outerShdw blurRad="38100" dist="25400" dir="5400000" algn="ctr" rotWithShape="0">
                    <a:srgbClr val="6E747A">
                      <a:alpha val="43000"/>
                    </a:srgbClr>
                  </a:outerShdw>
                </a:effectLst>
                <a:sym typeface="+mn-ea"/>
              </a:rPr>
              <a:t>Team Member : Tushar kumar </a:t>
            </a:r>
            <a:endParaRPr lang="en-US" sz="2400">
              <a:solidFill>
                <a:schemeClr val="accent1">
                  <a:lumMod val="50000"/>
                </a:schemeClr>
              </a:solidFill>
              <a:effectLst>
                <a:outerShdw blurRad="38100" dist="25400" dir="5400000" algn="ctr" rotWithShape="0">
                  <a:srgbClr val="6E747A">
                    <a:alpha val="43000"/>
                  </a:srgbClr>
                </a:outerShdw>
              </a:effectLst>
              <a:sym typeface="+mn-ea"/>
            </a:endParaRPr>
          </a:p>
          <a:p>
            <a:pPr algn="ctr"/>
            <a:endParaRPr lang="en-US" sz="2400">
              <a:solidFill>
                <a:schemeClr val="accent1">
                  <a:lumMod val="50000"/>
                </a:schemeClr>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360_F_468509203_USzTwLGFzBd39fu7q0OfV59y57BGDvZ7"/>
          <p:cNvPicPr>
            <a:picLocks noChangeAspect="1"/>
          </p:cNvPicPr>
          <p:nvPr>
            <p:ph idx="1"/>
          </p:nvPr>
        </p:nvPicPr>
        <p:blipFill>
          <a:blip r:embed="rId1"/>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p>
            <a:pPr algn="ctr"/>
            <a:r>
              <a:rPr lang="en-US" sz="3200" b="1"/>
              <a:t>INTRODUCTION</a:t>
            </a:r>
            <a:endParaRPr lang="en-US" sz="3200" b="1"/>
          </a:p>
        </p:txBody>
      </p:sp>
      <p:sp>
        <p:nvSpPr>
          <p:cNvPr id="13" name="Text Box 12"/>
          <p:cNvSpPr txBox="1"/>
          <p:nvPr/>
        </p:nvSpPr>
        <p:spPr>
          <a:xfrm>
            <a:off x="337185" y="1751330"/>
            <a:ext cx="11255375" cy="1938020"/>
          </a:xfrm>
          <a:prstGeom prst="rect">
            <a:avLst/>
          </a:prstGeom>
          <a:noFill/>
        </p:spPr>
        <p:txBody>
          <a:bodyPr wrap="square" rtlCol="0">
            <a:spAutoFit/>
          </a:bodyPr>
          <a:p>
            <a:r>
              <a:rPr lang="en-US" sz="2000"/>
              <a:t>The Faculty Contribution Management System (FCMS) is a comprehensive software solution designed to streamline and enhance the management of faculty contributions in educational institutions. This system addresses the need for efficient tracking, assessment, and recognition of faculty members' academic, research, and administrative contributions. FCMS aims to empower institutions to effectively manage and leverage the expertise and contributions of their faculty members, ultimately fostering a culture of continuous improvement and excellence.</a:t>
            </a:r>
            <a:endParaRPr lang="en-US" sz="2000"/>
          </a:p>
        </p:txBody>
      </p:sp>
      <p:sp>
        <p:nvSpPr>
          <p:cNvPr id="14" name="Text Box 13"/>
          <p:cNvSpPr txBox="1"/>
          <p:nvPr/>
        </p:nvSpPr>
        <p:spPr>
          <a:xfrm>
            <a:off x="336550" y="3689350"/>
            <a:ext cx="11256010" cy="706755"/>
          </a:xfrm>
          <a:prstGeom prst="rect">
            <a:avLst/>
          </a:prstGeom>
          <a:noFill/>
        </p:spPr>
        <p:txBody>
          <a:bodyPr wrap="square" rtlCol="0">
            <a:spAutoFit/>
          </a:bodyPr>
          <a:p>
            <a:r>
              <a:rPr lang="en-US" sz="2000"/>
              <a:t>The FCMS is a pioneering software solution designed to revolutionize the way educational institutions track, assess, and harness the diverse contributions of their faculty members. </a:t>
            </a:r>
            <a:endParaRPr lang="en-US" sz="2000">
              <a:solidFill>
                <a:schemeClr val="bg1"/>
              </a:solidFill>
              <a:highlight>
                <a:srgbClr val="00808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825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p>
            <a:pPr algn="ctr"/>
            <a:r>
              <a:rPr lang="en-US" sz="3200" b="1"/>
              <a:t>Technologies / Software Requirements</a:t>
            </a:r>
            <a:endParaRPr lang="en-US" sz="3200" b="1"/>
          </a:p>
        </p:txBody>
      </p:sp>
      <p:sp>
        <p:nvSpPr>
          <p:cNvPr id="7" name="Text Box 6"/>
          <p:cNvSpPr txBox="1"/>
          <p:nvPr/>
        </p:nvSpPr>
        <p:spPr>
          <a:xfrm>
            <a:off x="301625" y="1838325"/>
            <a:ext cx="11476990" cy="922020"/>
          </a:xfrm>
          <a:prstGeom prst="rect">
            <a:avLst/>
          </a:prstGeom>
          <a:noFill/>
        </p:spPr>
        <p:txBody>
          <a:bodyPr wrap="square" rtlCol="0">
            <a:spAutoFit/>
          </a:bodyPr>
          <a:p>
            <a:r>
              <a:rPr lang="en-US"/>
              <a:t>The software requirements for a Faculty Contribution Management System (FCMS) project will depend on the specific technology stack chosen for development. However, here is a general list of software requirements that are typically needed for such a project:</a:t>
            </a:r>
            <a:endParaRPr lang="en-US"/>
          </a:p>
        </p:txBody>
      </p:sp>
      <p:sp>
        <p:nvSpPr>
          <p:cNvPr id="8" name="Text Box 7"/>
          <p:cNvSpPr txBox="1"/>
          <p:nvPr/>
        </p:nvSpPr>
        <p:spPr>
          <a:xfrm>
            <a:off x="300990" y="2846070"/>
            <a:ext cx="10829925" cy="2558415"/>
          </a:xfrm>
          <a:prstGeom prst="rect">
            <a:avLst/>
          </a:prstGeom>
          <a:noFill/>
        </p:spPr>
        <p:txBody>
          <a:bodyPr wrap="square" rtlCol="0">
            <a:noAutofit/>
          </a:bodyPr>
          <a:p>
            <a:pPr marL="285750" indent="-285750">
              <a:buFont typeface="Wingdings" panose="05000000000000000000" charset="0"/>
              <a:buChar char="Ø"/>
            </a:pPr>
            <a:r>
              <a:rPr lang="en-US" b="1"/>
              <a:t>Operating System (OS):</a:t>
            </a:r>
            <a:endParaRPr lang="en-US" b="1"/>
          </a:p>
          <a:p>
            <a:pPr indent="0">
              <a:buFont typeface="+mj-lt"/>
              <a:buNone/>
            </a:pPr>
            <a:r>
              <a:rPr lang="en-US"/>
              <a:t>Depending on the technology stack, the project may require server operating systems (e.g., Linux, Windows Server) for hosting the FCMS and client operating systems (e.g., Windows, macOS) for user access.</a:t>
            </a:r>
            <a:endParaRPr lang="en-US"/>
          </a:p>
          <a:p>
            <a:pPr indent="0">
              <a:buFont typeface="+mj-lt"/>
              <a:buNone/>
            </a:pPr>
            <a:endParaRPr lang="en-US"/>
          </a:p>
          <a:p>
            <a:pPr marL="285750" indent="-285750">
              <a:buFont typeface="Wingdings" panose="05000000000000000000" charset="0"/>
              <a:buChar char="Ø"/>
            </a:pPr>
            <a:r>
              <a:rPr lang="en-US" b="1"/>
              <a:t>Web Development Frameworks:</a:t>
            </a:r>
            <a:endParaRPr lang="en-US" b="1"/>
          </a:p>
          <a:p>
            <a:pPr indent="0">
              <a:buFont typeface="+mj-lt"/>
              <a:buNone/>
            </a:pPr>
            <a:r>
              <a:rPr lang="en-US"/>
              <a:t>Frameworks such as Ruby on Rails, Django, Laravel, or Express.js may be used for building the web-based user interfaces and back-end logic of the FCMS.</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36830"/>
            <a:ext cx="12193270" cy="6821170"/>
          </a:xfrm>
          <a:prstGeom prst="rect">
            <a:avLst/>
          </a:prstGeom>
        </p:spPr>
      </p:pic>
      <p:sp>
        <p:nvSpPr>
          <p:cNvPr id="6" name="Text Box 5"/>
          <p:cNvSpPr txBox="1"/>
          <p:nvPr/>
        </p:nvSpPr>
        <p:spPr>
          <a:xfrm>
            <a:off x="204470" y="852170"/>
            <a:ext cx="11778615" cy="922020"/>
          </a:xfrm>
          <a:prstGeom prst="rect">
            <a:avLst/>
          </a:prstGeom>
          <a:noFill/>
        </p:spPr>
        <p:txBody>
          <a:bodyPr wrap="square" rtlCol="0">
            <a:spAutoFit/>
          </a:bodyPr>
          <a:p>
            <a:pPr marL="285750" indent="-285750">
              <a:buFont typeface="Wingdings" panose="05000000000000000000" charset="0"/>
              <a:buChar char="Ø"/>
            </a:pPr>
            <a:r>
              <a:rPr lang="en-US" b="1"/>
              <a:t>Database Management System (DBMS):</a:t>
            </a:r>
            <a:endParaRPr lang="en-US" b="1"/>
          </a:p>
          <a:p>
            <a:r>
              <a:rPr lang="en-US"/>
              <a:t>Choose a relational database management system (e.g., PostgreSQL, MySQL, Oracle) or a NoSQL database (e.g., MongoDB) for storing and managing faculty contribution data.</a:t>
            </a:r>
            <a:endParaRPr lang="en-US"/>
          </a:p>
        </p:txBody>
      </p:sp>
      <p:sp>
        <p:nvSpPr>
          <p:cNvPr id="7" name="Text Box 6"/>
          <p:cNvSpPr txBox="1"/>
          <p:nvPr/>
        </p:nvSpPr>
        <p:spPr>
          <a:xfrm>
            <a:off x="204470" y="1833245"/>
            <a:ext cx="11777345" cy="922020"/>
          </a:xfrm>
          <a:prstGeom prst="rect">
            <a:avLst/>
          </a:prstGeom>
          <a:noFill/>
        </p:spPr>
        <p:txBody>
          <a:bodyPr wrap="square" rtlCol="0">
            <a:spAutoFit/>
          </a:bodyPr>
          <a:p>
            <a:pPr marL="285750" indent="-285750">
              <a:buFont typeface="Wingdings" panose="05000000000000000000" charset="0"/>
              <a:buChar char="Ø"/>
            </a:pPr>
            <a:r>
              <a:rPr lang="en-US" b="1"/>
              <a:t>Programming Languages:</a:t>
            </a:r>
            <a:endParaRPr lang="en-US" b="1"/>
          </a:p>
          <a:p>
            <a:r>
              <a:rPr lang="en-US"/>
              <a:t>Depending on the chosen framework, programming languages like Python, Ruby, PHP, Node.js, or Java may be required for development.</a:t>
            </a:r>
            <a:endParaRPr lang="en-US"/>
          </a:p>
        </p:txBody>
      </p:sp>
      <p:sp>
        <p:nvSpPr>
          <p:cNvPr id="8" name="Text Box 7"/>
          <p:cNvSpPr txBox="1"/>
          <p:nvPr/>
        </p:nvSpPr>
        <p:spPr>
          <a:xfrm>
            <a:off x="204470" y="2890520"/>
            <a:ext cx="11776710" cy="2306955"/>
          </a:xfrm>
          <a:prstGeom prst="rect">
            <a:avLst/>
          </a:prstGeom>
          <a:noFill/>
        </p:spPr>
        <p:txBody>
          <a:bodyPr wrap="square" rtlCol="0">
            <a:spAutoFit/>
          </a:bodyPr>
          <a:p>
            <a:pPr marL="285750" indent="-285750">
              <a:buFont typeface="Wingdings" panose="05000000000000000000" charset="0"/>
              <a:buChar char="Ø"/>
            </a:pPr>
            <a:r>
              <a:rPr lang="en-US" b="1"/>
              <a:t>Integrated Development Environment (IDE):</a:t>
            </a:r>
            <a:endParaRPr lang="en-US" b="1"/>
          </a:p>
          <a:p>
            <a:r>
              <a:rPr lang="en-US"/>
              <a:t>Developers will need appropriate IDEs such as Visual Studio Code, PyCharm, or Eclipse for coding, debugging, and testing.</a:t>
            </a:r>
            <a:endParaRPr lang="en-US"/>
          </a:p>
          <a:p>
            <a:endParaRPr lang="en-US"/>
          </a:p>
          <a:p>
            <a:pPr marL="285750" indent="-285750">
              <a:buFont typeface="Wingdings" panose="05000000000000000000" charset="0"/>
              <a:buChar char="Ø"/>
            </a:pPr>
            <a:r>
              <a:rPr lang="en-US" b="1"/>
              <a:t>Front-End Technologies: </a:t>
            </a:r>
            <a:r>
              <a:rPr lang="en-US"/>
              <a:t>For building the user interfaces, technologies like HTML, CSS, JavaScript (or front-end frameworks like React, Angular, or Vue.js) are essential.</a:t>
            </a:r>
            <a:endParaRPr lang="en-US"/>
          </a:p>
          <a:p>
            <a:endParaRPr lang="en-US"/>
          </a:p>
          <a:p>
            <a:pPr marL="285750" indent="-285750">
              <a:buFont typeface="Wingdings" panose="05000000000000000000" charset="0"/>
              <a:buChar char="Ø"/>
            </a:pPr>
            <a:r>
              <a:rPr lang="en-US" b="1"/>
              <a:t>Back-End Technologies: </a:t>
            </a:r>
            <a:r>
              <a:rPr lang="en-US"/>
              <a:t>Back-end logic may require scripting languages (e.g., Python, Ruby), server-side frameworks,</a:t>
            </a:r>
            <a:endParaRPr lang="en-US"/>
          </a:p>
          <a:p>
            <a:r>
              <a:rPr lang="en-US"/>
              <a:t>                                                  and middleware components.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p>
            <a:pPr algn="ctr"/>
            <a:r>
              <a:rPr lang="en-IN" altLang="en-US" sz="3200" b="1"/>
              <a:t>Hardware requirements / Hardware Used</a:t>
            </a:r>
            <a:endParaRPr lang="en-IN" altLang="en-US" sz="3200" b="1"/>
          </a:p>
        </p:txBody>
      </p:sp>
      <p:sp>
        <p:nvSpPr>
          <p:cNvPr id="7" name="Text Box 6"/>
          <p:cNvSpPr txBox="1"/>
          <p:nvPr/>
        </p:nvSpPr>
        <p:spPr>
          <a:xfrm>
            <a:off x="400685" y="1924050"/>
            <a:ext cx="11586210" cy="922020"/>
          </a:xfrm>
          <a:prstGeom prst="rect">
            <a:avLst/>
          </a:prstGeom>
          <a:noFill/>
        </p:spPr>
        <p:txBody>
          <a:bodyPr wrap="square" rtlCol="0">
            <a:spAutoFit/>
          </a:bodyPr>
          <a:p>
            <a:r>
              <a:rPr lang="en-US"/>
              <a:t>The hardware requirements for a Faculty Contribution Management System (FCMS) can vary depending on the scale and complexity of the system, as well as the number of users it needs to support. Here are some general hardware requirements to consider when planning for an FCMS project:</a:t>
            </a:r>
            <a:endParaRPr lang="en-US"/>
          </a:p>
        </p:txBody>
      </p:sp>
      <p:sp>
        <p:nvSpPr>
          <p:cNvPr id="8" name="Text Box 7"/>
          <p:cNvSpPr txBox="1"/>
          <p:nvPr/>
        </p:nvSpPr>
        <p:spPr>
          <a:xfrm>
            <a:off x="340995" y="2973070"/>
            <a:ext cx="11510010" cy="1753235"/>
          </a:xfrm>
          <a:prstGeom prst="rect">
            <a:avLst/>
          </a:prstGeom>
          <a:noFill/>
        </p:spPr>
        <p:txBody>
          <a:bodyPr wrap="square" rtlCol="0">
            <a:spAutoFit/>
          </a:bodyPr>
          <a:p>
            <a:pPr marL="285750" indent="-285750">
              <a:buFont typeface="Wingdings" panose="05000000000000000000" charset="0"/>
              <a:buChar char="Ø"/>
            </a:pPr>
            <a:r>
              <a:rPr lang="en-US" b="1"/>
              <a:t>Server Hardware:</a:t>
            </a:r>
            <a:endParaRPr lang="en-US" b="1"/>
          </a:p>
          <a:p>
            <a:pPr marL="342900" indent="-342900">
              <a:buFont typeface="Arial" panose="020B0604020202020204" pitchFamily="34" charset="0"/>
              <a:buChar char="•"/>
            </a:pPr>
            <a:r>
              <a:rPr lang="en-US" b="1"/>
              <a:t>Processor:</a:t>
            </a:r>
            <a:r>
              <a:rPr lang="en-US"/>
              <a:t> A modern multi-core processor (e.g., Intel Xeon, AMD Ryzen) to handle the server-side processing efficiently.</a:t>
            </a:r>
            <a:endParaRPr lang="en-US"/>
          </a:p>
          <a:p>
            <a:pPr marL="285750" indent="-285750">
              <a:buFont typeface="Arial" panose="020B0604020202020204" pitchFamily="34" charset="0"/>
              <a:buChar char="•"/>
            </a:pPr>
            <a:r>
              <a:rPr lang="en-US" b="1"/>
              <a:t>Memory (RAM): </a:t>
            </a:r>
            <a:r>
              <a:rPr lang="en-US"/>
              <a:t>At least 8GB of RAM, but more may be necessary for larger systems or concurrent users.</a:t>
            </a:r>
            <a:endParaRPr lang="en-US"/>
          </a:p>
          <a:p>
            <a:pPr marL="285750" indent="-285750">
              <a:buFont typeface="Arial" panose="020B0604020202020204" pitchFamily="34" charset="0"/>
              <a:buChar char="•"/>
            </a:pPr>
            <a:r>
              <a:rPr lang="en-US" b="1"/>
              <a:t>Storage:</a:t>
            </a:r>
            <a:r>
              <a:rPr lang="en-US"/>
              <a:t> Sufficient storage capacity for the database and application files. You can use traditional HDDs or faster SSDs, depending on budget and performance requirements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idx="1"/>
          </p:nvPr>
        </p:nvPicPr>
        <p:blipFill>
          <a:blip r:embed="rId1"/>
          <a:stretch>
            <a:fillRect/>
          </a:stretch>
        </p:blipFill>
        <p:spPr>
          <a:xfrm>
            <a:off x="635" y="-635"/>
            <a:ext cx="12192000" cy="6858000"/>
          </a:xfrm>
          <a:prstGeom prst="rect">
            <a:avLst/>
          </a:prstGeom>
        </p:spPr>
      </p:pic>
      <p:sp>
        <p:nvSpPr>
          <p:cNvPr id="9" name="Text Box 8"/>
          <p:cNvSpPr txBox="1"/>
          <p:nvPr/>
        </p:nvSpPr>
        <p:spPr>
          <a:xfrm>
            <a:off x="298450" y="983615"/>
            <a:ext cx="11256645" cy="1198880"/>
          </a:xfrm>
          <a:prstGeom prst="rect">
            <a:avLst/>
          </a:prstGeom>
          <a:noFill/>
        </p:spPr>
        <p:txBody>
          <a:bodyPr wrap="square" rtlCol="0">
            <a:spAutoFit/>
          </a:bodyPr>
          <a:p>
            <a:pPr marL="285750" indent="-285750">
              <a:buFont typeface="Wingdings" panose="05000000000000000000" charset="0"/>
              <a:buChar char="Ø"/>
            </a:pPr>
            <a:r>
              <a:rPr lang="en-US" b="1"/>
              <a:t>Database Server:</a:t>
            </a:r>
            <a:endParaRPr lang="en-US" b="1"/>
          </a:p>
          <a:p>
            <a:pPr marL="285750" indent="-285750"/>
            <a:r>
              <a:rPr lang="en-IN" altLang="en-US"/>
              <a:t>      </a:t>
            </a:r>
            <a:r>
              <a:rPr lang="en-US"/>
              <a:t>Depending on the size of the database and the number of concurrent users, you may need a dedicated database server.Database Management System (DBMS): Choose a robust DBMS like MySQL, PostgreSQL, Microsoft SQL Server, or Oracle, depending on your organization's preferences and requirements.</a:t>
            </a:r>
            <a:endParaRPr lang="en-US"/>
          </a:p>
        </p:txBody>
      </p:sp>
      <p:sp>
        <p:nvSpPr>
          <p:cNvPr id="10" name="Text Box 9"/>
          <p:cNvSpPr txBox="1"/>
          <p:nvPr/>
        </p:nvSpPr>
        <p:spPr>
          <a:xfrm>
            <a:off x="298450" y="2291715"/>
            <a:ext cx="11257280" cy="922020"/>
          </a:xfrm>
          <a:prstGeom prst="rect">
            <a:avLst/>
          </a:prstGeom>
          <a:noFill/>
        </p:spPr>
        <p:txBody>
          <a:bodyPr wrap="square" rtlCol="0">
            <a:spAutoFit/>
          </a:bodyPr>
          <a:p>
            <a:pPr marL="285750" indent="-285750">
              <a:buFont typeface="Wingdings" panose="05000000000000000000" charset="0"/>
              <a:buChar char="Ø"/>
            </a:pPr>
            <a:r>
              <a:rPr lang="en-US" b="1"/>
              <a:t>Network Infrastructure:</a:t>
            </a:r>
            <a:endParaRPr lang="en-US" b="1"/>
          </a:p>
          <a:p>
            <a:pPr marL="285750" indent="-285750"/>
            <a:r>
              <a:rPr lang="en-IN" altLang="en-US"/>
              <a:t>      </a:t>
            </a:r>
            <a:r>
              <a:rPr lang="en-US"/>
              <a:t>A</a:t>
            </a:r>
            <a:r>
              <a:rPr lang="en-IN" altLang="en-US"/>
              <a:t> s</a:t>
            </a:r>
            <a:r>
              <a:rPr lang="en-US"/>
              <a:t>table and reliable network infrastructure, including routers, switches, and firewalls, to ensure data can be accessed securely and efficiently.</a:t>
            </a:r>
            <a:endParaRPr lang="en-US"/>
          </a:p>
        </p:txBody>
      </p:sp>
      <p:sp>
        <p:nvSpPr>
          <p:cNvPr id="11" name="Text Box 10"/>
          <p:cNvSpPr txBox="1"/>
          <p:nvPr/>
        </p:nvSpPr>
        <p:spPr>
          <a:xfrm>
            <a:off x="299085" y="3322955"/>
            <a:ext cx="11255375" cy="922020"/>
          </a:xfrm>
          <a:prstGeom prst="rect">
            <a:avLst/>
          </a:prstGeom>
          <a:noFill/>
        </p:spPr>
        <p:txBody>
          <a:bodyPr wrap="square" rtlCol="0">
            <a:spAutoFit/>
          </a:bodyPr>
          <a:p>
            <a:pPr marL="285750" indent="-285750">
              <a:buFont typeface="Wingdings" panose="05000000000000000000" charset="0"/>
              <a:buChar char="Ø"/>
            </a:pPr>
            <a:r>
              <a:rPr lang="en-US" b="1"/>
              <a:t>Web Server:</a:t>
            </a:r>
            <a:endParaRPr lang="en-US" b="1"/>
          </a:p>
          <a:p>
            <a:pPr marL="285750" indent="-285750"/>
            <a:r>
              <a:rPr lang="en-IN" altLang="en-US"/>
              <a:t>      </a:t>
            </a:r>
            <a:r>
              <a:rPr lang="en-US"/>
              <a:t>If the FCMS is web-based, you will need a web server (e.g., Apache, Nginx, Microsoft IIS) to serve web pages and handle HTTP requests.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0"/>
            <a:ext cx="12191365" cy="6858000"/>
          </a:xfrm>
          <a:prstGeom prst="rect">
            <a:avLst/>
          </a:prstGeom>
        </p:spPr>
      </p:pic>
      <p:sp>
        <p:nvSpPr>
          <p:cNvPr id="7" name="Text Box 6"/>
          <p:cNvSpPr txBox="1"/>
          <p:nvPr/>
        </p:nvSpPr>
        <p:spPr>
          <a:xfrm>
            <a:off x="248285" y="895350"/>
            <a:ext cx="11708765" cy="583565"/>
          </a:xfrm>
          <a:prstGeom prst="rect">
            <a:avLst/>
          </a:prstGeom>
          <a:noFill/>
        </p:spPr>
        <p:txBody>
          <a:bodyPr wrap="square" rtlCol="0">
            <a:spAutoFit/>
          </a:bodyPr>
          <a:p>
            <a:pPr algn="ctr"/>
            <a:r>
              <a:rPr lang="en-IN" altLang="en-US" sz="3200" b="1"/>
              <a:t>Modules Description</a:t>
            </a:r>
            <a:endParaRPr lang="en-IN" altLang="en-US" sz="3200" b="1"/>
          </a:p>
        </p:txBody>
      </p:sp>
      <p:sp>
        <p:nvSpPr>
          <p:cNvPr id="3" name="Text Box 2"/>
          <p:cNvSpPr txBox="1"/>
          <p:nvPr/>
        </p:nvSpPr>
        <p:spPr>
          <a:xfrm>
            <a:off x="822960" y="1611630"/>
            <a:ext cx="1113409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Journal Publication Module</a:t>
            </a:r>
            <a:r>
              <a:rPr lang="en-US">
                <a:latin typeface="Times New Roman" panose="02020603050405020304" charset="0"/>
                <a:cs typeface="Times New Roman" panose="02020603050405020304" charset="0"/>
              </a:rPr>
              <a:t>: In this module,we can insert the data about the Journal Publication.</a:t>
            </a:r>
            <a:endParaRPr lang="en-US">
              <a:latin typeface="Times New Roman" panose="02020603050405020304" charset="0"/>
              <a:cs typeface="Times New Roman" panose="02020603050405020304" charset="0"/>
            </a:endParaRPr>
          </a:p>
        </p:txBody>
      </p:sp>
      <p:sp>
        <p:nvSpPr>
          <p:cNvPr id="5" name="Text Box 4"/>
          <p:cNvSpPr txBox="1"/>
          <p:nvPr/>
        </p:nvSpPr>
        <p:spPr>
          <a:xfrm>
            <a:off x="822960" y="2205355"/>
            <a:ext cx="10911205" cy="398780"/>
          </a:xfrm>
          <a:prstGeom prst="rect">
            <a:avLst/>
          </a:prstGeom>
          <a:noFill/>
        </p:spPr>
        <p:txBody>
          <a:bodyPr wrap="square" rtlCol="0">
            <a:noAutofit/>
          </a:bodyPr>
          <a:p>
            <a:r>
              <a:rPr lang="en-US" b="1">
                <a:sym typeface="+mn-ea"/>
              </a:rPr>
              <a:t>Book Publication Module</a:t>
            </a:r>
            <a:r>
              <a:rPr lang="en-US">
                <a:latin typeface="Times New Roman" panose="02020603050405020304" charset="0"/>
                <a:cs typeface="Times New Roman" panose="02020603050405020304" charset="0"/>
                <a:sym typeface="+mn-ea"/>
              </a:rPr>
              <a:t>: In this module,we can insert the data about the Book Publication.</a:t>
            </a:r>
            <a:endParaRPr lang="en-US">
              <a:latin typeface="Times New Roman" panose="02020603050405020304" charset="0"/>
              <a:cs typeface="Times New Roman" panose="02020603050405020304" charset="0"/>
            </a:endParaRPr>
          </a:p>
          <a:p>
            <a:endParaRPr lang="en-US"/>
          </a:p>
          <a:p>
            <a:endParaRPr lang="en-US"/>
          </a:p>
        </p:txBody>
      </p:sp>
      <p:sp>
        <p:nvSpPr>
          <p:cNvPr id="6" name="Text Box 5"/>
          <p:cNvSpPr txBox="1"/>
          <p:nvPr/>
        </p:nvSpPr>
        <p:spPr>
          <a:xfrm>
            <a:off x="822960" y="2813050"/>
            <a:ext cx="10766425" cy="645160"/>
          </a:xfrm>
          <a:prstGeom prst="rect">
            <a:avLst/>
          </a:prstGeom>
          <a:noFill/>
        </p:spPr>
        <p:txBody>
          <a:bodyPr wrap="square" rtlCol="0">
            <a:spAutoFit/>
          </a:bodyPr>
          <a:p>
            <a:r>
              <a:rPr lang="en-US" b="1">
                <a:latin typeface="Times New Roman" panose="02020603050405020304" charset="0"/>
                <a:cs typeface="Times New Roman" panose="02020603050405020304" charset="0"/>
              </a:rPr>
              <a:t>Patent Module</a:t>
            </a:r>
            <a:r>
              <a:rPr lang="en-US">
                <a:latin typeface="Times New Roman" panose="02020603050405020304" charset="0"/>
                <a:cs typeface="Times New Roman" panose="02020603050405020304" charset="0"/>
                <a:sym typeface="+mn-ea"/>
              </a:rPr>
              <a:t>: In this module,we can insert the data about the Patents.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8" name="Text Box 7"/>
          <p:cNvSpPr txBox="1"/>
          <p:nvPr/>
        </p:nvSpPr>
        <p:spPr>
          <a:xfrm>
            <a:off x="822960" y="3452495"/>
            <a:ext cx="11199495" cy="645160"/>
          </a:xfrm>
          <a:prstGeom prst="rect">
            <a:avLst/>
          </a:prstGeom>
          <a:noFill/>
        </p:spPr>
        <p:txBody>
          <a:bodyPr wrap="square" rtlCol="0">
            <a:spAutoFit/>
          </a:bodyPr>
          <a:p>
            <a:r>
              <a:rPr lang="en-US" b="1"/>
              <a:t>Faculty Development Program Module</a:t>
            </a:r>
            <a:r>
              <a:rPr lang="en-US">
                <a:latin typeface="Times New Roman" panose="02020603050405020304" charset="0"/>
                <a:cs typeface="Times New Roman" panose="02020603050405020304" charset="0"/>
                <a:sym typeface="+mn-ea"/>
              </a:rPr>
              <a:t>: In this module,we can insert the data about the FDP Program.</a:t>
            </a:r>
            <a:endParaRPr lang="en-US">
              <a:latin typeface="Times New Roman" panose="02020603050405020304" charset="0"/>
              <a:cs typeface="Times New Roman" panose="02020603050405020304" charset="0"/>
            </a:endParaRPr>
          </a:p>
          <a:p>
            <a:endParaRPr lang="en-US"/>
          </a:p>
        </p:txBody>
      </p:sp>
      <p:sp>
        <p:nvSpPr>
          <p:cNvPr id="9" name="Text Box 8"/>
          <p:cNvSpPr txBox="1"/>
          <p:nvPr/>
        </p:nvSpPr>
        <p:spPr>
          <a:xfrm>
            <a:off x="822960" y="4687570"/>
            <a:ext cx="10911205" cy="645160"/>
          </a:xfrm>
          <a:prstGeom prst="rect">
            <a:avLst/>
          </a:prstGeom>
          <a:noFill/>
        </p:spPr>
        <p:txBody>
          <a:bodyPr wrap="square" rtlCol="0">
            <a:spAutoFit/>
          </a:bodyPr>
          <a:p>
            <a:r>
              <a:rPr lang="en-US" b="1">
                <a:latin typeface="Times New Roman" panose="02020603050405020304" charset="0"/>
                <a:cs typeface="Times New Roman" panose="02020603050405020304" charset="0"/>
              </a:rPr>
              <a:t>Registerd Faculty</a:t>
            </a:r>
            <a:r>
              <a:rPr lang="en-US">
                <a:latin typeface="Times New Roman" panose="02020603050405020304" charset="0"/>
                <a:cs typeface="Times New Roman" panose="02020603050405020304" charset="0"/>
                <a:sym typeface="+mn-ea"/>
              </a:rPr>
              <a:t>: In this module,we can see the registered faculty.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 name="Text Box 9"/>
          <p:cNvSpPr txBox="1"/>
          <p:nvPr/>
        </p:nvSpPr>
        <p:spPr>
          <a:xfrm>
            <a:off x="822960" y="4091940"/>
            <a:ext cx="10993120" cy="645160"/>
          </a:xfrm>
          <a:prstGeom prst="rect">
            <a:avLst/>
          </a:prstGeom>
          <a:noFill/>
        </p:spPr>
        <p:txBody>
          <a:bodyPr wrap="square" rtlCol="0">
            <a:spAutoFit/>
          </a:bodyPr>
          <a:p>
            <a:r>
              <a:rPr lang="en-US" b="1"/>
              <a:t>Add Faculty</a:t>
            </a:r>
            <a:r>
              <a:rPr lang="en-US">
                <a:latin typeface="Times New Roman" panose="02020603050405020304" charset="0"/>
                <a:cs typeface="Times New Roman" panose="02020603050405020304" charset="0"/>
                <a:sym typeface="+mn-ea"/>
              </a:rPr>
              <a:t>: In this module,we can add the new faculty into the system.</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2635" cy="6859270"/>
          </a:xfrm>
          <a:prstGeom prst="rect">
            <a:avLst/>
          </a:prstGeom>
        </p:spPr>
      </p:pic>
      <p:sp>
        <p:nvSpPr>
          <p:cNvPr id="6" name="Text Box 5"/>
          <p:cNvSpPr txBox="1"/>
          <p:nvPr/>
        </p:nvSpPr>
        <p:spPr>
          <a:xfrm>
            <a:off x="1851025" y="806450"/>
            <a:ext cx="8781415" cy="583565"/>
          </a:xfrm>
          <a:prstGeom prst="rect">
            <a:avLst/>
          </a:prstGeom>
          <a:noFill/>
        </p:spPr>
        <p:txBody>
          <a:bodyPr wrap="square" rtlCol="0">
            <a:spAutoFit/>
          </a:bodyPr>
          <a:p>
            <a:pPr algn="ctr"/>
            <a:r>
              <a:rPr lang="en-IN" altLang="en-US" sz="3200" b="1"/>
              <a:t>Reports</a:t>
            </a:r>
            <a:endParaRPr lang="en-IN" altLang="en-US" sz="3200" b="1"/>
          </a:p>
        </p:txBody>
      </p:sp>
      <p:sp>
        <p:nvSpPr>
          <p:cNvPr id="7" name="Text Box 6"/>
          <p:cNvSpPr txBox="1"/>
          <p:nvPr/>
        </p:nvSpPr>
        <p:spPr>
          <a:xfrm>
            <a:off x="271145" y="1543050"/>
            <a:ext cx="11649710" cy="922020"/>
          </a:xfrm>
          <a:prstGeom prst="rect">
            <a:avLst/>
          </a:prstGeom>
          <a:noFill/>
        </p:spPr>
        <p:txBody>
          <a:bodyPr wrap="square" rtlCol="0">
            <a:spAutoFit/>
          </a:bodyPr>
          <a:p>
            <a:r>
              <a:rPr lang="en-US"/>
              <a:t>In a Faculty Contribution Management System (FCMS), reports play a critical role in providing insights, tracking faculty contributions, and aiding decision-making processes. Here are some essential reports that you might consider implementing in your FCMS project:</a:t>
            </a:r>
            <a:endParaRPr lang="en-US"/>
          </a:p>
        </p:txBody>
      </p:sp>
      <p:sp>
        <p:nvSpPr>
          <p:cNvPr id="8" name="Text Box 7"/>
          <p:cNvSpPr txBox="1"/>
          <p:nvPr/>
        </p:nvSpPr>
        <p:spPr>
          <a:xfrm>
            <a:off x="780415" y="3232150"/>
            <a:ext cx="11140440" cy="368300"/>
          </a:xfrm>
          <a:prstGeom prst="rect">
            <a:avLst/>
          </a:prstGeom>
          <a:noFill/>
        </p:spPr>
        <p:txBody>
          <a:bodyPr wrap="square" rtlCol="0">
            <a:spAutoFit/>
          </a:bodyPr>
          <a:p>
            <a:endParaRPr lang="en-US"/>
          </a:p>
        </p:txBody>
      </p:sp>
      <p:sp>
        <p:nvSpPr>
          <p:cNvPr id="11" name="Text Box 10"/>
          <p:cNvSpPr txBox="1"/>
          <p:nvPr/>
        </p:nvSpPr>
        <p:spPr>
          <a:xfrm>
            <a:off x="270510" y="2660650"/>
            <a:ext cx="11650345" cy="1753235"/>
          </a:xfrm>
          <a:prstGeom prst="rect">
            <a:avLst/>
          </a:prstGeom>
          <a:noFill/>
        </p:spPr>
        <p:txBody>
          <a:bodyPr wrap="square" rtlCol="0">
            <a:spAutoFit/>
          </a:bodyPr>
          <a:p>
            <a:pPr marL="285750" indent="-285750">
              <a:buFont typeface="Wingdings" panose="05000000000000000000" charset="0"/>
              <a:buChar char="Ø"/>
            </a:pPr>
            <a:r>
              <a:rPr lang="en-US" b="1"/>
              <a:t>Faculty Profile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Faculty Information Report: </a:t>
            </a:r>
            <a:r>
              <a:rPr lang="en-US"/>
              <a:t>Provides a summary of each faculty member's personal details, contact information, academic history, and department affiliation.</a:t>
            </a:r>
            <a:endParaRPr lang="en-US"/>
          </a:p>
          <a:p>
            <a:pPr marL="285750" indent="-285750">
              <a:buFont typeface="Arial" panose="020B0604020202020204" pitchFamily="34" charset="0"/>
              <a:buChar char="•"/>
            </a:pPr>
            <a:r>
              <a:rPr lang="en-US" b="1"/>
              <a:t>Faculty Contribution Summary</a:t>
            </a:r>
            <a:r>
              <a:rPr lang="en-US"/>
              <a:t>: Offers an overview of a faculty member's contributions, including publications, teaching activities, research projects, and awards.</a:t>
            </a:r>
            <a:endParaRPr lang="en-US"/>
          </a:p>
        </p:txBody>
      </p:sp>
      <p:sp>
        <p:nvSpPr>
          <p:cNvPr id="13" name="Text Box 12"/>
          <p:cNvSpPr txBox="1"/>
          <p:nvPr/>
        </p:nvSpPr>
        <p:spPr>
          <a:xfrm>
            <a:off x="416560" y="4367530"/>
            <a:ext cx="11649710" cy="368300"/>
          </a:xfrm>
          <a:prstGeom prst="rect">
            <a:avLst/>
          </a:prstGeom>
          <a:noFill/>
        </p:spPr>
        <p:txBody>
          <a:bodyPr wrap="square" rtlCol="0">
            <a:spAutoFit/>
          </a:bodyPr>
          <a:p>
            <a:pPr marL="285750" indent="-285750">
              <a:buFont typeface="Wingdings" panose="05000000000000000000" charset="0"/>
              <a:buChar char="Ø"/>
            </a:pPr>
            <a:r>
              <a:rPr lang="en-US" b="1"/>
              <a:t>Access Control:</a:t>
            </a:r>
            <a:r>
              <a:rPr lang="en-IN" altLang="en-US" b="1"/>
              <a:t> </a:t>
            </a:r>
            <a:r>
              <a:rPr lang="en-US"/>
              <a:t>Implement access controls to ensure that sensitive reports are only available to authorized users.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7249</Words>
  <Application>WPS Presentation</Application>
  <PresentationFormat>Widescreen</PresentationFormat>
  <Paragraphs>122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vt:lpstr>
      <vt:lpstr>Calibri</vt:lpstr>
      <vt:lpstr>Microsoft YaHei</vt:lpstr>
      <vt:lpstr>Arial Unicode MS</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DELL</cp:lastModifiedBy>
  <cp:revision>6</cp:revision>
  <dcterms:created xsi:type="dcterms:W3CDTF">2023-09-28T18:27:00Z</dcterms:created>
  <dcterms:modified xsi:type="dcterms:W3CDTF">2024-02-16T14:12:12Z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2065E55F1FCF4C458F72678DB322C47D_11</vt:lpwstr>
  </property>
  <property fmtid="{D5CDD505-2E9C-101B-9397-08002B2CF9AE}" pid="3" name="KSOProductBuildVer">
    <vt:lpwstr>1033-12.2.0.13431</vt:lpwstr>
  </property>
</Properties>
</file>