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75" r:id="rId10"/>
    <p:sldId id="276" r:id="rId11"/>
    <p:sldId id="266" r:id="rId12"/>
    <p:sldId id="267" r:id="rId13"/>
    <p:sldId id="274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</p:embeddedFont>
    <p:embeddedFont>
      <p:font typeface="Poppins Medium" panose="00000600000000000000" pitchFamily="2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9"/>
    <a:srgbClr val="24A873"/>
    <a:srgbClr val="FFABAB"/>
    <a:srgbClr val="F8BB24"/>
    <a:srgbClr val="FFE697"/>
    <a:srgbClr val="BDF1DC"/>
    <a:srgbClr val="8AE6C1"/>
    <a:srgbClr val="FFCC5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28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sv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sv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svg"/><Relationship Id="rId7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19.sv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sv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972545">
            <a:off x="-2856714" y="-5442448"/>
            <a:ext cx="10578966" cy="114212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2008877" y="-702589"/>
            <a:ext cx="17375562" cy="1843560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10316730">
            <a:off x="-1381685" y="6286113"/>
            <a:ext cx="7628908" cy="66371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859146" y="2812445"/>
            <a:ext cx="12569707" cy="466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99"/>
              </a:lnSpc>
            </a:pPr>
            <a:r>
              <a:rPr lang="en-US" sz="10999" dirty="0">
                <a:solidFill>
                  <a:srgbClr val="000000"/>
                </a:solidFill>
                <a:latin typeface="Poppins Medium"/>
              </a:rPr>
              <a:t>SENTIMENT ANALYSIS OF ARTICLES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573000" y="8336007"/>
            <a:ext cx="5097025" cy="1268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800" b="1" dirty="0">
                <a:solidFill>
                  <a:srgbClr val="00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Tushar Lohani (19BCS1559)</a:t>
            </a:r>
          </a:p>
          <a:p>
            <a:pPr>
              <a:lnSpc>
                <a:spcPts val="3359"/>
              </a:lnSpc>
            </a:pPr>
            <a:r>
              <a:rPr lang="en-US" sz="2800" b="1" dirty="0">
                <a:solidFill>
                  <a:srgbClr val="00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Ankit Kumar (19BCS1561)</a:t>
            </a:r>
          </a:p>
          <a:p>
            <a:pPr>
              <a:lnSpc>
                <a:spcPts val="3359"/>
              </a:lnSpc>
            </a:pPr>
            <a:r>
              <a:rPr lang="en-US" sz="2800" b="1" dirty="0">
                <a:solidFill>
                  <a:srgbClr val="000000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Sakshi Kumari (19BCS1570)</a:t>
            </a:r>
          </a:p>
        </p:txBody>
      </p:sp>
      <p:pic>
        <p:nvPicPr>
          <p:cNvPr id="1026" name="Picture 2" descr="Chandigarh University - Wikipedia">
            <a:extLst>
              <a:ext uri="{FF2B5EF4-FFF2-40B4-BE49-F238E27FC236}">
                <a16:creationId xmlns:a16="http://schemas.microsoft.com/office/drawing/2014/main" id="{40C695D9-6D57-41C0-BC07-A89369807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8" y="495300"/>
            <a:ext cx="931150" cy="147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4">
            <a:extLst>
              <a:ext uri="{FF2B5EF4-FFF2-40B4-BE49-F238E27FC236}">
                <a16:creationId xmlns:a16="http://schemas.microsoft.com/office/drawing/2014/main" id="{CF6EDF07-DDC5-4B2B-8FCF-898C75298948}"/>
              </a:ext>
            </a:extLst>
          </p:cNvPr>
          <p:cNvSpPr txBox="1"/>
          <p:nvPr/>
        </p:nvSpPr>
        <p:spPr>
          <a:xfrm>
            <a:off x="1650570" y="342316"/>
            <a:ext cx="7373138" cy="1280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8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Chandigarh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BEE45F0-39C2-4E1F-B9D7-F439F2F2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972545">
            <a:off x="-3547559" y="-5710643"/>
            <a:ext cx="10578966" cy="1142128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7A21632-9D0E-44B2-ABAE-469A077E1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0283624" y="-110923"/>
            <a:ext cx="17375562" cy="1843560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B4945A9-6783-48D3-86B0-4F2B864A1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9226060">
            <a:off x="-3413508" y="4826726"/>
            <a:ext cx="10310867" cy="8970454"/>
          </a:xfrm>
          <a:prstGeom prst="rect">
            <a:avLst/>
          </a:prstGeom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1A15F584-DA02-44EA-81EA-09BA16AC3F33}"/>
              </a:ext>
            </a:extLst>
          </p:cNvPr>
          <p:cNvSpPr txBox="1"/>
          <p:nvPr/>
        </p:nvSpPr>
        <p:spPr>
          <a:xfrm>
            <a:off x="1658094" y="270293"/>
            <a:ext cx="14971811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Implementation: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21EA6-520B-4882-902F-77F45CA5A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068" y="2628900"/>
            <a:ext cx="16542385" cy="3208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5ECB7F-2111-4512-8AE6-8FD76B4D24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067" y="6105696"/>
            <a:ext cx="16542385" cy="320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394429" y="-1896909"/>
            <a:ext cx="13349835" cy="1453043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4103319">
            <a:off x="7029888" y="-1293482"/>
            <a:ext cx="14128861" cy="15378352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D557BD06-DB9D-4AF5-82AD-6E8EFC0687FE}"/>
              </a:ext>
            </a:extLst>
          </p:cNvPr>
          <p:cNvSpPr txBox="1"/>
          <p:nvPr/>
        </p:nvSpPr>
        <p:spPr>
          <a:xfrm>
            <a:off x="1658094" y="270293"/>
            <a:ext cx="14971811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Analysis and 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DD4256-ADDD-47E3-B78D-6D90F24CAD71}"/>
              </a:ext>
            </a:extLst>
          </p:cNvPr>
          <p:cNvSpPr/>
          <p:nvPr/>
        </p:nvSpPr>
        <p:spPr>
          <a:xfrm>
            <a:off x="4396758" y="6935584"/>
            <a:ext cx="9494481" cy="2557805"/>
          </a:xfrm>
          <a:prstGeom prst="rect">
            <a:avLst/>
          </a:prstGeom>
          <a:solidFill>
            <a:srgbClr val="BDF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24A87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8C40A02-9101-40B8-933E-ADEE9C4A9CC7}"/>
              </a:ext>
            </a:extLst>
          </p:cNvPr>
          <p:cNvSpPr txBox="1"/>
          <p:nvPr/>
        </p:nvSpPr>
        <p:spPr>
          <a:xfrm>
            <a:off x="1912206" y="3275490"/>
            <a:ext cx="14357614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project uses the </a:t>
            </a:r>
            <a:r>
              <a:rPr lang="en-US" sz="4000" b="1" i="0" dirty="0">
                <a:solidFill>
                  <a:schemeClr val="accent3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Naïve Bayes Classifier </a:t>
            </a:r>
            <a:r>
              <a:rPr lang="en-US" sz="40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 find the accuracy of the analysis and results.</a:t>
            </a:r>
          </a:p>
          <a:p>
            <a:pPr algn="just"/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 finding the accuracy, we found out the library shows the accuracy of: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0B5FF46-4B57-4170-9A28-2B80240613CD}"/>
              </a:ext>
            </a:extLst>
          </p:cNvPr>
          <p:cNvSpPr txBox="1"/>
          <p:nvPr/>
        </p:nvSpPr>
        <p:spPr>
          <a:xfrm>
            <a:off x="1981200" y="7658100"/>
            <a:ext cx="14971811" cy="1506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11500" b="1" dirty="0">
                <a:solidFill>
                  <a:srgbClr val="24A87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83.33%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222254">
            <a:off x="-2182236" y="2931828"/>
            <a:ext cx="9557263" cy="1022664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3541018">
            <a:off x="14289787" y="-5160959"/>
            <a:ext cx="5772934" cy="1098655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811063">
            <a:off x="2412806" y="7490702"/>
            <a:ext cx="6280347" cy="3722533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65A5A5B7-241C-43B9-9D9E-EDC74F9461E1}"/>
              </a:ext>
            </a:extLst>
          </p:cNvPr>
          <p:cNvSpPr txBox="1"/>
          <p:nvPr/>
        </p:nvSpPr>
        <p:spPr>
          <a:xfrm>
            <a:off x="1658094" y="270293"/>
            <a:ext cx="14971811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Future Scope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D206F300-6F9A-4269-A998-77618BB9363A}"/>
              </a:ext>
            </a:extLst>
          </p:cNvPr>
          <p:cNvSpPr txBox="1"/>
          <p:nvPr/>
        </p:nvSpPr>
        <p:spPr>
          <a:xfrm>
            <a:off x="1965192" y="3486360"/>
            <a:ext cx="14357614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project is currently on command based but further it can be in GUI.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future of Sentiment Analysis is really deep, it can be used to classify the sentiment of image based.</a:t>
            </a:r>
          </a:p>
          <a:p>
            <a:pPr marL="742950" indent="-742950" algn="just"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accuracy to analyze sentiment can be increased by adding more and more dataset to the library.</a:t>
            </a:r>
          </a:p>
          <a:p>
            <a:pPr marL="742950" indent="-742950" algn="just">
              <a:buAutoNum type="arabicPeriod"/>
            </a:pP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0389436" y="-7275302"/>
            <a:ext cx="13395093" cy="1433327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600" y="3848100"/>
            <a:ext cx="10562361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200"/>
              </a:lnSpc>
            </a:pPr>
            <a:r>
              <a:rPr lang="en-US" sz="110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700000">
            <a:off x="-3024182" y="6145130"/>
            <a:ext cx="11797300" cy="781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6693596" flipV="1">
            <a:off x="-4489431" y="-9222304"/>
            <a:ext cx="14744970" cy="1757969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5739927" y="-2074007"/>
            <a:ext cx="7798657" cy="841960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028700"/>
            <a:ext cx="7540113" cy="2949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 dirty="0">
                <a:solidFill>
                  <a:srgbClr val="000000"/>
                </a:solidFill>
                <a:latin typeface="Poppins Medium"/>
              </a:rPr>
              <a:t>Table of Contents: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323" t="8728" r="2548" b="13501"/>
          <a:stretch>
            <a:fillRect/>
          </a:stretch>
        </p:blipFill>
        <p:spPr>
          <a:xfrm>
            <a:off x="8685306" y="4852140"/>
            <a:ext cx="551614" cy="58272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323" t="8728" r="2548" b="13501"/>
          <a:stretch>
            <a:fillRect/>
          </a:stretch>
        </p:blipFill>
        <p:spPr>
          <a:xfrm>
            <a:off x="8685306" y="5638661"/>
            <a:ext cx="551614" cy="58272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323" t="8728" r="2548" b="13501"/>
          <a:stretch>
            <a:fillRect/>
          </a:stretch>
        </p:blipFill>
        <p:spPr>
          <a:xfrm>
            <a:off x="8685299" y="6602541"/>
            <a:ext cx="551614" cy="58272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323" t="8728" r="2548" b="13501"/>
          <a:stretch>
            <a:fillRect/>
          </a:stretch>
        </p:blipFill>
        <p:spPr>
          <a:xfrm>
            <a:off x="8685299" y="7500774"/>
            <a:ext cx="551614" cy="58272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323" t="8728" r="2548" b="13501"/>
          <a:stretch>
            <a:fillRect/>
          </a:stretch>
        </p:blipFill>
        <p:spPr>
          <a:xfrm>
            <a:off x="8685306" y="9362887"/>
            <a:ext cx="551614" cy="582720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D8626CDD-0745-497F-8E0A-3B02012FEC86}"/>
              </a:ext>
            </a:extLst>
          </p:cNvPr>
          <p:cNvSpPr txBox="1"/>
          <p:nvPr/>
        </p:nvSpPr>
        <p:spPr>
          <a:xfrm>
            <a:off x="9448800" y="4511468"/>
            <a:ext cx="9753600" cy="5452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Poppins Medium"/>
              </a:rPr>
              <a:t>What is Sentiment Analysis?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Poppins Medium"/>
              </a:rPr>
              <a:t>About the project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Poppins Medium"/>
              </a:rPr>
              <a:t>Technology Used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Poppins Medium"/>
              </a:rPr>
              <a:t>How the project works?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Poppins Medium"/>
              </a:rPr>
              <a:t>Analysis and Results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000000"/>
                </a:solidFill>
                <a:latin typeface="Poppins Medium"/>
              </a:rPr>
              <a:t>Future Scope </a:t>
            </a: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71F6547E-0887-44CC-A9DC-5D5C013B07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7323" t="8728" r="2548" b="13501"/>
          <a:stretch>
            <a:fillRect/>
          </a:stretch>
        </p:blipFill>
        <p:spPr>
          <a:xfrm>
            <a:off x="8685299" y="8399007"/>
            <a:ext cx="551614" cy="582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3829464">
            <a:off x="-3126779" y="-3856237"/>
            <a:ext cx="9856415" cy="1064120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58094" y="270293"/>
            <a:ext cx="14971811" cy="2949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Sentiment Analysis?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2178143">
            <a:off x="14135740" y="6221291"/>
            <a:ext cx="6982142" cy="4570130"/>
          </a:xfrm>
          <a:prstGeom prst="rect">
            <a:avLst/>
          </a:prstGeom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AE2E85BA-810A-47C5-8E46-5BC7D9171558}"/>
              </a:ext>
            </a:extLst>
          </p:cNvPr>
          <p:cNvSpPr txBox="1"/>
          <p:nvPr/>
        </p:nvSpPr>
        <p:spPr>
          <a:xfrm>
            <a:off x="1066800" y="4249687"/>
            <a:ext cx="914371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It is the use of </a:t>
            </a:r>
            <a:r>
              <a:rPr lang="en-US" sz="3200" b="1" i="0" dirty="0">
                <a:effectLst/>
                <a:highlight>
                  <a:srgbClr val="FFFF00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Natural Language Processing</a:t>
            </a:r>
            <a:r>
              <a:rPr lang="en-US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text analysis, computational linguistics, and biometrics to systematically identify, extract, quantify, and study affective states and subjective information. </a:t>
            </a:r>
            <a:endParaRPr lang="en-US" sz="3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6B4C596D-142C-46B1-BDC9-4DDF4E30B1F0}"/>
              </a:ext>
            </a:extLst>
          </p:cNvPr>
          <p:cNvSpPr txBox="1"/>
          <p:nvPr/>
        </p:nvSpPr>
        <p:spPr>
          <a:xfrm>
            <a:off x="6934200" y="7429500"/>
            <a:ext cx="914371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i="0" dirty="0">
                <a:solidFill>
                  <a:srgbClr val="292929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It is the most common text classification tool that analyses an incoming message and tells whether the underlying sentiment is </a:t>
            </a:r>
            <a:r>
              <a:rPr lang="en-US" sz="3200" b="1" i="0" dirty="0">
                <a:solidFill>
                  <a:srgbClr val="292929"/>
                </a:solidFill>
                <a:effectLst/>
                <a:highlight>
                  <a:srgbClr val="00FF00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positive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3200" b="1" i="0" dirty="0">
                <a:solidFill>
                  <a:srgbClr val="292929"/>
                </a:solidFill>
                <a:effectLst/>
                <a:highlight>
                  <a:srgbClr val="FF0000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negative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sz="3200" b="1" i="0" dirty="0">
                <a:solidFill>
                  <a:srgbClr val="292929"/>
                </a:solidFill>
                <a:effectLst/>
                <a:highlight>
                  <a:srgbClr val="00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neutral</a:t>
            </a:r>
            <a:r>
              <a:rPr lang="en-US" sz="3200" b="1" i="0" dirty="0">
                <a:solidFill>
                  <a:srgbClr val="292929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3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4088867" flipH="1">
            <a:off x="14367786" y="-2673059"/>
            <a:ext cx="5996386" cy="7200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9564565">
            <a:off x="3995058" y="8514146"/>
            <a:ext cx="7315200" cy="360439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707988" y="6733878"/>
            <a:ext cx="3428473" cy="3731671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5801D455-37CA-4021-90CA-BFFF29BDAE76}"/>
              </a:ext>
            </a:extLst>
          </p:cNvPr>
          <p:cNvSpPr txBox="1"/>
          <p:nvPr/>
        </p:nvSpPr>
        <p:spPr>
          <a:xfrm>
            <a:off x="1658094" y="270293"/>
            <a:ext cx="14971811" cy="2949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About the</a:t>
            </a:r>
          </a:p>
          <a:p>
            <a:pPr algn="ctr">
              <a:lnSpc>
                <a:spcPts val="11519"/>
              </a:lnSpc>
            </a:pPr>
            <a:r>
              <a:rPr lang="en-US" sz="9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401F8AD-CA80-40B2-95A3-894C9F78F70F}"/>
              </a:ext>
            </a:extLst>
          </p:cNvPr>
          <p:cNvSpPr txBox="1"/>
          <p:nvPr/>
        </p:nvSpPr>
        <p:spPr>
          <a:xfrm>
            <a:off x="1658094" y="4000500"/>
            <a:ext cx="15151909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project deals with the analysis of articles from different fields like – </a:t>
            </a:r>
          </a:p>
          <a:p>
            <a:pPr algn="just"/>
            <a:r>
              <a:rPr lang="en-US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 </a:t>
            </a:r>
            <a:r>
              <a:rPr lang="en-US" sz="32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Technology</a:t>
            </a:r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 </a:t>
            </a:r>
            <a:r>
              <a:rPr lang="en-US" sz="32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Books review</a:t>
            </a:r>
          </a:p>
          <a:p>
            <a:pPr algn="just"/>
            <a:r>
              <a:rPr lang="en-US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 </a:t>
            </a:r>
            <a:r>
              <a:rPr lang="en-US" sz="32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Business</a:t>
            </a:r>
          </a:p>
          <a:p>
            <a:pPr algn="just"/>
            <a:r>
              <a:rPr lang="en-US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 </a:t>
            </a:r>
            <a:r>
              <a:rPr lang="en-US" sz="32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Entertainment</a:t>
            </a:r>
            <a:r>
              <a:rPr lang="en-US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just"/>
            <a:r>
              <a:rPr lang="en-US" sz="32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 </a:t>
            </a:r>
            <a:r>
              <a:rPr lang="en-US" sz="32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Products review </a:t>
            </a:r>
          </a:p>
          <a:p>
            <a:pPr algn="just"/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The project gives an analysis whether the selected article is </a:t>
            </a:r>
            <a:r>
              <a:rPr lang="en-US" sz="3200" dirty="0">
                <a:highlight>
                  <a:srgbClr val="00FF00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Positive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3200" dirty="0">
                <a:highlight>
                  <a:srgbClr val="FF0000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Negative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sz="3200" dirty="0">
                <a:highlight>
                  <a:srgbClr val="00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Neutral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6CDFC0-AEBC-411C-9D3A-CBFFCF0FC81E}"/>
              </a:ext>
            </a:extLst>
          </p:cNvPr>
          <p:cNvSpPr/>
          <p:nvPr/>
        </p:nvSpPr>
        <p:spPr>
          <a:xfrm>
            <a:off x="1105575" y="6048957"/>
            <a:ext cx="6363388" cy="29840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8E5A43-29EA-48E9-BC39-9D8F43410921}"/>
              </a:ext>
            </a:extLst>
          </p:cNvPr>
          <p:cNvSpPr/>
          <p:nvPr/>
        </p:nvSpPr>
        <p:spPr>
          <a:xfrm>
            <a:off x="1105575" y="2650513"/>
            <a:ext cx="2984050" cy="29840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93065E-4F7A-4185-ABAF-8AF54614B84A}"/>
              </a:ext>
            </a:extLst>
          </p:cNvPr>
          <p:cNvSpPr/>
          <p:nvPr/>
        </p:nvSpPr>
        <p:spPr>
          <a:xfrm>
            <a:off x="4484913" y="2650513"/>
            <a:ext cx="2984050" cy="29840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672942" flipV="1">
            <a:off x="3513478" y="-1227292"/>
            <a:ext cx="7315200" cy="360439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6241892">
            <a:off x="11698942" y="5276974"/>
            <a:ext cx="8218989" cy="8720412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D46FB1AE-8BFE-41DA-A41D-09BF568B20A1}"/>
              </a:ext>
            </a:extLst>
          </p:cNvPr>
          <p:cNvSpPr txBox="1"/>
          <p:nvPr/>
        </p:nvSpPr>
        <p:spPr>
          <a:xfrm>
            <a:off x="1658094" y="270293"/>
            <a:ext cx="14971811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Technologies Used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24A934-0C60-47EF-8FB2-6011F48C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50" y="3132888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xtBlob: Simplified Text Processing — TextBlob 0.16.0 documentation">
            <a:extLst>
              <a:ext uri="{FF2B5EF4-FFF2-40B4-BE49-F238E27FC236}">
                <a16:creationId xmlns:a16="http://schemas.microsoft.com/office/drawing/2014/main" id="{0A51F8F2-2343-4FB9-84B6-F8ACFC2F1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54281"/>
            <a:ext cx="2809876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eautiful Soup 4 | Funthon">
            <a:extLst>
              <a:ext uri="{FF2B5EF4-FFF2-40B4-BE49-F238E27FC236}">
                <a16:creationId xmlns:a16="http://schemas.microsoft.com/office/drawing/2014/main" id="{788E862A-CD60-4799-BE8D-BCDAA6AD7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94" y="6398267"/>
            <a:ext cx="5314950" cy="228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265FF7D9-4CAA-4930-9B60-F8A0128A604A}"/>
              </a:ext>
            </a:extLst>
          </p:cNvPr>
          <p:cNvSpPr txBox="1"/>
          <p:nvPr/>
        </p:nvSpPr>
        <p:spPr>
          <a:xfrm>
            <a:off x="8153400" y="3132888"/>
            <a:ext cx="9372600" cy="7017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 </a:t>
            </a:r>
            <a:r>
              <a:rPr lang="en-US" sz="40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Python: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is the main part of the project as it is highly used in the project.</a:t>
            </a:r>
          </a:p>
          <a:p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40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 </a:t>
            </a:r>
            <a:r>
              <a:rPr lang="en-US" sz="4000" b="1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BeautifulSoup</a:t>
            </a:r>
            <a:r>
              <a:rPr lang="en-US" sz="40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python library for web scrapping.</a:t>
            </a:r>
          </a:p>
          <a:p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40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&gt; </a:t>
            </a:r>
            <a:r>
              <a:rPr lang="en-US" sz="4000" b="1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TextBlob</a:t>
            </a:r>
            <a:r>
              <a:rPr lang="en-US" sz="40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python library for sentiment analysis.</a:t>
            </a:r>
          </a:p>
          <a:p>
            <a:pPr algn="ctr"/>
            <a:endParaRPr lang="en-US" sz="96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6241892" flipV="1">
            <a:off x="11341642" y="-4839795"/>
            <a:ext cx="8218989" cy="872041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4076048">
            <a:off x="-2128971" y="6006123"/>
            <a:ext cx="6977297" cy="4570130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3D11A03D-9135-4856-B475-12CBD3AF1853}"/>
              </a:ext>
            </a:extLst>
          </p:cNvPr>
          <p:cNvSpPr txBox="1"/>
          <p:nvPr/>
        </p:nvSpPr>
        <p:spPr>
          <a:xfrm>
            <a:off x="1658094" y="270293"/>
            <a:ext cx="14971811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the project works?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FD733EB-E26B-49F9-A897-EEAD0481B412}"/>
              </a:ext>
            </a:extLst>
          </p:cNvPr>
          <p:cNvSpPr txBox="1"/>
          <p:nvPr/>
        </p:nvSpPr>
        <p:spPr>
          <a:xfrm>
            <a:off x="1524000" y="2650154"/>
            <a:ext cx="1621842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1.  First it checks the URL whether it is </a:t>
            </a:r>
            <a:r>
              <a:rPr lang="en-US" sz="4000" i="0" dirty="0">
                <a:effectLst/>
                <a:highlight>
                  <a:srgbClr val="00FF00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ACTIVE</a:t>
            </a:r>
            <a:r>
              <a:rPr lang="en-US" sz="40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sz="4000" i="0" dirty="0">
                <a:effectLst/>
                <a:highlight>
                  <a:srgbClr val="FF0000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INACTIVE</a:t>
            </a:r>
            <a:r>
              <a:rPr lang="en-US" sz="40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Then it web scraps the specific URL that is selected by the user.</a:t>
            </a:r>
            <a:endParaRPr lang="en-US" sz="96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717188-38A3-432B-AD2F-F1F39E3A219A}"/>
              </a:ext>
            </a:extLst>
          </p:cNvPr>
          <p:cNvSpPr/>
          <p:nvPr/>
        </p:nvSpPr>
        <p:spPr>
          <a:xfrm>
            <a:off x="3886200" y="4564446"/>
            <a:ext cx="11138587" cy="53271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Class Diagram For Web Scraping, HD Png Download - kindpng">
            <a:extLst>
              <a:ext uri="{FF2B5EF4-FFF2-40B4-BE49-F238E27FC236}">
                <a16:creationId xmlns:a16="http://schemas.microsoft.com/office/drawing/2014/main" id="{84A261F8-E019-43F4-8BC3-C8A773A7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13" y="4274047"/>
            <a:ext cx="11151971" cy="53685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983729" y="-2020653"/>
            <a:ext cx="14434470" cy="1493864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532500" y="6362736"/>
            <a:ext cx="5019621" cy="5463533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7D119930-5B0D-423E-8765-F01CB19A75EC}"/>
              </a:ext>
            </a:extLst>
          </p:cNvPr>
          <p:cNvSpPr txBox="1"/>
          <p:nvPr/>
        </p:nvSpPr>
        <p:spPr>
          <a:xfrm>
            <a:off x="1658094" y="270293"/>
            <a:ext cx="14971811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the project works?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6C862-3DC0-4CCC-9EEF-91C2EDE10013}"/>
              </a:ext>
            </a:extLst>
          </p:cNvPr>
          <p:cNvSpPr/>
          <p:nvPr/>
        </p:nvSpPr>
        <p:spPr>
          <a:xfrm>
            <a:off x="4876799" y="5087617"/>
            <a:ext cx="8839200" cy="4356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 descr="Word clustering based on POS feature for efficient twitter sentiment  analysis | Human-centric Computing and Information Sciences | Full Text">
            <a:extLst>
              <a:ext uri="{FF2B5EF4-FFF2-40B4-BE49-F238E27FC236}">
                <a16:creationId xmlns:a16="http://schemas.microsoft.com/office/drawing/2014/main" id="{36C413AE-286F-4880-9B1D-536372FB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09" y="4914900"/>
            <a:ext cx="8781980" cy="43845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30F19282-13B9-409C-9750-9F343BA0BB9B}"/>
              </a:ext>
            </a:extLst>
          </p:cNvPr>
          <p:cNvSpPr txBox="1"/>
          <p:nvPr/>
        </p:nvSpPr>
        <p:spPr>
          <a:xfrm>
            <a:off x="1034786" y="2324100"/>
            <a:ext cx="16218426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3. Now, the web scrapping of the specific article is done. The algorithm then formats the article where it removes words like </a:t>
            </a:r>
            <a:r>
              <a:rPr lang="en-US" sz="40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the, as, can, will, </a:t>
            </a:r>
            <a:r>
              <a:rPr lang="en-US" sz="40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whose sentiment calculation cannot be done.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310648">
            <a:off x="14529044" y="3117629"/>
            <a:ext cx="6828963" cy="968023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880599" y="5724313"/>
            <a:ext cx="6493701" cy="70679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1B9A5F-8A93-4488-B5DC-142B7DB29433}"/>
              </a:ext>
            </a:extLst>
          </p:cNvPr>
          <p:cNvSpPr/>
          <p:nvPr/>
        </p:nvSpPr>
        <p:spPr>
          <a:xfrm>
            <a:off x="1884752" y="3741420"/>
            <a:ext cx="4419600" cy="5638800"/>
          </a:xfrm>
          <a:prstGeom prst="roundRect">
            <a:avLst>
              <a:gd name="adj" fmla="val 977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E62319-2AA6-495E-AC3A-7881E9B42E26}"/>
              </a:ext>
            </a:extLst>
          </p:cNvPr>
          <p:cNvSpPr/>
          <p:nvPr/>
        </p:nvSpPr>
        <p:spPr>
          <a:xfrm>
            <a:off x="6908836" y="3749040"/>
            <a:ext cx="4419600" cy="5638800"/>
          </a:xfrm>
          <a:prstGeom prst="roundRect">
            <a:avLst>
              <a:gd name="adj" fmla="val 977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ADBCCA-A7DC-42F6-84E9-1427B7ED1AC1}"/>
              </a:ext>
            </a:extLst>
          </p:cNvPr>
          <p:cNvSpPr/>
          <p:nvPr/>
        </p:nvSpPr>
        <p:spPr>
          <a:xfrm>
            <a:off x="11963400" y="3771900"/>
            <a:ext cx="4419600" cy="5638800"/>
          </a:xfrm>
          <a:prstGeom prst="roundRect">
            <a:avLst>
              <a:gd name="adj" fmla="val 977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 descr="transparent background happy emoji PNG image with transparent background |  TOPpng">
            <a:extLst>
              <a:ext uri="{FF2B5EF4-FFF2-40B4-BE49-F238E27FC236}">
                <a16:creationId xmlns:a16="http://schemas.microsoft.com/office/drawing/2014/main" id="{E63AE5F0-B429-4116-972C-BFCAEC8E6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15" b="91735" l="5952" r="92857">
                        <a14:foregroundMark x1="9048" y1="57159" x2="13929" y2="29802"/>
                        <a14:foregroundMark x1="13929" y1="29802" x2="18452" y2="25378"/>
                        <a14:foregroundMark x1="18452" y1="25378" x2="25833" y2="22002"/>
                        <a14:foregroundMark x1="34167" y1="63446" x2="40238" y2="63213"/>
                        <a14:foregroundMark x1="40238" y1="63213" x2="78929" y2="68568"/>
                        <a14:foregroundMark x1="42976" y1="90920" x2="57976" y2="91735"/>
                        <a14:foregroundMark x1="57976" y1="91735" x2="62619" y2="90687"/>
                        <a14:foregroundMark x1="93095" y1="57392" x2="88929" y2="48545"/>
                        <a14:foregroundMark x1="88929" y1="48545" x2="85714" y2="30151"/>
                        <a14:foregroundMark x1="85714" y1="30151" x2="84286" y2="28056"/>
                        <a14:foregroundMark x1="62024" y1="13038" x2="62024" y2="13038"/>
                        <a14:foregroundMark x1="62381" y1="10012" x2="40476" y2="8731"/>
                        <a14:foregroundMark x1="6548" y1="46915" x2="5952" y2="55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786" y="4225509"/>
            <a:ext cx="1465652" cy="149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ownload Neutral Face Emoji | Emoji Island">
            <a:extLst>
              <a:ext uri="{FF2B5EF4-FFF2-40B4-BE49-F238E27FC236}">
                <a16:creationId xmlns:a16="http://schemas.microsoft.com/office/drawing/2014/main" id="{09F5CAC9-13A1-4F73-86B4-1D65731A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011" y="4295410"/>
            <a:ext cx="1359002" cy="135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uper Angry Emoji Png - Transparent Background Angry Emoji, Png Download -  kindpng">
            <a:extLst>
              <a:ext uri="{FF2B5EF4-FFF2-40B4-BE49-F238E27FC236}">
                <a16:creationId xmlns:a16="http://schemas.microsoft.com/office/drawing/2014/main" id="{084EBB47-ED6A-450B-9A73-269E13F46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516" b="93032" l="10000" r="90000">
                        <a14:foregroundMark x1="39767" y1="9032" x2="50814" y2="8645"/>
                        <a14:foregroundMark x1="50814" y1="8645" x2="57093" y2="8645"/>
                        <a14:foregroundMark x1="40349" y1="91742" x2="60233" y2="93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665" y="4218357"/>
            <a:ext cx="1703070" cy="153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718AAA-85F2-4BCA-AAF4-15FAF4D6ABFA}"/>
              </a:ext>
            </a:extLst>
          </p:cNvPr>
          <p:cNvSpPr/>
          <p:nvPr/>
        </p:nvSpPr>
        <p:spPr>
          <a:xfrm>
            <a:off x="3002319" y="8267700"/>
            <a:ext cx="2100586" cy="685800"/>
          </a:xfrm>
          <a:prstGeom prst="rect">
            <a:avLst/>
          </a:prstGeom>
          <a:solidFill>
            <a:srgbClr val="BDF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4A87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POSITIVE</a:t>
            </a:r>
            <a:endParaRPr lang="en-IN" b="1" dirty="0">
              <a:solidFill>
                <a:srgbClr val="24A873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FC533F-4183-4650-BD46-9CDD34CFD79C}"/>
              </a:ext>
            </a:extLst>
          </p:cNvPr>
          <p:cNvSpPr/>
          <p:nvPr/>
        </p:nvSpPr>
        <p:spPr>
          <a:xfrm>
            <a:off x="8058219" y="8267700"/>
            <a:ext cx="2100586" cy="685800"/>
          </a:xfrm>
          <a:prstGeom prst="rect">
            <a:avLst/>
          </a:prstGeom>
          <a:solidFill>
            <a:srgbClr val="FFE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BB2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NEUTRAL</a:t>
            </a:r>
            <a:endParaRPr lang="en-IN" b="1" dirty="0">
              <a:solidFill>
                <a:srgbClr val="F8BB2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2F6B42-A659-407E-B7E5-1108EA13EF1A}"/>
              </a:ext>
            </a:extLst>
          </p:cNvPr>
          <p:cNvSpPr/>
          <p:nvPr/>
        </p:nvSpPr>
        <p:spPr>
          <a:xfrm>
            <a:off x="13122907" y="8242670"/>
            <a:ext cx="2100586" cy="685800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NEGATIVE</a:t>
            </a:r>
            <a:endParaRPr lang="en-IN" b="1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7B4B937-F7EF-4E7E-8734-7BFF7A9D80CE}"/>
              </a:ext>
            </a:extLst>
          </p:cNvPr>
          <p:cNvSpPr txBox="1"/>
          <p:nvPr/>
        </p:nvSpPr>
        <p:spPr>
          <a:xfrm>
            <a:off x="1034787" y="2114074"/>
            <a:ext cx="1621842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4. Now the program finds the polarity of words and assign a point to the word used in the article. 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5D003D81-81C1-4F54-B827-FC4BED67DB4F}"/>
              </a:ext>
            </a:extLst>
          </p:cNvPr>
          <p:cNvSpPr txBox="1"/>
          <p:nvPr/>
        </p:nvSpPr>
        <p:spPr>
          <a:xfrm>
            <a:off x="1658094" y="270293"/>
            <a:ext cx="14971811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the project works?</a:t>
            </a: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454B2053-51BD-42E0-96CC-6930E503AD79}"/>
              </a:ext>
            </a:extLst>
          </p:cNvPr>
          <p:cNvSpPr txBox="1"/>
          <p:nvPr/>
        </p:nvSpPr>
        <p:spPr>
          <a:xfrm>
            <a:off x="2453035" y="6231262"/>
            <a:ext cx="3249667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When the polarity is greater than 1</a:t>
            </a:r>
            <a:endParaRPr lang="en-US" sz="28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3B78A6D4-E068-475A-AAD9-00F7E7D175AA}"/>
              </a:ext>
            </a:extLst>
          </p:cNvPr>
          <p:cNvSpPr txBox="1"/>
          <p:nvPr/>
        </p:nvSpPr>
        <p:spPr>
          <a:xfrm>
            <a:off x="7483678" y="6231262"/>
            <a:ext cx="3249667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When the polarity is in the range 0 and 0.9.</a:t>
            </a:r>
            <a:endParaRPr lang="en-US" sz="28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88B2BF07-3C8F-41F5-B8B6-80C307C57EEE}"/>
              </a:ext>
            </a:extLst>
          </p:cNvPr>
          <p:cNvSpPr txBox="1"/>
          <p:nvPr/>
        </p:nvSpPr>
        <p:spPr>
          <a:xfrm>
            <a:off x="12428166" y="6231262"/>
            <a:ext cx="3249667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When the polarity is less than 1</a:t>
            </a:r>
            <a:endParaRPr lang="en-US" sz="28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BEE45F0-39C2-4E1F-B9D7-F439F2F2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4972545">
            <a:off x="-3547559" y="-5710643"/>
            <a:ext cx="10578966" cy="1142128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7A21632-9D0E-44B2-ABAE-469A077E1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0283624" y="-110923"/>
            <a:ext cx="17375562" cy="1843560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B4945A9-6783-48D3-86B0-4F2B864A1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9226060">
            <a:off x="-3413508" y="4826726"/>
            <a:ext cx="10310867" cy="89704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8EEC2F-7F46-458A-9EA9-39C38B02EC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750" y="2171700"/>
            <a:ext cx="5710567" cy="2697563"/>
          </a:xfrm>
          <a:prstGeom prst="rect">
            <a:avLst/>
          </a:prstGeom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1A15F584-DA02-44EA-81EA-09BA16AC3F33}"/>
              </a:ext>
            </a:extLst>
          </p:cNvPr>
          <p:cNvSpPr txBox="1"/>
          <p:nvPr/>
        </p:nvSpPr>
        <p:spPr>
          <a:xfrm>
            <a:off x="1658094" y="270293"/>
            <a:ext cx="14971811" cy="1474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b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Implementation: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8AE49CC-3C47-4381-A8A1-5AF0FC6458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9796" y="4381500"/>
            <a:ext cx="9647604" cy="53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7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429</Words>
  <Application>Microsoft Office PowerPoint</Application>
  <PresentationFormat>Custom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Poppins Medium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Pink Blue and Yellow Organic Shape Diversity Workshop Webinar Keynote Presentation</dc:title>
  <dc:creator>Ankit</dc:creator>
  <cp:lastModifiedBy>ANKIT KUMAR</cp:lastModifiedBy>
  <cp:revision>4</cp:revision>
  <dcterms:created xsi:type="dcterms:W3CDTF">2006-08-16T00:00:00Z</dcterms:created>
  <dcterms:modified xsi:type="dcterms:W3CDTF">2021-11-30T17:28:04Z</dcterms:modified>
  <dc:identifier>DAEwwLCyDFA</dc:identifier>
</cp:coreProperties>
</file>