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rimson Pro Semi Bold" panose="020B0604020202020204" charset="0"/>
      <p:regular r:id="rId8"/>
    </p:embeddedFont>
    <p:embeddedFont>
      <p:font typeface="Heebo" pitchFamily="2" charset="-79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740" autoAdjust="0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75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16706" y="2377440"/>
            <a:ext cx="8068235" cy="1737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MUSICA</a:t>
            </a:r>
            <a:r>
              <a:rPr lang="en-US" sz="4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– Android Application Hackathon Project.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5916706" y="4630698"/>
            <a:ext cx="83586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2800" dirty="0"/>
              <a:t>An Android Kotlin – Xml Based </a:t>
            </a:r>
            <a:r>
              <a:rPr lang="en-IN" sz="2800" b="1" dirty="0"/>
              <a:t>Music-Player</a:t>
            </a:r>
            <a:r>
              <a:rPr lang="en-IN" sz="2800" dirty="0"/>
              <a:t> </a:t>
            </a:r>
            <a:r>
              <a:rPr lang="en-IN" sz="2800" b="1" dirty="0"/>
              <a:t>Application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2040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Name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spc="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DEVCRAFT</a:t>
            </a:r>
            <a:endParaRPr lang="en-US" sz="1750" b="1" spc="600" dirty="0"/>
          </a:p>
        </p:txBody>
      </p:sp>
      <p:sp>
        <p:nvSpPr>
          <p:cNvPr id="6" name="Text 4"/>
          <p:cNvSpPr/>
          <p:nvPr/>
        </p:nvSpPr>
        <p:spPr>
          <a:xfrm>
            <a:off x="1020604" y="324826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70926" y="4141700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8546" y="43648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05717" y="458044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spc="3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b="1" spc="300" dirty="0"/>
          </a:p>
        </p:txBody>
      </p:sp>
      <p:sp>
        <p:nvSpPr>
          <p:cNvPr id="10" name="Text 8"/>
          <p:cNvSpPr/>
          <p:nvPr/>
        </p:nvSpPr>
        <p:spPr>
          <a:xfrm>
            <a:off x="3614972" y="45804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spc="3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Registration No.</a:t>
            </a:r>
          </a:p>
        </p:txBody>
      </p:sp>
      <p:sp>
        <p:nvSpPr>
          <p:cNvPr id="11" name="Text 9"/>
          <p:cNvSpPr/>
          <p:nvPr/>
        </p:nvSpPr>
        <p:spPr>
          <a:xfrm>
            <a:off x="6220416" y="45804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spc="3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Batch</a:t>
            </a:r>
          </a:p>
        </p:txBody>
      </p:sp>
      <p:sp>
        <p:nvSpPr>
          <p:cNvPr id="12" name="Text 10"/>
          <p:cNvSpPr/>
          <p:nvPr/>
        </p:nvSpPr>
        <p:spPr>
          <a:xfrm>
            <a:off x="8825861" y="458044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spc="3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Department</a:t>
            </a:r>
          </a:p>
        </p:txBody>
      </p:sp>
      <p:sp>
        <p:nvSpPr>
          <p:cNvPr id="13" name="Text 11"/>
          <p:cNvSpPr/>
          <p:nvPr/>
        </p:nvSpPr>
        <p:spPr>
          <a:xfrm>
            <a:off x="11431306" y="458044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spc="3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Year</a:t>
            </a:r>
          </a:p>
        </p:txBody>
      </p:sp>
      <p:sp>
        <p:nvSpPr>
          <p:cNvPr id="14" name="Shape 12"/>
          <p:cNvSpPr/>
          <p:nvPr/>
        </p:nvSpPr>
        <p:spPr>
          <a:xfrm>
            <a:off x="778546" y="508705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05717" y="523076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TUSHAR MISTRY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14972" y="52307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22BCE11477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20416" y="52307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25861" y="5230763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B. Tech. - 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31306" y="523076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3rd Year 2022-2026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005717" y="651367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AMAL Shaji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14972" y="651367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22BPS1016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20416" y="651367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25861" y="651367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B.Tech. </a:t>
            </a:r>
            <a:r>
              <a:rPr lang="en-US" sz="1750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Spl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 CSE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31306" y="651367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3rd Year 2022-2026</a:t>
            </a:r>
            <a:endParaRPr lang="en-US" sz="1750" dirty="0"/>
          </a:p>
        </p:txBody>
      </p:sp>
      <p:sp>
        <p:nvSpPr>
          <p:cNvPr id="26" name="Shape 18">
            <a:extLst>
              <a:ext uri="{FF2B5EF4-FFF2-40B4-BE49-F238E27FC236}">
                <a16:creationId xmlns:a16="http://schemas.microsoft.com/office/drawing/2014/main" id="{5900F397-6ACF-2DD4-2F2E-28EEDEFED796}"/>
              </a:ext>
            </a:extLst>
          </p:cNvPr>
          <p:cNvSpPr/>
          <p:nvPr/>
        </p:nvSpPr>
        <p:spPr>
          <a:xfrm>
            <a:off x="1005716" y="5725053"/>
            <a:ext cx="1277754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>
              <a:lnSpc>
                <a:spcPts val="2850"/>
              </a:lnSpc>
            </a:pPr>
            <a:r>
              <a:rPr lang="en-IN" sz="175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Contribution</a:t>
            </a:r>
            <a:r>
              <a:rPr lang="en-IN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– Firebase Integration, Backend to Kotlin Frontend Logic. Song Service adapters for “</a:t>
            </a:r>
            <a:r>
              <a:rPr lang="en-IN" sz="1750" dirty="0" err="1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Exoplayer</a:t>
            </a:r>
            <a:r>
              <a:rPr lang="en-IN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” Service </a:t>
            </a:r>
            <a:r>
              <a:rPr lang="en-IN" sz="1750" dirty="0" err="1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Playerlist</a:t>
            </a:r>
            <a:r>
              <a:rPr lang="en-IN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.</a:t>
            </a:r>
            <a:endParaRPr lang="en-US" sz="175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  <p:sp>
        <p:nvSpPr>
          <p:cNvPr id="27" name="Shape 18">
            <a:extLst>
              <a:ext uri="{FF2B5EF4-FFF2-40B4-BE49-F238E27FC236}">
                <a16:creationId xmlns:a16="http://schemas.microsoft.com/office/drawing/2014/main" id="{170D0E12-FDD5-DEE3-713F-63631F10BE8B}"/>
              </a:ext>
            </a:extLst>
          </p:cNvPr>
          <p:cNvSpPr/>
          <p:nvPr/>
        </p:nvSpPr>
        <p:spPr>
          <a:xfrm>
            <a:off x="1005717" y="7025229"/>
            <a:ext cx="12777546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>
              <a:lnSpc>
                <a:spcPts val="2850"/>
              </a:lnSpc>
            </a:pPr>
            <a:r>
              <a:rPr lang="en-IN" sz="175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Contribution</a:t>
            </a:r>
            <a:r>
              <a:rPr lang="en-IN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–  Layout Build for the UI interface and Component Design. Strings, Layout ids etc</a:t>
            </a:r>
            <a:endParaRPr lang="en-US" sz="175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  <p:sp>
        <p:nvSpPr>
          <p:cNvPr id="28" name="Shape 12">
            <a:extLst>
              <a:ext uri="{FF2B5EF4-FFF2-40B4-BE49-F238E27FC236}">
                <a16:creationId xmlns:a16="http://schemas.microsoft.com/office/drawing/2014/main" id="{FF14F13E-8541-94EE-127E-9106CC9703CF}"/>
              </a:ext>
            </a:extLst>
          </p:cNvPr>
          <p:cNvSpPr/>
          <p:nvPr/>
        </p:nvSpPr>
        <p:spPr>
          <a:xfrm>
            <a:off x="755684" y="6408187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7" y="437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123542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Addressing the need for a simple, customizable music library on Android devices with detailed insights into user challenges.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18932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1971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b="1" u="sng" spc="300" dirty="0"/>
          </a:p>
        </p:txBody>
      </p:sp>
      <p:sp>
        <p:nvSpPr>
          <p:cNvPr id="6" name="Text 4"/>
          <p:cNvSpPr/>
          <p:nvPr/>
        </p:nvSpPr>
        <p:spPr>
          <a:xfrm>
            <a:off x="1530906" y="2461579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Lack of an intuitive app for managing and streaming personal music collections. Many users rely on fragmented solutions that lack integration, leading to a disjointed experience when accessing their music libraries across devices.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18932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1971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User Impact</a:t>
            </a:r>
          </a:p>
        </p:txBody>
      </p:sp>
      <p:sp>
        <p:nvSpPr>
          <p:cNvPr id="9" name="Text 7"/>
          <p:cNvSpPr/>
          <p:nvPr/>
        </p:nvSpPr>
        <p:spPr>
          <a:xfrm>
            <a:off x="8194000" y="2461579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struggle with disorganized music libraries, affecting their listening experience. This results in wasted time searching for songs, frustration with playback issues, and a lack of personalization, impacting daily productivity and enjoyment for millions of Android users worldwide.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9843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0622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Market Gap Analysis</a:t>
            </a:r>
          </a:p>
        </p:txBody>
      </p:sp>
      <p:sp>
        <p:nvSpPr>
          <p:cNvPr id="12" name="Text 10"/>
          <p:cNvSpPr/>
          <p:nvPr/>
        </p:nvSpPr>
        <p:spPr>
          <a:xfrm>
            <a:off x="1530906" y="555268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Existing apps like Spotify and Google Play Music offer robust streaming but lack easy song addition from URLs and personalized library management. Smaller apps fail to provide a seamless interface or reliable playback, leaving a significant opportunity for a lightweight, customizable solution.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49843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0622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Problem Validation</a:t>
            </a:r>
          </a:p>
        </p:txBody>
      </p:sp>
      <p:sp>
        <p:nvSpPr>
          <p:cNvPr id="15" name="Text 13"/>
          <p:cNvSpPr/>
          <p:nvPr/>
        </p:nvSpPr>
        <p:spPr>
          <a:xfrm>
            <a:off x="8194000" y="555268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Feedback from user surveys and interviews with over 100 Android users highlighted the need for a lightweight, customizable solution. Data from app reviews and social media posts further confirmed the demand for better music management tools tailored to individual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550" y="785112"/>
            <a:ext cx="13042821" cy="907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70" y="2086215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484" y="322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Core Innovation</a:t>
            </a:r>
          </a:p>
        </p:txBody>
      </p:sp>
      <p:sp>
        <p:nvSpPr>
          <p:cNvPr id="5" name="Text 2"/>
          <p:cNvSpPr/>
          <p:nvPr/>
        </p:nvSpPr>
        <p:spPr>
          <a:xfrm>
            <a:off x="1020484" y="3710704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Allows adding songs via URLs and managing a personal library.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Users can input MP3 links, organize playlists, and access their collection offline, addressing the gap in current music apps with a unique, user-driven approach.</a:t>
            </a:r>
          </a:p>
          <a:p>
            <a:pPr marL="0" indent="0" algn="just">
              <a:lnSpc>
                <a:spcPts val="2850"/>
              </a:lnSpc>
              <a:buNone/>
            </a:pPr>
            <a:endParaRPr lang="en-IN" sz="1750" dirty="0">
              <a:solidFill>
                <a:srgbClr val="4C4C4D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37" y="2086215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051" y="322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Key Benefits</a:t>
            </a:r>
          </a:p>
        </p:txBody>
      </p:sp>
      <p:sp>
        <p:nvSpPr>
          <p:cNvPr id="8" name="Text 4"/>
          <p:cNvSpPr/>
          <p:nvPr/>
        </p:nvSpPr>
        <p:spPr>
          <a:xfrm>
            <a:off x="5368051" y="3710704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Simple interface, instant playback, and easy song management.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app provides a clutter-free design, supports quick song addition, and offers playback controls like volume adjustment and pause/resume, enhancing user satisfaction and efficiency.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804" y="2086215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618" y="322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u="sng" spc="300" dirty="0">
                <a:solidFill>
                  <a:srgbClr val="4C4C4D"/>
                </a:solidFill>
                <a:latin typeface="Crimson Pro Semi Bold" pitchFamily="34" charset="0"/>
              </a:rPr>
              <a:t>Technical Edge</a:t>
            </a:r>
          </a:p>
        </p:txBody>
      </p:sp>
      <p:sp>
        <p:nvSpPr>
          <p:cNvPr id="11" name="Text 6"/>
          <p:cNvSpPr/>
          <p:nvPr/>
        </p:nvSpPr>
        <p:spPr>
          <a:xfrm>
            <a:off x="9715618" y="3710704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Optimized for Android with modern UI and efficient data handling.</a:t>
            </a:r>
          </a:p>
          <a:p>
            <a:pPr marL="0" indent="0" algn="just">
              <a:lnSpc>
                <a:spcPts val="2850"/>
              </a:lnSpc>
              <a:buNone/>
            </a:pPr>
            <a:r>
              <a:rPr lang="en-IN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Built with Jetpack components, the app ensures performance, scalability, and a responsive design across various Android devices and screen sizes.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0" y="7245611"/>
            <a:ext cx="146304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Our solution transforms the identified problem into an opportunity for innovation. We've focused on creating a user-centred experience that delivers real value.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471249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34493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2" y="13775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800" b="1" u="sng" spc="300" dirty="0">
                <a:solidFill>
                  <a:srgbClr val="4C4C4D"/>
                </a:solidFill>
                <a:latin typeface="Crimson Pro Semi Bold" pitchFamily="34" charset="0"/>
              </a:rPr>
              <a:t>Layouts</a:t>
            </a:r>
          </a:p>
        </p:txBody>
      </p:sp>
      <p:sp>
        <p:nvSpPr>
          <p:cNvPr id="5" name="Text 2"/>
          <p:cNvSpPr/>
          <p:nvPr/>
        </p:nvSpPr>
        <p:spPr>
          <a:xfrm>
            <a:off x="1406722" y="1879520"/>
            <a:ext cx="12664279" cy="795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1500" b="1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RecyclerView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for song list, custom adapters for dynamic UI. Utilizes </a:t>
            </a:r>
            <a:r>
              <a:rPr lang="en-US" sz="1500" b="1" dirty="0" err="1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</a:t>
            </a: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for responsive design, ensuring adaptability to different screen</a:t>
            </a:r>
          </a:p>
          <a:p>
            <a:pPr marL="0" indent="0" algn="just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sizes and orientations with smooth scrolling and item animations.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67509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2" y="27077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b="1" u="sng" spc="300" dirty="0">
                <a:solidFill>
                  <a:srgbClr val="4C4C4D"/>
                </a:solidFill>
                <a:latin typeface="Crimson Pro Semi Bold" pitchFamily="34" charset="0"/>
              </a:rPr>
              <a:t>Networking</a:t>
            </a:r>
          </a:p>
        </p:txBody>
      </p:sp>
      <p:sp>
        <p:nvSpPr>
          <p:cNvPr id="8" name="Text 4"/>
          <p:cNvSpPr/>
          <p:nvPr/>
        </p:nvSpPr>
        <p:spPr>
          <a:xfrm>
            <a:off x="1406723" y="3209687"/>
            <a:ext cx="12544544" cy="629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IN" sz="1500" b="1" dirty="0" err="1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Exoplayer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for streaming songs from provided URLs. Integrated with 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Coroutines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for asynchronous operations, ensuring efficient handling of network</a:t>
            </a:r>
          </a:p>
          <a:p>
            <a:pPr>
              <a:lnSpc>
                <a:spcPts val="2400"/>
              </a:lnSpc>
            </a:pP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requests and error management for a stable streaming experience.</a:t>
            </a:r>
            <a:endParaRPr lang="en-US" sz="150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00526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2" y="40378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b="1" u="sng" spc="300" dirty="0">
                <a:solidFill>
                  <a:srgbClr val="4C4C4D"/>
                </a:solidFill>
                <a:latin typeface="Crimson Pro Semi Bold" pitchFamily="34" charset="0"/>
              </a:rPr>
              <a:t>Local Storage</a:t>
            </a:r>
          </a:p>
          <a:p>
            <a:pPr>
              <a:lnSpc>
                <a:spcPts val="2750"/>
              </a:lnSpc>
            </a:pPr>
            <a:endParaRPr lang="en-US" sz="2400" b="1" u="sng" spc="300" dirty="0">
              <a:solidFill>
                <a:srgbClr val="4C4C4D"/>
              </a:solidFill>
              <a:latin typeface="Crimson Pro Semi Bold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406723" y="4539853"/>
            <a:ext cx="12544544" cy="629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IN" sz="1500" b="1" dirty="0" err="1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Firestore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Cloud Database 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to save song metadata locally. Includes 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caching mechanisms 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to store recently played songs and metadata, enabling offline</a:t>
            </a:r>
          </a:p>
          <a:p>
            <a:pPr>
              <a:lnSpc>
                <a:spcPts val="2400"/>
              </a:lnSpc>
            </a:pP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access and quick retrieval of user preferences.</a:t>
            </a:r>
          </a:p>
          <a:p>
            <a:pPr>
              <a:lnSpc>
                <a:spcPts val="2400"/>
              </a:lnSpc>
            </a:pPr>
            <a:b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</a:br>
            <a:endParaRPr lang="en-US" sz="150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33542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2" y="53680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b="1" u="sng" spc="300" dirty="0">
                <a:solidFill>
                  <a:srgbClr val="4C4C4D"/>
                </a:solidFill>
                <a:latin typeface="Crimson Pro Semi Bold" pitchFamily="34" charset="0"/>
              </a:rPr>
              <a:t>Media Playback</a:t>
            </a:r>
          </a:p>
        </p:txBody>
      </p:sp>
      <p:sp>
        <p:nvSpPr>
          <p:cNvPr id="14" name="Text 8"/>
          <p:cNvSpPr/>
          <p:nvPr/>
        </p:nvSpPr>
        <p:spPr>
          <a:xfrm>
            <a:off x="1406723" y="5870019"/>
            <a:ext cx="12544544" cy="629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IN" sz="1500" b="1" dirty="0" err="1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MediaPlayer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 API for smooth audio streaming and control. Supports background playback, volume adjustments, and a notification system for managing</a:t>
            </a:r>
          </a:p>
          <a:p>
            <a:pPr>
              <a:lnSpc>
                <a:spcPts val="2400"/>
              </a:lnSpc>
            </a:pPr>
            <a: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playback from the Android status bar.</a:t>
            </a:r>
          </a:p>
          <a:p>
            <a:pPr>
              <a:lnSpc>
                <a:spcPts val="2400"/>
              </a:lnSpc>
            </a:pPr>
            <a:br>
              <a:rPr lang="en-IN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</a:br>
            <a:endParaRPr lang="en-US" sz="150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66559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2" y="66982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b="1" u="sng" spc="300" dirty="0">
                <a:solidFill>
                  <a:srgbClr val="4C4C4D"/>
                </a:solidFill>
                <a:latin typeface="Crimson Pro Semi Bold" pitchFamily="34" charset="0"/>
              </a:rPr>
              <a:t>Additional Tools</a:t>
            </a:r>
          </a:p>
        </p:txBody>
      </p:sp>
      <p:sp>
        <p:nvSpPr>
          <p:cNvPr id="17" name="Text 10"/>
          <p:cNvSpPr/>
          <p:nvPr/>
        </p:nvSpPr>
        <p:spPr>
          <a:xfrm>
            <a:off x="1406723" y="7200185"/>
            <a:ext cx="12544544" cy="629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Firebase for 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analytics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and 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crash reporting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, </a:t>
            </a:r>
            <a:r>
              <a:rPr lang="en-IN" sz="15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Jetpack components </a:t>
            </a:r>
            <a:r>
              <a:rPr lang="en-IN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for lifecycle management, and third-party libraries like Glide for image loading in future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IN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UI enhancements and various other libraries.</a:t>
            </a:r>
          </a:p>
          <a:p>
            <a:pPr marL="0" indent="0" algn="l">
              <a:lnSpc>
                <a:spcPts val="2400"/>
              </a:lnSpc>
              <a:buNone/>
            </a:pPr>
            <a:endParaRPr lang="en-IN" sz="1500" dirty="0">
              <a:solidFill>
                <a:srgbClr val="4C4C4D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615</Words>
  <Application>Microsoft Office PowerPoint</Application>
  <PresentationFormat>Custom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Heebo</vt:lpstr>
      <vt:lpstr>Arial</vt:lpstr>
      <vt:lpstr>Crimson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PRASHANT MISTRY</cp:lastModifiedBy>
  <cp:revision>3</cp:revision>
  <dcterms:created xsi:type="dcterms:W3CDTF">2025-06-18T04:08:59Z</dcterms:created>
  <dcterms:modified xsi:type="dcterms:W3CDTF">2025-06-20T07:24:27Z</dcterms:modified>
</cp:coreProperties>
</file>