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1" r:id="rId5"/>
    <p:sldId id="275" r:id="rId6"/>
    <p:sldId id="276" r:id="rId7"/>
    <p:sldId id="277" r:id="rId8"/>
    <p:sldId id="278" r:id="rId9"/>
    <p:sldId id="274"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59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3558" y="159512"/>
            <a:ext cx="7564882"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0"/>
            <a:ext cx="2851404"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sp>
        <p:nvSpPr>
          <p:cNvPr id="19" name="bg object 19"/>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p:spPr>
        <p:txBody>
          <a:bodyPr wrap="square" lIns="0" tIns="0" rIns="0" bIns="0" rtlCol="0"/>
          <a:lstStyle/>
          <a:p>
            <a:endParaRPr/>
          </a:p>
        </p:txBody>
      </p:sp>
      <p:sp>
        <p:nvSpPr>
          <p:cNvPr id="2" name="Holder 2"/>
          <p:cNvSpPr>
            <a:spLocks noGrp="1"/>
          </p:cNvSpPr>
          <p:nvPr>
            <p:ph type="title"/>
          </p:nvPr>
        </p:nvSpPr>
        <p:spPr>
          <a:xfrm>
            <a:off x="1751964" y="481965"/>
            <a:ext cx="8688070" cy="772160"/>
          </a:xfrm>
          <a:prstGeom prst="rect">
            <a:avLst/>
          </a:prstGeom>
        </p:spPr>
        <p:txBody>
          <a:bodyPr wrap="square" lIns="0" tIns="0" rIns="0" bIns="0">
            <a:spAutoFit/>
          </a:bodyPr>
          <a:lstStyle>
            <a:lvl1pPr>
              <a:defRPr sz="49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2649220" y="2174043"/>
            <a:ext cx="7696200" cy="34905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0" y="4323588"/>
            <a:ext cx="1743075" cy="779145"/>
          </a:xfrm>
          <a:custGeom>
            <a:avLst/>
            <a:gdLst/>
            <a:ahLst/>
            <a:cxnLst/>
            <a:rect l="l" t="t" r="r" b="b"/>
            <a:pathLst>
              <a:path w="1743075" h="77914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353535"/>
          </a:solidFill>
        </p:spPr>
        <p:txBody>
          <a:bodyPr wrap="square" lIns="0" tIns="0" rIns="0" bIns="0" rtlCol="0"/>
          <a:lstStyle/>
          <a:p>
            <a:endParaRPr/>
          </a:p>
        </p:txBody>
      </p:sp>
      <p:sp>
        <p:nvSpPr>
          <p:cNvPr id="7" name="object 7"/>
          <p:cNvSpPr txBox="1">
            <a:spLocks noGrp="1"/>
          </p:cNvSpPr>
          <p:nvPr>
            <p:ph type="title"/>
          </p:nvPr>
        </p:nvSpPr>
        <p:spPr>
          <a:xfrm>
            <a:off x="2438400" y="914400"/>
            <a:ext cx="6934200" cy="2797561"/>
          </a:xfrm>
          <a:prstGeom prst="rect">
            <a:avLst/>
          </a:prstGeom>
        </p:spPr>
        <p:txBody>
          <a:bodyPr vert="horz" wrap="square" lIns="0" tIns="12065" rIns="0" bIns="0" rtlCol="0">
            <a:spAutoFit/>
          </a:bodyPr>
          <a:lstStyle/>
          <a:p>
            <a:pPr marL="786130">
              <a:lnSpc>
                <a:spcPct val="100000"/>
              </a:lnSpc>
              <a:spcBef>
                <a:spcPts val="95"/>
              </a:spcBef>
            </a:pPr>
            <a:r>
              <a:rPr lang="en-IN" sz="6600" spc="-15" dirty="0" smtClean="0"/>
              <a:t>      </a:t>
            </a:r>
            <a:r>
              <a:rPr sz="6600" spc="-15" dirty="0" smtClean="0"/>
              <a:t>Project</a:t>
            </a:r>
            <a:r>
              <a:rPr lang="en-IN" spc="-15" dirty="0" smtClean="0"/>
              <a:t/>
            </a:r>
            <a:br>
              <a:rPr lang="en-IN" spc="-15" dirty="0" smtClean="0"/>
            </a:br>
            <a:r>
              <a:rPr lang="en-IN" spc="-15" dirty="0" smtClean="0"/>
              <a:t/>
            </a:r>
            <a:br>
              <a:rPr lang="en-IN" spc="-15" dirty="0" smtClean="0"/>
            </a:br>
            <a:r>
              <a:rPr spc="-5" dirty="0" smtClean="0"/>
              <a:t> </a:t>
            </a:r>
            <a:r>
              <a:rPr lang="en-IN" sz="6600" spc="-15" dirty="0"/>
              <a:t>HR Analytics</a:t>
            </a:r>
            <a:endParaRPr sz="6600" spc="-15" dirty="0"/>
          </a:p>
        </p:txBody>
      </p:sp>
      <p:pic>
        <p:nvPicPr>
          <p:cNvPr id="11" name="object 11"/>
          <p:cNvPicPr/>
          <p:nvPr/>
        </p:nvPicPr>
        <p:blipFill>
          <a:blip r:embed="rId2" cstate="print"/>
          <a:stretch>
            <a:fillRect/>
          </a:stretch>
        </p:blipFill>
        <p:spPr>
          <a:xfrm>
            <a:off x="10497311" y="99060"/>
            <a:ext cx="1417320" cy="4114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6622" y="467613"/>
            <a:ext cx="3103880" cy="513715"/>
          </a:xfrm>
          <a:prstGeom prst="rect">
            <a:avLst/>
          </a:prstGeom>
        </p:spPr>
        <p:txBody>
          <a:bodyPr vert="horz" wrap="square" lIns="0" tIns="13335" rIns="0" bIns="0" rtlCol="0">
            <a:spAutoFit/>
          </a:bodyPr>
          <a:lstStyle/>
          <a:p>
            <a:pPr marL="12700">
              <a:lnSpc>
                <a:spcPct val="100000"/>
              </a:lnSpc>
              <a:spcBef>
                <a:spcPts val="105"/>
              </a:spcBef>
            </a:pPr>
            <a:r>
              <a:rPr lang="en-IN" sz="3200" spc="-5" dirty="0">
                <a:solidFill>
                  <a:srgbClr val="C00000"/>
                </a:solidFill>
              </a:rPr>
              <a:t>DATA SETS </a:t>
            </a:r>
            <a:endParaRPr sz="3200" dirty="0"/>
          </a:p>
        </p:txBody>
      </p:sp>
      <p:sp>
        <p:nvSpPr>
          <p:cNvPr id="3" name="object 3"/>
          <p:cNvSpPr txBox="1"/>
          <p:nvPr/>
        </p:nvSpPr>
        <p:spPr>
          <a:xfrm>
            <a:off x="2362200" y="1383974"/>
            <a:ext cx="8917178" cy="856645"/>
          </a:xfrm>
          <a:prstGeom prst="rect">
            <a:avLst/>
          </a:prstGeom>
        </p:spPr>
        <p:txBody>
          <a:bodyPr vert="horz" wrap="square" lIns="0" tIns="12700" rIns="0" bIns="0" rtlCol="0">
            <a:spAutoFit/>
          </a:bodyPr>
          <a:lstStyle/>
          <a:p>
            <a:pPr marL="12700">
              <a:lnSpc>
                <a:spcPct val="100000"/>
              </a:lnSpc>
              <a:spcBef>
                <a:spcPts val="100"/>
              </a:spcBef>
            </a:pPr>
            <a:r>
              <a:rPr lang="en-IN" spc="-60" dirty="0">
                <a:latin typeface="Times New Roman"/>
                <a:cs typeface="Times New Roman"/>
              </a:rPr>
              <a:t>ITS WAS THE 2 EXCEL FILES WHICH ONE WAS HR1 AND HR 2 WE MERGE  THE  DATA  BY SAME  COLUMN  IN BOTH  DATA  SETS  . </a:t>
            </a:r>
          </a:p>
          <a:p>
            <a:pPr marL="12700">
              <a:lnSpc>
                <a:spcPct val="100000"/>
              </a:lnSpc>
              <a:spcBef>
                <a:spcPts val="100"/>
              </a:spcBef>
            </a:pPr>
            <a:r>
              <a:rPr lang="en-IN" sz="1800" spc="-60" dirty="0">
                <a:latin typeface="Times New Roman"/>
                <a:cs typeface="Times New Roman"/>
              </a:rPr>
              <a:t>THERE IS </a:t>
            </a:r>
            <a:r>
              <a:rPr lang="en-IN" sz="1800" spc="-60" dirty="0">
                <a:solidFill>
                  <a:schemeClr val="accent1"/>
                </a:solidFill>
                <a:latin typeface="Times New Roman"/>
                <a:cs typeface="Times New Roman"/>
              </a:rPr>
              <a:t>5001</a:t>
            </a:r>
            <a:r>
              <a:rPr lang="en-IN" sz="1800" spc="-60" dirty="0">
                <a:latin typeface="Times New Roman"/>
                <a:cs typeface="Times New Roman"/>
              </a:rPr>
              <a:t> ROWS AND</a:t>
            </a:r>
            <a:r>
              <a:rPr lang="en-IN" sz="1800" spc="-60" dirty="0">
                <a:solidFill>
                  <a:schemeClr val="accent1"/>
                </a:solidFill>
                <a:latin typeface="Times New Roman"/>
                <a:cs typeface="Times New Roman"/>
              </a:rPr>
              <a:t> 36 </a:t>
            </a:r>
            <a:r>
              <a:rPr lang="en-IN" sz="1800" spc="-60" dirty="0">
                <a:latin typeface="Times New Roman"/>
                <a:cs typeface="Times New Roman"/>
              </a:rPr>
              <a:t>COLUMN IN DATA SET </a:t>
            </a:r>
            <a:endParaRPr sz="1800" dirty="0">
              <a:latin typeface="Times New Roman"/>
              <a:cs typeface="Times New Roman"/>
            </a:endParaRPr>
          </a:p>
        </p:txBody>
      </p:sp>
      <p:sp>
        <p:nvSpPr>
          <p:cNvPr id="4" name="object 4"/>
          <p:cNvSpPr txBox="1"/>
          <p:nvPr/>
        </p:nvSpPr>
        <p:spPr>
          <a:xfrm>
            <a:off x="2436622" y="2590800"/>
            <a:ext cx="8270240" cy="2362185"/>
          </a:xfrm>
          <a:prstGeom prst="rect">
            <a:avLst/>
          </a:prstGeom>
        </p:spPr>
        <p:txBody>
          <a:bodyPr vert="horz" wrap="square" lIns="0" tIns="12700" rIns="0" bIns="0" rtlCol="0">
            <a:spAutoFit/>
          </a:bodyPr>
          <a:lstStyle/>
          <a:p>
            <a:pPr marL="12700">
              <a:lnSpc>
                <a:spcPct val="100000"/>
              </a:lnSpc>
              <a:spcBef>
                <a:spcPts val="100"/>
              </a:spcBef>
            </a:pPr>
            <a:r>
              <a:rPr sz="1800" b="1" spc="-35" dirty="0">
                <a:solidFill>
                  <a:srgbClr val="6F2F9F"/>
                </a:solidFill>
                <a:latin typeface="Times New Roman"/>
                <a:cs typeface="Times New Roman"/>
              </a:rPr>
              <a:t> </a:t>
            </a:r>
            <a:r>
              <a:rPr sz="1800" b="1" dirty="0">
                <a:solidFill>
                  <a:srgbClr val="6F2F9F"/>
                </a:solidFill>
                <a:latin typeface="Times New Roman"/>
                <a:cs typeface="Times New Roman"/>
              </a:rPr>
              <a:t>Objective:</a:t>
            </a:r>
            <a:endParaRPr sz="1800" dirty="0">
              <a:latin typeface="Times New Roman"/>
              <a:cs typeface="Times New Roman"/>
            </a:endParaRPr>
          </a:p>
          <a:p>
            <a:pPr marL="12700">
              <a:lnSpc>
                <a:spcPct val="100000"/>
              </a:lnSpc>
              <a:spcBef>
                <a:spcPts val="1625"/>
              </a:spcBef>
              <a:tabLst>
                <a:tab pos="355600" algn="l"/>
              </a:tabLst>
            </a:pPr>
            <a:r>
              <a:rPr lang="en-US" sz="2400" b="1" dirty="0">
                <a:latin typeface="Times New Roman" panose="02020603050405020304" pitchFamily="18" charset="0"/>
                <a:ea typeface="Artifakt Element Light" panose="020B0303050000020004" pitchFamily="34" charset="0"/>
                <a:cs typeface="Times New Roman" panose="02020603050405020304" pitchFamily="18" charset="0"/>
              </a:rPr>
              <a:t>•</a:t>
            </a:r>
            <a:r>
              <a:rPr lang="en-US" sz="1600" dirty="0">
                <a:latin typeface="Times New Roman" panose="02020603050405020304" pitchFamily="18" charset="0"/>
                <a:ea typeface="Artifakt Element Light" panose="020B0303050000020004" pitchFamily="34" charset="0"/>
                <a:cs typeface="Times New Roman" panose="02020603050405020304" pitchFamily="18" charset="0"/>
              </a:rPr>
              <a:t>  </a:t>
            </a:r>
            <a:r>
              <a:rPr lang="en-US" sz="2000" dirty="0">
                <a:latin typeface="Times New Roman"/>
                <a:cs typeface="Times New Roman"/>
              </a:rPr>
              <a:t>The main purpose here is to determine those aspects of HR management that must be prioritized and improved to allow the HR to perform better.</a:t>
            </a:r>
          </a:p>
          <a:p>
            <a:pPr marL="12700">
              <a:lnSpc>
                <a:spcPct val="100000"/>
              </a:lnSpc>
              <a:spcBef>
                <a:spcPts val="1625"/>
              </a:spcBef>
              <a:tabLst>
                <a:tab pos="355600" algn="l"/>
              </a:tabLst>
            </a:pPr>
            <a:r>
              <a:rPr lang="en-US" sz="2400" dirty="0">
                <a:latin typeface="Times New Roman" panose="02020603050405020304" pitchFamily="18" charset="0"/>
                <a:ea typeface="Artifakt Element Light" panose="020B0303050000020004" pitchFamily="34" charset="0"/>
                <a:cs typeface="Times New Roman" panose="02020603050405020304" pitchFamily="18" charset="0"/>
              </a:rPr>
              <a:t>•</a:t>
            </a:r>
            <a:r>
              <a:rPr lang="en-US" sz="2000" dirty="0">
                <a:latin typeface="Times New Roman" panose="02020603050405020304" pitchFamily="18" charset="0"/>
                <a:ea typeface="Artifakt Element Light" panose="020B0303050000020004" pitchFamily="34" charset="0"/>
                <a:cs typeface="Times New Roman" panose="02020603050405020304" pitchFamily="18" charset="0"/>
              </a:rPr>
              <a:t>  </a:t>
            </a:r>
            <a:r>
              <a:rPr lang="en-US" sz="2000" dirty="0">
                <a:latin typeface="Times New Roman"/>
                <a:cs typeface="Times New Roman"/>
              </a:rPr>
              <a:t>HR analytics is concerned with many areas of the organization at large. This could include day-to-day HR operations, procedure efficiencies, or strategic organizational issues in other areas.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136651"/>
            <a:ext cx="3532252"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C00000"/>
                </a:solidFill>
              </a:rPr>
              <a:t>KPI – I </a:t>
            </a:r>
            <a:endParaRPr sz="3600" dirty="0"/>
          </a:p>
        </p:txBody>
      </p:sp>
      <p:sp>
        <p:nvSpPr>
          <p:cNvPr id="4" name="object 4"/>
          <p:cNvSpPr/>
          <p:nvPr/>
        </p:nvSpPr>
        <p:spPr>
          <a:xfrm>
            <a:off x="0" y="160020"/>
            <a:ext cx="45720" cy="154305"/>
          </a:xfrm>
          <a:custGeom>
            <a:avLst/>
            <a:gdLst/>
            <a:ahLst/>
            <a:cxnLst/>
            <a:rect l="l" t="t" r="r" b="b"/>
            <a:pathLst>
              <a:path w="45720" h="154304">
                <a:moveTo>
                  <a:pt x="45720" y="0"/>
                </a:moveTo>
                <a:lnTo>
                  <a:pt x="0" y="0"/>
                </a:lnTo>
                <a:lnTo>
                  <a:pt x="0" y="153924"/>
                </a:lnTo>
                <a:lnTo>
                  <a:pt x="45720" y="153924"/>
                </a:lnTo>
                <a:lnTo>
                  <a:pt x="45720" y="0"/>
                </a:lnTo>
                <a:close/>
              </a:path>
            </a:pathLst>
          </a:custGeom>
          <a:solidFill>
            <a:srgbClr val="FFFFFF"/>
          </a:solidFill>
        </p:spPr>
        <p:txBody>
          <a:bodyPr wrap="square" lIns="0" tIns="0" rIns="0" bIns="0" rtlCol="0"/>
          <a:lstStyle/>
          <a:p>
            <a:endParaRPr/>
          </a:p>
        </p:txBody>
      </p:sp>
      <p:sp>
        <p:nvSpPr>
          <p:cNvPr id="8" name="object 8"/>
          <p:cNvSpPr txBox="1"/>
          <p:nvPr/>
        </p:nvSpPr>
        <p:spPr>
          <a:xfrm>
            <a:off x="-12700" y="136651"/>
            <a:ext cx="1016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d</a:t>
            </a:r>
            <a:endParaRPr sz="1000">
              <a:latin typeface="Courier New"/>
              <a:cs typeface="Courier New"/>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920" y="2971800"/>
            <a:ext cx="8409052" cy="3810165"/>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2001520" y="710691"/>
            <a:ext cx="7620000" cy="2092881"/>
          </a:xfrm>
          <a:prstGeom prst="rect">
            <a:avLst/>
          </a:prstGeom>
        </p:spPr>
        <p:txBody>
          <a:bodyPr wrap="square">
            <a:spAutoFit/>
          </a:bodyPr>
          <a:lstStyle/>
          <a:p>
            <a:r>
              <a:rPr lang="en-US" b="1" dirty="0">
                <a:latin typeface="Times New Roman" panose="02020603050405020304" pitchFamily="18" charset="0"/>
                <a:ea typeface="Artifakt Element Light" panose="020B0303050000020004" pitchFamily="34" charset="0"/>
                <a:cs typeface="Times New Roman" panose="02020603050405020304" pitchFamily="18" charset="0"/>
              </a:rPr>
              <a:t>1.Average Attrition rate for all Departments</a:t>
            </a:r>
          </a:p>
          <a:p>
            <a:r>
              <a:rPr lang="en-US" sz="1600" dirty="0">
                <a:latin typeface="Times New Roman" panose="02020603050405020304" pitchFamily="18" charset="0"/>
                <a:ea typeface="Artifakt Element Light" panose="020B0303050000020004" pitchFamily="34" charset="0"/>
                <a:cs typeface="Times New Roman" panose="02020603050405020304" pitchFamily="18" charset="0"/>
              </a:rPr>
              <a:t>The average attrition ratio across all five departments falls within the range of 49% to 50%. The Research department exhibits the highest attrition rate, while the Hardware department shows the lowest. This data can provide insights into employee retention and inform future workforce planning strategies.</a:t>
            </a:r>
          </a:p>
          <a:p>
            <a:r>
              <a:rPr lang="en-US" sz="1600" dirty="0">
                <a:latin typeface="Times New Roman" panose="02020603050405020304" pitchFamily="18" charset="0"/>
                <a:ea typeface="Artifakt Element Light" panose="020B0303050000020004" pitchFamily="34" charset="0"/>
                <a:cs typeface="Times New Roman" panose="02020603050405020304" pitchFamily="18" charset="0"/>
              </a:rPr>
              <a:t>• Range: 49% to 50%</a:t>
            </a:r>
          </a:p>
          <a:p>
            <a:r>
              <a:rPr lang="en-US" sz="1600" dirty="0">
                <a:latin typeface="Times New Roman" panose="02020603050405020304" pitchFamily="18" charset="0"/>
                <a:ea typeface="Artifakt Element Light" panose="020B0303050000020004" pitchFamily="34" charset="0"/>
                <a:cs typeface="Times New Roman" panose="02020603050405020304" pitchFamily="18" charset="0"/>
              </a:rPr>
              <a:t>• Highest: Research Department</a:t>
            </a:r>
          </a:p>
          <a:p>
            <a:r>
              <a:rPr lang="en-US" sz="1600" dirty="0">
                <a:latin typeface="Times New Roman" panose="02020603050405020304" pitchFamily="18" charset="0"/>
                <a:ea typeface="Artifakt Element Light" panose="020B0303050000020004" pitchFamily="34" charset="0"/>
                <a:cs typeface="Times New Roman" panose="02020603050405020304" pitchFamily="18" charset="0"/>
              </a:rPr>
              <a:t>• Lowest : Hardware Department</a:t>
            </a:r>
            <a:endParaRPr lang="en-IN" sz="1600" dirty="0">
              <a:latin typeface="Times New Roman" panose="02020603050405020304" pitchFamily="18" charset="0"/>
              <a:ea typeface="Artifakt Element Light" panose="020B03030500000200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6845" y="202819"/>
            <a:ext cx="6591934"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C00000"/>
                </a:solidFill>
              </a:rPr>
              <a:t>KPI – II</a:t>
            </a:r>
            <a:endParaRPr sz="3600" dirty="0"/>
          </a:p>
        </p:txBody>
      </p:sp>
      <p:sp>
        <p:nvSpPr>
          <p:cNvPr id="3" name="object 3"/>
          <p:cNvSpPr txBox="1"/>
          <p:nvPr/>
        </p:nvSpPr>
        <p:spPr>
          <a:xfrm>
            <a:off x="2052320" y="549538"/>
            <a:ext cx="9677400" cy="2226250"/>
          </a:xfrm>
          <a:prstGeom prst="rect">
            <a:avLst/>
          </a:prstGeom>
        </p:spPr>
        <p:txBody>
          <a:bodyPr vert="horz" wrap="square" lIns="0" tIns="139700" rIns="0" bIns="0" rtlCol="0">
            <a:spAutoFit/>
          </a:bodyPr>
          <a:lstStyle/>
          <a:p>
            <a:pPr marL="12700">
              <a:lnSpc>
                <a:spcPct val="100000"/>
              </a:lnSpc>
              <a:spcBef>
                <a:spcPts val="1100"/>
              </a:spcBef>
              <a:tabLst>
                <a:tab pos="354965" algn="l"/>
              </a:tabLst>
            </a:pPr>
            <a:r>
              <a:rPr lang="en-US" b="1" spc="-60" dirty="0">
                <a:solidFill>
                  <a:srgbClr val="353535"/>
                </a:solidFill>
                <a:latin typeface="Times New Roman" panose="02020603050405020304" pitchFamily="18" charset="0"/>
                <a:cs typeface="Times New Roman" panose="02020603050405020304" pitchFamily="18" charset="0"/>
              </a:rPr>
              <a:t>2.Average Hourly rate of Male Research Scientist</a:t>
            </a:r>
            <a:endParaRPr lang="en-US" spc="-60" dirty="0">
              <a:solidFill>
                <a:srgbClr val="353535"/>
              </a:solidFill>
              <a:latin typeface="Times New Roman" panose="02020603050405020304" pitchFamily="18" charset="0"/>
              <a:cs typeface="Times New Roman" panose="02020603050405020304" pitchFamily="18" charset="0"/>
            </a:endParaRPr>
          </a:p>
          <a:p>
            <a:pPr marL="12700">
              <a:lnSpc>
                <a:spcPct val="100000"/>
              </a:lnSpc>
              <a:spcBef>
                <a:spcPts val="1100"/>
              </a:spcBef>
              <a:tabLst>
                <a:tab pos="354965" algn="l"/>
              </a:tabLst>
            </a:pPr>
            <a:r>
              <a:rPr lang="en-US" b="1" dirty="0">
                <a:latin typeface="Times New Roman" panose="02020603050405020304" pitchFamily="18" charset="0"/>
                <a:ea typeface="Artifakt Element Light" panose="020B0303050000020004" pitchFamily="34" charset="0"/>
                <a:cs typeface="Times New Roman" panose="02020603050405020304" pitchFamily="18" charset="0"/>
              </a:rPr>
              <a:t>• </a:t>
            </a:r>
            <a:r>
              <a:rPr lang="en-US" spc="-60" dirty="0">
                <a:solidFill>
                  <a:srgbClr val="353535"/>
                </a:solidFill>
                <a:latin typeface="Times New Roman" panose="02020603050405020304" pitchFamily="18" charset="0"/>
                <a:cs typeface="Times New Roman" panose="02020603050405020304" pitchFamily="18" charset="0"/>
              </a:rPr>
              <a:t>The average hourly rate for male employees in the job role of Research Scientist is $115.</a:t>
            </a:r>
          </a:p>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 This information can be useful for analyzing pay equity and ensuring that male and female employees in similar roles are compensated fairly. It can also inform recruitment efforts and salary negotiations for future employees in this job role.</a:t>
            </a:r>
          </a:p>
          <a:p>
            <a:pPr marL="12700">
              <a:lnSpc>
                <a:spcPct val="100000"/>
              </a:lnSpc>
              <a:spcBef>
                <a:spcPts val="1100"/>
              </a:spcBef>
              <a:tabLst>
                <a:tab pos="354965" algn="l"/>
              </a:tabLst>
            </a:pPr>
            <a:endParaRPr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497667"/>
            <a:ext cx="7520070" cy="416995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6845" y="202819"/>
            <a:ext cx="6591934"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C00000"/>
                </a:solidFill>
              </a:rPr>
              <a:t>KPI – III</a:t>
            </a:r>
            <a:endParaRPr sz="3600" dirty="0"/>
          </a:p>
        </p:txBody>
      </p:sp>
      <p:sp>
        <p:nvSpPr>
          <p:cNvPr id="3" name="object 3"/>
          <p:cNvSpPr txBox="1"/>
          <p:nvPr/>
        </p:nvSpPr>
        <p:spPr>
          <a:xfrm>
            <a:off x="1905000" y="756539"/>
            <a:ext cx="9677400" cy="2085186"/>
          </a:xfrm>
          <a:prstGeom prst="rect">
            <a:avLst/>
          </a:prstGeom>
        </p:spPr>
        <p:txBody>
          <a:bodyPr vert="horz" wrap="square" lIns="0" tIns="139700" rIns="0" bIns="0" rtlCol="0">
            <a:spAutoFit/>
          </a:bodyPr>
          <a:lstStyle/>
          <a:p>
            <a:pPr marL="12700">
              <a:lnSpc>
                <a:spcPct val="100000"/>
              </a:lnSpc>
              <a:spcBef>
                <a:spcPts val="1100"/>
              </a:spcBef>
              <a:tabLst>
                <a:tab pos="354965" algn="l"/>
              </a:tabLst>
            </a:pPr>
            <a:r>
              <a:rPr lang="en-US" b="1" spc="-60" dirty="0">
                <a:solidFill>
                  <a:srgbClr val="353535"/>
                </a:solidFill>
                <a:latin typeface="Times New Roman" panose="02020603050405020304" pitchFamily="18" charset="0"/>
                <a:cs typeface="Times New Roman" panose="02020603050405020304" pitchFamily="18" charset="0"/>
              </a:rPr>
              <a:t>3.Attrition rate Vs Monthly income stats</a:t>
            </a:r>
            <a:r>
              <a:rPr lang="en-US" spc="-60" dirty="0">
                <a:solidFill>
                  <a:srgbClr val="353535"/>
                </a:solidFill>
                <a:latin typeface="Times New Roman" panose="02020603050405020304" pitchFamily="18" charset="0"/>
                <a:cs typeface="Times New Roman" panose="02020603050405020304" pitchFamily="18" charset="0"/>
              </a:rPr>
              <a:t>.</a:t>
            </a:r>
          </a:p>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The data reveals that the highest attrition rate is observed in the income range of $48,000 to $52,000, while lowest </a:t>
            </a:r>
            <a:r>
              <a:rPr lang="en-US" spc="-60" dirty="0" err="1">
                <a:solidFill>
                  <a:srgbClr val="353535"/>
                </a:solidFill>
                <a:latin typeface="Times New Roman" panose="02020603050405020304" pitchFamily="18" charset="0"/>
                <a:cs typeface="Times New Roman" panose="02020603050405020304" pitchFamily="18" charset="0"/>
              </a:rPr>
              <a:t>Atrision</a:t>
            </a:r>
            <a:r>
              <a:rPr lang="en-US" spc="-60" dirty="0">
                <a:solidFill>
                  <a:srgbClr val="353535"/>
                </a:solidFill>
                <a:latin typeface="Times New Roman" panose="02020603050405020304" pitchFamily="18" charset="0"/>
                <a:cs typeface="Times New Roman" panose="02020603050405020304" pitchFamily="18" charset="0"/>
              </a:rPr>
              <a:t>  rate is observed in the range of $36,000 to $40,000. These insights can be valuable for understanding the </a:t>
            </a:r>
            <a:r>
              <a:rPr lang="en-US" spc="-60" dirty="0" err="1">
                <a:solidFill>
                  <a:srgbClr val="353535"/>
                </a:solidFill>
                <a:latin typeface="Times New Roman" panose="02020603050405020304" pitchFamily="18" charset="0"/>
                <a:cs typeface="Times New Roman" panose="02020603050405020304" pitchFamily="18" charset="0"/>
              </a:rPr>
              <a:t>Refationship</a:t>
            </a:r>
            <a:r>
              <a:rPr lang="en-US" spc="-60" dirty="0">
                <a:solidFill>
                  <a:srgbClr val="353535"/>
                </a:solidFill>
                <a:latin typeface="Times New Roman" panose="02020603050405020304" pitchFamily="18" charset="0"/>
                <a:cs typeface="Times New Roman" panose="02020603050405020304" pitchFamily="18" charset="0"/>
              </a:rPr>
              <a:t> between Income and employee retention and inform compensation and benefits strategies to improve employee retention in the </a:t>
            </a:r>
            <a:r>
              <a:rPr lang="en-US" spc="-60" dirty="0" err="1">
                <a:solidFill>
                  <a:srgbClr val="353535"/>
                </a:solidFill>
                <a:latin typeface="Times New Roman" panose="02020603050405020304" pitchFamily="18" charset="0"/>
                <a:cs typeface="Times New Roman" panose="02020603050405020304" pitchFamily="18" charset="0"/>
              </a:rPr>
              <a:t>higherincomo</a:t>
            </a:r>
            <a:r>
              <a:rPr lang="en-US" spc="-60" dirty="0">
                <a:solidFill>
                  <a:srgbClr val="353535"/>
                </a:solidFill>
                <a:latin typeface="Times New Roman" panose="02020603050405020304" pitchFamily="18" charset="0"/>
                <a:cs typeface="Times New Roman" panose="02020603050405020304" pitchFamily="18" charset="0"/>
              </a:rPr>
              <a:t> bracket .</a:t>
            </a:r>
          </a:p>
          <a:p>
            <a:pPr marL="12700">
              <a:lnSpc>
                <a:spcPct val="100000"/>
              </a:lnSpc>
              <a:spcBef>
                <a:spcPts val="1100"/>
              </a:spcBef>
              <a:tabLst>
                <a:tab pos="354965" algn="l"/>
              </a:tabLst>
            </a:pPr>
            <a:endParaRPr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497667"/>
            <a:ext cx="7520070" cy="4169952"/>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528147"/>
            <a:ext cx="8875059" cy="41699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34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1072" y="76200"/>
            <a:ext cx="6591934"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C00000"/>
                </a:solidFill>
              </a:rPr>
              <a:t>KPI – IV</a:t>
            </a:r>
            <a:endParaRPr sz="3600" dirty="0"/>
          </a:p>
        </p:txBody>
      </p:sp>
      <p:sp>
        <p:nvSpPr>
          <p:cNvPr id="3" name="object 3"/>
          <p:cNvSpPr txBox="1"/>
          <p:nvPr/>
        </p:nvSpPr>
        <p:spPr>
          <a:xfrm>
            <a:off x="2057400" y="522079"/>
            <a:ext cx="9677400" cy="2221121"/>
          </a:xfrm>
          <a:prstGeom prst="rect">
            <a:avLst/>
          </a:prstGeom>
        </p:spPr>
        <p:txBody>
          <a:bodyPr vert="horz" wrap="square" lIns="0" tIns="139700" rIns="0" bIns="0" rtlCol="0">
            <a:spAutoFit/>
          </a:bodyPr>
          <a:lstStyle/>
          <a:p>
            <a:pPr marL="12700">
              <a:lnSpc>
                <a:spcPct val="100000"/>
              </a:lnSpc>
              <a:spcBef>
                <a:spcPts val="1100"/>
              </a:spcBef>
              <a:tabLst>
                <a:tab pos="354965" algn="l"/>
              </a:tabLst>
            </a:pPr>
            <a:r>
              <a:rPr lang="en-US" b="1" spc="-60" dirty="0">
                <a:solidFill>
                  <a:srgbClr val="353535"/>
                </a:solidFill>
                <a:latin typeface="Times New Roman" panose="02020603050405020304" pitchFamily="18" charset="0"/>
                <a:cs typeface="Times New Roman" panose="02020603050405020304" pitchFamily="18" charset="0"/>
              </a:rPr>
              <a:t>4.Average working years for each Department</a:t>
            </a:r>
          </a:p>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The average working years of employees in each department have been </a:t>
            </a:r>
            <a:r>
              <a:rPr lang="en-US" spc="-60" dirty="0" err="1">
                <a:solidFill>
                  <a:srgbClr val="353535"/>
                </a:solidFill>
                <a:latin typeface="Times New Roman" panose="02020603050405020304" pitchFamily="18" charset="0"/>
                <a:cs typeface="Times New Roman" panose="02020603050405020304" pitchFamily="18" charset="0"/>
              </a:rPr>
              <a:t>analysed</a:t>
            </a:r>
            <a:r>
              <a:rPr lang="en-US" spc="-60" dirty="0">
                <a:solidFill>
                  <a:srgbClr val="353535"/>
                </a:solidFill>
                <a:latin typeface="Times New Roman" panose="02020603050405020304" pitchFamily="18" charset="0"/>
                <a:cs typeface="Times New Roman" panose="02020603050405020304" pitchFamily="18" charset="0"/>
              </a:rPr>
              <a:t> and visualized using a donut chart. The overall average working years for all departments is 20.50. The Human Resources department has the highest average working years, while the Sales department has the lowest. These findings can provide insights into employee retention and inform strategies to retain </a:t>
            </a:r>
            <a:r>
              <a:rPr lang="en-US" spc="-60" dirty="0" err="1">
                <a:solidFill>
                  <a:srgbClr val="353535"/>
                </a:solidFill>
                <a:latin typeface="Times New Roman" panose="02020603050405020304" pitchFamily="18" charset="0"/>
                <a:cs typeface="Times New Roman" panose="02020603050405020304" pitchFamily="18" charset="0"/>
              </a:rPr>
              <a:t>emplayees</a:t>
            </a:r>
            <a:r>
              <a:rPr lang="en-US" spc="-60" dirty="0">
                <a:solidFill>
                  <a:srgbClr val="353535"/>
                </a:solidFill>
                <a:latin typeface="Times New Roman" panose="02020603050405020304" pitchFamily="18" charset="0"/>
                <a:cs typeface="Times New Roman" panose="02020603050405020304" pitchFamily="18" charset="0"/>
              </a:rPr>
              <a:t> for longer durations. It can also inform succession planning efforts and guide decision-making regarding promotions </a:t>
            </a:r>
            <a:r>
              <a:rPr lang="en-US" spc="-60" dirty="0" err="1">
                <a:solidFill>
                  <a:srgbClr val="353535"/>
                </a:solidFill>
                <a:latin typeface="Times New Roman" panose="02020603050405020304" pitchFamily="18" charset="0"/>
                <a:cs typeface="Times New Roman" panose="02020603050405020304" pitchFamily="18" charset="0"/>
              </a:rPr>
              <a:t>andcareer</a:t>
            </a:r>
            <a:r>
              <a:rPr lang="en-US" spc="-60" dirty="0">
                <a:solidFill>
                  <a:srgbClr val="353535"/>
                </a:solidFill>
                <a:latin typeface="Times New Roman" panose="02020603050405020304" pitchFamily="18" charset="0"/>
                <a:cs typeface="Times New Roman" panose="02020603050405020304" pitchFamily="18" charset="0"/>
              </a:rPr>
              <a:t> growth opportunities for employees in </a:t>
            </a:r>
            <a:r>
              <a:rPr lang="en-US" spc="-60" dirty="0" err="1">
                <a:solidFill>
                  <a:srgbClr val="353535"/>
                </a:solidFill>
                <a:latin typeface="Times New Roman" panose="02020603050405020304" pitchFamily="18" charset="0"/>
                <a:cs typeface="Times New Roman" panose="02020603050405020304" pitchFamily="18" charset="0"/>
              </a:rPr>
              <a:t>ditterent</a:t>
            </a:r>
            <a:r>
              <a:rPr lang="en-US" spc="-60" dirty="0">
                <a:solidFill>
                  <a:srgbClr val="353535"/>
                </a:solidFill>
                <a:latin typeface="Times New Roman" panose="02020603050405020304" pitchFamily="18" charset="0"/>
                <a:cs typeface="Times New Roman" panose="02020603050405020304" pitchFamily="18" charset="0"/>
              </a:rPr>
              <a:t> departments.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4864" b="11185"/>
          <a:stretch/>
        </p:blipFill>
        <p:spPr>
          <a:xfrm>
            <a:off x="1905000" y="2743200"/>
            <a:ext cx="8471155" cy="40175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727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111760"/>
            <a:ext cx="6591934"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C00000"/>
                </a:solidFill>
              </a:rPr>
              <a:t>KPI – V</a:t>
            </a:r>
            <a:endParaRPr sz="3600" dirty="0"/>
          </a:p>
        </p:txBody>
      </p:sp>
      <p:sp>
        <p:nvSpPr>
          <p:cNvPr id="3" name="object 3"/>
          <p:cNvSpPr txBox="1"/>
          <p:nvPr/>
        </p:nvSpPr>
        <p:spPr>
          <a:xfrm>
            <a:off x="1905000" y="585848"/>
            <a:ext cx="9677400" cy="1667123"/>
          </a:xfrm>
          <a:prstGeom prst="rect">
            <a:avLst/>
          </a:prstGeom>
        </p:spPr>
        <p:txBody>
          <a:bodyPr vert="horz" wrap="square" lIns="0" tIns="139700" rIns="0" bIns="0" rtlCol="0">
            <a:spAutoFit/>
          </a:bodyPr>
          <a:lstStyle/>
          <a:p>
            <a:pPr marL="12700">
              <a:lnSpc>
                <a:spcPct val="100000"/>
              </a:lnSpc>
              <a:spcBef>
                <a:spcPts val="1100"/>
              </a:spcBef>
              <a:tabLst>
                <a:tab pos="354965" algn="l"/>
              </a:tabLst>
            </a:pPr>
            <a:r>
              <a:rPr lang="en-US" b="1" spc="-60" dirty="0">
                <a:solidFill>
                  <a:srgbClr val="353535"/>
                </a:solidFill>
                <a:latin typeface="Times New Roman" panose="02020603050405020304" pitchFamily="18" charset="0"/>
                <a:cs typeface="Times New Roman" panose="02020603050405020304" pitchFamily="18" charset="0"/>
              </a:rPr>
              <a:t>5.Job Role Vs Work life balance</a:t>
            </a:r>
          </a:p>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Our analysis indicates that the work-life balance varies across different job roles and is assessed across four dimensions. The human resources job role scores a high work-life balance of 25.2%, while the research director job role scores a low work-life balance of 25.6%. These findings can assist organizations and individuals in making informed decisions regarding job roles and work-life balance.</a:t>
            </a:r>
            <a:endParaRPr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514600"/>
            <a:ext cx="9372600" cy="43434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5967439" y="3244334"/>
            <a:ext cx="257122" cy="369332"/>
          </a:xfrm>
          <a:prstGeom prst="rect">
            <a:avLst/>
          </a:prstGeom>
        </p:spPr>
        <p:txBody>
          <a:bodyPr wrap="none">
            <a:spAutoFit/>
          </a:bodyPr>
          <a:lstStyle/>
          <a:p>
            <a:r>
              <a:rPr lang="en-US" spc="-60" dirty="0">
                <a:solidFill>
                  <a:srgbClr val="353535"/>
                </a:solidFill>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414929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213911"/>
            <a:ext cx="6591934"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C00000"/>
                </a:solidFill>
              </a:rPr>
              <a:t>KPI – VI</a:t>
            </a:r>
            <a:endParaRPr sz="3600" dirty="0"/>
          </a:p>
        </p:txBody>
      </p:sp>
      <p:sp>
        <p:nvSpPr>
          <p:cNvPr id="3" name="object 3"/>
          <p:cNvSpPr txBox="1"/>
          <p:nvPr/>
        </p:nvSpPr>
        <p:spPr>
          <a:xfrm>
            <a:off x="1905000" y="685800"/>
            <a:ext cx="9677400" cy="1944122"/>
          </a:xfrm>
          <a:prstGeom prst="rect">
            <a:avLst/>
          </a:prstGeom>
        </p:spPr>
        <p:txBody>
          <a:bodyPr vert="horz" wrap="square" lIns="0" tIns="139700" rIns="0" bIns="0" rtlCol="0">
            <a:spAutoFit/>
          </a:bodyPr>
          <a:lstStyle/>
          <a:p>
            <a:pPr marL="12700">
              <a:lnSpc>
                <a:spcPct val="100000"/>
              </a:lnSpc>
              <a:spcBef>
                <a:spcPts val="1100"/>
              </a:spcBef>
              <a:tabLst>
                <a:tab pos="354965" algn="l"/>
              </a:tabLst>
            </a:pPr>
            <a:r>
              <a:rPr lang="en-US" b="1" spc="-60" dirty="0">
                <a:solidFill>
                  <a:srgbClr val="353535"/>
                </a:solidFill>
                <a:latin typeface="Times New Roman" panose="02020603050405020304" pitchFamily="18" charset="0"/>
                <a:cs typeface="Times New Roman" panose="02020603050405020304" pitchFamily="18" charset="0"/>
              </a:rPr>
              <a:t>6.Attrition rate Vs Year since last promotion relation</a:t>
            </a:r>
          </a:p>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The data reveals that the highest Attrition rate of 60% is observed in the 36-40 years since last promotion bin, while the lowest attrition rate of 49.66% is observed in the 11-15 years since last promotion bin. These findings can be valuable for understanding the impact of promotion opportunities on employee retention and inform </a:t>
            </a:r>
            <a:r>
              <a:rPr lang="en-US" spc="-60" dirty="0" err="1">
                <a:solidFill>
                  <a:srgbClr val="353535"/>
                </a:solidFill>
                <a:latin typeface="Times New Roman" panose="02020603050405020304" pitchFamily="18" charset="0"/>
                <a:cs typeface="Times New Roman" panose="02020603050405020304" pitchFamily="18" charset="0"/>
              </a:rPr>
              <a:t>strategles</a:t>
            </a:r>
            <a:r>
              <a:rPr lang="en-US" spc="-60" dirty="0">
                <a:solidFill>
                  <a:srgbClr val="353535"/>
                </a:solidFill>
                <a:latin typeface="Times New Roman" panose="02020603050405020304" pitchFamily="18" charset="0"/>
                <a:cs typeface="Times New Roman" panose="02020603050405020304" pitchFamily="18" charset="0"/>
              </a:rPr>
              <a:t> to retain employees for longer durations. It can also guide decision-making regarding promotion timelines and opportunities for employees in different stages of their careers.</a:t>
            </a:r>
            <a:endParaRPr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790230"/>
            <a:ext cx="9677400" cy="406777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5967439" y="3244334"/>
            <a:ext cx="257122" cy="369332"/>
          </a:xfrm>
          <a:prstGeom prst="rect">
            <a:avLst/>
          </a:prstGeom>
        </p:spPr>
        <p:txBody>
          <a:bodyPr wrap="none">
            <a:spAutoFit/>
          </a:bodyPr>
          <a:lstStyle/>
          <a:p>
            <a:r>
              <a:rPr lang="en-US" spc="-60" dirty="0">
                <a:solidFill>
                  <a:srgbClr val="353535"/>
                </a:solidFill>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30379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92551" y="1333500"/>
            <a:ext cx="6667500" cy="37139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TotalTime>
  <Words>525</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Artifakt Element Light</vt:lpstr>
      <vt:lpstr>Calibri</vt:lpstr>
      <vt:lpstr>Courier New</vt:lpstr>
      <vt:lpstr>Times New Roman</vt:lpstr>
      <vt:lpstr>Office Theme</vt:lpstr>
      <vt:lpstr>      Project   HR Analytics</vt:lpstr>
      <vt:lpstr>DATA SETS </vt:lpstr>
      <vt:lpstr>KPI – I </vt:lpstr>
      <vt:lpstr>KPI – II</vt:lpstr>
      <vt:lpstr>KPI – III</vt:lpstr>
      <vt:lpstr>KPI – IV</vt:lpstr>
      <vt:lpstr>KPI – V</vt:lpstr>
      <vt:lpstr>KPI – VI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Bankruptcy Prevention</dc:title>
  <dc:creator>Saatvik</dc:creator>
  <cp:lastModifiedBy>DELL</cp:lastModifiedBy>
  <cp:revision>18</cp:revision>
  <dcterms:created xsi:type="dcterms:W3CDTF">2023-04-07T06:29:48Z</dcterms:created>
  <dcterms:modified xsi:type="dcterms:W3CDTF">2023-08-28T16:52:52Z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2023-02-24T00:00:00Z</vt:filetime>
  </property>
  <property fmtid="{D5CDD505-2E9C-101B-9397-08002B2CF9AE}" pid="3" name="Creator">
    <vt:lpwstr>Microsoft® PowerPoint® 2016</vt:lpwstr>
  </property>
  <property fmtid="{D5CDD505-2E9C-101B-9397-08002B2CF9AE}" pid="4" name="LastSaved">
    <vt:filetime>2023-04-07T00:00:00Z</vt:filetime>
  </property>
</Properties>
</file>