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3" r:id="rId10"/>
    <p:sldId id="264" r:id="rId11"/>
    <p:sldId id="262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angal" panose="02040503050203030202" pitchFamily="18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86" autoAdjust="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E2C964A-9011-4412-B903-62DF06636217}"/>
              </a:ext>
            </a:extLst>
          </p:cNvPr>
          <p:cNvSpPr/>
          <p:nvPr/>
        </p:nvSpPr>
        <p:spPr>
          <a:xfrm>
            <a:off x="1884218" y="1214870"/>
            <a:ext cx="5306291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r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6E89BA-A822-4FF2-A638-7671481728CE}"/>
              </a:ext>
            </a:extLst>
          </p:cNvPr>
          <p:cNvSpPr/>
          <p:nvPr/>
        </p:nvSpPr>
        <p:spPr>
          <a:xfrm>
            <a:off x="2410691" y="992331"/>
            <a:ext cx="4779818" cy="19673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r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BEFFDC-CEBA-46D1-800F-6D6F2A94A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454" y="597479"/>
            <a:ext cx="5306291" cy="298478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63D0B5D-2666-4D6A-B28B-2FBEE0A32092}"/>
              </a:ext>
            </a:extLst>
          </p:cNvPr>
          <p:cNvSpPr/>
          <p:nvPr/>
        </p:nvSpPr>
        <p:spPr>
          <a:xfrm>
            <a:off x="6199909" y="2959678"/>
            <a:ext cx="1821873" cy="9386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mr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F8196A2-0B4C-4405-A863-C8EDEA2E0867}"/>
              </a:ext>
            </a:extLst>
          </p:cNvPr>
          <p:cNvSpPr/>
          <p:nvPr/>
        </p:nvSpPr>
        <p:spPr>
          <a:xfrm rot="5400000">
            <a:off x="1001856" y="787116"/>
            <a:ext cx="1821873" cy="995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mr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F29A80-B680-4D6D-8AA0-3C7AAF16A734}"/>
              </a:ext>
            </a:extLst>
          </p:cNvPr>
          <p:cNvSpPr/>
          <p:nvPr/>
        </p:nvSpPr>
        <p:spPr>
          <a:xfrm>
            <a:off x="1662545" y="3036744"/>
            <a:ext cx="1821873" cy="9386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mr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90C66B-C78C-4E82-B0CE-28F94F167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76" y="4949612"/>
            <a:ext cx="1387035" cy="13870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71E3831-C690-4020-B5BD-7A11584283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6003" y="3898324"/>
            <a:ext cx="4025997" cy="29596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027C2CA-C96B-47B8-8F7C-FA6A014F98B5}"/>
              </a:ext>
            </a:extLst>
          </p:cNvPr>
          <p:cNvSpPr txBox="1"/>
          <p:nvPr/>
        </p:nvSpPr>
        <p:spPr>
          <a:xfrm>
            <a:off x="5939990" y="4423061"/>
            <a:ext cx="4452026" cy="130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Tushar Padavi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Data Analysts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DB3D-1305-4725-AC99-26617329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304" y="136525"/>
            <a:ext cx="9779183" cy="625155"/>
          </a:xfrm>
        </p:spPr>
        <p:txBody>
          <a:bodyPr/>
          <a:lstStyle/>
          <a:p>
            <a:r>
              <a:rPr lang="en-US" sz="2800" dirty="0"/>
              <a:t>Mock – up Dashboard</a:t>
            </a:r>
            <a:endParaRPr lang="mr-IN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301077-97B5-4499-B728-20C4AE52B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20" y="936882"/>
            <a:ext cx="5653780" cy="9794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07845-C452-40F4-AFA9-634432BF17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E114B7-BC10-4E54-8E8B-E179F918D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52" y="2139201"/>
            <a:ext cx="5653780" cy="411578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1E0663A-4729-4D17-AEAA-B67E79F87F36}"/>
              </a:ext>
            </a:extLst>
          </p:cNvPr>
          <p:cNvSpPr/>
          <p:nvPr/>
        </p:nvSpPr>
        <p:spPr>
          <a:xfrm>
            <a:off x="6420254" y="2528203"/>
            <a:ext cx="53098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D0D0D"/>
                </a:solidFill>
                <a:latin typeface="Söhne"/>
              </a:rPr>
              <a:t>The insights gained from this histogram can inform strategic decision-making processes such as investment strategies, market positioning, and risk assessment.</a:t>
            </a:r>
          </a:p>
          <a:p>
            <a:endParaRPr lang="en-US" sz="1600" dirty="0">
              <a:solidFill>
                <a:srgbClr val="0D0D0D"/>
              </a:solidFill>
              <a:latin typeface="Söhne"/>
            </a:endParaRPr>
          </a:p>
          <a:p>
            <a:r>
              <a:rPr lang="en-US" sz="1600" dirty="0">
                <a:solidFill>
                  <a:srgbClr val="0D0D0D"/>
                </a:solidFill>
                <a:latin typeface="Söhne"/>
              </a:rPr>
              <a:t>It helps us understand the market dynamics and the relative positions of companies within the market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86BB52-0210-4D65-9319-7D2D20A7BC0A}"/>
              </a:ext>
            </a:extLst>
          </p:cNvPr>
          <p:cNvSpPr/>
          <p:nvPr/>
        </p:nvSpPr>
        <p:spPr>
          <a:xfrm>
            <a:off x="663416" y="6413698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13/05/2024</a:t>
            </a:r>
          </a:p>
        </p:txBody>
      </p:sp>
    </p:spTree>
    <p:extLst>
      <p:ext uri="{BB962C8B-B14F-4D97-AF65-F5344CB8AC3E}">
        <p14:creationId xmlns:p14="http://schemas.microsoft.com/office/powerpoint/2010/main" val="315448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157765" y="78159"/>
            <a:ext cx="9231376" cy="670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600" dirty="0"/>
              <a:t>Introduction and Problem Statement</a:t>
            </a:r>
            <a:endParaRPr sz="3600" dirty="0"/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160256" y="2551277"/>
            <a:ext cx="11774078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>
              <a:spcBef>
                <a:spcPts val="0"/>
              </a:spcBef>
              <a:buSzPts val="1800"/>
            </a:pPr>
            <a:r>
              <a:rPr lang="en-US" sz="2100" dirty="0"/>
              <a:t>The goal of this presentation is to identify key metrics and factors driving competitiveness among Indian companies, ultimately providing actionable recommendations for strategic decision-making.</a:t>
            </a:r>
          </a:p>
          <a:p>
            <a:pPr marL="0" lvl="0" indent="0">
              <a:spcBef>
                <a:spcPts val="0"/>
              </a:spcBef>
              <a:buSzPts val="1800"/>
            </a:pPr>
            <a:endParaRPr lang="en-US" dirty="0"/>
          </a:p>
          <a:p>
            <a:pPr marL="0" lvl="0" indent="0">
              <a:spcBef>
                <a:spcPts val="0"/>
              </a:spcBef>
              <a:buSzPts val="1800"/>
            </a:pPr>
            <a:r>
              <a:rPr lang="en-US" dirty="0"/>
              <a:t>Problem Statement:</a:t>
            </a:r>
          </a:p>
          <a:p>
            <a:pPr marL="0" lvl="0" indent="0">
              <a:spcBef>
                <a:spcPts val="0"/>
              </a:spcBef>
              <a:buSzPts val="1800"/>
            </a:pPr>
            <a:r>
              <a:rPr lang="en-US" sz="2000" dirty="0"/>
              <a:t>Without analyzing the competition, it is difficult for a business to survive. You are</a:t>
            </a:r>
          </a:p>
          <a:p>
            <a:pPr marL="0" lvl="0" indent="0">
              <a:spcBef>
                <a:spcPts val="0"/>
              </a:spcBef>
              <a:buSzPts val="1800"/>
            </a:pPr>
            <a:r>
              <a:rPr lang="en-US" sz="2000" dirty="0"/>
              <a:t>tasked to analyse the competition for the management to provide better results. This</a:t>
            </a:r>
          </a:p>
          <a:p>
            <a:pPr marL="0" lvl="0" indent="0">
              <a:spcBef>
                <a:spcPts val="0"/>
              </a:spcBef>
              <a:buSzPts val="1800"/>
            </a:pPr>
            <a:r>
              <a:rPr lang="en-US" sz="2000" dirty="0"/>
              <a:t>data set has information on the market capitalization of the top 500 companies in India.</a:t>
            </a:r>
            <a:endParaRPr sz="2000" dirty="0"/>
          </a:p>
        </p:txBody>
      </p:sp>
      <p:sp>
        <p:nvSpPr>
          <p:cNvPr id="198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13/05/2024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5925C-25EE-4AAE-B59A-A8D4FDA8C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982" y="518535"/>
            <a:ext cx="1894013" cy="16241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Details of Data</a:t>
            </a:r>
            <a:endParaRPr/>
          </a:p>
        </p:txBody>
      </p:sp>
      <p:sp>
        <p:nvSpPr>
          <p:cNvPr id="206" name="Google Shape;206;p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13/05/2024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cxnSp>
        <p:nvCxnSpPr>
          <p:cNvPr id="218" name="Google Shape;218;p3"/>
          <p:cNvCxnSpPr/>
          <p:nvPr/>
        </p:nvCxnSpPr>
        <p:spPr>
          <a:xfrm>
            <a:off x="1465292" y="1638721"/>
            <a:ext cx="4746186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EE3EF419-3808-4132-A521-3DB7A3F5C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219" y="2196307"/>
            <a:ext cx="265880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mr-IN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3 Columns and 488 Rows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89AF8-89CC-40B8-A765-E9A01A8757E1}"/>
              </a:ext>
            </a:extLst>
          </p:cNvPr>
          <p:cNvSpPr/>
          <p:nvPr/>
        </p:nvSpPr>
        <p:spPr>
          <a:xfrm>
            <a:off x="5270879" y="2056589"/>
            <a:ext cx="2534001" cy="515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3 Columns and 365 Rows  </a:t>
            </a:r>
          </a:p>
        </p:txBody>
      </p:sp>
      <p:cxnSp>
        <p:nvCxnSpPr>
          <p:cNvPr id="23" name="Google Shape;218;p3">
            <a:extLst>
              <a:ext uri="{FF2B5EF4-FFF2-40B4-BE49-F238E27FC236}">
                <a16:creationId xmlns:a16="http://schemas.microsoft.com/office/drawing/2014/main" id="{F209011C-3E5C-4A70-A970-7CC9881E576F}"/>
              </a:ext>
            </a:extLst>
          </p:cNvPr>
          <p:cNvCxnSpPr>
            <a:cxnSpLocks/>
          </p:cNvCxnSpPr>
          <p:nvPr/>
        </p:nvCxnSpPr>
        <p:spPr>
          <a:xfrm flipV="1">
            <a:off x="5078101" y="1956366"/>
            <a:ext cx="0" cy="2715434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7B50DB60-CCAA-470B-8D3C-E88BEC0221C4}"/>
              </a:ext>
            </a:extLst>
          </p:cNvPr>
          <p:cNvSpPr/>
          <p:nvPr/>
        </p:nvSpPr>
        <p:spPr>
          <a:xfrm>
            <a:off x="5286181" y="1837188"/>
            <a:ext cx="2113649" cy="307777"/>
          </a:xfrm>
          <a:prstGeom prst="snip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r-IN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3A56CE-E3F4-4FE3-ABBC-4642D7276715}"/>
              </a:ext>
            </a:extLst>
          </p:cNvPr>
          <p:cNvSpPr txBox="1"/>
          <p:nvPr/>
        </p:nvSpPr>
        <p:spPr>
          <a:xfrm>
            <a:off x="5410284" y="1834169"/>
            <a:ext cx="208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After Drop Null Value</a:t>
            </a:r>
            <a:endParaRPr lang="mr-IN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1C682B-315F-4483-9D75-5084EA114320}"/>
              </a:ext>
            </a:extLst>
          </p:cNvPr>
          <p:cNvSpPr/>
          <p:nvPr/>
        </p:nvSpPr>
        <p:spPr>
          <a:xfrm>
            <a:off x="885228" y="4917234"/>
            <a:ext cx="6682887" cy="111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r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E4190A-0426-4FEE-8E12-228D25A1B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28" y="4925530"/>
            <a:ext cx="6682887" cy="11055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FA2698-6384-47E0-A49E-7030BDBE6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278" y="2592770"/>
            <a:ext cx="1305107" cy="6763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EE268E-77C5-4F04-8A9C-C7E854C3C3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54" y="2615210"/>
            <a:ext cx="2534004" cy="10097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1D73C4-0784-48BF-A24D-2BEFEA35F0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9361" y="3747874"/>
            <a:ext cx="1933845" cy="3143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C8782A-55A6-4F20-AA3C-A417B63211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0284" y="4192041"/>
            <a:ext cx="1019317" cy="5525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FDE0ED-4E91-4452-AFBC-0E34D7E043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8724" y="599071"/>
            <a:ext cx="1074551" cy="10233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1011709" y="-19494"/>
            <a:ext cx="9779183" cy="65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sz="2800" dirty="0"/>
              <a:t>Mock – up Dashboard</a:t>
            </a:r>
            <a:endParaRPr sz="2800" dirty="0"/>
          </a:p>
        </p:txBody>
      </p:sp>
      <p:sp>
        <p:nvSpPr>
          <p:cNvPr id="225" name="Google Shape;225;p4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13/05/2024</a:t>
            </a:r>
            <a:endParaRPr dirty="0"/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3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9" name="Google Shape;229;p4"/>
          <p:cNvSpPr txBox="1">
            <a:spLocks noGrp="1"/>
          </p:cNvSpPr>
          <p:nvPr>
            <p:ph type="body" idx="2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body" idx="4"/>
          </p:nvPr>
        </p:nvSpPr>
        <p:spPr>
          <a:xfrm flipH="1">
            <a:off x="4246638" y="1560765"/>
            <a:ext cx="7493508" cy="40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b="0" dirty="0"/>
              <a:t>These statistics present a comprehensive overview of two key variables: 'Mar Cap - Crore Sales' and '</a:t>
            </a:r>
            <a:r>
              <a:rPr lang="en-US" sz="1800" b="0" dirty="0" err="1"/>
              <a:t>Qtr</a:t>
            </a:r>
            <a:r>
              <a:rPr lang="en-US" sz="1800" b="0" dirty="0"/>
              <a:t> - Crore count'.</a:t>
            </a:r>
          </a:p>
          <a:p>
            <a:r>
              <a:rPr lang="en-US" sz="1800" b="0" dirty="0"/>
              <a:t>For 'Mar Cap - Crore Sales', we have data for 365 instances. The average (mean) sales figure stands at ₹31,300.97 Crore, with a considerable standard deviation of ₹67,224.64 Crore, indicating a wide dispersion of values around the mean. The sales range from a minimum of ₹3,017.07 Crore to a maximum of ₹583,436.72 Crore. Additionally, the median sales figure, which represents the middle value when the data is ordered, is ₹9,097.33 Crore.</a:t>
            </a:r>
          </a:p>
          <a:p>
            <a:r>
              <a:rPr lang="en-US" sz="1800" b="0" dirty="0"/>
              <a:t>On the other hand, '</a:t>
            </a:r>
            <a:r>
              <a:rPr lang="en-US" sz="1800" b="0" dirty="0" err="1"/>
              <a:t>Qtr</a:t>
            </a:r>
            <a:r>
              <a:rPr lang="en-US" sz="1800" b="0" dirty="0"/>
              <a:t> - Crore count' also has 365 data points. The mean count is ₹4,395.98 Crore, with a standard deviation of ₹11,092.21 Crore. The range of counts extends from a minimum of ₹47.24 Crore to a maximum of ₹110,666.93 Crore. The median count is ₹1,278.30 Crore.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3A4228-03A6-4123-8F1B-8042B04E7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96" y="1665561"/>
            <a:ext cx="3305636" cy="3439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"/>
          <p:cNvSpPr txBox="1">
            <a:spLocks noGrp="1"/>
          </p:cNvSpPr>
          <p:nvPr>
            <p:ph type="title"/>
          </p:nvPr>
        </p:nvSpPr>
        <p:spPr>
          <a:xfrm>
            <a:off x="440207" y="187316"/>
            <a:ext cx="4416357" cy="65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200" dirty="0"/>
              <a:t>Mock – up Dashboard</a:t>
            </a:r>
            <a:endParaRPr dirty="0"/>
          </a:p>
        </p:txBody>
      </p:sp>
      <p:sp>
        <p:nvSpPr>
          <p:cNvPr id="236" name="Google Shape;236;p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13/05/2024</a:t>
            </a:r>
          </a:p>
        </p:txBody>
      </p:sp>
      <p:sp>
        <p:nvSpPr>
          <p:cNvPr id="238" name="Google Shape;238;p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757592-57F6-4996-9DC3-BD08B73CC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39" y="1161385"/>
            <a:ext cx="4856609" cy="24149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282DDA-69E8-4FCB-A23E-17358F235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41" y="3941430"/>
            <a:ext cx="4856608" cy="24149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261BEE-BF3A-412D-948F-04C58B4183C6}"/>
              </a:ext>
            </a:extLst>
          </p:cNvPr>
          <p:cNvSpPr/>
          <p:nvPr/>
        </p:nvSpPr>
        <p:spPr>
          <a:xfrm>
            <a:off x="5282119" y="165835"/>
            <a:ext cx="678016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D0D0D"/>
                </a:solidFill>
                <a:latin typeface="Söhne"/>
              </a:rPr>
              <a:t>The top companies based on market capitalization represent the giants of the financial world, reflecting their size, influence, and market dominance. Here's a breakdown: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Reliance </a:t>
            </a:r>
            <a:r>
              <a:rPr lang="en-US" b="1" dirty="0" err="1">
                <a:solidFill>
                  <a:srgbClr val="0D0D0D"/>
                </a:solidFill>
                <a:latin typeface="Söhne"/>
              </a:rPr>
              <a:t>Inds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.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Leading the pack with a market capitalization of ₹583,436.72 Crore, Reliance Industries holds a significant position in the market, driven by its diverse business portfolio.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TCS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Following closely, Tata Consultancy Services (TCS) commands a market capitalization of ₹563,709.84 Crore, underscoring its prominence in the IT services sector and global markets.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HDFC Bank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With a market capitalization of ₹482,953.59 Crore, HDFC Bank stands as a stalwart in the banking industry, renowned for its robust financial performance and extensive customer base.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ITC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ITC holds a market capitalization of ₹320,985.27 Crore, reflecting its strong presence in various sectors including FMCG, hotels, and agri-business.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HDFC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Housing Development Finance Corporation (HDFC) boasts a market capitalization of ₹289,497.37 Crore, highlighting its leadership in the housing finance sector and financial services industry.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Hind. Unilever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With a market capitalization of ₹288,265.26 Crore, Hindustan Unilever Limited (HUL) is a powerhouse in the consumer goods sector, known for its iconic brands and consumer-centric approach.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Maruti Suzuki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Maruti Suzuki India Limited holds a market capitalization of ₹263,493.81 Crore, solidifying its position as a leader in the automotive industry in India.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Infosys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Infosys Limited, with a market capitalization of ₹248,320.35 Crore, remains a key player in the IT services landscape, renowned for its technological innovations and global presence.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O N G C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Oil and Natural Gas Corporation (ONGC) has a market capitalization of ₹239,981.50 Crore, reflecting its significant role in the energy sector and contributions to India's energy security.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St Bk of India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State Bank of India (SBI) rounds up the top 10 with a market capitalization of ₹232,763.33 Crore, showcasing its status as India's largest public sector bank and a cornerstone of the banking industry.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972944" y="152421"/>
            <a:ext cx="9779183" cy="4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sz="2800" dirty="0"/>
              <a:t>Mock – up Dashboard</a:t>
            </a:r>
            <a:endParaRPr sz="2800" dirty="0"/>
          </a:p>
        </p:txBody>
      </p:sp>
      <p:sp>
        <p:nvSpPr>
          <p:cNvPr id="250" name="Google Shape;250;p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13/05/2024</a:t>
            </a:r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3391F8-208B-4D8E-B947-B3252DF7E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13" y="1384886"/>
            <a:ext cx="4473102" cy="38799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3266CF5-3EEB-4D32-95F1-8A4B9A01FA68}"/>
              </a:ext>
            </a:extLst>
          </p:cNvPr>
          <p:cNvSpPr/>
          <p:nvPr/>
        </p:nvSpPr>
        <p:spPr>
          <a:xfrm>
            <a:off x="4998395" y="616444"/>
            <a:ext cx="6096000" cy="541686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0D0D0D"/>
                </a:solidFill>
                <a:latin typeface="Söhne"/>
              </a:rPr>
              <a:t>The top companies based on quarterly sales represent leaders in their respective industries. These rankings are determined by the magnitude of sales figures reported during a specific quarter.</a:t>
            </a:r>
          </a:p>
          <a:p>
            <a:endParaRPr lang="en-US" sz="1800" b="1" dirty="0">
              <a:solidFill>
                <a:srgbClr val="0D0D0D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rgbClr val="0D0D0D"/>
                </a:solidFill>
                <a:latin typeface="Söhne"/>
              </a:rPr>
              <a:t>IOCL</a:t>
            </a:r>
            <a:r>
              <a:rPr lang="en-US" sz="1600" dirty="0">
                <a:solidFill>
                  <a:srgbClr val="0D0D0D"/>
                </a:solidFill>
                <a:latin typeface="Söhne"/>
              </a:rPr>
              <a:t> stands at the forefront with quarterly sales reaching ₹110,666.93 Crore, demonstrating its significant market presence and robust performance.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rgbClr val="0D0D0D"/>
                </a:solidFill>
                <a:latin typeface="Söhne"/>
              </a:rPr>
              <a:t>Reliance </a:t>
            </a:r>
            <a:r>
              <a:rPr lang="en-US" sz="1600" b="1" dirty="0" err="1">
                <a:solidFill>
                  <a:srgbClr val="0D0D0D"/>
                </a:solidFill>
                <a:latin typeface="Söhne"/>
              </a:rPr>
              <a:t>Inds</a:t>
            </a:r>
            <a:r>
              <a:rPr lang="en-US" sz="1600" b="1" dirty="0">
                <a:solidFill>
                  <a:srgbClr val="0D0D0D"/>
                </a:solidFill>
                <a:latin typeface="Söhne"/>
              </a:rPr>
              <a:t>.</a:t>
            </a:r>
            <a:r>
              <a:rPr lang="en-US" sz="1600" dirty="0">
                <a:solidFill>
                  <a:srgbClr val="0D0D0D"/>
                </a:solidFill>
                <a:latin typeface="Söhne"/>
              </a:rPr>
              <a:t> follows closely with quarterly sales of ₹99,810.00 Crore, showcasing its substantial contribution to the market.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rgbClr val="0D0D0D"/>
                </a:solidFill>
                <a:latin typeface="Söhne"/>
              </a:rPr>
              <a:t>Tata Motors</a:t>
            </a:r>
            <a:r>
              <a:rPr lang="en-US" sz="1600" dirty="0">
                <a:solidFill>
                  <a:srgbClr val="0D0D0D"/>
                </a:solidFill>
                <a:latin typeface="Söhne"/>
              </a:rPr>
              <a:t> secures the third position, reporting quarterly sales of ₹74,156.07 Crore, reflecting its strong performance in the automotive sector.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rgbClr val="0D0D0D"/>
                </a:solidFill>
                <a:latin typeface="Söhne"/>
              </a:rPr>
              <a:t>BPCL</a:t>
            </a:r>
            <a:r>
              <a:rPr lang="en-US" sz="1600" dirty="0">
                <a:solidFill>
                  <a:srgbClr val="0D0D0D"/>
                </a:solidFill>
                <a:latin typeface="Söhne"/>
              </a:rPr>
              <a:t> and </a:t>
            </a:r>
            <a:r>
              <a:rPr lang="en-US" sz="1600" b="1" dirty="0">
                <a:solidFill>
                  <a:srgbClr val="0D0D0D"/>
                </a:solidFill>
                <a:latin typeface="Söhne"/>
              </a:rPr>
              <a:t>HPCL</a:t>
            </a:r>
            <a:r>
              <a:rPr lang="en-US" sz="1600" dirty="0">
                <a:solidFill>
                  <a:srgbClr val="0D0D0D"/>
                </a:solidFill>
                <a:latin typeface="Söhne"/>
              </a:rPr>
              <a:t> occupy the fourth and fifth positions, respectively, with notable quarterly sales figures of ₹60,616.36 Crore and ₹57,474.25 Crore, underscoring their significance in the energy sector.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rgbClr val="0D0D0D"/>
                </a:solidFill>
                <a:latin typeface="Söhne"/>
              </a:rPr>
              <a:t>St Bk of India</a:t>
            </a:r>
            <a:r>
              <a:rPr lang="en-US" sz="1600" dirty="0">
                <a:solidFill>
                  <a:srgbClr val="0D0D0D"/>
                </a:solidFill>
                <a:latin typeface="Söhne"/>
              </a:rPr>
              <a:t> emerges as a major player in the banking industry, ranking sixth with quarterly sales of ₹57,014.08 Crore.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rgbClr val="0D0D0D"/>
                </a:solidFill>
                <a:latin typeface="Söhne"/>
              </a:rPr>
              <a:t>Rajesh Exports</a:t>
            </a:r>
            <a:r>
              <a:rPr lang="en-US" sz="1600" dirty="0">
                <a:solidFill>
                  <a:srgbClr val="0D0D0D"/>
                </a:solidFill>
                <a:latin typeface="Söhne"/>
              </a:rPr>
              <a:t>, </a:t>
            </a:r>
            <a:r>
              <a:rPr lang="en-US" sz="1600" b="1" dirty="0">
                <a:solidFill>
                  <a:srgbClr val="0D0D0D"/>
                </a:solidFill>
                <a:latin typeface="Söhne"/>
              </a:rPr>
              <a:t>Tata Steel</a:t>
            </a:r>
            <a:r>
              <a:rPr lang="en-US" sz="1600" dirty="0">
                <a:solidFill>
                  <a:srgbClr val="0D0D0D"/>
                </a:solidFill>
                <a:latin typeface="Söhne"/>
              </a:rPr>
              <a:t>, </a:t>
            </a:r>
            <a:r>
              <a:rPr lang="en-US" sz="1600" b="1" dirty="0">
                <a:solidFill>
                  <a:srgbClr val="0D0D0D"/>
                </a:solidFill>
                <a:latin typeface="Söhne"/>
              </a:rPr>
              <a:t>TCS</a:t>
            </a:r>
            <a:r>
              <a:rPr lang="en-US" sz="1600" dirty="0">
                <a:solidFill>
                  <a:srgbClr val="0D0D0D"/>
                </a:solidFill>
                <a:latin typeface="Söhne"/>
              </a:rPr>
              <a:t>, and </a:t>
            </a:r>
            <a:r>
              <a:rPr lang="en-US" sz="1600" b="1" dirty="0">
                <a:solidFill>
                  <a:srgbClr val="0D0D0D"/>
                </a:solidFill>
                <a:latin typeface="Söhne"/>
              </a:rPr>
              <a:t>Larsen &amp; Toubro</a:t>
            </a:r>
            <a:r>
              <a:rPr lang="en-US" sz="1600" dirty="0">
                <a:solidFill>
                  <a:srgbClr val="0D0D0D"/>
                </a:solidFill>
                <a:latin typeface="Söhne"/>
              </a:rPr>
              <a:t> complete the top 10 list, showcasing their strong market presence across various sectors.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B618-ACAF-43D7-885E-001F3573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91" y="203697"/>
            <a:ext cx="9779183" cy="358302"/>
          </a:xfrm>
        </p:spPr>
        <p:txBody>
          <a:bodyPr/>
          <a:lstStyle/>
          <a:p>
            <a:r>
              <a:rPr lang="en-US" sz="2800" dirty="0"/>
              <a:t>Mock – up Dashboard</a:t>
            </a:r>
            <a:endParaRPr lang="mr-IN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3E59DB-8281-448E-AF61-CB3EF7CAE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02" y="953310"/>
            <a:ext cx="10555173" cy="13735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5303D-837B-4FD4-B7CF-A2CCA49E90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3E8CBA-79D4-4E62-85DE-B1F8F5E0D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02" y="2424172"/>
            <a:ext cx="5415911" cy="39321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CB100FB-A89C-4380-98AA-C11F3BFFCEAB}"/>
              </a:ext>
            </a:extLst>
          </p:cNvPr>
          <p:cNvSpPr/>
          <p:nvPr/>
        </p:nvSpPr>
        <p:spPr>
          <a:xfrm>
            <a:off x="5972783" y="2268531"/>
            <a:ext cx="563231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dirty="0"/>
              <a:t>If we observe a general trend where points cluster towards the upper-right corner of the plot, it suggests a positive correlation between market capitalization and quarterly sales."</a:t>
            </a:r>
          </a:p>
          <a:p>
            <a:endParaRPr lang="en-US" dirty="0"/>
          </a:p>
          <a:p>
            <a:r>
              <a:rPr lang="en-US" dirty="0"/>
              <a:t>Conversely, if the points appear scattered with no clear pattern, it indicates a weaker or no correlation between the two variables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dirty="0"/>
              <a:t>Identifying any outliers or clusters of points can help us pinpoint companies that exhibit exceptional performance in terms of market capitalization and quarterly sales.</a:t>
            </a:r>
          </a:p>
          <a:p>
            <a:endParaRPr lang="en-US" dirty="0"/>
          </a:p>
          <a:p>
            <a:r>
              <a:rPr lang="en-US" dirty="0"/>
              <a:t>Analyzing the position of points relative to others can provide insights into the relative competitiveness and market positioning of different companies.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66957B-0009-47D9-8D28-7622E0896960}"/>
              </a:ext>
            </a:extLst>
          </p:cNvPr>
          <p:cNvSpPr/>
          <p:nvPr/>
        </p:nvSpPr>
        <p:spPr>
          <a:xfrm>
            <a:off x="543620" y="6500414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13/05/2024</a:t>
            </a:r>
          </a:p>
        </p:txBody>
      </p:sp>
    </p:spTree>
    <p:extLst>
      <p:ext uri="{BB962C8B-B14F-4D97-AF65-F5344CB8AC3E}">
        <p14:creationId xmlns:p14="http://schemas.microsoft.com/office/powerpoint/2010/main" val="321079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4BA6-7DA8-4315-8866-23D16142F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6" y="-8459"/>
            <a:ext cx="9779183" cy="620949"/>
          </a:xfrm>
        </p:spPr>
        <p:txBody>
          <a:bodyPr/>
          <a:lstStyle/>
          <a:p>
            <a:r>
              <a:rPr lang="en-US" sz="2800" dirty="0"/>
              <a:t>Mock – up Dashboard</a:t>
            </a:r>
            <a:endParaRPr lang="mr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4EA43-268B-4EE2-A0E9-11D2D3F202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E3D4A3-E68D-4E23-868D-CA2371334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29" y="914604"/>
            <a:ext cx="5559571" cy="1236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2094F4-E447-4474-BB53-71B9E0097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61" y="2237362"/>
            <a:ext cx="5385306" cy="39088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A923256-2354-4340-BF6A-BED7376245CE}"/>
              </a:ext>
            </a:extLst>
          </p:cNvPr>
          <p:cNvSpPr/>
          <p:nvPr/>
        </p:nvSpPr>
        <p:spPr>
          <a:xfrm>
            <a:off x="6365134" y="1805689"/>
            <a:ext cx="492867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D0D0D"/>
                </a:solidFill>
                <a:latin typeface="Söhne"/>
              </a:rPr>
              <a:t>Correlation coefficients range from -1 to 1, where -1 indicates a perfect negative correlation, 0 indicates no correlation, and 1 indicates a perfect positive correlation.</a:t>
            </a:r>
          </a:p>
          <a:p>
            <a:endParaRPr lang="en-US" sz="1600" dirty="0">
              <a:solidFill>
                <a:srgbClr val="0D0D0D"/>
              </a:solidFill>
              <a:latin typeface="Söhne"/>
            </a:endParaRPr>
          </a:p>
          <a:p>
            <a:r>
              <a:rPr lang="en-US" sz="1600" dirty="0">
                <a:solidFill>
                  <a:srgbClr val="0D0D0D"/>
                </a:solidFill>
                <a:latin typeface="Söhne"/>
              </a:rPr>
              <a:t>The color intensity in each cell of the heatmap signifies the strength of the correlation: darker shades represent stronger correlations, while lighter shades indicate weaker correlations.</a:t>
            </a:r>
          </a:p>
          <a:p>
            <a:endParaRPr lang="en-US" sz="1600" dirty="0">
              <a:solidFill>
                <a:srgbClr val="0D0D0D"/>
              </a:solidFill>
              <a:latin typeface="Söhne"/>
            </a:endParaRPr>
          </a:p>
          <a:p>
            <a:r>
              <a:rPr lang="en-US" sz="1600" dirty="0">
                <a:solidFill>
                  <a:srgbClr val="0D0D0D"/>
                </a:solidFill>
                <a:latin typeface="Söhne"/>
              </a:rPr>
              <a:t>Positive correlations are represented by shades of green, while negative correlations are depicted in shades of purple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9A02E-2046-49DA-AADC-5119F79ACFEB}"/>
              </a:ext>
            </a:extLst>
          </p:cNvPr>
          <p:cNvSpPr/>
          <p:nvPr/>
        </p:nvSpPr>
        <p:spPr>
          <a:xfrm>
            <a:off x="665716" y="6413698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13/05/2024</a:t>
            </a:r>
          </a:p>
        </p:txBody>
      </p:sp>
    </p:spTree>
    <p:extLst>
      <p:ext uri="{BB962C8B-B14F-4D97-AF65-F5344CB8AC3E}">
        <p14:creationId xmlns:p14="http://schemas.microsoft.com/office/powerpoint/2010/main" val="266125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BAC9-7E65-485A-8EF5-2E2ED5AA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88" y="136525"/>
            <a:ext cx="9779183" cy="465306"/>
          </a:xfrm>
        </p:spPr>
        <p:txBody>
          <a:bodyPr/>
          <a:lstStyle/>
          <a:p>
            <a:r>
              <a:rPr lang="en-US" sz="2800" dirty="0"/>
              <a:t>Mock – up Dashboard</a:t>
            </a:r>
            <a:endParaRPr lang="mr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279BB-32F0-45C0-ABCC-0E7C2487BB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CAF89-CA71-4ECF-A0B5-3096A88388F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437762" y="1536971"/>
            <a:ext cx="6488349" cy="4474724"/>
          </a:xfrm>
        </p:spPr>
        <p:txBody>
          <a:bodyPr/>
          <a:lstStyle/>
          <a:p>
            <a:r>
              <a:rPr lang="en-US" dirty="0"/>
              <a:t>The bar plot illustrates the market capitalization and quarterly sales of the top 10 companies. Each bar represents a company, with the x-axis showing the company names and the y-axis indicating the amounts in crore.</a:t>
            </a:r>
          </a:p>
          <a:p>
            <a:r>
              <a:rPr lang="en-US" dirty="0"/>
              <a:t>The blue bars represent the market capitalization (Mar Cap) of each company. The height of each blue bar corresponds to the market capitalization value.</a:t>
            </a:r>
          </a:p>
          <a:p>
            <a:r>
              <a:rPr lang="en-US" dirty="0"/>
              <a:t>The orange bars represent the quarterly sales (Sales </a:t>
            </a:r>
            <a:r>
              <a:rPr lang="en-US" dirty="0" err="1"/>
              <a:t>Qtr</a:t>
            </a:r>
            <a:r>
              <a:rPr lang="en-US" dirty="0"/>
              <a:t>) of each company. Similarly, the height of each orange bar corresponds to the quarterly sales value.</a:t>
            </a:r>
          </a:p>
          <a:p>
            <a:endParaRPr lang="mr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94C5BA-634B-4D40-8BB2-069CBFE1E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89" y="1440505"/>
            <a:ext cx="5128349" cy="46676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9653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1183</Words>
  <Application>Microsoft Office PowerPoint</Application>
  <PresentationFormat>Widescreen</PresentationFormat>
  <Paragraphs>86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Söhne</vt:lpstr>
      <vt:lpstr>Calibri</vt:lpstr>
      <vt:lpstr>Mangal</vt:lpstr>
      <vt:lpstr>Office Theme</vt:lpstr>
      <vt:lpstr>PowerPoint Presentation</vt:lpstr>
      <vt:lpstr>Introduction and Problem Statement</vt:lpstr>
      <vt:lpstr>Details of Data</vt:lpstr>
      <vt:lpstr>Mock – up Dashboard</vt:lpstr>
      <vt:lpstr>Mock – up Dashboard</vt:lpstr>
      <vt:lpstr>Mock – up Dashboard</vt:lpstr>
      <vt:lpstr>Mock – up Dashboard</vt:lpstr>
      <vt:lpstr>Mock – up Dashboard</vt:lpstr>
      <vt:lpstr>Mock – up Dashboard</vt:lpstr>
      <vt:lpstr>Mock – up Dashboard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Analysis</dc:title>
  <dc:creator>NAVEEN SRINIVASAN</dc:creator>
  <cp:lastModifiedBy>ASD</cp:lastModifiedBy>
  <cp:revision>19</cp:revision>
  <dcterms:created xsi:type="dcterms:W3CDTF">2022-12-29T06:36:15Z</dcterms:created>
  <dcterms:modified xsi:type="dcterms:W3CDTF">2024-05-14T06:39:52Z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