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12" r:id="rId27"/>
    <p:sldId id="322" r:id="rId28"/>
    <p:sldId id="323" r:id="rId29"/>
    <p:sldId id="325" r:id="rId30"/>
    <p:sldId id="326" r:id="rId31"/>
    <p:sldId id="327" r:id="rId32"/>
    <p:sldId id="328" r:id="rId33"/>
    <p:sldId id="329" r:id="rId34"/>
    <p:sldId id="331" r:id="rId35"/>
    <p:sldId id="332" r:id="rId36"/>
    <p:sldId id="333" r:id="rId37"/>
    <p:sldId id="334" r:id="rId38"/>
    <p:sldId id="33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62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-508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468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mailto:srinuguddala1807@gmail.com" TargetMode="External"/><Relationship Id="rId13" Type="http://schemas.openxmlformats.org/officeDocument/2006/relationships/hyperlink" Target="https://github.com/sanjeev2190/DataScience-Program" TargetMode="External"/><Relationship Id="rId3" Type="http://schemas.openxmlformats.org/officeDocument/2006/relationships/hyperlink" Target="https://gist.github.com/anand-kumar7755" TargetMode="External"/><Relationship Id="rId7" Type="http://schemas.openxmlformats.org/officeDocument/2006/relationships/hyperlink" Target="https://github.com/Ruchika2977" TargetMode="External"/><Relationship Id="rId12" Type="http://schemas.openxmlformats.org/officeDocument/2006/relationships/hyperlink" Target="mailto:sanjeevsdm@gmail.com" TargetMode="External"/><Relationship Id="rId2" Type="http://schemas.openxmlformats.org/officeDocument/2006/relationships/hyperlink" Target="mailto:anandkumarmamidinandu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uchikajain29@gmail.com" TargetMode="External"/><Relationship Id="rId11" Type="http://schemas.openxmlformats.org/officeDocument/2006/relationships/hyperlink" Target="https://github.com/Tusharpanda12/DS_Assighnmnets" TargetMode="External"/><Relationship Id="rId5" Type="http://schemas.openxmlformats.org/officeDocument/2006/relationships/hyperlink" Target="https://github.com/PallaviSiripurapu/Pallavi" TargetMode="External"/><Relationship Id="rId15" Type="http://schemas.openxmlformats.org/officeDocument/2006/relationships/hyperlink" Target="https://github.com/Akki9295" TargetMode="External"/><Relationship Id="rId10" Type="http://schemas.openxmlformats.org/officeDocument/2006/relationships/hyperlink" Target="mailto:tusharpanda350@gmail.com" TargetMode="External"/><Relationship Id="rId4" Type="http://schemas.openxmlformats.org/officeDocument/2006/relationships/hyperlink" Target="mailto:pallavivalluripalli222@gmail.com" TargetMode="External"/><Relationship Id="rId9" Type="http://schemas.openxmlformats.org/officeDocument/2006/relationships/hyperlink" Target="https://github.com/Srinu18/Srinu.git" TargetMode="External"/><Relationship Id="rId14" Type="http://schemas.openxmlformats.org/officeDocument/2006/relationships/hyperlink" Target="mailto:Akash.salve9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xmlns="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4098" y="1446358"/>
            <a:ext cx="3233252" cy="3058265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Book Recommendation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Team-4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72152"/>
            <a:ext cx="10058400" cy="765208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TOP 10 BOOKS ACCORDING TO VOLUMES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384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Selected poems has the highest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volumes(27),  followed by Little Women, </a:t>
            </a:r>
          </a:p>
          <a:p>
            <a:pPr marL="0" indent="0">
              <a:buFont typeface="Wingdings" pitchFamily="2" charset="2"/>
              <a:buChar char="ü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Wuthering Heights …..acc. to given dataset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D2D7C1-89C9-9F67-AF0E-E4E06FE2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6" y="2916456"/>
            <a:ext cx="6362298" cy="347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D547A0-B98E-F815-27E4-8C52734F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697" y="2537859"/>
            <a:ext cx="3238952" cy="37606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48145"/>
            <a:ext cx="10058400" cy="989215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Top 10 authors with most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Books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5773"/>
            <a:ext cx="10058400" cy="376089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Agatha Christie wrote the highest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books (632),  then followed by    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William Shakespeare,……….according to given dataset(Books).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986A56-F736-E002-112F-DB5B8A79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50" y="2844685"/>
            <a:ext cx="11076121" cy="34452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TOP 10 PUBLISHERS WITH MOST BOOKS PUBLISHED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IN" dirty="0" smtClean="0"/>
              <a:t>Harlequin published highest </a:t>
            </a:r>
            <a:r>
              <a:rPr lang="en-IN" dirty="0" err="1" smtClean="0"/>
              <a:t>no.of</a:t>
            </a:r>
            <a:r>
              <a:rPr lang="en-IN" dirty="0" smtClean="0"/>
              <a:t> books (7535),  followed by </a:t>
            </a:r>
            <a:r>
              <a:rPr lang="en-IN" dirty="0" err="1" smtClean="0"/>
              <a:t>Silhoette</a:t>
            </a:r>
            <a:r>
              <a:rPr lang="en-IN" dirty="0" smtClean="0"/>
              <a:t>, Pocket,….according to given dataset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0FD5F6-462C-30AA-9555-DCA39786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68" y="2890985"/>
            <a:ext cx="7087777" cy="3362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FDB2B4-A228-6589-11C4-30D5C4B4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201" y="2530764"/>
            <a:ext cx="3429454" cy="37684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INSIGHTS FROM RATINGS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sz="2100" dirty="0" smtClean="0"/>
              <a:t>Ratings starts from 0 tom10</a:t>
            </a:r>
          </a:p>
          <a:p>
            <a:pPr>
              <a:buFont typeface="Wingdings" pitchFamily="2" charset="2"/>
              <a:buChar char="v"/>
            </a:pPr>
            <a:r>
              <a:rPr lang="en-IN" sz="2100" dirty="0" smtClean="0"/>
              <a:t>Ratings‘0’  means users doesn’t rate/read the book.</a:t>
            </a:r>
          </a:p>
          <a:p>
            <a:pPr>
              <a:buFont typeface="Wingdings" pitchFamily="2" charset="2"/>
              <a:buChar char="v"/>
            </a:pPr>
            <a:r>
              <a:rPr lang="en-IN" sz="2100" dirty="0" smtClean="0"/>
              <a:t>Ratings  </a:t>
            </a:r>
            <a:r>
              <a:rPr lang="en-IN" sz="2100" dirty="0" smtClean="0"/>
              <a:t>other than </a:t>
            </a:r>
            <a:r>
              <a:rPr lang="en-IN" sz="2100" dirty="0" smtClean="0"/>
              <a:t>0 i.e., from 1 to 10 means rated the book .</a:t>
            </a:r>
          </a:p>
          <a:p>
            <a:pPr>
              <a:buFont typeface="Wingdings" pitchFamily="2" charset="2"/>
              <a:buChar char="v"/>
            </a:pPr>
            <a:r>
              <a:rPr lang="en-IN" sz="2100" dirty="0" smtClean="0"/>
              <a:t>So, I divided ratings column into 2 categories.</a:t>
            </a:r>
          </a:p>
          <a:p>
            <a:pPr marL="0" indent="0">
              <a:buFont typeface="Wingdings" pitchFamily="2" charset="2"/>
              <a:buChar char="v"/>
            </a:pPr>
            <a:r>
              <a:rPr lang="en-IN" sz="2100" dirty="0" smtClean="0"/>
              <a:t>    -Ratings implicit(0-rating) and Ratings explicit(1-10 ratings).</a:t>
            </a:r>
          </a:p>
          <a:p>
            <a:pPr>
              <a:buFont typeface="Wingdings" pitchFamily="2" charset="2"/>
              <a:buChar char="v"/>
            </a:pPr>
            <a:r>
              <a:rPr lang="en-IN" sz="2100" dirty="0" smtClean="0"/>
              <a:t>Ignoring the Ratings implicit category, because </a:t>
            </a:r>
          </a:p>
          <a:p>
            <a:pPr marL="0" indent="0">
              <a:buFont typeface="Wingdings" pitchFamily="2" charset="2"/>
              <a:buChar char="v"/>
            </a:pPr>
            <a:r>
              <a:rPr lang="en-IN" sz="2100" dirty="0" smtClean="0"/>
              <a:t>    we can’t recommend books on 0 ratings.</a:t>
            </a:r>
          </a:p>
          <a:p>
            <a:pPr>
              <a:buFont typeface="Wingdings" pitchFamily="2" charset="2"/>
              <a:buChar char="v"/>
            </a:pPr>
            <a:r>
              <a:rPr lang="en-IN" sz="2100" dirty="0" smtClean="0"/>
              <a:t>Among the Ratings explicit(1-10), rating 8 has been </a:t>
            </a:r>
          </a:p>
          <a:p>
            <a:pPr marL="0" indent="0">
              <a:buFont typeface="Wingdings" pitchFamily="2" charset="2"/>
              <a:buChar char="v"/>
            </a:pPr>
            <a:r>
              <a:rPr lang="en-IN" sz="2100" dirty="0" smtClean="0"/>
              <a:t>    rated the highest </a:t>
            </a:r>
            <a:r>
              <a:rPr lang="en-IN" sz="2100" dirty="0" err="1" smtClean="0"/>
              <a:t>no.of</a:t>
            </a:r>
            <a:r>
              <a:rPr lang="en-IN" sz="2100" dirty="0" smtClean="0"/>
              <a:t> times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FA90D7-0362-4ADD-CD54-ADF38EA5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81" y="1898310"/>
            <a:ext cx="4293030" cy="38651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INSIGHTS FROM USERS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Age column has  ~40% null values that means there are  110762 empty age values in the 278858(total age values) of users dataset.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8E6906-F0BE-68DB-DF3C-F79D42FA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91" y="3221349"/>
            <a:ext cx="4076053" cy="20914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Outliers detection and Treatment of Nan values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5773"/>
            <a:ext cx="10058400" cy="1549391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Plotting a </a:t>
            </a:r>
            <a:r>
              <a:rPr lang="en-IN" dirty="0" err="1" smtClean="0"/>
              <a:t>boxplot</a:t>
            </a:r>
            <a:r>
              <a:rPr lang="en-IN" dirty="0" smtClean="0"/>
              <a:t> for age column to detect outliers .</a:t>
            </a:r>
          </a:p>
          <a:p>
            <a:r>
              <a:rPr lang="en-IN" dirty="0" smtClean="0"/>
              <a:t>By observing the </a:t>
            </a:r>
            <a:r>
              <a:rPr lang="en-IN" dirty="0" err="1" smtClean="0"/>
              <a:t>boxplot</a:t>
            </a:r>
            <a:r>
              <a:rPr lang="en-IN" dirty="0" smtClean="0"/>
              <a:t>, Age below 10 and  above 80  can be treated as outliers.</a:t>
            </a:r>
          </a:p>
          <a:p>
            <a:r>
              <a:rPr lang="en-IN" dirty="0" smtClean="0"/>
              <a:t>Age has positive skewness, So we can use median to fill outliers and Nan values.</a:t>
            </a:r>
          </a:p>
          <a:p>
            <a:r>
              <a:rPr lang="en-IN" dirty="0" smtClean="0"/>
              <a:t>From distribution plot,  most </a:t>
            </a:r>
            <a:r>
              <a:rPr lang="en-IN" dirty="0" err="1" smtClean="0"/>
              <a:t>no.of</a:t>
            </a:r>
            <a:r>
              <a:rPr lang="en-IN" dirty="0" smtClean="0"/>
              <a:t> users lies in between 30-40years of age.</a:t>
            </a:r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2C5E13-1FB1-DCB5-936A-C5F627AF3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36" y="3476788"/>
            <a:ext cx="5371134" cy="2573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5F401D-2ACA-BE51-942C-3CB9E59A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32" y="3641442"/>
            <a:ext cx="5386631" cy="24545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TREATMENT OF LOCATION COLUMN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Split the location column into City, State and Country columns by using the below 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1ABF92-05D8-C080-FEC6-DF19F897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45" y="2794548"/>
            <a:ext cx="8152108" cy="30531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70467"/>
            <a:ext cx="10058400" cy="966893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IMPUTATION OF Country column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There are 4561 entries with empty </a:t>
            </a:r>
            <a:r>
              <a:rPr lang="en-IN" dirty="0" err="1" smtClean="0"/>
              <a:t>stringsa</a:t>
            </a:r>
            <a:r>
              <a:rPr lang="en-IN" dirty="0" smtClean="0"/>
              <a:t> and 2 Nan entries in the Country column.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So, replacing empty strings with Nan.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Why?</a:t>
            </a:r>
          </a:p>
          <a:p>
            <a:pPr marL="0" indent="0">
              <a:buFont typeface="Wingdings" pitchFamily="2" charset="2"/>
              <a:buChar char="v"/>
            </a:pPr>
            <a:r>
              <a:rPr lang="en-IN" dirty="0" smtClean="0"/>
              <a:t>  - Data type of country column is object , There is no other ways to replace empty string values. So that’s why replacing empty strings in the country column  with Nan entries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41867"/>
            <a:ext cx="10058400" cy="119549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TOP 10 CITIES WITH MOST NO.OF USERS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London has the most </a:t>
            </a:r>
            <a:r>
              <a:rPr lang="en-IN" dirty="0" err="1" smtClean="0"/>
              <a:t>no.of</a:t>
            </a:r>
            <a:r>
              <a:rPr lang="en-IN" dirty="0" smtClean="0"/>
              <a:t> users (4105) among the Top 10 cities.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A3A0A7-47DD-BF84-A6FD-689596C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1" y="2590796"/>
            <a:ext cx="6928603" cy="3572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5DC27B-3AB3-D484-9573-9DAF54E9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04" y="2497666"/>
            <a:ext cx="3439005" cy="37168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8000"/>
            <a:ext cx="10058400" cy="122936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Top 10 countries with most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users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U.S.A has the most </a:t>
            </a:r>
            <a:r>
              <a:rPr lang="en-IN" dirty="0" err="1" smtClean="0"/>
              <a:t>no.of</a:t>
            </a:r>
            <a:r>
              <a:rPr lang="en-IN" dirty="0" smtClean="0"/>
              <a:t> users (139183) among the Top 10 Countries.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D05D274-B78C-CA9C-4E26-4BBAC536F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1" y="2556049"/>
            <a:ext cx="7171982" cy="3650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A5AF077-D84E-78B4-1583-0F4ECF59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142" y="2632364"/>
            <a:ext cx="3953427" cy="3491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43855021-8FA9-6EF3-B78F-91F6386FD9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759" b="2175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50612FDE-4577-54BE-D182-C6808B08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15690D-A7D7-666B-6450-6D9A383B9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To recommend the books according to the users by generating the features from the dataset</a:t>
            </a:r>
          </a:p>
        </p:txBody>
      </p:sp>
    </p:spTree>
    <p:extLst>
      <p:ext uri="{BB962C8B-B14F-4D97-AF65-F5344CB8AC3E}">
        <p14:creationId xmlns:p14="http://schemas.microsoft.com/office/powerpoint/2010/main" xmlns="" val="2561378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Merging  datasets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5773"/>
            <a:ext cx="10058400" cy="376089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After Data cleaning, merge three datasets on their respective similar columns.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After merging, the size of the dataset is 383842 rows and 14 columns.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Only Country column has the null values among the 14 columns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D38CE3-F4DD-9B9D-1D66-32B23461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14" y="3323351"/>
            <a:ext cx="5532581" cy="298508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516" y="748145"/>
            <a:ext cx="10058400" cy="1007688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Top 10 Most rated books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5773"/>
            <a:ext cx="10058400" cy="376089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The following books ‘The Stand(The Complete and Uncut Edition), Gift from the sea,….. got the highest ratings(10/10).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7D979A8-D307-95A4-E338-DA3BAAF7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7" y="2702889"/>
            <a:ext cx="11096787" cy="36424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49745"/>
            <a:ext cx="10058400" cy="887615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Top 10 most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prolifc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authors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5773"/>
            <a:ext cx="10058400" cy="376089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Stephen King wrote the ,highest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books (4569), followed by Nora Roberts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John Grisham…….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58BF51-8B1C-BA87-A575-1786D991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2" y="2307603"/>
            <a:ext cx="7284204" cy="4107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C9576E-E0F0-E7A1-417D-18659FA6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52" y="2373746"/>
            <a:ext cx="3587744" cy="38758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4987A8-3C9F-295C-287A-AAE75829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4913BA-8D69-6896-1604-7A48FEB4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/>
              <a:t>1.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Based Recommendation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Collaborative Filtering</a:t>
            </a:r>
          </a:p>
          <a:p>
            <a:pPr marL="457200" lvl="1" indent="0">
              <a:buNone/>
            </a:pP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Book-Book Similarity</a:t>
            </a:r>
          </a:p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book-title to get similar recommended books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using User-Id to get similar recommended books</a:t>
            </a:r>
          </a:p>
          <a:p>
            <a:pPr marL="457200" lvl="1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– User Similarity using Cosine Similarity</a:t>
            </a:r>
          </a:p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User-Id to get similar User’s -Id</a:t>
            </a:r>
          </a:p>
          <a:p>
            <a:pPr marL="457200" lvl="1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KNN with metric cosine</a:t>
            </a:r>
          </a:p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ndex no. to get similar recommended books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user-id to get similar recommended books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68837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based recommender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855336-71C5-E5B2-056E-8724126F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64" y="1902695"/>
            <a:ext cx="6077499" cy="3759195"/>
          </a:xfrm>
        </p:spPr>
        <p:txBody>
          <a:bodyPr>
            <a:normAutofit fontScale="47500" lnSpcReduction="2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20 Most Popular Books:-</a:t>
            </a:r>
          </a:p>
          <a:p>
            <a:pPr marL="514350" indent="-514350">
              <a:buAutoNum type="arabicPeriod"/>
            </a:pP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Criterion:-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Books having more than or equal to 250 No. of  ratings. Means at least 250 readers rate them.</a:t>
            </a:r>
          </a:p>
          <a:p>
            <a:pPr marL="514350" indent="-514350">
              <a:buAutoNum type="arabicPeriod"/>
            </a:pP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Books Having rating &gt;=250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     186</a:t>
            </a:r>
          </a:p>
          <a:p>
            <a:pPr marL="514350" indent="-514350">
              <a:buAutoNum type="arabicPeriod"/>
            </a:pP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from where these books belong:-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 – 19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– 1</a:t>
            </a:r>
          </a:p>
          <a:p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Book Readers age:-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0&lt;age&lt;20 :-	  1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20&lt;age&lt;40 :-	10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40&lt;age&lt;60 :-	  7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60&lt;age&lt;100 :-	  2</a:t>
            </a:r>
          </a:p>
          <a:p>
            <a:endParaRPr lang="en-IN" dirty="0"/>
          </a:p>
        </p:txBody>
      </p:sp>
      <p:pic>
        <p:nvPicPr>
          <p:cNvPr id="5" name="Picture 4" descr="16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63" y="1902695"/>
            <a:ext cx="5787070" cy="35932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4AE61-DB73-4BCF-9F9E-95467140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7DD1987-F7E8-20CE-8174-35AA3636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176"/>
            <a:ext cx="10058400" cy="4121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Criterion:- </a:t>
            </a:r>
          </a:p>
          <a:p>
            <a:pPr marL="342900" indent="-342900">
              <a:buAutoNum type="arabicPeriod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who read or rate at least 200 books</a:t>
            </a:r>
          </a:p>
          <a:p>
            <a:pPr marL="342900" indent="-342900">
              <a:buAutoNum type="arabicPeriod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which are rated by minimum 50 peoples</a:t>
            </a:r>
          </a:p>
          <a:p>
            <a:pPr marL="342900" indent="-342900"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unique Users who rated the books – 92106</a:t>
            </a:r>
          </a:p>
          <a:p>
            <a:pPr marL="342900" indent="-342900"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unique Users who rated more than 200 books – 811</a:t>
            </a:r>
          </a:p>
          <a:p>
            <a:pPr marL="342900" indent="-342900"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Books read by 50 or more users – 706</a:t>
            </a:r>
          </a:p>
          <a:p>
            <a:pPr marL="342900" indent="-342900"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data having users who rated &gt;=200 books and read at least 50 books - 											(58586,10)</a:t>
            </a:r>
          </a:p>
          <a:p>
            <a:pPr marL="342900" indent="-342900"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these 58586 users , top five countries users-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USA-		49010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Canada-		4699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n/a-		947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Kingdom-	940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Australia-		450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10745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07795-6A69-096D-F838-0D841C47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Book-book similarity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4AD93D-F545-4420-413F-C60AFA32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2038351"/>
            <a:ext cx="5695951" cy="3964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similar books for USA country-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we checked cosine similarity between book titles.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5 similar books for  4 different titles.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can find for other countries and   cities, for age groups as well.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1B100E60-50FA-7744-1C82-39011A09EE0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2038351"/>
            <a:ext cx="6095999" cy="39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312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3F3DB9-07FA-E6CD-464A-E7E7AD68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Type-1</a:t>
            </a:r>
            <a:br>
              <a:rPr lang="en-US" dirty="0"/>
            </a:br>
            <a:r>
              <a:rPr lang="en-US" dirty="0" err="1"/>
              <a:t>b.book</a:t>
            </a:r>
            <a:r>
              <a:rPr lang="en-US" dirty="0"/>
              <a:t>-book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BE4E1-A8E2-5E9D-99BF-D8C5D8EA9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1908177"/>
            <a:ext cx="5846445" cy="32543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we checked cosine similarity between book titles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5 similar books for  4 User-Id’s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showing different books for user-id’s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3F813F-046F-381B-C270-D450F219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5585"/>
            <a:ext cx="5125946" cy="423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8491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43FE6-F4F2-52FA-5266-4484CB25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Type-2</a:t>
            </a:r>
            <a:br>
              <a:rPr lang="en-US" dirty="0"/>
            </a:br>
            <a:r>
              <a:rPr lang="en-US" dirty="0"/>
              <a:t>user-user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933702-10D7-9FA5-B2AE-3C79C5BE9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905001"/>
            <a:ext cx="5740400" cy="3760891"/>
          </a:xfr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this we checked cosine similarity between users.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Showing 5 similar users for  4 different  User-ID’s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8F80FA71-9E9D-027F-0269-CCE9198C3AF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186" y="1905001"/>
            <a:ext cx="4739148" cy="44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6635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B5C59-E675-A7DC-5738-B8204C98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BE0DE4-1738-BEAD-02AF-81D8DA95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905001"/>
            <a:ext cx="4815840" cy="3760891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Finding similar books for USA  country using Index No.-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we have used KNN with metric Cosine.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index no. here to find title.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5 similar books for  4 different titles.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we can find for other countries and   cities, for age groups as well.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455A153A-E421-0A53-301B-7A16CF53338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79" y="1905001"/>
            <a:ext cx="6550199" cy="44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90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xmlns="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4098" y="1446358"/>
            <a:ext cx="3233252" cy="3058265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Exploratory data </a:t>
            </a:r>
            <a:r>
              <a:rPr lang="en-US" sz="2800" dirty="0" err="1">
                <a:solidFill>
                  <a:schemeClr val="tx1"/>
                </a:solidFill>
              </a:rPr>
              <a:t>analsys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443332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2E1A6E-CB23-95B5-7ADA-29EA0CA6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0228"/>
            <a:ext cx="10058400" cy="173736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Finding similar books for USA  country using User-Id-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87EADC0-ABC7-6BA1-8702-A56C237F6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5840" y="1901597"/>
            <a:ext cx="6085839" cy="43671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8FB323-55B6-BE0A-7A73-C2DE3576804A}"/>
              </a:ext>
            </a:extLst>
          </p:cNvPr>
          <p:cNvSpPr txBox="1"/>
          <p:nvPr/>
        </p:nvSpPr>
        <p:spPr>
          <a:xfrm>
            <a:off x="10160" y="191175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we have used KNN with metric Cosine.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SVD from Surprise Library to find RMSE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index no. here to find title.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5 similar books for  4 different titles.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we can find for other countries and   cities, for age groups as well.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B168F5-C524-B474-8DD3-25265CD8D42B}"/>
              </a:ext>
            </a:extLst>
          </p:cNvPr>
          <p:cNvSpPr txBox="1"/>
          <p:nvPr/>
        </p:nvSpPr>
        <p:spPr>
          <a:xfrm>
            <a:off x="20321" y="4114800"/>
            <a:ext cx="5953759" cy="197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572AB3B-F146-271B-4532-73CC4F0E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1" y="4505968"/>
            <a:ext cx="6107971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7912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xmlns="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6090" y="1381780"/>
            <a:ext cx="3233252" cy="298340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Deployement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632588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DD9961-F847-BD9D-07F8-34069A36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E63B05-729F-0293-7B3F-27A219EC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First step is to install Streamlit in either anaconda prompt or anaconda PowerShell prompt using the code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“pip install Streamlit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” based on your OS.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Go to prompt and enter the folder name where the file has been saved using “cd ‘folder name’” and run it.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Run the entire code using “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streamlit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run app.py” and  we will get https web local host will be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9772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193D0B5-8B15-FE11-0A6E-5A2270F8A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42" y="1910080"/>
            <a:ext cx="6551401" cy="38166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967C5C-BC90-2011-C310-0B15CD31301F}"/>
              </a:ext>
            </a:extLst>
          </p:cNvPr>
          <p:cNvSpPr txBox="1"/>
          <p:nvPr/>
        </p:nvSpPr>
        <p:spPr>
          <a:xfrm>
            <a:off x="7518400" y="2296160"/>
            <a:ext cx="4078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running the code the output is going to look like this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user id in the search bar to recommend the books</a:t>
            </a:r>
          </a:p>
        </p:txBody>
      </p:sp>
    </p:spTree>
    <p:extLst>
      <p:ext uri="{BB962C8B-B14F-4D97-AF65-F5344CB8AC3E}">
        <p14:creationId xmlns:p14="http://schemas.microsoft.com/office/powerpoint/2010/main" xmlns="" val="1834349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DD3C10F-6403-E2CC-B9A7-7EDA48385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" y="1905000"/>
            <a:ext cx="6566735" cy="4038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D2E1D72-FA7B-2A71-DAAB-E1007E499DC4}"/>
              </a:ext>
            </a:extLst>
          </p:cNvPr>
          <p:cNvSpPr txBox="1"/>
          <p:nvPr/>
        </p:nvSpPr>
        <p:spPr>
          <a:xfrm>
            <a:off x="7416800" y="2255520"/>
            <a:ext cx="401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the user id it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  the books</a:t>
            </a:r>
          </a:p>
        </p:txBody>
      </p:sp>
    </p:spTree>
    <p:extLst>
      <p:ext uri="{BB962C8B-B14F-4D97-AF65-F5344CB8AC3E}">
        <p14:creationId xmlns:p14="http://schemas.microsoft.com/office/powerpoint/2010/main" xmlns="" val="2535166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128B6-AA5B-665F-0105-87CF4B55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BBF3AEF1-DA59-FC96-DD6C-BC8FBF87F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26322121"/>
              </p:ext>
            </p:extLst>
          </p:nvPr>
        </p:nvGraphicFramePr>
        <p:xfrm>
          <a:off x="579120" y="1813561"/>
          <a:ext cx="11419840" cy="4547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xmlns="" val="246334710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1486104667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xmlns="" val="1074134658"/>
                    </a:ext>
                  </a:extLst>
                </a:gridCol>
              </a:tblGrid>
              <a:tr h="375480">
                <a:tc>
                  <a:txBody>
                    <a:bodyPr/>
                    <a:lstStyle/>
                    <a:p>
                      <a:r>
                        <a:rPr lang="en-US" dirty="0"/>
                        <a:t>Team mate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Mail-id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GitHub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6086274"/>
                  </a:ext>
                </a:extLst>
              </a:tr>
              <a:tr h="781624">
                <a:tc>
                  <a:txBody>
                    <a:bodyPr/>
                    <a:lstStyle/>
                    <a:p>
                      <a:r>
                        <a:rPr lang="en-US" dirty="0"/>
                        <a:t>M.Anand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anandkumarmamidinandu@gmail.com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https://gist.github.com/anand-kumar7755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093355"/>
                  </a:ext>
                </a:extLst>
              </a:tr>
              <a:tr h="547136">
                <a:tc>
                  <a:txBody>
                    <a:bodyPr/>
                    <a:lstStyle/>
                    <a:p>
                      <a:r>
                        <a:rPr lang="en-US" dirty="0"/>
                        <a:t>Mrs. Pallavi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pallavivalluripalli222@gmail.com</a:t>
                      </a:r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https://github.com/PallaviSiripurapu/Pallavi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3198805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r>
                        <a:rPr lang="en-US" dirty="0"/>
                        <a:t>Dr.ruchika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ruchikajain29@gmail.com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https://github.com/Ruchika2977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9047240"/>
                  </a:ext>
                </a:extLst>
              </a:tr>
              <a:tr h="547136">
                <a:tc>
                  <a:txBody>
                    <a:bodyPr/>
                    <a:lstStyle/>
                    <a:p>
                      <a:r>
                        <a:rPr lang="en-US" dirty="0"/>
                        <a:t>G.Srinu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srinuguddala1807@gmail.com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https://github.com/Srinu18/Srinu.git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6895233"/>
                  </a:ext>
                </a:extLst>
              </a:tr>
              <a:tr h="627793">
                <a:tc>
                  <a:txBody>
                    <a:bodyPr/>
                    <a:lstStyle/>
                    <a:p>
                      <a:r>
                        <a:rPr lang="en-US" dirty="0"/>
                        <a:t>Tushar Ranjan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tusharpanda350@gmail.com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1"/>
                        </a:rPr>
                        <a:t>https://github.com/Tusharpanda12/DS_Assighnmnets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1035027"/>
                  </a:ext>
                </a:extLst>
              </a:tr>
              <a:tr h="627793">
                <a:tc>
                  <a:txBody>
                    <a:bodyPr/>
                    <a:lstStyle/>
                    <a:p>
                      <a:r>
                        <a:rPr lang="en-US" dirty="0"/>
                        <a:t>Sanjeev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2"/>
                        </a:rPr>
                        <a:t>sanjeevsdm@gmail.com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3"/>
                        </a:rPr>
                        <a:t>https://github.com/sanjeev2190/DataScience-Program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732405"/>
                  </a:ext>
                </a:extLst>
              </a:tr>
              <a:tr h="627793">
                <a:tc>
                  <a:txBody>
                    <a:bodyPr/>
                    <a:lstStyle/>
                    <a:p>
                      <a:r>
                        <a:rPr lang="en-US" dirty="0"/>
                        <a:t>Akash salve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4"/>
                        </a:rPr>
                        <a:t>Akash.salve9@gmail.com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5"/>
                        </a:rPr>
                        <a:t>https://github.com/Akki9295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666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5289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394636"/>
            <a:ext cx="10058400" cy="1270535"/>
          </a:xfrm>
        </p:spPr>
        <p:txBody>
          <a:bodyPr>
            <a:normAutofit fontScale="90000"/>
          </a:bodyPr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At first, import the required python libraries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 smtClean="0"/>
              <a:t>-Pandas ((used for data analysis)</a:t>
            </a:r>
          </a:p>
          <a:p>
            <a:pPr marL="0" indent="0">
              <a:buNone/>
            </a:pPr>
            <a:r>
              <a:rPr lang="en-IN" dirty="0" smtClean="0"/>
              <a:t>       -</a:t>
            </a:r>
            <a:r>
              <a:rPr lang="en-IN" dirty="0" err="1" smtClean="0"/>
              <a:t>Numpy</a:t>
            </a:r>
            <a:r>
              <a:rPr lang="en-IN" dirty="0" smtClean="0"/>
              <a:t> (used for working with arrays)</a:t>
            </a:r>
          </a:p>
          <a:p>
            <a:pPr marL="0" indent="0">
              <a:buNone/>
            </a:pPr>
            <a:r>
              <a:rPr lang="en-IN" dirty="0" smtClean="0"/>
              <a:t>       -</a:t>
            </a:r>
            <a:r>
              <a:rPr lang="en-IN" dirty="0" err="1" smtClean="0"/>
              <a:t>Matplotlib</a:t>
            </a:r>
            <a:r>
              <a:rPr lang="en-IN" dirty="0" smtClean="0"/>
              <a:t> (used for visual representation like plotting graphs)</a:t>
            </a:r>
          </a:p>
          <a:p>
            <a:pPr marL="0" indent="0">
              <a:buNone/>
            </a:pPr>
            <a:r>
              <a:rPr lang="en-IN" dirty="0" smtClean="0"/>
              <a:t>       -</a:t>
            </a:r>
            <a:r>
              <a:rPr lang="en-IN" dirty="0" err="1" smtClean="0"/>
              <a:t>Seaborn</a:t>
            </a:r>
            <a:r>
              <a:rPr lang="en-IN" dirty="0" smtClean="0"/>
              <a:t> (used for data visualization and exploring data analysis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95149"/>
            <a:ext cx="10058400" cy="842211"/>
          </a:xfrm>
        </p:spPr>
        <p:txBody>
          <a:bodyPr/>
          <a:lstStyle/>
          <a:p>
            <a:r>
              <a:rPr lang="en-IN" dirty="0" smtClean="0"/>
              <a:t>DATASET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IN" dirty="0" smtClean="0"/>
              <a:t> The dataset is comprised of 3 </a:t>
            </a:r>
            <a:r>
              <a:rPr lang="en-IN" dirty="0" err="1" smtClean="0"/>
              <a:t>csv</a:t>
            </a:r>
            <a:r>
              <a:rPr lang="en-IN" dirty="0" smtClean="0"/>
              <a:t> files:- </a:t>
            </a:r>
          </a:p>
          <a:p>
            <a:pPr marL="0" indent="0">
              <a:buFont typeface="Wingdings" pitchFamily="2" charset="2"/>
              <a:buChar char="v"/>
            </a:pPr>
            <a:r>
              <a:rPr lang="en-IN" dirty="0" smtClean="0"/>
              <a:t>    -Books dataset</a:t>
            </a:r>
          </a:p>
          <a:p>
            <a:pPr marL="0" indent="0">
              <a:buFont typeface="Wingdings" pitchFamily="2" charset="2"/>
              <a:buChar char="v"/>
            </a:pPr>
            <a:r>
              <a:rPr lang="en-IN" dirty="0" smtClean="0"/>
              <a:t>    -Ratings dataset</a:t>
            </a:r>
          </a:p>
          <a:p>
            <a:pPr marL="0" indent="0">
              <a:buFont typeface="Wingdings" pitchFamily="2" charset="2"/>
              <a:buChar char="v"/>
            </a:pPr>
            <a:r>
              <a:rPr lang="en-IN" dirty="0" smtClean="0"/>
              <a:t>    -Users dataset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Insigths</a:t>
            </a:r>
            <a:r>
              <a:rPr lang="en-IN" dirty="0" smtClean="0"/>
              <a:t> from Books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6077"/>
            <a:ext cx="5361272" cy="344557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There are 3 null value columns in the </a:t>
            </a:r>
            <a:r>
              <a:rPr lang="en-IN" dirty="0" err="1" smtClean="0"/>
              <a:t>books_data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They are:- Book-Author</a:t>
            </a:r>
          </a:p>
          <a:p>
            <a:pPr marL="0" indent="0">
              <a:buNone/>
            </a:pPr>
            <a:r>
              <a:rPr lang="en-IN" dirty="0" smtClean="0"/>
              <a:t>                  -Publisher</a:t>
            </a:r>
          </a:p>
          <a:p>
            <a:pPr marL="0" indent="0">
              <a:buNone/>
            </a:pPr>
            <a:r>
              <a:rPr lang="en-IN" dirty="0" smtClean="0"/>
              <a:t>                  -Image-URL-L</a:t>
            </a:r>
          </a:p>
          <a:p>
            <a:pPr marL="0" indent="0">
              <a:buNone/>
            </a:pPr>
            <a:r>
              <a:rPr lang="en-IN" dirty="0" smtClean="0"/>
              <a:t>So, drop these null value columns</a:t>
            </a:r>
          </a:p>
          <a:p>
            <a:pPr marL="0" indent="0">
              <a:buNone/>
            </a:pPr>
            <a:r>
              <a:rPr lang="en-IN" dirty="0" smtClean="0"/>
              <a:t>from the dataset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7A54C5D-C6D6-459D-A9DB-B4C94E3E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71" y="1905077"/>
            <a:ext cx="4293029" cy="42710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79646"/>
            <a:ext cx="10058400" cy="957714"/>
          </a:xfrm>
        </p:spPr>
        <p:txBody>
          <a:bodyPr/>
          <a:lstStyle/>
          <a:p>
            <a:r>
              <a:rPr lang="en-IN" dirty="0" smtClean="0"/>
              <a:t>Imputation of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Fill Nan values in the ‘Book-Author’ and ‘Publication’ with ‘No Mention’.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Why?</a:t>
            </a:r>
          </a:p>
          <a:p>
            <a:pPr marL="0" indent="0">
              <a:buFont typeface="Wingdings" pitchFamily="2" charset="2"/>
              <a:buChar char="q"/>
            </a:pPr>
            <a:r>
              <a:rPr lang="en-IN" dirty="0" smtClean="0"/>
              <a:t>   - Because we can’t replace  Book-Author and Publisher with other names. So, using ‘No mention’ to fill the Nan values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16017"/>
            <a:ext cx="10058400" cy="1121343"/>
          </a:xfrm>
        </p:spPr>
        <p:txBody>
          <a:bodyPr/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Correcting the mismatched columns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108201"/>
            <a:ext cx="10048775" cy="406159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There are two string values i.e., DK Publishing and </a:t>
            </a:r>
            <a:r>
              <a:rPr lang="en-IN" dirty="0" err="1" smtClean="0"/>
              <a:t>Gallimard</a:t>
            </a:r>
            <a:r>
              <a:rPr lang="en-IN" dirty="0" smtClean="0"/>
              <a:t> are appeared in the Year-Of-Publication </a:t>
            </a:r>
            <a:r>
              <a:rPr lang="en-IN" dirty="0" err="1" smtClean="0"/>
              <a:t>column.This</a:t>
            </a:r>
            <a:r>
              <a:rPr lang="en-IN" dirty="0" smtClean="0"/>
              <a:t> leads to invalid results.</a:t>
            </a:r>
          </a:p>
          <a:p>
            <a:r>
              <a:rPr lang="en-IN" dirty="0" smtClean="0"/>
              <a:t>Lets make it correct by using the following 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D2C317-9E8A-45CD-29E9-7CB7E9D9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46" y="2854135"/>
            <a:ext cx="10142858" cy="32701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41145"/>
            <a:ext cx="10058400" cy="996215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Treatment on Year of publication column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2108200"/>
            <a:ext cx="10722543" cy="324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In the Year-Of-Publication columns, Years  0 &amp; 2022 are invalid years. Replacing this invalid years with max year.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Max year in the Year-Of-Publication column is 2002. So, replace invalid years with 2002.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Why replacing with max year?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  -Because most number of publications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err="1" smtClean="0"/>
              <a:t>takesplace</a:t>
            </a:r>
            <a:r>
              <a:rPr lang="en-IN" dirty="0" smtClean="0"/>
              <a:t> in this year(2002). So, that’s  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reason to replace with max year.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3E113F-6095-F5DA-E4EA-06E3B710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259" y="3379552"/>
            <a:ext cx="4742482" cy="29346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16c05727-aa75-4e4a-9b5f-8a80a1165891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{E1CC142E-F83A-47BD-8123-B0D3F06ED434}tf22712842_win32</Template>
  <TotalTime>343</TotalTime>
  <Words>1286</Words>
  <Application>Microsoft Office PowerPoint</Application>
  <PresentationFormat>Custom</PresentationFormat>
  <Paragraphs>175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1_RetrospectVTI</vt:lpstr>
      <vt:lpstr>Book Recommendation Team-4</vt:lpstr>
      <vt:lpstr>Objective</vt:lpstr>
      <vt:lpstr>Exploratory data analsys</vt:lpstr>
      <vt:lpstr>At first, import the required python libraries </vt:lpstr>
      <vt:lpstr>DATASET INFORMATION</vt:lpstr>
      <vt:lpstr>Insigths from Books dataset</vt:lpstr>
      <vt:lpstr>Imputation of null values</vt:lpstr>
      <vt:lpstr>Correcting the mismatched columns</vt:lpstr>
      <vt:lpstr>Treatment on Year of publication column</vt:lpstr>
      <vt:lpstr>TOP 10 BOOKS ACCORDING TO VOLUMES</vt:lpstr>
      <vt:lpstr>Top 10 authors with most no.of Books </vt:lpstr>
      <vt:lpstr>TOP 10 PUBLISHERS WITH MOST BOOKS PUBLISHED</vt:lpstr>
      <vt:lpstr>INSIGHTS FROM RATINGS DATASET</vt:lpstr>
      <vt:lpstr>INSIGHTS FROM USERS DATASET</vt:lpstr>
      <vt:lpstr>Outliers detection and Treatment of Nan values</vt:lpstr>
      <vt:lpstr>TREATMENT OF LOCATION COLUMN</vt:lpstr>
      <vt:lpstr>IMPUTATION OF Country column</vt:lpstr>
      <vt:lpstr>TOP 10 CITIES WITH MOST NO.OF USERS</vt:lpstr>
      <vt:lpstr>Top 10 countries with most no.of users</vt:lpstr>
      <vt:lpstr>Merging  datasets </vt:lpstr>
      <vt:lpstr>Top 10 Most rated books</vt:lpstr>
      <vt:lpstr>Top 10 most prolifc authors</vt:lpstr>
      <vt:lpstr>Model building</vt:lpstr>
      <vt:lpstr>Popularity based recommender system</vt:lpstr>
      <vt:lpstr>Collaborative filtering</vt:lpstr>
      <vt:lpstr>Book-book similarity</vt:lpstr>
      <vt:lpstr>Type-1 b.book-book similarity</vt:lpstr>
      <vt:lpstr>Type-2 user-user similarity</vt:lpstr>
      <vt:lpstr>3.K-nearest neighbor</vt:lpstr>
      <vt:lpstr>b. Finding similar books for USA  country using User-Id- </vt:lpstr>
      <vt:lpstr>Deployement </vt:lpstr>
      <vt:lpstr>Streamlit web app</vt:lpstr>
      <vt:lpstr>Slide 33</vt:lpstr>
      <vt:lpstr>Slide 34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</dc:title>
  <dc:creator>Pallavi Siripurapu</dc:creator>
  <cp:lastModifiedBy>DELL</cp:lastModifiedBy>
  <cp:revision>32</cp:revision>
  <dcterms:created xsi:type="dcterms:W3CDTF">2022-12-04T20:42:27Z</dcterms:created>
  <dcterms:modified xsi:type="dcterms:W3CDTF">2022-12-05T12:36:27Z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