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3" r:id="rId6"/>
    <p:sldId id="260" r:id="rId7"/>
    <p:sldId id="261" r:id="rId8"/>
    <p:sldId id="262" r:id="rId9"/>
    <p:sldId id="268" r:id="rId10"/>
    <p:sldId id="270"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6E359A-FFF7-4A9D-833A-33164B89B588}"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F5671-6077-44A4-ADFB-E286E8B20BFC}" type="slidenum">
              <a:rPr lang="en-US" smtClean="0"/>
              <a:t>‹#›</a:t>
            </a:fld>
            <a:endParaRPr lang="en-US"/>
          </a:p>
        </p:txBody>
      </p:sp>
    </p:spTree>
    <p:extLst>
      <p:ext uri="{BB962C8B-B14F-4D97-AF65-F5344CB8AC3E}">
        <p14:creationId xmlns:p14="http://schemas.microsoft.com/office/powerpoint/2010/main" val="995793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6E359A-FFF7-4A9D-833A-33164B89B588}" type="datetimeFigureOut">
              <a:rPr lang="en-US" smtClean="0"/>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F5671-6077-44A4-ADFB-E286E8B20BFC}" type="slidenum">
              <a:rPr lang="en-US" smtClean="0"/>
              <a:t>‹#›</a:t>
            </a:fld>
            <a:endParaRPr lang="en-US"/>
          </a:p>
        </p:txBody>
      </p:sp>
    </p:spTree>
    <p:extLst>
      <p:ext uri="{BB962C8B-B14F-4D97-AF65-F5344CB8AC3E}">
        <p14:creationId xmlns:p14="http://schemas.microsoft.com/office/powerpoint/2010/main" val="3784151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96E359A-FFF7-4A9D-833A-33164B89B588}"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F5671-6077-44A4-ADFB-E286E8B20BFC}" type="slidenum">
              <a:rPr lang="en-US" smtClean="0"/>
              <a:t>‹#›</a:t>
            </a:fld>
            <a:endParaRPr lang="en-US"/>
          </a:p>
        </p:txBody>
      </p:sp>
    </p:spTree>
    <p:extLst>
      <p:ext uri="{BB962C8B-B14F-4D97-AF65-F5344CB8AC3E}">
        <p14:creationId xmlns:p14="http://schemas.microsoft.com/office/powerpoint/2010/main" val="1801143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96E359A-FFF7-4A9D-833A-33164B89B588}" type="datetimeFigureOut">
              <a:rPr lang="en-US" smtClean="0"/>
              <a:t>12/20/2020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F5671-6077-44A4-ADFB-E286E8B20BFC}" type="slidenum">
              <a:rPr lang="en-US" smtClean="0"/>
              <a:t>‹#›</a:t>
            </a:fld>
            <a:endParaRPr lang="en-US"/>
          </a:p>
        </p:txBody>
      </p:sp>
    </p:spTree>
    <p:extLst>
      <p:ext uri="{BB962C8B-B14F-4D97-AF65-F5344CB8AC3E}">
        <p14:creationId xmlns:p14="http://schemas.microsoft.com/office/powerpoint/2010/main" val="307098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6E359A-FFF7-4A9D-833A-33164B89B588}"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F5671-6077-44A4-ADFB-E286E8B20BFC}" type="slidenum">
              <a:rPr lang="en-US" smtClean="0"/>
              <a:t>‹#›</a:t>
            </a:fld>
            <a:endParaRPr lang="en-US"/>
          </a:p>
        </p:txBody>
      </p:sp>
    </p:spTree>
    <p:extLst>
      <p:ext uri="{BB962C8B-B14F-4D97-AF65-F5344CB8AC3E}">
        <p14:creationId xmlns:p14="http://schemas.microsoft.com/office/powerpoint/2010/main" val="498793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6E359A-FFF7-4A9D-833A-33164B89B588}"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F5671-6077-44A4-ADFB-E286E8B20BFC}" type="slidenum">
              <a:rPr lang="en-US" smtClean="0"/>
              <a:t>‹#›</a:t>
            </a:fld>
            <a:endParaRPr lang="en-US"/>
          </a:p>
        </p:txBody>
      </p:sp>
    </p:spTree>
    <p:extLst>
      <p:ext uri="{BB962C8B-B14F-4D97-AF65-F5344CB8AC3E}">
        <p14:creationId xmlns:p14="http://schemas.microsoft.com/office/powerpoint/2010/main" val="4196988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6E359A-FFF7-4A9D-833A-33164B89B588}"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F5671-6077-44A4-ADFB-E286E8B20BFC}" type="slidenum">
              <a:rPr lang="en-US" smtClean="0"/>
              <a:t>‹#›</a:t>
            </a:fld>
            <a:endParaRPr lang="en-US"/>
          </a:p>
        </p:txBody>
      </p:sp>
    </p:spTree>
    <p:extLst>
      <p:ext uri="{BB962C8B-B14F-4D97-AF65-F5344CB8AC3E}">
        <p14:creationId xmlns:p14="http://schemas.microsoft.com/office/powerpoint/2010/main" val="3083966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6E359A-FFF7-4A9D-833A-33164B89B588}"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F5671-6077-44A4-ADFB-E286E8B20BFC}" type="slidenum">
              <a:rPr lang="en-US" smtClean="0"/>
              <a:t>‹#›</a:t>
            </a:fld>
            <a:endParaRPr lang="en-US"/>
          </a:p>
        </p:txBody>
      </p:sp>
    </p:spTree>
    <p:extLst>
      <p:ext uri="{BB962C8B-B14F-4D97-AF65-F5344CB8AC3E}">
        <p14:creationId xmlns:p14="http://schemas.microsoft.com/office/powerpoint/2010/main" val="212075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6E359A-FFF7-4A9D-833A-33164B89B588}" type="datetimeFigureOut">
              <a:rPr lang="en-US" smtClean="0"/>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F5671-6077-44A4-ADFB-E286E8B20BFC}" type="slidenum">
              <a:rPr lang="en-US" smtClean="0"/>
              <a:t>‹#›</a:t>
            </a:fld>
            <a:endParaRPr lang="en-US"/>
          </a:p>
        </p:txBody>
      </p:sp>
    </p:spTree>
    <p:extLst>
      <p:ext uri="{BB962C8B-B14F-4D97-AF65-F5344CB8AC3E}">
        <p14:creationId xmlns:p14="http://schemas.microsoft.com/office/powerpoint/2010/main" val="352180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6E359A-FFF7-4A9D-833A-33164B89B588}" type="datetimeFigureOut">
              <a:rPr lang="en-US" smtClean="0"/>
              <a:t>12/20/2020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F5671-6077-44A4-ADFB-E286E8B20BFC}" type="slidenum">
              <a:rPr lang="en-US" smtClean="0"/>
              <a:t>‹#›</a:t>
            </a:fld>
            <a:endParaRPr lang="en-US"/>
          </a:p>
        </p:txBody>
      </p:sp>
    </p:spTree>
    <p:extLst>
      <p:ext uri="{BB962C8B-B14F-4D97-AF65-F5344CB8AC3E}">
        <p14:creationId xmlns:p14="http://schemas.microsoft.com/office/powerpoint/2010/main" val="184931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6E359A-FFF7-4A9D-833A-33164B89B588}" type="datetimeFigureOut">
              <a:rPr lang="en-US" smtClean="0"/>
              <a:t>12/20/2020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F5671-6077-44A4-ADFB-E286E8B20BFC}" type="slidenum">
              <a:rPr lang="en-US" smtClean="0"/>
              <a:t>‹#›</a:t>
            </a:fld>
            <a:endParaRPr lang="en-US"/>
          </a:p>
        </p:txBody>
      </p:sp>
    </p:spTree>
    <p:extLst>
      <p:ext uri="{BB962C8B-B14F-4D97-AF65-F5344CB8AC3E}">
        <p14:creationId xmlns:p14="http://schemas.microsoft.com/office/powerpoint/2010/main" val="3954668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E359A-FFF7-4A9D-833A-33164B89B588}" type="datetimeFigureOut">
              <a:rPr lang="en-US" smtClean="0"/>
              <a:t>12/20/2020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F5671-6077-44A4-ADFB-E286E8B20BFC}" type="slidenum">
              <a:rPr lang="en-US" smtClean="0"/>
              <a:t>‹#›</a:t>
            </a:fld>
            <a:endParaRPr lang="en-US"/>
          </a:p>
        </p:txBody>
      </p:sp>
    </p:spTree>
    <p:extLst>
      <p:ext uri="{BB962C8B-B14F-4D97-AF65-F5344CB8AC3E}">
        <p14:creationId xmlns:p14="http://schemas.microsoft.com/office/powerpoint/2010/main" val="40125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6E359A-FFF7-4A9D-833A-33164B89B588}" type="datetimeFigureOut">
              <a:rPr lang="en-US" smtClean="0"/>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F5671-6077-44A4-ADFB-E286E8B20BFC}" type="slidenum">
              <a:rPr lang="en-US" smtClean="0"/>
              <a:t>‹#›</a:t>
            </a:fld>
            <a:endParaRPr lang="en-US"/>
          </a:p>
        </p:txBody>
      </p:sp>
    </p:spTree>
    <p:extLst>
      <p:ext uri="{BB962C8B-B14F-4D97-AF65-F5344CB8AC3E}">
        <p14:creationId xmlns:p14="http://schemas.microsoft.com/office/powerpoint/2010/main" val="52165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296E359A-FFF7-4A9D-833A-33164B89B588}" type="datetimeFigureOut">
              <a:rPr lang="en-US" smtClean="0"/>
              <a:t>12/20/2020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3FF5671-6077-44A4-ADFB-E286E8B20BFC}" type="slidenum">
              <a:rPr lang="en-US" smtClean="0"/>
              <a:t>‹#›</a:t>
            </a:fld>
            <a:endParaRPr lang="en-US"/>
          </a:p>
        </p:txBody>
      </p:sp>
    </p:spTree>
    <p:extLst>
      <p:ext uri="{BB962C8B-B14F-4D97-AF65-F5344CB8AC3E}">
        <p14:creationId xmlns:p14="http://schemas.microsoft.com/office/powerpoint/2010/main" val="2769145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96E359A-FFF7-4A9D-833A-33164B89B588}" type="datetimeFigureOut">
              <a:rPr lang="en-US" smtClean="0"/>
              <a:t>12/20/2020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3FF5671-6077-44A4-ADFB-E286E8B20BFC}" type="slidenum">
              <a:rPr lang="en-US" smtClean="0"/>
              <a:t>‹#›</a:t>
            </a:fld>
            <a:endParaRPr lang="en-US"/>
          </a:p>
        </p:txBody>
      </p:sp>
    </p:spTree>
    <p:extLst>
      <p:ext uri="{BB962C8B-B14F-4D97-AF65-F5344CB8AC3E}">
        <p14:creationId xmlns:p14="http://schemas.microsoft.com/office/powerpoint/2010/main" val="32087330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eb.microsoftstream.com/video/d03d375c-7064-4dc3-b467-b21ec188da57"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fif"/></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3386-5A97-4DB2-97FB-23A9A9A4978A}"/>
              </a:ext>
            </a:extLst>
          </p:cNvPr>
          <p:cNvSpPr>
            <a:spLocks noGrp="1"/>
          </p:cNvSpPr>
          <p:nvPr>
            <p:ph type="ctrTitle"/>
          </p:nvPr>
        </p:nvSpPr>
        <p:spPr>
          <a:xfrm>
            <a:off x="1766657" y="3757548"/>
            <a:ext cx="8940684" cy="785812"/>
          </a:xfrm>
        </p:spPr>
        <p:txBody>
          <a:bodyPr/>
          <a:lstStyle/>
          <a:p>
            <a:pPr algn="ctr"/>
            <a:r>
              <a:rPr lang="en-US" sz="3200" dirty="0"/>
              <a:t>Business Intelligence and Business Analytics</a:t>
            </a:r>
          </a:p>
        </p:txBody>
      </p:sp>
      <p:sp>
        <p:nvSpPr>
          <p:cNvPr id="3" name="Subtitle 2">
            <a:extLst>
              <a:ext uri="{FF2B5EF4-FFF2-40B4-BE49-F238E27FC236}">
                <a16:creationId xmlns:a16="http://schemas.microsoft.com/office/drawing/2014/main" id="{E12E239C-8740-459F-B0F3-C5E349689E7D}"/>
              </a:ext>
            </a:extLst>
          </p:cNvPr>
          <p:cNvSpPr>
            <a:spLocks noGrp="1"/>
          </p:cNvSpPr>
          <p:nvPr>
            <p:ph type="subTitle" idx="1"/>
          </p:nvPr>
        </p:nvSpPr>
        <p:spPr>
          <a:xfrm>
            <a:off x="810001" y="5280846"/>
            <a:ext cx="8091111" cy="1272353"/>
          </a:xfrm>
        </p:spPr>
        <p:txBody>
          <a:bodyPr/>
          <a:lstStyle/>
          <a:p>
            <a:r>
              <a:rPr lang="en-US" dirty="0"/>
              <a:t>Presented by:</a:t>
            </a:r>
          </a:p>
          <a:p>
            <a:r>
              <a:rPr lang="en-US" dirty="0" err="1"/>
              <a:t>Prathamesh</a:t>
            </a:r>
            <a:r>
              <a:rPr lang="en-US" dirty="0"/>
              <a:t> </a:t>
            </a:r>
            <a:r>
              <a:rPr lang="en-US" dirty="0" err="1"/>
              <a:t>Gaikar</a:t>
            </a:r>
            <a:r>
              <a:rPr lang="en-US" dirty="0"/>
              <a:t> (x19216301)		Tushar Patil (x19199988)</a:t>
            </a:r>
          </a:p>
          <a:p>
            <a:r>
              <a:rPr lang="en-US" dirty="0"/>
              <a:t>Ritika </a:t>
            </a:r>
            <a:r>
              <a:rPr lang="en-US" dirty="0" err="1"/>
              <a:t>Chendvenkar</a:t>
            </a:r>
            <a:r>
              <a:rPr lang="en-US" dirty="0"/>
              <a:t> (x19199473)		Jignesh Waghela (x19202024)</a:t>
            </a:r>
          </a:p>
        </p:txBody>
      </p:sp>
      <p:pic>
        <p:nvPicPr>
          <p:cNvPr id="5" name="Picture 4" descr="Graphical user interface, application&#10;&#10;Description automatically generated">
            <a:extLst>
              <a:ext uri="{FF2B5EF4-FFF2-40B4-BE49-F238E27FC236}">
                <a16:creationId xmlns:a16="http://schemas.microsoft.com/office/drawing/2014/main" id="{52EB9D0D-A1BB-49E0-A6B0-CDCE16410B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9484" y="820851"/>
            <a:ext cx="4103282" cy="227960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7" name="Picture 6" descr="A picture containing text, sign, yellow&#10;&#10;Description automatically generated">
            <a:extLst>
              <a:ext uri="{FF2B5EF4-FFF2-40B4-BE49-F238E27FC236}">
                <a16:creationId xmlns:a16="http://schemas.microsoft.com/office/drawing/2014/main" id="{AF8A3FF8-42E2-43CB-89BB-B05C1F421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7375" y="5280846"/>
            <a:ext cx="1780752" cy="1333845"/>
          </a:xfrm>
          <a:prstGeom prst="rect">
            <a:avLst/>
          </a:prstGeom>
        </p:spPr>
      </p:pic>
    </p:spTree>
    <p:extLst>
      <p:ext uri="{BB962C8B-B14F-4D97-AF65-F5344CB8AC3E}">
        <p14:creationId xmlns:p14="http://schemas.microsoft.com/office/powerpoint/2010/main" val="1236357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C8CC721-259E-4EEC-82CC-DD7DB90DC420}"/>
              </a:ext>
            </a:extLst>
          </p:cNvPr>
          <p:cNvSpPr>
            <a:spLocks noGrp="1"/>
          </p:cNvSpPr>
          <p:nvPr>
            <p:ph type="title"/>
          </p:nvPr>
        </p:nvSpPr>
        <p:spPr>
          <a:xfrm>
            <a:off x="312431" y="2432117"/>
            <a:ext cx="4928353" cy="1993764"/>
          </a:xfrm>
        </p:spPr>
        <p:txBody>
          <a:bodyPr anchor="ctr">
            <a:normAutofit/>
          </a:bodyPr>
          <a:lstStyle/>
          <a:p>
            <a:r>
              <a:rPr lang="en-IN" sz="4000" b="1" dirty="0">
                <a:solidFill>
                  <a:schemeClr val="bg1"/>
                </a:solidFill>
              </a:rPr>
              <a:t>Presentation link (MS Stream)</a:t>
            </a:r>
            <a:br>
              <a:rPr lang="en-IN" sz="4000" b="1" dirty="0">
                <a:solidFill>
                  <a:schemeClr val="bg1"/>
                </a:solidFill>
              </a:rPr>
            </a:br>
            <a:endParaRPr lang="en-IN" dirty="0"/>
          </a:p>
        </p:txBody>
      </p:sp>
      <p:sp>
        <p:nvSpPr>
          <p:cNvPr id="3" name="Content Placeholder 2">
            <a:extLst>
              <a:ext uri="{FF2B5EF4-FFF2-40B4-BE49-F238E27FC236}">
                <a16:creationId xmlns:a16="http://schemas.microsoft.com/office/drawing/2014/main" id="{36EB88E2-2B78-45B3-940E-A1BCCDE9105D}"/>
              </a:ext>
            </a:extLst>
          </p:cNvPr>
          <p:cNvSpPr>
            <a:spLocks noGrp="1"/>
          </p:cNvSpPr>
          <p:nvPr>
            <p:ph idx="1"/>
          </p:nvPr>
        </p:nvSpPr>
        <p:spPr>
          <a:xfrm>
            <a:off x="5240784" y="1615736"/>
            <a:ext cx="6951216" cy="2112885"/>
          </a:xfrm>
          <a:effectLst/>
        </p:spPr>
        <p:txBody>
          <a:bodyPr>
            <a:noAutofit/>
          </a:bodyPr>
          <a:lstStyle/>
          <a:p>
            <a:r>
              <a:rPr lang="en-IN" sz="3200" b="1" i="0" dirty="0">
                <a:solidFill>
                  <a:schemeClr val="tx1">
                    <a:lumMod val="95000"/>
                    <a:lumOff val="5000"/>
                  </a:schemeClr>
                </a:solidFill>
                <a:effectLst/>
                <a:latin typeface="Calibri" panose="020F0502020204030204" pitchFamily="34" charset="0"/>
                <a:cs typeface="Calibri" panose="020F0502020204030204" pitchFamily="34" charset="0"/>
                <a:hlinkClick r:id="rId2" tooltip="https://web.microsoftstream.com/video/d03d375c-7064-4dc3-b467-b21ec188da57">
                  <a:extLst>
                    <a:ext uri="{A12FA001-AC4F-418D-AE19-62706E023703}">
                      <ahyp:hlinkClr xmlns:ahyp="http://schemas.microsoft.com/office/drawing/2018/hyperlinkcolor" val="tx"/>
                    </a:ext>
                  </a:extLst>
                </a:hlinkClick>
              </a:rPr>
              <a:t>https://web.microsoftstream.com/video/d03d375c-7064-4dc3-b467-b21ec188da57</a:t>
            </a:r>
            <a:endParaRPr lang="en-IN" sz="3200" b="1" i="0" dirty="0">
              <a:solidFill>
                <a:schemeClr val="tx1">
                  <a:lumMod val="95000"/>
                  <a:lumOff val="5000"/>
                </a:schemeClr>
              </a:solidFill>
              <a:effectLst/>
              <a:latin typeface="Calibri" panose="020F0502020204030204" pitchFamily="34" charset="0"/>
              <a:cs typeface="Calibri" panose="020F0502020204030204" pitchFamily="34" charset="0"/>
            </a:endParaRPr>
          </a:p>
        </p:txBody>
      </p:sp>
      <p:pic>
        <p:nvPicPr>
          <p:cNvPr id="5" name="Picture 4" descr="A picture containing timeline&#10;&#10;Description automatically generated">
            <a:extLst>
              <a:ext uri="{FF2B5EF4-FFF2-40B4-BE49-F238E27FC236}">
                <a16:creationId xmlns:a16="http://schemas.microsoft.com/office/drawing/2014/main" id="{6D53F7E3-ABA3-435D-B0C0-E69CCF704A72}"/>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 uri="{28A0092B-C50C-407E-A947-70E740481C1C}">
                <a14:useLocalDpi xmlns:a14="http://schemas.microsoft.com/office/drawing/2010/main" val="0"/>
              </a:ext>
            </a:extLst>
          </a:blip>
          <a:stretch>
            <a:fillRect/>
          </a:stretch>
        </p:blipFill>
        <p:spPr>
          <a:xfrm>
            <a:off x="7552797" y="4217448"/>
            <a:ext cx="4024675" cy="2253818"/>
          </a:xfrm>
          <a:prstGeom prst="rect">
            <a:avLst/>
          </a:prstGeom>
          <a:ln>
            <a:solidFill>
              <a:schemeClr val="bg1">
                <a:lumMod val="50000"/>
              </a:schemeClr>
            </a:solidFill>
          </a:ln>
        </p:spPr>
      </p:pic>
    </p:spTree>
    <p:extLst>
      <p:ext uri="{BB962C8B-B14F-4D97-AF65-F5344CB8AC3E}">
        <p14:creationId xmlns:p14="http://schemas.microsoft.com/office/powerpoint/2010/main" val="360404711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4F0E15-646B-4CD7-982D-4EF3220A0290}"/>
              </a:ext>
            </a:extLst>
          </p:cNvPr>
          <p:cNvSpPr txBox="1"/>
          <p:nvPr/>
        </p:nvSpPr>
        <p:spPr>
          <a:xfrm>
            <a:off x="2467898" y="2064775"/>
            <a:ext cx="6735096" cy="1631216"/>
          </a:xfrm>
          <a:prstGeom prst="rect">
            <a:avLst/>
          </a:prstGeom>
          <a:noFill/>
        </p:spPr>
        <p:txBody>
          <a:bodyPr wrap="square" rtlCol="0">
            <a:spAutoFit/>
          </a:bodyPr>
          <a:lstStyle/>
          <a:p>
            <a:r>
              <a:rPr lang="en-US" sz="10000" b="1">
                <a:solidFill>
                  <a:schemeClr val="bg1"/>
                </a:solidFill>
                <a:latin typeface="Calibri" panose="020F0502020204030204" pitchFamily="34" charset="0"/>
                <a:cs typeface="Calibri" panose="020F0502020204030204" pitchFamily="34" charset="0"/>
              </a:rPr>
              <a:t>THANK </a:t>
            </a:r>
            <a:r>
              <a:rPr lang="en-US" sz="10000" b="1">
                <a:solidFill>
                  <a:srgbClr val="33CCCC"/>
                </a:solidFill>
                <a:latin typeface="Calibri" panose="020F0502020204030204" pitchFamily="34" charset="0"/>
                <a:cs typeface="Calibri" panose="020F0502020204030204" pitchFamily="34" charset="0"/>
              </a:rPr>
              <a:t>YOU</a:t>
            </a:r>
            <a:endParaRPr lang="en-US" sz="10000" b="1" dirty="0">
              <a:solidFill>
                <a:srgbClr val="33CCCC"/>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2283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812D-5915-4F3D-94BA-B512FBBFE5D6}"/>
              </a:ext>
            </a:extLst>
          </p:cNvPr>
          <p:cNvSpPr>
            <a:spLocks noGrp="1"/>
          </p:cNvSpPr>
          <p:nvPr>
            <p:ph type="title"/>
          </p:nvPr>
        </p:nvSpPr>
        <p:spPr>
          <a:xfrm>
            <a:off x="810000" y="447188"/>
            <a:ext cx="2084120" cy="970450"/>
          </a:xfrm>
        </p:spPr>
        <p:txBody>
          <a:bodyPr/>
          <a:lstStyle/>
          <a:p>
            <a:r>
              <a:rPr lang="en-US" dirty="0"/>
              <a:t>About</a:t>
            </a:r>
          </a:p>
        </p:txBody>
      </p:sp>
      <p:sp>
        <p:nvSpPr>
          <p:cNvPr id="3" name="Content Placeholder 2">
            <a:extLst>
              <a:ext uri="{FF2B5EF4-FFF2-40B4-BE49-F238E27FC236}">
                <a16:creationId xmlns:a16="http://schemas.microsoft.com/office/drawing/2014/main" id="{D9D444FC-9B65-4AB9-89EF-BAAE0B45A965}"/>
              </a:ext>
            </a:extLst>
          </p:cNvPr>
          <p:cNvSpPr>
            <a:spLocks noGrp="1"/>
          </p:cNvSpPr>
          <p:nvPr>
            <p:ph idx="1"/>
          </p:nvPr>
        </p:nvSpPr>
        <p:spPr>
          <a:xfrm>
            <a:off x="818713" y="1841287"/>
            <a:ext cx="10554574" cy="3636511"/>
          </a:xfrm>
        </p:spPr>
        <p:txBody>
          <a:bodyPr>
            <a:normAutofit/>
          </a:bodyPr>
          <a:lstStyle/>
          <a:p>
            <a:pPr marL="0" indent="0" algn="just">
              <a:buNone/>
            </a:pPr>
            <a:r>
              <a:rPr lang="en-US" sz="2000" dirty="0">
                <a:latin typeface="Calibri" panose="020F0502020204030204" pitchFamily="34" charset="0"/>
                <a:cs typeface="Calibri" panose="020F0502020204030204" pitchFamily="34" charset="0"/>
              </a:rPr>
              <a:t>Amica is a mutual insurance company from Lincoln, RI, USA. It is one of the oldest automobile insurance providers in the USA which was founded in 1907 by A.T.Vigneron. The company started with automobile, fire, and theft insurance products and now it offers various products and services like house, auto marine, and life insurance as well. It is a well recognized insurer in the insurance industry in the USA. “To create peace of mind and build enduring relationships” is the mission statement of Amica and the firm has reflected that from its increasing market share over the century. Currently, Amica offers all their products through online platforms and has office premises at 44 locations throughout the states.</a:t>
            </a:r>
          </a:p>
        </p:txBody>
      </p:sp>
      <p:pic>
        <p:nvPicPr>
          <p:cNvPr id="2050" name="Picture 2">
            <a:extLst>
              <a:ext uri="{FF2B5EF4-FFF2-40B4-BE49-F238E27FC236}">
                <a16:creationId xmlns:a16="http://schemas.microsoft.com/office/drawing/2014/main" id="{0269A4F3-E4E8-448A-BD70-B5A4C72D0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2116" y="261015"/>
            <a:ext cx="3025488" cy="14123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0A84434-9945-4123-B06C-E76B8B43EF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206" y="4763892"/>
            <a:ext cx="3316221" cy="1654663"/>
          </a:xfrm>
          <a:prstGeom prst="rect">
            <a:avLst/>
          </a:prstGeom>
        </p:spPr>
      </p:pic>
    </p:spTree>
    <p:extLst>
      <p:ext uri="{BB962C8B-B14F-4D97-AF65-F5344CB8AC3E}">
        <p14:creationId xmlns:p14="http://schemas.microsoft.com/office/powerpoint/2010/main" val="81782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2997CB8-8E23-41FA-AADD-36AE81D770FA}"/>
              </a:ext>
            </a:extLst>
          </p:cNvPr>
          <p:cNvSpPr>
            <a:spLocks noGrp="1"/>
          </p:cNvSpPr>
          <p:nvPr>
            <p:ph type="title"/>
          </p:nvPr>
        </p:nvSpPr>
        <p:spPr>
          <a:xfrm>
            <a:off x="451515" y="1734857"/>
            <a:ext cx="3765483" cy="3388287"/>
          </a:xfrm>
        </p:spPr>
        <p:txBody>
          <a:bodyPr anchor="ctr">
            <a:normAutofit/>
          </a:bodyPr>
          <a:lstStyle/>
          <a:p>
            <a:r>
              <a:rPr lang="en-US" dirty="0"/>
              <a:t>Objective</a:t>
            </a:r>
          </a:p>
        </p:txBody>
      </p:sp>
      <p:sp>
        <p:nvSpPr>
          <p:cNvPr id="3" name="Content Placeholder 2">
            <a:extLst>
              <a:ext uri="{FF2B5EF4-FFF2-40B4-BE49-F238E27FC236}">
                <a16:creationId xmlns:a16="http://schemas.microsoft.com/office/drawing/2014/main" id="{390C7F6C-9F5B-4904-A532-A3601FD59F01}"/>
              </a:ext>
            </a:extLst>
          </p:cNvPr>
          <p:cNvSpPr>
            <a:spLocks noGrp="1"/>
          </p:cNvSpPr>
          <p:nvPr>
            <p:ph idx="1"/>
          </p:nvPr>
        </p:nvSpPr>
        <p:spPr>
          <a:xfrm>
            <a:off x="5803882" y="543988"/>
            <a:ext cx="5365218" cy="4900014"/>
          </a:xfrm>
          <a:effectLst/>
        </p:spPr>
        <p:txBody>
          <a:bodyPr>
            <a:normAutofit/>
          </a:bodyPr>
          <a:lstStyle/>
          <a:p>
            <a:pPr marL="0" indent="0" algn="just">
              <a:buNone/>
            </a:pPr>
            <a:r>
              <a:rPr lang="en-US" sz="2000" dirty="0">
                <a:latin typeface="Calibri" panose="020F0502020204030204" pitchFamily="34" charset="0"/>
                <a:cs typeface="Calibri" panose="020F0502020204030204" pitchFamily="34" charset="0"/>
              </a:rPr>
              <a:t>To propose a simple, cost-efficient, and scalable system solution using the Business analytics for </a:t>
            </a:r>
            <a:r>
              <a:rPr lang="en-US" sz="2000" dirty="0" err="1">
                <a:latin typeface="Calibri" panose="020F0502020204030204" pitchFamily="34" charset="0"/>
                <a:cs typeface="Calibri" panose="020F0502020204030204" pitchFamily="34" charset="0"/>
              </a:rPr>
              <a:t>Amica</a:t>
            </a:r>
            <a:r>
              <a:rPr lang="en-US" sz="2000" dirty="0">
                <a:latin typeface="Calibri" panose="020F0502020204030204" pitchFamily="34" charset="0"/>
                <a:cs typeface="Calibri" panose="020F0502020204030204" pitchFamily="34" charset="0"/>
              </a:rPr>
              <a:t> Mutual Insurance Company. As a part of the Business Intelligence team, we would be studying the structure of the firm, its marketplace, and the previous data to get meaningful insights and propose the system solution.</a:t>
            </a:r>
          </a:p>
        </p:txBody>
      </p:sp>
      <p:pic>
        <p:nvPicPr>
          <p:cNvPr id="5" name="Picture 4">
            <a:extLst>
              <a:ext uri="{FF2B5EF4-FFF2-40B4-BE49-F238E27FC236}">
                <a16:creationId xmlns:a16="http://schemas.microsoft.com/office/drawing/2014/main" id="{AAD31569-5C2B-48D1-82A4-C089ACC3E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3782" y="4041337"/>
            <a:ext cx="2805330" cy="2805330"/>
          </a:xfrm>
          <a:prstGeom prst="rect">
            <a:avLst/>
          </a:prstGeom>
        </p:spPr>
      </p:pic>
    </p:spTree>
    <p:extLst>
      <p:ext uri="{BB962C8B-B14F-4D97-AF65-F5344CB8AC3E}">
        <p14:creationId xmlns:p14="http://schemas.microsoft.com/office/powerpoint/2010/main" val="86026704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4100578-8E95-452C-94FB-512AA05A8475}"/>
              </a:ext>
            </a:extLst>
          </p:cNvPr>
          <p:cNvSpPr>
            <a:spLocks noGrp="1"/>
          </p:cNvSpPr>
          <p:nvPr>
            <p:ph type="title"/>
          </p:nvPr>
        </p:nvSpPr>
        <p:spPr>
          <a:xfrm>
            <a:off x="451515" y="1734857"/>
            <a:ext cx="3765483" cy="3388287"/>
          </a:xfrm>
        </p:spPr>
        <p:txBody>
          <a:bodyPr anchor="ctr">
            <a:normAutofit/>
          </a:bodyPr>
          <a:lstStyle/>
          <a:p>
            <a:r>
              <a:rPr lang="en-US" dirty="0"/>
              <a:t>Data Management</a:t>
            </a:r>
          </a:p>
        </p:txBody>
      </p:sp>
      <p:sp>
        <p:nvSpPr>
          <p:cNvPr id="10" name="TextBox 9">
            <a:extLst>
              <a:ext uri="{FF2B5EF4-FFF2-40B4-BE49-F238E27FC236}">
                <a16:creationId xmlns:a16="http://schemas.microsoft.com/office/drawing/2014/main" id="{4DA299B5-6967-4FEA-8916-766A6FFACC8C}"/>
              </a:ext>
            </a:extLst>
          </p:cNvPr>
          <p:cNvSpPr txBox="1"/>
          <p:nvPr/>
        </p:nvSpPr>
        <p:spPr>
          <a:xfrm>
            <a:off x="5136712" y="1093779"/>
            <a:ext cx="3898191" cy="2031325"/>
          </a:xfrm>
          <a:prstGeom prst="rect">
            <a:avLst/>
          </a:prstGeom>
          <a:noFill/>
        </p:spPr>
        <p:txBody>
          <a:bodyPr wrap="square" rtlCol="0">
            <a:spAutoFit/>
          </a:bodyPr>
          <a:lstStyle/>
          <a:p>
            <a:pPr marL="285750" indent="-285750">
              <a:buClr>
                <a:srgbClr val="33CCCC"/>
              </a:buClr>
              <a:buFont typeface="Courier New" panose="02070309020205020404" pitchFamily="49" charset="0"/>
              <a:buChar char="o"/>
            </a:pPr>
            <a:r>
              <a:rPr lang="en-IN" dirty="0"/>
              <a:t>DB instance creation on AWS for SQL server and connection it to Power BI</a:t>
            </a:r>
          </a:p>
          <a:p>
            <a:pPr>
              <a:buClr>
                <a:srgbClr val="33CCCC"/>
              </a:buClr>
            </a:pPr>
            <a:endParaRPr lang="en-IN" dirty="0"/>
          </a:p>
          <a:p>
            <a:pPr marL="285750" indent="-285750">
              <a:buClr>
                <a:srgbClr val="33CCCC"/>
              </a:buClr>
              <a:buFont typeface="Courier New" panose="02070309020205020404" pitchFamily="49" charset="0"/>
              <a:buChar char="o"/>
            </a:pPr>
            <a:r>
              <a:rPr lang="en-IN" dirty="0"/>
              <a:t>Database management and security.</a:t>
            </a:r>
          </a:p>
          <a:p>
            <a:pPr marL="285750" indent="-285750">
              <a:buClr>
                <a:srgbClr val="33CCCC"/>
              </a:buClr>
              <a:buFont typeface="Courier New" panose="02070309020205020404" pitchFamily="49" charset="0"/>
              <a:buChar char="o"/>
            </a:pPr>
            <a:endParaRPr lang="en-IN" dirty="0"/>
          </a:p>
        </p:txBody>
      </p:sp>
      <p:pic>
        <p:nvPicPr>
          <p:cNvPr id="18" name="Picture 17">
            <a:extLst>
              <a:ext uri="{FF2B5EF4-FFF2-40B4-BE49-F238E27FC236}">
                <a16:creationId xmlns:a16="http://schemas.microsoft.com/office/drawing/2014/main" id="{DF346264-DA6C-4361-91E9-85D58525900E}"/>
              </a:ext>
            </a:extLst>
          </p:cNvPr>
          <p:cNvPicPr>
            <a:picLocks noChangeAspect="1"/>
          </p:cNvPicPr>
          <p:nvPr/>
        </p:nvPicPr>
        <p:blipFill rotWithShape="1">
          <a:blip r:embed="rId2"/>
          <a:srcRect t="3230" r="2620" b="7971"/>
          <a:stretch/>
        </p:blipFill>
        <p:spPr>
          <a:xfrm>
            <a:off x="5689410" y="3421424"/>
            <a:ext cx="6327716" cy="3245707"/>
          </a:xfrm>
          <a:prstGeom prst="rect">
            <a:avLst/>
          </a:prstGeom>
          <a:ln>
            <a:solidFill>
              <a:schemeClr val="tx1">
                <a:lumMod val="95000"/>
                <a:lumOff val="5000"/>
              </a:schemeClr>
            </a:solidFill>
          </a:ln>
        </p:spPr>
      </p:pic>
      <p:pic>
        <p:nvPicPr>
          <p:cNvPr id="19" name="Picture 18">
            <a:extLst>
              <a:ext uri="{FF2B5EF4-FFF2-40B4-BE49-F238E27FC236}">
                <a16:creationId xmlns:a16="http://schemas.microsoft.com/office/drawing/2014/main" id="{BD97D629-9123-47E4-8D35-A92F6D6068E8}"/>
              </a:ext>
            </a:extLst>
          </p:cNvPr>
          <p:cNvPicPr>
            <a:picLocks noChangeAspect="1"/>
          </p:cNvPicPr>
          <p:nvPr/>
        </p:nvPicPr>
        <p:blipFill>
          <a:blip r:embed="rId3"/>
          <a:stretch>
            <a:fillRect/>
          </a:stretch>
        </p:blipFill>
        <p:spPr>
          <a:xfrm>
            <a:off x="9088169" y="190868"/>
            <a:ext cx="2928958" cy="2348145"/>
          </a:xfrm>
          <a:prstGeom prst="rect">
            <a:avLst/>
          </a:prstGeom>
        </p:spPr>
      </p:pic>
    </p:spTree>
    <p:extLst>
      <p:ext uri="{BB962C8B-B14F-4D97-AF65-F5344CB8AC3E}">
        <p14:creationId xmlns:p14="http://schemas.microsoft.com/office/powerpoint/2010/main" val="337352409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ED1F3F-E6A0-4A0C-9A5F-3052B56E61C9}"/>
              </a:ext>
            </a:extLst>
          </p:cNvPr>
          <p:cNvSpPr>
            <a:spLocks noGrp="1"/>
          </p:cNvSpPr>
          <p:nvPr>
            <p:ph type="title"/>
          </p:nvPr>
        </p:nvSpPr>
        <p:spPr>
          <a:xfrm>
            <a:off x="368171" y="166052"/>
            <a:ext cx="4296697" cy="668593"/>
          </a:xfrm>
          <a:effectLst/>
        </p:spPr>
        <p:txBody>
          <a:bodyPr vert="horz" lIns="91440" tIns="45720" rIns="91440" bIns="45720" rtlCol="0" anchor="b">
            <a:noAutofit/>
          </a:bodyPr>
          <a:lstStyle/>
          <a:p>
            <a:pPr algn="ctr"/>
            <a:r>
              <a:rPr lang="en-US" dirty="0">
                <a:solidFill>
                  <a:schemeClr val="tx1"/>
                </a:solidFill>
                <a:latin typeface="Calibri" panose="020F0502020204030204" pitchFamily="34" charset="0"/>
                <a:cs typeface="Calibri" panose="020F0502020204030204" pitchFamily="34" charset="0"/>
              </a:rPr>
              <a:t>Data Management</a:t>
            </a:r>
          </a:p>
        </p:txBody>
      </p:sp>
      <p:sp>
        <p:nvSpPr>
          <p:cNvPr id="12" name="Freeform: Shape 11">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D094D72F-D12E-4067-B923-4E5176B5F816}"/>
              </a:ext>
            </a:extLst>
          </p:cNvPr>
          <p:cNvPicPr/>
          <p:nvPr/>
        </p:nvPicPr>
        <p:blipFill rotWithShape="1">
          <a:blip r:embed="rId2" cstate="print">
            <a:extLst>
              <a:ext uri="{28A0092B-C50C-407E-A947-70E740481C1C}">
                <a14:useLocalDpi xmlns:a14="http://schemas.microsoft.com/office/drawing/2010/main" val="0"/>
              </a:ext>
            </a:extLst>
          </a:blip>
          <a:srcRect t="513" b="-1"/>
          <a:stretch/>
        </p:blipFill>
        <p:spPr bwMode="auto">
          <a:xfrm>
            <a:off x="707187" y="2506148"/>
            <a:ext cx="4500014" cy="2813612"/>
          </a:xfrm>
          <a:prstGeom prst="rect">
            <a:avLst/>
          </a:prstGeom>
          <a:noFill/>
          <a:ln>
            <a:solidFill>
              <a:schemeClr val="tx1">
                <a:lumMod val="95000"/>
                <a:lumOff val="5000"/>
              </a:schemeClr>
            </a:solid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F2013FA9-87A3-4D6B-9EC3-5DA4936163C1}"/>
              </a:ext>
            </a:extLst>
          </p:cNvPr>
          <p:cNvPicPr/>
          <p:nvPr/>
        </p:nvPicPr>
        <p:blipFill rotWithShape="1">
          <a:blip r:embed="rId3" cstate="print">
            <a:extLst>
              <a:ext uri="{28A0092B-C50C-407E-A947-70E740481C1C}">
                <a14:useLocalDpi xmlns:a14="http://schemas.microsoft.com/office/drawing/2010/main" val="0"/>
              </a:ext>
            </a:extLst>
          </a:blip>
          <a:srcRect/>
          <a:stretch/>
        </p:blipFill>
        <p:spPr bwMode="auto">
          <a:xfrm>
            <a:off x="6006061" y="2276775"/>
            <a:ext cx="4500014" cy="2861647"/>
          </a:xfrm>
          <a:prstGeom prst="rect">
            <a:avLst/>
          </a:prstGeom>
          <a:noFill/>
          <a:ln w="9525" cap="flat" cmpd="sng" algn="ctr">
            <a:solidFill>
              <a:sysClr val="windowText" lastClr="000000">
                <a:lumMod val="95000"/>
                <a:lumOff val="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C0980B29-2B25-494B-9E8E-D884764CAF90}"/>
              </a:ext>
            </a:extLst>
          </p:cNvPr>
          <p:cNvSpPr txBox="1"/>
          <p:nvPr/>
        </p:nvSpPr>
        <p:spPr>
          <a:xfrm>
            <a:off x="1053296" y="1076446"/>
            <a:ext cx="4296697" cy="1200329"/>
          </a:xfrm>
          <a:prstGeom prst="rect">
            <a:avLst/>
          </a:prstGeom>
          <a:noFill/>
        </p:spPr>
        <p:txBody>
          <a:bodyPr wrap="square" rtlCol="0">
            <a:spAutoFit/>
          </a:bodyPr>
          <a:lstStyle/>
          <a:p>
            <a:pPr marL="285750" indent="-285750">
              <a:buClr>
                <a:srgbClr val="33CCCC"/>
              </a:buClr>
              <a:buFont typeface="Courier New" panose="02070309020205020404" pitchFamily="49" charset="0"/>
              <a:buChar char="o"/>
            </a:pPr>
            <a:r>
              <a:rPr lang="en-IN" dirty="0"/>
              <a:t>Pushing the sample data into DB.</a:t>
            </a:r>
          </a:p>
          <a:p>
            <a:pPr>
              <a:buClr>
                <a:srgbClr val="33CCCC"/>
              </a:buClr>
            </a:pPr>
            <a:endParaRPr lang="en-IN" dirty="0"/>
          </a:p>
          <a:p>
            <a:pPr marL="285750" indent="-285750">
              <a:buClr>
                <a:srgbClr val="33CCCC"/>
              </a:buClr>
              <a:buFont typeface="Courier New" panose="02070309020205020404" pitchFamily="49" charset="0"/>
              <a:buChar char="o"/>
            </a:pPr>
            <a:r>
              <a:rPr lang="en-IN" dirty="0"/>
              <a:t>Data transactions using SQL Server Management studio(SSMS)</a:t>
            </a:r>
          </a:p>
        </p:txBody>
      </p:sp>
      <p:pic>
        <p:nvPicPr>
          <p:cNvPr id="20" name="Content Placeholder 4" descr="Graphical user interface&#10;&#10;Description automatically generated">
            <a:extLst>
              <a:ext uri="{FF2B5EF4-FFF2-40B4-BE49-F238E27FC236}">
                <a16:creationId xmlns:a16="http://schemas.microsoft.com/office/drawing/2014/main" id="{4F84DA5A-04A3-40FE-8E55-B5B4DC1C55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492815" y="5282138"/>
            <a:ext cx="2454175" cy="1200329"/>
          </a:xfrm>
          <a:effectLst/>
        </p:spPr>
      </p:pic>
      <p:pic>
        <p:nvPicPr>
          <p:cNvPr id="22" name="Picture 21" descr="Icon&#10;&#10;Description automatically generated">
            <a:extLst>
              <a:ext uri="{FF2B5EF4-FFF2-40B4-BE49-F238E27FC236}">
                <a16:creationId xmlns:a16="http://schemas.microsoft.com/office/drawing/2014/main" id="{70CCD8AE-7E9E-4F20-947B-F1AC623BBC5E}"/>
              </a:ext>
            </a:extLst>
          </p:cNvPr>
          <p:cNvPicPr>
            <a:picLocks noChangeAspect="1"/>
          </p:cNvPicPr>
          <p:nvPr/>
        </p:nvPicPr>
        <p:blipFill rotWithShape="1">
          <a:blip r:embed="rId5">
            <a:extLst>
              <a:ext uri="{28A0092B-C50C-407E-A947-70E740481C1C}">
                <a14:useLocalDpi xmlns:a14="http://schemas.microsoft.com/office/drawing/2010/main" val="0"/>
              </a:ext>
            </a:extLst>
          </a:blip>
          <a:srcRect l="7134" t="10226"/>
          <a:stretch/>
        </p:blipFill>
        <p:spPr>
          <a:xfrm>
            <a:off x="9744075" y="81488"/>
            <a:ext cx="2202915" cy="1595122"/>
          </a:xfrm>
          <a:prstGeom prst="rect">
            <a:avLst/>
          </a:prstGeom>
        </p:spPr>
      </p:pic>
    </p:spTree>
    <p:extLst>
      <p:ext uri="{BB962C8B-B14F-4D97-AF65-F5344CB8AC3E}">
        <p14:creationId xmlns:p14="http://schemas.microsoft.com/office/powerpoint/2010/main" val="110062344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8708554-86F1-49C3-A929-353B706A9CA6}"/>
              </a:ext>
            </a:extLst>
          </p:cNvPr>
          <p:cNvSpPr>
            <a:spLocks noGrp="1"/>
          </p:cNvSpPr>
          <p:nvPr>
            <p:ph type="title"/>
          </p:nvPr>
        </p:nvSpPr>
        <p:spPr>
          <a:xfrm>
            <a:off x="451515" y="1734857"/>
            <a:ext cx="3765483" cy="3388287"/>
          </a:xfrm>
        </p:spPr>
        <p:txBody>
          <a:bodyPr anchor="ctr">
            <a:normAutofit/>
          </a:bodyPr>
          <a:lstStyle/>
          <a:p>
            <a:r>
              <a:rPr lang="en-US" dirty="0"/>
              <a:t>CRM and Power BI</a:t>
            </a:r>
          </a:p>
        </p:txBody>
      </p:sp>
      <p:sp>
        <p:nvSpPr>
          <p:cNvPr id="3" name="Content Placeholder 2">
            <a:extLst>
              <a:ext uri="{FF2B5EF4-FFF2-40B4-BE49-F238E27FC236}">
                <a16:creationId xmlns:a16="http://schemas.microsoft.com/office/drawing/2014/main" id="{E58068A0-8521-45C4-9DA2-527FE8F0658F}"/>
              </a:ext>
            </a:extLst>
          </p:cNvPr>
          <p:cNvSpPr>
            <a:spLocks noGrp="1"/>
          </p:cNvSpPr>
          <p:nvPr>
            <p:ph idx="1"/>
          </p:nvPr>
        </p:nvSpPr>
        <p:spPr>
          <a:xfrm>
            <a:off x="6008068" y="97654"/>
            <a:ext cx="5365218" cy="6658253"/>
          </a:xfrm>
          <a:effectLst/>
        </p:spPr>
        <p:txBody>
          <a:bodyPr>
            <a:normAutofit/>
          </a:bodyPr>
          <a:lstStyle/>
          <a:p>
            <a:pPr marL="0" indent="0">
              <a:buNone/>
            </a:pPr>
            <a:r>
              <a:rPr lang="en-US" sz="2400" b="1" i="0" u="none" strike="noStrike" dirty="0">
                <a:effectLst/>
                <a:latin typeface="Calibri" panose="020F0502020204030204" pitchFamily="34" charset="0"/>
                <a:cs typeface="Calibri" panose="020F0502020204030204" pitchFamily="34" charset="0"/>
              </a:rPr>
              <a:t>CRM</a:t>
            </a:r>
            <a:endParaRPr lang="en-US" sz="2400" b="1" i="0" dirty="0">
              <a:effectLst/>
              <a:latin typeface="Calibri" panose="020F0502020204030204" pitchFamily="34" charset="0"/>
              <a:cs typeface="Calibri" panose="020F0502020204030204" pitchFamily="34" charset="0"/>
            </a:endParaRPr>
          </a:p>
          <a:p>
            <a:r>
              <a:rPr lang="en-US" sz="2000" b="0" i="0" u="none" strike="noStrike" dirty="0">
                <a:effectLst/>
                <a:latin typeface="Calibri" panose="020F0502020204030204" pitchFamily="34" charset="0"/>
                <a:cs typeface="Calibri" panose="020F0502020204030204" pitchFamily="34" charset="0"/>
              </a:rPr>
              <a:t>Collect Information</a:t>
            </a:r>
            <a:r>
              <a:rPr lang="en-US" sz="2000" b="0" i="0" dirty="0">
                <a:effectLst/>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r>
              <a:rPr lang="en-US" sz="2000" b="0" i="0" u="none" strike="noStrike" dirty="0">
                <a:effectLst/>
                <a:latin typeface="Calibri" panose="020F0502020204030204" pitchFamily="34" charset="0"/>
                <a:cs typeface="Calibri" panose="020F0502020204030204" pitchFamily="34" charset="0"/>
              </a:rPr>
              <a:t>Analyzing the raised ticket</a:t>
            </a:r>
            <a:r>
              <a:rPr lang="en-US" sz="2000" b="0" i="0" dirty="0">
                <a:effectLst/>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r>
              <a:rPr lang="en-US" sz="2000" b="0" i="0" u="none" strike="noStrike" dirty="0">
                <a:effectLst/>
                <a:latin typeface="Calibri" panose="020F0502020204030204" pitchFamily="34" charset="0"/>
                <a:cs typeface="Calibri" panose="020F0502020204030204" pitchFamily="34" charset="0"/>
              </a:rPr>
              <a:t>Handle Customer Complaints</a:t>
            </a:r>
            <a:r>
              <a:rPr lang="en-US" sz="2000" b="0" i="0" dirty="0">
                <a:effectLst/>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r>
              <a:rPr lang="en-US" sz="2000" b="0" i="0" u="none" strike="noStrike" dirty="0">
                <a:effectLst/>
                <a:latin typeface="Calibri" panose="020F0502020204030204" pitchFamily="34" charset="0"/>
                <a:cs typeface="Calibri" panose="020F0502020204030204" pitchFamily="34" charset="0"/>
              </a:rPr>
              <a:t>Insurance Claim Flow</a:t>
            </a:r>
          </a:p>
          <a:p>
            <a:pPr marL="0" indent="0">
              <a:buNone/>
            </a:pPr>
            <a:r>
              <a:rPr lang="en-US" sz="2400" b="1" dirty="0">
                <a:latin typeface="Calibri" panose="020F0502020204030204" pitchFamily="34" charset="0"/>
                <a:cs typeface="Calibri" panose="020F0502020204030204" pitchFamily="34" charset="0"/>
              </a:rPr>
              <a:t>Power BI</a:t>
            </a:r>
          </a:p>
          <a:p>
            <a:r>
              <a:rPr lang="en-US" sz="2000" dirty="0">
                <a:latin typeface="Calibri" panose="020F0502020204030204" pitchFamily="34" charset="0"/>
                <a:cs typeface="Calibri" panose="020F0502020204030204" pitchFamily="34" charset="0"/>
              </a:rPr>
              <a:t>Reports and Dashboard​</a:t>
            </a:r>
          </a:p>
          <a:p>
            <a:pPr lvl="1">
              <a:buFont typeface="Courier New" panose="02070309020205020404" pitchFamily="49" charset="0"/>
              <a:buChar char="o"/>
            </a:pPr>
            <a:r>
              <a:rPr lang="en-US" sz="1800" b="0" i="0" u="none" strike="noStrike" dirty="0">
                <a:effectLst/>
                <a:latin typeface="Calibri" panose="020F0502020204030204" pitchFamily="34" charset="0"/>
                <a:cs typeface="Calibri" panose="020F0502020204030204" pitchFamily="34" charset="0"/>
              </a:rPr>
              <a:t>Overall Customer Dashboard</a:t>
            </a:r>
            <a:r>
              <a:rPr lang="en-US" sz="1800" b="0" i="0" dirty="0">
                <a:effectLst/>
                <a:latin typeface="Calibri" panose="020F0502020204030204" pitchFamily="34" charset="0"/>
                <a:cs typeface="Calibri" panose="020F0502020204030204" pitchFamily="34" charset="0"/>
              </a:rPr>
              <a:t>​</a:t>
            </a:r>
          </a:p>
          <a:p>
            <a:pPr lvl="1">
              <a:buFont typeface="Courier New" panose="02070309020205020404" pitchFamily="49" charset="0"/>
              <a:buChar char="o"/>
            </a:pPr>
            <a:r>
              <a:rPr lang="en-US" sz="1800" b="0" i="0" u="none" strike="noStrike" dirty="0">
                <a:effectLst/>
                <a:latin typeface="Calibri" panose="020F0502020204030204" pitchFamily="34" charset="0"/>
                <a:cs typeface="Calibri" panose="020F0502020204030204" pitchFamily="34" charset="0"/>
              </a:rPr>
              <a:t>Incident Dashboard</a:t>
            </a:r>
            <a:r>
              <a:rPr lang="en-US" sz="1800" b="0" i="0" dirty="0">
                <a:effectLst/>
                <a:latin typeface="Calibri" panose="020F0502020204030204" pitchFamily="34" charset="0"/>
                <a:cs typeface="Calibri" panose="020F0502020204030204" pitchFamily="34" charset="0"/>
              </a:rPr>
              <a:t>​</a:t>
            </a:r>
          </a:p>
          <a:p>
            <a:pPr lvl="1">
              <a:buFont typeface="Courier New" panose="02070309020205020404" pitchFamily="49" charset="0"/>
              <a:buChar char="o"/>
            </a:pPr>
            <a:r>
              <a:rPr lang="en-US" sz="1800" b="0" i="0" u="none" strike="noStrike" dirty="0">
                <a:effectLst/>
                <a:latin typeface="Calibri" panose="020F0502020204030204" pitchFamily="34" charset="0"/>
                <a:cs typeface="Calibri" panose="020F0502020204030204" pitchFamily="34" charset="0"/>
              </a:rPr>
              <a:t>State-wise Dashboard</a:t>
            </a:r>
            <a:endParaRPr lang="en-US" sz="1800" b="0" i="0" dirty="0">
              <a:effectLst/>
              <a:latin typeface="Calibri" panose="020F0502020204030204" pitchFamily="34" charset="0"/>
              <a:cs typeface="Calibri" panose="020F0502020204030204" pitchFamily="34" charset="0"/>
            </a:endParaRPr>
          </a:p>
          <a:p>
            <a:pPr marL="0" indent="0">
              <a:buNone/>
            </a:pPr>
            <a:endParaRPr lang="en-US" sz="2000" b="0" i="0" dirty="0">
              <a:effectLst/>
              <a:latin typeface="Arial" panose="020B0604020202020204" pitchFamily="34" charset="0"/>
            </a:endParaRPr>
          </a:p>
          <a:p>
            <a:endParaRPr lang="en-US" sz="2000" dirty="0"/>
          </a:p>
        </p:txBody>
      </p:sp>
      <p:pic>
        <p:nvPicPr>
          <p:cNvPr id="5" name="Picture 4">
            <a:extLst>
              <a:ext uri="{FF2B5EF4-FFF2-40B4-BE49-F238E27FC236}">
                <a16:creationId xmlns:a16="http://schemas.microsoft.com/office/drawing/2014/main" id="{060F4631-5C63-425E-846E-7334C124A990}"/>
              </a:ext>
            </a:extLst>
          </p:cNvPr>
          <p:cNvPicPr>
            <a:picLocks noChangeAspect="1"/>
          </p:cNvPicPr>
          <p:nvPr/>
        </p:nvPicPr>
        <p:blipFill>
          <a:blip r:embed="rId2"/>
          <a:stretch>
            <a:fillRect/>
          </a:stretch>
        </p:blipFill>
        <p:spPr>
          <a:xfrm>
            <a:off x="9561749" y="3655433"/>
            <a:ext cx="2435942" cy="1431116"/>
          </a:xfrm>
          <a:prstGeom prst="rect">
            <a:avLst/>
          </a:prstGeom>
        </p:spPr>
      </p:pic>
      <p:pic>
        <p:nvPicPr>
          <p:cNvPr id="9218" name="Picture 2">
            <a:extLst>
              <a:ext uri="{FF2B5EF4-FFF2-40B4-BE49-F238E27FC236}">
                <a16:creationId xmlns:a16="http://schemas.microsoft.com/office/drawing/2014/main" id="{F53F953E-A4F6-4047-A0D0-5623A54B7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5490" y="1259103"/>
            <a:ext cx="2548461" cy="800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63283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755A02-020F-4AFD-9776-86AD9EE8E6F9}"/>
              </a:ext>
            </a:extLst>
          </p:cNvPr>
          <p:cNvSpPr>
            <a:spLocks noGrp="1"/>
          </p:cNvSpPr>
          <p:nvPr>
            <p:ph type="title"/>
          </p:nvPr>
        </p:nvSpPr>
        <p:spPr>
          <a:xfrm>
            <a:off x="536134" y="-3176"/>
            <a:ext cx="2015613" cy="771917"/>
          </a:xfrm>
          <a:effectLst/>
        </p:spPr>
        <p:txBody>
          <a:bodyPr vert="horz" lIns="91440" tIns="45720" rIns="91440" bIns="45720" rtlCol="0" anchor="b">
            <a:normAutofit/>
          </a:bodyPr>
          <a:lstStyle/>
          <a:p>
            <a:pPr algn="ctr"/>
            <a:r>
              <a:rPr lang="en-US" dirty="0">
                <a:solidFill>
                  <a:schemeClr val="tx1"/>
                </a:solidFill>
                <a:latin typeface="Calibri" panose="020F0502020204030204" pitchFamily="34" charset="0"/>
                <a:cs typeface="Calibri" panose="020F0502020204030204" pitchFamily="34" charset="0"/>
              </a:rPr>
              <a:t>CRM</a:t>
            </a:r>
          </a:p>
        </p:txBody>
      </p:sp>
      <p:sp>
        <p:nvSpPr>
          <p:cNvPr id="13" name="Freeform: Shape 12">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FAE5C15B-C1EA-4A3B-AA46-BF7F4EDD11A1}"/>
              </a:ext>
            </a:extLst>
          </p:cNvPr>
          <p:cNvPicPr/>
          <p:nvPr/>
        </p:nvPicPr>
        <p:blipFill rotWithShape="1">
          <a:blip r:embed="rId2">
            <a:extLst>
              <a:ext uri="{28A0092B-C50C-407E-A947-70E740481C1C}">
                <a14:useLocalDpi xmlns:a14="http://schemas.microsoft.com/office/drawing/2010/main" val="0"/>
              </a:ext>
            </a:extLst>
          </a:blip>
          <a:srcRect l="10983" t="22101" r="7134" b="11094"/>
          <a:stretch/>
        </p:blipFill>
        <p:spPr bwMode="auto">
          <a:xfrm>
            <a:off x="277484" y="969621"/>
            <a:ext cx="3786556" cy="4532721"/>
          </a:xfrm>
          <a:prstGeom prst="rect">
            <a:avLst/>
          </a:prstGeom>
          <a:noFill/>
          <a:ln w="9525" cap="flat" cmpd="sng" algn="ctr">
            <a:solidFill>
              <a:sysClr val="windowText" lastClr="000000">
                <a:lumMod val="95000"/>
                <a:lumOff val="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pic>
        <p:nvPicPr>
          <p:cNvPr id="12" name="Picture 11" descr="Graphical user interface, application, email&#10;&#10;Description automatically generated">
            <a:extLst>
              <a:ext uri="{FF2B5EF4-FFF2-40B4-BE49-F238E27FC236}">
                <a16:creationId xmlns:a16="http://schemas.microsoft.com/office/drawing/2014/main" id="{D9F1BB73-01A4-47CE-A771-966ABCAC8CE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580572" y="169227"/>
            <a:ext cx="5582603" cy="2734867"/>
          </a:xfrm>
          <a:prstGeom prst="rect">
            <a:avLst/>
          </a:prstGeom>
          <a:ln>
            <a:solidFill>
              <a:schemeClr val="tx1">
                <a:lumMod val="95000"/>
                <a:lumOff val="5000"/>
              </a:schemeClr>
            </a:solidFill>
          </a:ln>
        </p:spPr>
      </p:pic>
      <p:pic>
        <p:nvPicPr>
          <p:cNvPr id="14" name="Picture 13" descr="Graphical user interface, table&#10;&#10;Description automatically generated">
            <a:extLst>
              <a:ext uri="{FF2B5EF4-FFF2-40B4-BE49-F238E27FC236}">
                <a16:creationId xmlns:a16="http://schemas.microsoft.com/office/drawing/2014/main" id="{AAA6083E-0616-4C2B-9E5D-90D8F02EEA29}"/>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575492" y="3122021"/>
            <a:ext cx="4092258" cy="2154829"/>
          </a:xfrm>
          <a:prstGeom prst="rect">
            <a:avLst/>
          </a:prstGeom>
          <a:ln>
            <a:solidFill>
              <a:schemeClr val="tx1">
                <a:lumMod val="95000"/>
                <a:lumOff val="5000"/>
              </a:schemeClr>
            </a:solidFill>
          </a:ln>
        </p:spPr>
      </p:pic>
      <p:pic>
        <p:nvPicPr>
          <p:cNvPr id="15" name="Picture 14" descr="Graphical user interface, application&#10;&#10;Description automatically generated">
            <a:extLst>
              <a:ext uri="{FF2B5EF4-FFF2-40B4-BE49-F238E27FC236}">
                <a16:creationId xmlns:a16="http://schemas.microsoft.com/office/drawing/2014/main" id="{C4266B49-F6D5-4CA1-BE6A-0B4FEF92F049}"/>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8961438" y="3062221"/>
            <a:ext cx="2765964" cy="3098881"/>
          </a:xfrm>
          <a:prstGeom prst="rect">
            <a:avLst/>
          </a:prstGeom>
          <a:ln>
            <a:solidFill>
              <a:schemeClr val="tx1">
                <a:lumMod val="95000"/>
                <a:lumOff val="5000"/>
              </a:schemeClr>
            </a:solidFill>
          </a:ln>
        </p:spPr>
      </p:pic>
    </p:spTree>
    <p:extLst>
      <p:ext uri="{BB962C8B-B14F-4D97-AF65-F5344CB8AC3E}">
        <p14:creationId xmlns:p14="http://schemas.microsoft.com/office/powerpoint/2010/main" val="80702084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9" name="Rectangle 8">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0EF4A2-70E7-437F-89BC-25FE753217B1}"/>
              </a:ext>
            </a:extLst>
          </p:cNvPr>
          <p:cNvSpPr>
            <a:spLocks noGrp="1"/>
          </p:cNvSpPr>
          <p:nvPr>
            <p:ph type="title"/>
          </p:nvPr>
        </p:nvSpPr>
        <p:spPr>
          <a:xfrm>
            <a:off x="0" y="0"/>
            <a:ext cx="2358104" cy="658761"/>
          </a:xfrm>
          <a:effectLst/>
        </p:spPr>
        <p:txBody>
          <a:bodyPr vert="horz" lIns="91440" tIns="45720" rIns="91440" bIns="45720" rtlCol="0" anchor="b">
            <a:normAutofit fontScale="90000"/>
          </a:bodyPr>
          <a:lstStyle/>
          <a:p>
            <a:pPr algn="ctr"/>
            <a:r>
              <a:rPr lang="en-US" dirty="0">
                <a:solidFill>
                  <a:schemeClr val="tx1"/>
                </a:solidFill>
                <a:latin typeface="Calibri" panose="020F0502020204030204" pitchFamily="34" charset="0"/>
                <a:cs typeface="Calibri" panose="020F0502020204030204" pitchFamily="34" charset="0"/>
              </a:rPr>
              <a:t>Power BI</a:t>
            </a:r>
          </a:p>
        </p:txBody>
      </p:sp>
      <p:sp>
        <p:nvSpPr>
          <p:cNvPr id="11" name="Freeform: Shape 10">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8863B2AC-9F32-4C91-A69E-3ACE1B7CBF67}"/>
              </a:ext>
            </a:extLst>
          </p:cNvPr>
          <p:cNvPicPr/>
          <p:nvPr/>
        </p:nvPicPr>
        <p:blipFill>
          <a:blip r:embed="rId2"/>
          <a:stretch>
            <a:fillRect/>
          </a:stretch>
        </p:blipFill>
        <p:spPr>
          <a:xfrm>
            <a:off x="79898" y="658761"/>
            <a:ext cx="5047687" cy="3160885"/>
          </a:xfrm>
          <a:prstGeom prst="rect">
            <a:avLst/>
          </a:prstGeom>
          <a:ln>
            <a:solidFill>
              <a:schemeClr val="tx1">
                <a:lumMod val="95000"/>
                <a:lumOff val="5000"/>
              </a:schemeClr>
            </a:solidFill>
          </a:ln>
        </p:spPr>
      </p:pic>
      <p:pic>
        <p:nvPicPr>
          <p:cNvPr id="14" name="Picture 13">
            <a:extLst>
              <a:ext uri="{FF2B5EF4-FFF2-40B4-BE49-F238E27FC236}">
                <a16:creationId xmlns:a16="http://schemas.microsoft.com/office/drawing/2014/main" id="{D194B362-B79C-4C0B-AE71-AE35DC4B636C}"/>
              </a:ext>
            </a:extLst>
          </p:cNvPr>
          <p:cNvPicPr/>
          <p:nvPr/>
        </p:nvPicPr>
        <p:blipFill rotWithShape="1">
          <a:blip r:embed="rId3"/>
          <a:srcRect l="513"/>
          <a:stretch/>
        </p:blipFill>
        <p:spPr bwMode="auto">
          <a:xfrm>
            <a:off x="5552439" y="658760"/>
            <a:ext cx="5154143" cy="3160885"/>
          </a:xfrm>
          <a:prstGeom prst="rect">
            <a:avLst/>
          </a:prstGeom>
          <a:ln>
            <a:solidFill>
              <a:schemeClr val="tx1">
                <a:lumMod val="95000"/>
                <a:lumOff val="5000"/>
              </a:schemeClr>
            </a:solidFill>
          </a:ln>
          <a:extLst>
            <a:ext uri="{53640926-AAD7-44D8-BBD7-CCE9431645EC}">
              <a14:shadowObscured xmlns:a14="http://schemas.microsoft.com/office/drawing/2010/main"/>
            </a:ext>
          </a:extLst>
        </p:spPr>
      </p:pic>
      <p:pic>
        <p:nvPicPr>
          <p:cNvPr id="15" name="Picture 14">
            <a:extLst>
              <a:ext uri="{FF2B5EF4-FFF2-40B4-BE49-F238E27FC236}">
                <a16:creationId xmlns:a16="http://schemas.microsoft.com/office/drawing/2014/main" id="{CF2035CE-C85D-4450-8234-DAC47E91AEA5}"/>
              </a:ext>
            </a:extLst>
          </p:cNvPr>
          <p:cNvPicPr/>
          <p:nvPr/>
        </p:nvPicPr>
        <p:blipFill>
          <a:blip r:embed="rId4"/>
          <a:stretch>
            <a:fillRect/>
          </a:stretch>
        </p:blipFill>
        <p:spPr>
          <a:xfrm>
            <a:off x="79898" y="4130469"/>
            <a:ext cx="3814598" cy="2594422"/>
          </a:xfrm>
          <a:prstGeom prst="rect">
            <a:avLst/>
          </a:prstGeom>
          <a:ln>
            <a:solidFill>
              <a:schemeClr val="tx1">
                <a:lumMod val="95000"/>
                <a:lumOff val="5000"/>
              </a:schemeClr>
            </a:solidFill>
          </a:ln>
        </p:spPr>
      </p:pic>
      <p:pic>
        <p:nvPicPr>
          <p:cNvPr id="16" name="Picture 15">
            <a:extLst>
              <a:ext uri="{FF2B5EF4-FFF2-40B4-BE49-F238E27FC236}">
                <a16:creationId xmlns:a16="http://schemas.microsoft.com/office/drawing/2014/main" id="{617CFB5D-0ED4-4C29-AD55-278F95FB32EC}"/>
              </a:ext>
            </a:extLst>
          </p:cNvPr>
          <p:cNvPicPr/>
          <p:nvPr/>
        </p:nvPicPr>
        <p:blipFill>
          <a:blip r:embed="rId5"/>
          <a:stretch>
            <a:fillRect/>
          </a:stretch>
        </p:blipFill>
        <p:spPr>
          <a:xfrm>
            <a:off x="4153984" y="4130468"/>
            <a:ext cx="3971443" cy="2594421"/>
          </a:xfrm>
          <a:prstGeom prst="rect">
            <a:avLst/>
          </a:prstGeom>
          <a:ln>
            <a:solidFill>
              <a:schemeClr val="tx1">
                <a:lumMod val="95000"/>
                <a:lumOff val="5000"/>
              </a:schemeClr>
            </a:solidFill>
          </a:ln>
        </p:spPr>
      </p:pic>
      <p:pic>
        <p:nvPicPr>
          <p:cNvPr id="17" name="Picture 16">
            <a:extLst>
              <a:ext uri="{FF2B5EF4-FFF2-40B4-BE49-F238E27FC236}">
                <a16:creationId xmlns:a16="http://schemas.microsoft.com/office/drawing/2014/main" id="{F80D2F7D-3627-43D4-8D18-223298E31A4E}"/>
              </a:ext>
            </a:extLst>
          </p:cNvPr>
          <p:cNvPicPr/>
          <p:nvPr/>
        </p:nvPicPr>
        <p:blipFill>
          <a:blip r:embed="rId6"/>
          <a:stretch>
            <a:fillRect/>
          </a:stretch>
        </p:blipFill>
        <p:spPr>
          <a:xfrm>
            <a:off x="8384914" y="4121520"/>
            <a:ext cx="3727187" cy="2594420"/>
          </a:xfrm>
          <a:prstGeom prst="rect">
            <a:avLst/>
          </a:prstGeom>
          <a:ln>
            <a:solidFill>
              <a:schemeClr val="tx1">
                <a:lumMod val="95000"/>
                <a:lumOff val="5000"/>
              </a:schemeClr>
            </a:solidFill>
          </a:ln>
        </p:spPr>
      </p:pic>
    </p:spTree>
    <p:extLst>
      <p:ext uri="{BB962C8B-B14F-4D97-AF65-F5344CB8AC3E}">
        <p14:creationId xmlns:p14="http://schemas.microsoft.com/office/powerpoint/2010/main" val="167302143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Freeform: Shape 16">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4100578-8E95-452C-94FB-512AA05A8475}"/>
              </a:ext>
            </a:extLst>
          </p:cNvPr>
          <p:cNvSpPr>
            <a:spLocks noGrp="1"/>
          </p:cNvSpPr>
          <p:nvPr>
            <p:ph type="title"/>
          </p:nvPr>
        </p:nvSpPr>
        <p:spPr>
          <a:xfrm>
            <a:off x="1212979" y="186612"/>
            <a:ext cx="2295331" cy="6333250"/>
          </a:xfrm>
        </p:spPr>
        <p:txBody>
          <a:bodyPr anchor="ctr">
            <a:noAutofit/>
          </a:bodyPr>
          <a:lstStyle/>
          <a:p>
            <a:r>
              <a:rPr lang="en-US" sz="35000" dirty="0">
                <a:latin typeface="Calibri" panose="020F0502020204030204" pitchFamily="34" charset="0"/>
                <a:cs typeface="Calibri" panose="020F0502020204030204" pitchFamily="34" charset="0"/>
              </a:rPr>
              <a:t>?</a:t>
            </a:r>
          </a:p>
        </p:txBody>
      </p:sp>
      <p:sp>
        <p:nvSpPr>
          <p:cNvPr id="3" name="Content Placeholder 2">
            <a:extLst>
              <a:ext uri="{FF2B5EF4-FFF2-40B4-BE49-F238E27FC236}">
                <a16:creationId xmlns:a16="http://schemas.microsoft.com/office/drawing/2014/main" id="{E3119DB5-B4A6-4297-B99B-760F1DA5FE26}"/>
              </a:ext>
            </a:extLst>
          </p:cNvPr>
          <p:cNvSpPr>
            <a:spLocks noGrp="1"/>
          </p:cNvSpPr>
          <p:nvPr>
            <p:ph idx="1"/>
          </p:nvPr>
        </p:nvSpPr>
        <p:spPr>
          <a:xfrm>
            <a:off x="6008068" y="978993"/>
            <a:ext cx="5365218" cy="4900014"/>
          </a:xfrm>
          <a:effectLst/>
        </p:spPr>
        <p:txBody>
          <a:bodyPr>
            <a:normAutofit/>
          </a:bodyPr>
          <a:lstStyle/>
          <a:p>
            <a:pPr marL="0" indent="0">
              <a:buNone/>
            </a:pPr>
            <a:r>
              <a:rPr lang="en-US" sz="6000" b="1" dirty="0">
                <a:latin typeface="Calibri" panose="020F0502020204030204" pitchFamily="34" charset="0"/>
                <a:cs typeface="Calibri" panose="020F0502020204030204" pitchFamily="34" charset="0"/>
              </a:rPr>
              <a:t>ANY QUESTIONS?</a:t>
            </a:r>
          </a:p>
        </p:txBody>
      </p:sp>
    </p:spTree>
    <p:extLst>
      <p:ext uri="{BB962C8B-B14F-4D97-AF65-F5344CB8AC3E}">
        <p14:creationId xmlns:p14="http://schemas.microsoft.com/office/powerpoint/2010/main" val="248367966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14</TotalTime>
  <Words>329</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Courier New</vt:lpstr>
      <vt:lpstr>Wingdings 2</vt:lpstr>
      <vt:lpstr>Quotable</vt:lpstr>
      <vt:lpstr>Business Intelligence and Business Analytics</vt:lpstr>
      <vt:lpstr>About</vt:lpstr>
      <vt:lpstr>Objective</vt:lpstr>
      <vt:lpstr>Data Management</vt:lpstr>
      <vt:lpstr>Data Management</vt:lpstr>
      <vt:lpstr>CRM and Power BI</vt:lpstr>
      <vt:lpstr>CRM</vt:lpstr>
      <vt:lpstr>Power BI</vt:lpstr>
      <vt:lpstr>?</vt:lpstr>
      <vt:lpstr>Presentation link (MS Stream)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and Business Analytics</dc:title>
  <dc:creator>Tushar Vasant Patil</dc:creator>
  <cp:lastModifiedBy>Tushar Vasant Patil</cp:lastModifiedBy>
  <cp:revision>2</cp:revision>
  <dcterms:created xsi:type="dcterms:W3CDTF">2020-12-20T15:16:34Z</dcterms:created>
  <dcterms:modified xsi:type="dcterms:W3CDTF">2020-12-20T15:31:23Z</dcterms:modified>
</cp:coreProperties>
</file>