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81EB-1CDE-4478-B146-F92DB6F9FC6A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0E0A-8CDC-4C38-8B47-FD5E8AE86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523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81EB-1CDE-4478-B146-F92DB6F9FC6A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0E0A-8CDC-4C38-8B47-FD5E8AE86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42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81EB-1CDE-4478-B146-F92DB6F9FC6A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0E0A-8CDC-4C38-8B47-FD5E8AE862E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6966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81EB-1CDE-4478-B146-F92DB6F9FC6A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0E0A-8CDC-4C38-8B47-FD5E8AE86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839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81EB-1CDE-4478-B146-F92DB6F9FC6A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0E0A-8CDC-4C38-8B47-FD5E8AE862E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993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81EB-1CDE-4478-B146-F92DB6F9FC6A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0E0A-8CDC-4C38-8B47-FD5E8AE86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465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81EB-1CDE-4478-B146-F92DB6F9FC6A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0E0A-8CDC-4C38-8B47-FD5E8AE86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450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81EB-1CDE-4478-B146-F92DB6F9FC6A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0E0A-8CDC-4C38-8B47-FD5E8AE86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95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81EB-1CDE-4478-B146-F92DB6F9FC6A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0E0A-8CDC-4C38-8B47-FD5E8AE86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8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81EB-1CDE-4478-B146-F92DB6F9FC6A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0E0A-8CDC-4C38-8B47-FD5E8AE86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24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81EB-1CDE-4478-B146-F92DB6F9FC6A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0E0A-8CDC-4C38-8B47-FD5E8AE86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54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81EB-1CDE-4478-B146-F92DB6F9FC6A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0E0A-8CDC-4C38-8B47-FD5E8AE86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5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81EB-1CDE-4478-B146-F92DB6F9FC6A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0E0A-8CDC-4C38-8B47-FD5E8AE86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8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81EB-1CDE-4478-B146-F92DB6F9FC6A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0E0A-8CDC-4C38-8B47-FD5E8AE86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09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81EB-1CDE-4478-B146-F92DB6F9FC6A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0E0A-8CDC-4C38-8B47-FD5E8AE86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41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81EB-1CDE-4478-B146-F92DB6F9FC6A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0E0A-8CDC-4C38-8B47-FD5E8AE86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00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E81EB-1CDE-4478-B146-F92DB6F9FC6A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280E0A-8CDC-4C38-8B47-FD5E8AE86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38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68EB-C02C-45ED-A15C-94842EAB0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0611" y="1357124"/>
            <a:ext cx="11004371" cy="976543"/>
          </a:xfrm>
        </p:spPr>
        <p:txBody>
          <a:bodyPr>
            <a:noAutofit/>
          </a:bodyPr>
          <a:lstStyle/>
          <a:p>
            <a:pPr algn="ctr"/>
            <a:r>
              <a:rPr lang="en-US" sz="4000" b="0" i="0" u="none" strike="noStrike" baseline="0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Domain Application of Predictive Analytics Project</a:t>
            </a:r>
            <a:r>
              <a:rPr lang="en-US" sz="4000" b="0" i="0" u="none" strike="noStrike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IN" sz="4000" b="0" i="0" u="none" strike="noStrike" baseline="0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for</a:t>
            </a:r>
            <a:r>
              <a:rPr lang="en-IN" sz="4000" b="0" i="0" u="none" strike="noStrike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br>
              <a:rPr lang="en-IN" sz="4000" b="0" i="0" u="none" strike="noStrike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</a:br>
            <a:r>
              <a:rPr lang="en-IN" sz="4000" b="0" i="0" u="none" strike="noStrike" baseline="0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Loan Default Prediction</a:t>
            </a:r>
            <a:endParaRPr lang="en-IN" sz="4000" dirty="0">
              <a:solidFill>
                <a:schemeClr val="accent4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90EC3-6A8F-488A-AB52-98BD277BC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0075" y="2333667"/>
            <a:ext cx="3006960" cy="462609"/>
          </a:xfrm>
        </p:spPr>
        <p:txBody>
          <a:bodyPr/>
          <a:lstStyle/>
          <a:p>
            <a:pPr algn="ctr"/>
            <a:r>
              <a:rPr lang="en-IN" b="1" dirty="0"/>
              <a:t>Tushar patil-19199988</a:t>
            </a:r>
          </a:p>
        </p:txBody>
      </p:sp>
      <p:pic>
        <p:nvPicPr>
          <p:cNvPr id="5" name="Picture 4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BB263DE0-EFCE-4909-B2F0-AA3C056CF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588" y="4068204"/>
            <a:ext cx="4749554" cy="25703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E7C0CEF5-B2BF-47F8-A684-5BD214549DCD}"/>
              </a:ext>
            </a:extLst>
          </p:cNvPr>
          <p:cNvSpPr txBox="1">
            <a:spLocks/>
          </p:cNvSpPr>
          <p:nvPr/>
        </p:nvSpPr>
        <p:spPr>
          <a:xfrm>
            <a:off x="856305" y="3185300"/>
            <a:ext cx="5884501" cy="3453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+mn-lt"/>
              </a:rPr>
              <a:t>Objectives: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+mn-lt"/>
              </a:rPr>
              <a:t>Prediction of default loan accounts.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+mn-lt"/>
              </a:rPr>
              <a:t>Detecting underlying features apart from financial features which results in the loan default.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+mn-lt"/>
              </a:rPr>
              <a:t> Use of informative visualization to uncover patterns </a:t>
            </a:r>
            <a:r>
              <a:rPr lang="en-IN" sz="2000" b="0" i="0" u="none" strike="noStrike" baseline="0" dirty="0">
                <a:latin typeface="+mn-lt"/>
              </a:rPr>
              <a:t>present in data.</a:t>
            </a:r>
            <a:endParaRPr lang="en-I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715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CBE7-8747-411E-9129-066A990C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74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B8EA1-D634-46DD-BBA5-4932CC116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451" y="2904351"/>
            <a:ext cx="6266935" cy="3344049"/>
          </a:xfrm>
        </p:spPr>
        <p:txBody>
          <a:bodyPr>
            <a:normAutofit/>
          </a:bodyPr>
          <a:lstStyle/>
          <a:p>
            <a:r>
              <a:rPr lang="en-IN" sz="2000" dirty="0"/>
              <a:t>Data Pre-processing – collection and cleaning</a:t>
            </a:r>
          </a:p>
          <a:p>
            <a:r>
              <a:rPr lang="en-IN" sz="2000" dirty="0"/>
              <a:t>EDA</a:t>
            </a:r>
          </a:p>
          <a:p>
            <a:r>
              <a:rPr lang="en-IN" sz="2000" dirty="0"/>
              <a:t>Feature Engineering- PCA</a:t>
            </a:r>
          </a:p>
          <a:p>
            <a:r>
              <a:rPr lang="en-IN" sz="2000" dirty="0"/>
              <a:t>Approach 1- Without Resampling</a:t>
            </a:r>
          </a:p>
          <a:p>
            <a:r>
              <a:rPr lang="en-IN" sz="2000" dirty="0"/>
              <a:t>Approach 2- With Resampling</a:t>
            </a:r>
          </a:p>
          <a:p>
            <a:r>
              <a:rPr lang="en-IN" sz="2000" dirty="0"/>
              <a:t>Model Evaluation</a:t>
            </a:r>
          </a:p>
          <a:p>
            <a:r>
              <a:rPr lang="en-IN" sz="2000" dirty="0"/>
              <a:t>Results</a:t>
            </a:r>
          </a:p>
        </p:txBody>
      </p:sp>
      <p:pic>
        <p:nvPicPr>
          <p:cNvPr id="9" name="Picture 8" descr="A picture containing PowerPoint&#10;&#10;Description automatically generated">
            <a:extLst>
              <a:ext uri="{FF2B5EF4-FFF2-40B4-BE49-F238E27FC236}">
                <a16:creationId xmlns:a16="http://schemas.microsoft.com/office/drawing/2014/main" id="{73798DED-9125-4919-AEA3-7CE40AA65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92" y="1575181"/>
            <a:ext cx="8799993" cy="1201048"/>
          </a:xfrm>
          <a:prstGeom prst="rect">
            <a:avLst/>
          </a:prstGeom>
        </p:spPr>
      </p:pic>
      <p:pic>
        <p:nvPicPr>
          <p:cNvPr id="12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0784642D-349D-4F4D-A6E3-85BE9B8BD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089" y="3149497"/>
            <a:ext cx="3291267" cy="3308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352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9927-60BB-4675-A757-0A9FF3F83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31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A86F2-8672-4B2F-8760-40CE7C8DE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433" y="1586785"/>
            <a:ext cx="5504391" cy="2659061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/>
              <a:t>Data Cleaning</a:t>
            </a:r>
          </a:p>
          <a:p>
            <a:r>
              <a:rPr lang="en-IN" sz="2000" dirty="0"/>
              <a:t>EDA</a:t>
            </a:r>
          </a:p>
          <a:p>
            <a:r>
              <a:rPr lang="en-IN" sz="2000" dirty="0"/>
              <a:t>Logistic regression- Sigmoid Function, low cost, flexible, fast</a:t>
            </a:r>
          </a:p>
          <a:p>
            <a:r>
              <a:rPr lang="en-IN" sz="2000" dirty="0"/>
              <a:t>Class Imbalance – Affects Model Performance</a:t>
            </a:r>
          </a:p>
          <a:p>
            <a:r>
              <a:rPr lang="en-IN" sz="2000" dirty="0"/>
              <a:t>Random </a:t>
            </a:r>
            <a:r>
              <a:rPr lang="en-IN" sz="2000" dirty="0" err="1"/>
              <a:t>Undersampling</a:t>
            </a:r>
            <a:r>
              <a:rPr lang="en-IN" sz="2000" dirty="0"/>
              <a:t> Method- Balances Data</a:t>
            </a:r>
          </a:p>
          <a:p>
            <a:r>
              <a:rPr lang="en-IN" sz="2000" dirty="0"/>
              <a:t>Model Training and Testing- 80:20 ratio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DEC7B16-AFD0-4D31-AA72-66BDDD6B9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283" y="1459687"/>
            <a:ext cx="3963552" cy="21240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BFF09021-84DD-435A-BA07-03A57EF85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786" y="4320616"/>
            <a:ext cx="6963344" cy="253738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322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ED19-C37C-4DC5-927C-7C09AB17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31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Evaluation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70A96-17C1-405D-B434-EE07DB9C1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827" y="1953087"/>
            <a:ext cx="4959986" cy="4021585"/>
          </a:xfrm>
        </p:spPr>
        <p:txBody>
          <a:bodyPr/>
          <a:lstStyle/>
          <a:p>
            <a:r>
              <a:rPr lang="en-IN" sz="2000" dirty="0"/>
              <a:t>Performance Matrix</a:t>
            </a:r>
          </a:p>
          <a:p>
            <a:r>
              <a:rPr lang="en-IN" sz="2000" dirty="0"/>
              <a:t>Confusion Matrix</a:t>
            </a:r>
          </a:p>
          <a:p>
            <a:r>
              <a:rPr lang="en-IN" sz="2000" dirty="0"/>
              <a:t>Type-II errors- Default accounts labelled as normal accounts, High cost</a:t>
            </a:r>
          </a:p>
          <a:p>
            <a:r>
              <a:rPr lang="en-IN" sz="2000" dirty="0"/>
              <a:t>Accuracy- Dominated by majority class ,Not sufficient</a:t>
            </a:r>
          </a:p>
          <a:p>
            <a:r>
              <a:rPr lang="en-IN" sz="2000" dirty="0"/>
              <a:t>F1-Score- Overall performance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7549831-6903-4DC1-B795-E6C0A6475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188" y="3000652"/>
            <a:ext cx="5629896" cy="3433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655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8C7E-23FB-4AA2-A980-F2AD85D6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980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Results and 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46475-879B-4A75-9E7E-4AFE872E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4816"/>
            <a:ext cx="6238371" cy="3293615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Class Imbalance Affects the Performance of Model.</a:t>
            </a:r>
          </a:p>
          <a:p>
            <a:r>
              <a:rPr lang="en-IN" sz="2000" dirty="0"/>
              <a:t>Cost of Type-II errors(False Negative) is higher in default prediction task.</a:t>
            </a:r>
          </a:p>
          <a:p>
            <a:r>
              <a:rPr lang="en-IN" sz="2000" dirty="0"/>
              <a:t>Random sampling elevates the model performance.  </a:t>
            </a:r>
          </a:p>
          <a:p>
            <a:r>
              <a:rPr lang="en-IN" sz="2000" dirty="0"/>
              <a:t>Higher F1-score indicates better performance.</a:t>
            </a:r>
          </a:p>
          <a:p>
            <a:r>
              <a:rPr lang="en-IN" sz="2000" dirty="0"/>
              <a:t>Demographic features plays important role in default prediction.</a:t>
            </a:r>
          </a:p>
          <a:p>
            <a:endParaRPr lang="en-IN" sz="200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C56C5EB-9695-409E-A351-59CB3F31B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553" y="4100975"/>
            <a:ext cx="3647914" cy="2542924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6164F6A0-044F-4FA1-B008-4EDC8B016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553" y="1279244"/>
            <a:ext cx="3647914" cy="257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0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3086-43AD-47E5-B092-EA3E49A4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Presentation Link(MS Stream)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9BCB2-317F-4796-A9AF-31DF6E22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718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https://web.microsoftstream.com/video/d948b4fc-6069-4588-8886-069b307b0a90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1AEFC-39DC-43A0-AB7E-74D98DB25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375" y="3565289"/>
            <a:ext cx="4439235" cy="250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01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8BFC-7DE8-4C21-9A58-92AB6AE9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30" y="2713608"/>
            <a:ext cx="8596668" cy="1050525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0059136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621</TotalTime>
  <Words>195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Calibri</vt:lpstr>
      <vt:lpstr>Times New Roman</vt:lpstr>
      <vt:lpstr>Trebuchet MS</vt:lpstr>
      <vt:lpstr>Wingdings</vt:lpstr>
      <vt:lpstr>Wingdings 3</vt:lpstr>
      <vt:lpstr>Facet</vt:lpstr>
      <vt:lpstr>Domain Application of Predictive Analytics Project for  Loan Default Prediction</vt:lpstr>
      <vt:lpstr>Methodology</vt:lpstr>
      <vt:lpstr>Implementation</vt:lpstr>
      <vt:lpstr>Evaluation</vt:lpstr>
      <vt:lpstr>Results and Conclusion</vt:lpstr>
      <vt:lpstr>Presentation Link(MS Stream)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Application of Predictive Analytics Project for Loan Default Prediction</dc:title>
  <dc:creator>tushar patil</dc:creator>
  <cp:lastModifiedBy>tushar patil</cp:lastModifiedBy>
  <cp:revision>11</cp:revision>
  <dcterms:created xsi:type="dcterms:W3CDTF">2021-05-03T02:33:16Z</dcterms:created>
  <dcterms:modified xsi:type="dcterms:W3CDTF">2021-05-03T12:56:10Z</dcterms:modified>
</cp:coreProperties>
</file>