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6" r:id="rId2"/>
    <p:sldId id="258" r:id="rId3"/>
    <p:sldId id="260" r:id="rId4"/>
    <p:sldId id="261" r:id="rId5"/>
    <p:sldId id="262" r:id="rId6"/>
    <p:sldId id="264" r:id="rId7"/>
    <p:sldId id="263" r:id="rId8"/>
    <p:sldId id="270" r:id="rId9"/>
    <p:sldId id="266" r:id="rId10"/>
    <p:sldId id="271" r:id="rId11"/>
    <p:sldId id="268" r:id="rId12"/>
    <p:sldId id="272" r:id="rId13"/>
    <p:sldId id="273" r:id="rId14"/>
    <p:sldId id="274" r:id="rId15"/>
    <p:sldId id="275" r:id="rId16"/>
    <p:sldId id="27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DEC52E-450D-49DC-8A1B-32FB6A6EA8B8}"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A60EF0-A218-44BC-83C8-13C854EF7201}" type="slidenum">
              <a:rPr lang="en-IN" smtClean="0"/>
              <a:t>‹#›</a:t>
            </a:fld>
            <a:endParaRPr lang="en-IN"/>
          </a:p>
        </p:txBody>
      </p:sp>
    </p:spTree>
    <p:extLst>
      <p:ext uri="{BB962C8B-B14F-4D97-AF65-F5344CB8AC3E}">
        <p14:creationId xmlns:p14="http://schemas.microsoft.com/office/powerpoint/2010/main" val="59164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EA60EF0-A218-44BC-83C8-13C854EF7201}" type="slidenum">
              <a:rPr lang="en-IN" smtClean="0"/>
              <a:t>12</a:t>
            </a:fld>
            <a:endParaRPr lang="en-IN"/>
          </a:p>
        </p:txBody>
      </p:sp>
    </p:spTree>
    <p:extLst>
      <p:ext uri="{BB962C8B-B14F-4D97-AF65-F5344CB8AC3E}">
        <p14:creationId xmlns:p14="http://schemas.microsoft.com/office/powerpoint/2010/main" val="8611857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C035A4B-E8C4-4790-A029-93FF7D92BF3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996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CC772-FEF1-4499-BFB6-F5165722A09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35A4B-E8C4-4790-A029-93FF7D92BF3E}" type="slidenum">
              <a:rPr lang="en-IN" smtClean="0"/>
              <a:t>‹#›</a:t>
            </a:fld>
            <a:endParaRPr lang="en-IN"/>
          </a:p>
        </p:txBody>
      </p:sp>
    </p:spTree>
    <p:extLst>
      <p:ext uri="{BB962C8B-B14F-4D97-AF65-F5344CB8AC3E}">
        <p14:creationId xmlns:p14="http://schemas.microsoft.com/office/powerpoint/2010/main" val="49047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5142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3736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spTree>
    <p:extLst>
      <p:ext uri="{BB962C8B-B14F-4D97-AF65-F5344CB8AC3E}">
        <p14:creationId xmlns:p14="http://schemas.microsoft.com/office/powerpoint/2010/main" val="3613103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8060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3663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3971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5360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spTree>
    <p:extLst>
      <p:ext uri="{BB962C8B-B14F-4D97-AF65-F5344CB8AC3E}">
        <p14:creationId xmlns:p14="http://schemas.microsoft.com/office/powerpoint/2010/main" val="2892834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CC772-FEF1-4499-BFB6-F5165722A09E}" type="datetimeFigureOut">
              <a:rPr lang="en-IN" smtClean="0"/>
              <a:t>20-01-2025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035A4B-E8C4-4790-A029-93FF7D92BF3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679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8CC772-FEF1-4499-BFB6-F5165722A09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35A4B-E8C4-4790-A029-93FF7D92BF3E}" type="slidenum">
              <a:rPr lang="en-IN" smtClean="0"/>
              <a:t>‹#›</a:t>
            </a:fld>
            <a:endParaRPr lang="en-IN"/>
          </a:p>
        </p:txBody>
      </p:sp>
    </p:spTree>
    <p:extLst>
      <p:ext uri="{BB962C8B-B14F-4D97-AF65-F5344CB8AC3E}">
        <p14:creationId xmlns:p14="http://schemas.microsoft.com/office/powerpoint/2010/main" val="320911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8CC772-FEF1-4499-BFB6-F5165722A09E}" type="datetimeFigureOut">
              <a:rPr lang="en-IN" smtClean="0"/>
              <a:t>20-01-2025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035A4B-E8C4-4790-A029-93FF7D92BF3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6087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8CC772-FEF1-4499-BFB6-F5165722A09E}" type="datetimeFigureOut">
              <a:rPr lang="en-IN" smtClean="0"/>
              <a:t>20-01-2025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035A4B-E8C4-4790-A029-93FF7D92BF3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50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CC772-FEF1-4499-BFB6-F5165722A09E}" type="datetimeFigureOut">
              <a:rPr lang="en-IN" smtClean="0"/>
              <a:t>20-01-2025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035A4B-E8C4-4790-A029-93FF7D92BF3E}" type="slidenum">
              <a:rPr lang="en-IN" smtClean="0"/>
              <a:t>‹#›</a:t>
            </a:fld>
            <a:endParaRPr lang="en-IN"/>
          </a:p>
        </p:txBody>
      </p:sp>
    </p:spTree>
    <p:extLst>
      <p:ext uri="{BB962C8B-B14F-4D97-AF65-F5344CB8AC3E}">
        <p14:creationId xmlns:p14="http://schemas.microsoft.com/office/powerpoint/2010/main" val="331672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CC772-FEF1-4499-BFB6-F5165722A09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35A4B-E8C4-4790-A029-93FF7D92BF3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6846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CC772-FEF1-4499-BFB6-F5165722A09E}" type="datetimeFigureOut">
              <a:rPr lang="en-IN" smtClean="0"/>
              <a:t>20-01-2025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035A4B-E8C4-4790-A029-93FF7D92BF3E}" type="slidenum">
              <a:rPr lang="en-IN" smtClean="0"/>
              <a:t>‹#›</a:t>
            </a:fld>
            <a:endParaRPr lang="en-IN"/>
          </a:p>
        </p:txBody>
      </p:sp>
    </p:spTree>
    <p:extLst>
      <p:ext uri="{BB962C8B-B14F-4D97-AF65-F5344CB8AC3E}">
        <p14:creationId xmlns:p14="http://schemas.microsoft.com/office/powerpoint/2010/main" val="3546257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8CC772-FEF1-4499-BFB6-F5165722A09E}" type="datetimeFigureOut">
              <a:rPr lang="en-IN" smtClean="0"/>
              <a:t>20-01-2025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035A4B-E8C4-4790-A029-93FF7D92BF3E}" type="slidenum">
              <a:rPr lang="en-IN" smtClean="0"/>
              <a:t>‹#›</a:t>
            </a:fld>
            <a:endParaRPr lang="en-IN"/>
          </a:p>
        </p:txBody>
      </p:sp>
    </p:spTree>
    <p:extLst>
      <p:ext uri="{BB962C8B-B14F-4D97-AF65-F5344CB8AC3E}">
        <p14:creationId xmlns:p14="http://schemas.microsoft.com/office/powerpoint/2010/main" val="291310371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C2E4-D81D-A02A-2D7E-D1DC8F77C2A6}"/>
              </a:ext>
            </a:extLst>
          </p:cNvPr>
          <p:cNvSpPr>
            <a:spLocks noGrp="1"/>
          </p:cNvSpPr>
          <p:nvPr>
            <p:ph type="ctrTitle"/>
          </p:nvPr>
        </p:nvSpPr>
        <p:spPr>
          <a:xfrm>
            <a:off x="1059873" y="1603904"/>
            <a:ext cx="9448800" cy="1825096"/>
          </a:xfrm>
        </p:spPr>
        <p:txBody>
          <a:bodyPr/>
          <a:lstStyle/>
          <a:p>
            <a:r>
              <a:rPr lang="en-US" dirty="0"/>
              <a:t> Bank Database</a:t>
            </a:r>
            <a:endParaRPr lang="en-IN" dirty="0"/>
          </a:p>
        </p:txBody>
      </p:sp>
      <p:sp>
        <p:nvSpPr>
          <p:cNvPr id="3" name="Subtitle 2">
            <a:extLst>
              <a:ext uri="{FF2B5EF4-FFF2-40B4-BE49-F238E27FC236}">
                <a16:creationId xmlns:a16="http://schemas.microsoft.com/office/drawing/2014/main" id="{8882E5D7-7A74-F9C8-D031-3E775C7E3CF1}"/>
              </a:ext>
            </a:extLst>
          </p:cNvPr>
          <p:cNvSpPr>
            <a:spLocks noGrp="1"/>
          </p:cNvSpPr>
          <p:nvPr>
            <p:ph type="subTitle" idx="1"/>
          </p:nvPr>
        </p:nvSpPr>
        <p:spPr/>
        <p:txBody>
          <a:bodyPr/>
          <a:lstStyle/>
          <a:p>
            <a:r>
              <a:rPr lang="en-US" dirty="0"/>
              <a:t>By –Tushar pundir </a:t>
            </a:r>
            <a:endParaRPr lang="en-IN" dirty="0"/>
          </a:p>
        </p:txBody>
      </p:sp>
    </p:spTree>
    <p:extLst>
      <p:ext uri="{BB962C8B-B14F-4D97-AF65-F5344CB8AC3E}">
        <p14:creationId xmlns:p14="http://schemas.microsoft.com/office/powerpoint/2010/main" val="843692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3C2F-6A4B-4378-CDEA-80A2021CD416}"/>
              </a:ext>
            </a:extLst>
          </p:cNvPr>
          <p:cNvSpPr>
            <a:spLocks noGrp="1"/>
          </p:cNvSpPr>
          <p:nvPr>
            <p:ph type="title"/>
          </p:nvPr>
        </p:nvSpPr>
        <p:spPr>
          <a:xfrm>
            <a:off x="1656739" y="5024281"/>
            <a:ext cx="9601196" cy="1303867"/>
          </a:xfrm>
        </p:spPr>
        <p:txBody>
          <a:bodyPr>
            <a:normAutofit/>
          </a:bodyPr>
          <a:lstStyle/>
          <a:p>
            <a:pPr marL="571500" indent="-571500">
              <a:buFont typeface="Arial" panose="020B0604020202020204" pitchFamily="34" charset="0"/>
              <a:buChar char="•"/>
            </a:pPr>
            <a:r>
              <a:rPr lang="en-US" sz="2400" b="1" dirty="0"/>
              <a:t>Insert command to enter the data of customers in to the table</a:t>
            </a:r>
            <a:endParaRPr lang="en-IN" sz="2400" b="1" dirty="0"/>
          </a:p>
        </p:txBody>
      </p:sp>
      <p:pic>
        <p:nvPicPr>
          <p:cNvPr id="5" name="Content Placeholder 4">
            <a:extLst>
              <a:ext uri="{FF2B5EF4-FFF2-40B4-BE49-F238E27FC236}">
                <a16:creationId xmlns:a16="http://schemas.microsoft.com/office/drawing/2014/main" id="{244CB13D-3CB5-0D44-0B7C-87811A68BB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651" y="1081548"/>
            <a:ext cx="10714697" cy="3962399"/>
          </a:xfrm>
        </p:spPr>
      </p:pic>
    </p:spTree>
    <p:extLst>
      <p:ext uri="{BB962C8B-B14F-4D97-AF65-F5344CB8AC3E}">
        <p14:creationId xmlns:p14="http://schemas.microsoft.com/office/powerpoint/2010/main" val="2484204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A4F0D-C92B-4198-E0C8-12302B2136B3}"/>
              </a:ext>
            </a:extLst>
          </p:cNvPr>
          <p:cNvSpPr>
            <a:spLocks noGrp="1"/>
          </p:cNvSpPr>
          <p:nvPr>
            <p:ph type="title"/>
          </p:nvPr>
        </p:nvSpPr>
        <p:spPr>
          <a:xfrm>
            <a:off x="970938" y="799692"/>
            <a:ext cx="9601196" cy="1303867"/>
          </a:xfrm>
        </p:spPr>
        <p:txBody>
          <a:bodyPr/>
          <a:lstStyle/>
          <a:p>
            <a:r>
              <a:rPr lang="en-US" u="sng" dirty="0"/>
              <a:t>Creating </a:t>
            </a:r>
            <a:r>
              <a:rPr lang="en-US" u="sng" dirty="0" err="1"/>
              <a:t>c_r_t</a:t>
            </a:r>
            <a:r>
              <a:rPr lang="en-US" u="sng" dirty="0"/>
              <a:t> table </a:t>
            </a:r>
            <a:endParaRPr lang="en-IN" u="sng" dirty="0"/>
          </a:p>
        </p:txBody>
      </p:sp>
      <p:sp>
        <p:nvSpPr>
          <p:cNvPr id="3" name="Content Placeholder 2">
            <a:extLst>
              <a:ext uri="{FF2B5EF4-FFF2-40B4-BE49-F238E27FC236}">
                <a16:creationId xmlns:a16="http://schemas.microsoft.com/office/drawing/2014/main" id="{50C70A02-81A2-AEAB-D058-BD1DDCA55360}"/>
              </a:ext>
            </a:extLst>
          </p:cNvPr>
          <p:cNvSpPr>
            <a:spLocks noGrp="1"/>
          </p:cNvSpPr>
          <p:nvPr>
            <p:ph idx="1"/>
          </p:nvPr>
        </p:nvSpPr>
        <p:spPr>
          <a:xfrm>
            <a:off x="1197078" y="4366067"/>
            <a:ext cx="9601196" cy="3318936"/>
          </a:xfrm>
        </p:spPr>
        <p:txBody>
          <a:bodyPr>
            <a:normAutofit/>
          </a:bodyPr>
          <a:lstStyle/>
          <a:p>
            <a:r>
              <a:rPr lang="en-US" sz="1800" dirty="0"/>
              <a:t>Query used:</a:t>
            </a:r>
          </a:p>
          <a:p>
            <a:r>
              <a:rPr lang="en-IN" sz="1800" dirty="0"/>
              <a:t>CREATE TABLE C_R_T ( employee_id VARCHAR(10) NOT NULL PRIMARY KEY, reference_acc_name VARCHAR(20), reference_acc_no VARCHAR(20), customer_id VARCHAR(20), reference_acc_address VARCHAR(50), FOREIGN KEY (customer_id) REFERENCES customers(customer_id) );</a:t>
            </a:r>
          </a:p>
        </p:txBody>
      </p:sp>
      <p:pic>
        <p:nvPicPr>
          <p:cNvPr id="4" name="Content Placeholder 4">
            <a:extLst>
              <a:ext uri="{FF2B5EF4-FFF2-40B4-BE49-F238E27FC236}">
                <a16:creationId xmlns:a16="http://schemas.microsoft.com/office/drawing/2014/main" id="{ABD64918-77D3-4BF7-913C-32ABBBFCC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168" y="2246671"/>
            <a:ext cx="10687664" cy="1976284"/>
          </a:xfrm>
          <a:prstGeom prst="rect">
            <a:avLst/>
          </a:prstGeom>
        </p:spPr>
      </p:pic>
    </p:spTree>
    <p:extLst>
      <p:ext uri="{BB962C8B-B14F-4D97-AF65-F5344CB8AC3E}">
        <p14:creationId xmlns:p14="http://schemas.microsoft.com/office/powerpoint/2010/main" val="1040916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F179-A407-B021-4DAF-54488402D334}"/>
              </a:ext>
            </a:extLst>
          </p:cNvPr>
          <p:cNvSpPr>
            <a:spLocks noGrp="1"/>
          </p:cNvSpPr>
          <p:nvPr>
            <p:ph type="title"/>
          </p:nvPr>
        </p:nvSpPr>
        <p:spPr>
          <a:xfrm>
            <a:off x="1524004" y="4701729"/>
            <a:ext cx="9601196" cy="1303867"/>
          </a:xfrm>
        </p:spPr>
        <p:txBody>
          <a:bodyPr>
            <a:normAutofit/>
          </a:bodyPr>
          <a:lstStyle/>
          <a:p>
            <a:pPr marL="571500" indent="-571500">
              <a:buFont typeface="Arial" panose="020B0604020202020204" pitchFamily="34" charset="0"/>
              <a:buChar char="•"/>
            </a:pPr>
            <a:r>
              <a:rPr lang="en-US" sz="2800" b="1" dirty="0"/>
              <a:t>Insert command to enter the data in </a:t>
            </a:r>
            <a:r>
              <a:rPr lang="en-US" sz="2800" b="1" dirty="0" err="1"/>
              <a:t>c_r_t</a:t>
            </a:r>
            <a:r>
              <a:rPr lang="en-US" sz="2800" b="1" dirty="0"/>
              <a:t> table</a:t>
            </a:r>
            <a:endParaRPr lang="en-IN" sz="2800" dirty="0"/>
          </a:p>
        </p:txBody>
      </p:sp>
      <p:pic>
        <p:nvPicPr>
          <p:cNvPr id="5" name="Content Placeholder 4">
            <a:extLst>
              <a:ext uri="{FF2B5EF4-FFF2-40B4-BE49-F238E27FC236}">
                <a16:creationId xmlns:a16="http://schemas.microsoft.com/office/drawing/2014/main" id="{0FDBFF00-4705-7D3F-56C6-16AE873F69D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2168" y="1386350"/>
            <a:ext cx="10687664" cy="3195484"/>
          </a:xfrm>
        </p:spPr>
      </p:pic>
    </p:spTree>
    <p:extLst>
      <p:ext uri="{BB962C8B-B14F-4D97-AF65-F5344CB8AC3E}">
        <p14:creationId xmlns:p14="http://schemas.microsoft.com/office/powerpoint/2010/main" val="1465307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14CF-2253-2B4A-6701-A72D072E3ABF}"/>
              </a:ext>
            </a:extLst>
          </p:cNvPr>
          <p:cNvSpPr>
            <a:spLocks noGrp="1"/>
          </p:cNvSpPr>
          <p:nvPr>
            <p:ph type="title"/>
          </p:nvPr>
        </p:nvSpPr>
        <p:spPr>
          <a:xfrm>
            <a:off x="1295402" y="1288026"/>
            <a:ext cx="9601196" cy="275303"/>
          </a:xfrm>
        </p:spPr>
        <p:txBody>
          <a:bodyPr>
            <a:normAutofit fontScale="90000"/>
          </a:bodyPr>
          <a:lstStyle/>
          <a:p>
            <a:r>
              <a:rPr lang="en-US" sz="3100" u="sng" spc="-150" dirty="0">
                <a:latin typeface="+mn-lt"/>
              </a:rPr>
              <a:t>Query performed to retrieve the required date from the bank database</a:t>
            </a:r>
            <a:br>
              <a:rPr lang="en-US" u="sng" dirty="0"/>
            </a:br>
            <a:endParaRPr lang="en-IN" u="sng" dirty="0"/>
          </a:p>
        </p:txBody>
      </p:sp>
      <p:sp>
        <p:nvSpPr>
          <p:cNvPr id="3" name="Content Placeholder 2">
            <a:extLst>
              <a:ext uri="{FF2B5EF4-FFF2-40B4-BE49-F238E27FC236}">
                <a16:creationId xmlns:a16="http://schemas.microsoft.com/office/drawing/2014/main" id="{449C63F7-266B-297C-A3B5-BA8ACCC0B53D}"/>
              </a:ext>
            </a:extLst>
          </p:cNvPr>
          <p:cNvSpPr>
            <a:spLocks noGrp="1"/>
          </p:cNvSpPr>
          <p:nvPr>
            <p:ph idx="1"/>
          </p:nvPr>
        </p:nvSpPr>
        <p:spPr>
          <a:xfrm>
            <a:off x="1295402" y="1563329"/>
            <a:ext cx="9601196" cy="3889752"/>
          </a:xfrm>
        </p:spPr>
        <p:txBody>
          <a:bodyPr/>
          <a:lstStyle/>
          <a:p>
            <a:r>
              <a:rPr lang="en-US" sz="1800" u="sng" dirty="0"/>
              <a:t>Query no1:</a:t>
            </a:r>
            <a:r>
              <a:rPr lang="en-IN" sz="1800" u="sng" dirty="0"/>
              <a:t> write a query to show customer </a:t>
            </a:r>
            <a:r>
              <a:rPr lang="en-IN" sz="1800" u="sng" dirty="0" err="1"/>
              <a:t>name,bank</a:t>
            </a:r>
            <a:r>
              <a:rPr lang="en-IN" sz="1800" u="sng" dirty="0"/>
              <a:t> </a:t>
            </a:r>
            <a:r>
              <a:rPr lang="en-IN" sz="1800" u="sng" dirty="0" err="1"/>
              <a:t>name,branch</a:t>
            </a:r>
            <a:r>
              <a:rPr lang="en-IN" sz="1800" u="sng" dirty="0"/>
              <a:t> name where account type is saving.    </a:t>
            </a:r>
          </a:p>
          <a:p>
            <a:endParaRPr lang="en-IN" dirty="0"/>
          </a:p>
          <a:p>
            <a:endParaRPr lang="en-IN" dirty="0"/>
          </a:p>
          <a:p>
            <a:endParaRPr lang="en-IN" dirty="0"/>
          </a:p>
          <a:p>
            <a:r>
              <a:rPr lang="en-IN" sz="1800" u="sng" dirty="0"/>
              <a:t>Query no2: write a query to show the customers details along with the fixed </a:t>
            </a:r>
            <a:r>
              <a:rPr lang="en-IN" sz="1800" u="sng" dirty="0" err="1"/>
              <a:t>deposite</a:t>
            </a:r>
            <a:r>
              <a:rPr lang="en-IN" sz="1800" u="sng" dirty="0"/>
              <a:t>  of a customers who have Indian citizenship and have fixed account .                                                                                                                                                                         </a:t>
            </a:r>
            <a:endParaRPr lang="en-US" sz="1800" u="sng" dirty="0"/>
          </a:p>
        </p:txBody>
      </p:sp>
      <p:pic>
        <p:nvPicPr>
          <p:cNvPr id="7" name="Picture 6">
            <a:extLst>
              <a:ext uri="{FF2B5EF4-FFF2-40B4-BE49-F238E27FC236}">
                <a16:creationId xmlns:a16="http://schemas.microsoft.com/office/drawing/2014/main" id="{3EB761CB-703A-4851-E9D0-A14DA9478F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4" y="4474039"/>
            <a:ext cx="10982632" cy="1411000"/>
          </a:xfrm>
          <a:prstGeom prst="rect">
            <a:avLst/>
          </a:prstGeom>
        </p:spPr>
      </p:pic>
      <p:pic>
        <p:nvPicPr>
          <p:cNvPr id="9" name="Picture 8">
            <a:extLst>
              <a:ext uri="{FF2B5EF4-FFF2-40B4-BE49-F238E27FC236}">
                <a16:creationId xmlns:a16="http://schemas.microsoft.com/office/drawing/2014/main" id="{639EEE61-FCC3-DE60-C18E-A2B993280F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84" y="2200226"/>
            <a:ext cx="10982632" cy="1636916"/>
          </a:xfrm>
          <a:prstGeom prst="rect">
            <a:avLst/>
          </a:prstGeom>
        </p:spPr>
      </p:pic>
    </p:spTree>
    <p:extLst>
      <p:ext uri="{BB962C8B-B14F-4D97-AF65-F5344CB8AC3E}">
        <p14:creationId xmlns:p14="http://schemas.microsoft.com/office/powerpoint/2010/main" val="35089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698875-8CF1-596B-2241-E23C40479035}"/>
              </a:ext>
            </a:extLst>
          </p:cNvPr>
          <p:cNvSpPr>
            <a:spLocks noGrp="1"/>
          </p:cNvSpPr>
          <p:nvPr>
            <p:ph idx="1"/>
          </p:nvPr>
        </p:nvSpPr>
        <p:spPr>
          <a:xfrm>
            <a:off x="1295400" y="602635"/>
            <a:ext cx="9601196" cy="5108952"/>
          </a:xfrm>
        </p:spPr>
        <p:txBody>
          <a:bodyPr/>
          <a:lstStyle/>
          <a:p>
            <a:r>
              <a:rPr lang="en-US" sz="1800" dirty="0"/>
              <a:t>Query no 3: write query to show  all the customers along with their account details even if they don’t have any associated account</a:t>
            </a:r>
          </a:p>
          <a:p>
            <a:endParaRPr lang="en-US" dirty="0"/>
          </a:p>
          <a:p>
            <a:endParaRPr lang="en-US" dirty="0"/>
          </a:p>
          <a:p>
            <a:endParaRPr lang="en-US" dirty="0"/>
          </a:p>
          <a:p>
            <a:pPr marL="0" indent="0">
              <a:buNone/>
            </a:pPr>
            <a:endParaRPr lang="en-US" dirty="0"/>
          </a:p>
          <a:p>
            <a:r>
              <a:rPr lang="en-US" sz="1800" dirty="0"/>
              <a:t>Query no 4: write a query to retrieve the customers detail with the bank name=“sbi” get another column declaring whether the account is sbi or not</a:t>
            </a:r>
          </a:p>
          <a:p>
            <a:pPr marL="0" indent="0">
              <a:buNone/>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535D8182-41F3-3622-DCA5-47054F376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676" y="1359242"/>
            <a:ext cx="10864644" cy="1797869"/>
          </a:xfrm>
          <a:prstGeom prst="rect">
            <a:avLst/>
          </a:prstGeom>
        </p:spPr>
      </p:pic>
      <p:pic>
        <p:nvPicPr>
          <p:cNvPr id="7" name="Picture 6">
            <a:extLst>
              <a:ext uri="{FF2B5EF4-FFF2-40B4-BE49-F238E27FC236}">
                <a16:creationId xmlns:a16="http://schemas.microsoft.com/office/drawing/2014/main" id="{DE374D5E-B5C7-88CA-B39D-072F5F004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76" y="4051370"/>
            <a:ext cx="10864644" cy="2115983"/>
          </a:xfrm>
          <a:prstGeom prst="rect">
            <a:avLst/>
          </a:prstGeom>
        </p:spPr>
      </p:pic>
    </p:spTree>
    <p:extLst>
      <p:ext uri="{BB962C8B-B14F-4D97-AF65-F5344CB8AC3E}">
        <p14:creationId xmlns:p14="http://schemas.microsoft.com/office/powerpoint/2010/main" val="2607013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A87275-712D-5A92-E3B7-C84D4663E836}"/>
              </a:ext>
            </a:extLst>
          </p:cNvPr>
          <p:cNvSpPr>
            <a:spLocks noGrp="1"/>
          </p:cNvSpPr>
          <p:nvPr>
            <p:ph idx="1"/>
          </p:nvPr>
        </p:nvSpPr>
        <p:spPr>
          <a:xfrm>
            <a:off x="619432" y="648929"/>
            <a:ext cx="10972800" cy="5594555"/>
          </a:xfrm>
        </p:spPr>
        <p:txBody>
          <a:bodyPr/>
          <a:lstStyle/>
          <a:p>
            <a:r>
              <a:rPr lang="en-US" sz="1800" u="sng" dirty="0"/>
              <a:t>Query no 5: write a query to </a:t>
            </a:r>
            <a:r>
              <a:rPr lang="en-US" sz="1800" u="sng" dirty="0" err="1"/>
              <a:t>retrive</a:t>
            </a:r>
            <a:r>
              <a:rPr lang="en-US" sz="1800" u="sng" dirty="0"/>
              <a:t> the customers detail and </a:t>
            </a:r>
            <a:r>
              <a:rPr lang="en-US" sz="1800" u="sng" dirty="0" err="1"/>
              <a:t>accountdetails</a:t>
            </a:r>
            <a:r>
              <a:rPr lang="en-US" sz="1800" u="sng" dirty="0"/>
              <a:t> along with bank name where the bank name is “</a:t>
            </a:r>
            <a:r>
              <a:rPr lang="en-US" sz="1800" u="sng" dirty="0" err="1"/>
              <a:t>hdfc</a:t>
            </a:r>
            <a:r>
              <a:rPr lang="en-US" sz="1800" u="sng" dirty="0"/>
              <a:t>”.</a:t>
            </a:r>
          </a:p>
          <a:p>
            <a:endParaRPr lang="en-US" dirty="0"/>
          </a:p>
          <a:p>
            <a:endParaRPr lang="en-US" dirty="0"/>
          </a:p>
          <a:p>
            <a:endParaRPr lang="en-US" dirty="0"/>
          </a:p>
          <a:p>
            <a:r>
              <a:rPr lang="en-US" sz="1800" u="sng" dirty="0"/>
              <a:t>Query no 6: write a query to fetch customer name ,account name registration date ,bank name condition involving </a:t>
            </a:r>
            <a:r>
              <a:rPr lang="en-US" sz="1800" u="sng" dirty="0" err="1"/>
              <a:t>customers’s</a:t>
            </a:r>
            <a:r>
              <a:rPr lang="en-US" sz="1800" u="sng" dirty="0"/>
              <a:t> who have current account and registration date must be after may 1,2024</a:t>
            </a:r>
            <a:r>
              <a:rPr lang="en-US" u="sng" dirty="0"/>
              <a:t>.</a:t>
            </a:r>
          </a:p>
          <a:p>
            <a:pPr marL="0" indent="0">
              <a:buNone/>
            </a:pPr>
            <a:endParaRPr lang="en-US" u="sng"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pic>
        <p:nvPicPr>
          <p:cNvPr id="11" name="Picture 10">
            <a:extLst>
              <a:ext uri="{FF2B5EF4-FFF2-40B4-BE49-F238E27FC236}">
                <a16:creationId xmlns:a16="http://schemas.microsoft.com/office/drawing/2014/main" id="{FC13085E-6DC0-4032-DEAA-8B108BB79A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767" y="1376722"/>
            <a:ext cx="10992465" cy="1422400"/>
          </a:xfrm>
          <a:prstGeom prst="rect">
            <a:avLst/>
          </a:prstGeom>
        </p:spPr>
      </p:pic>
      <p:pic>
        <p:nvPicPr>
          <p:cNvPr id="13" name="Picture 12">
            <a:extLst>
              <a:ext uri="{FF2B5EF4-FFF2-40B4-BE49-F238E27FC236}">
                <a16:creationId xmlns:a16="http://schemas.microsoft.com/office/drawing/2014/main" id="{7EAEA272-C2C0-D271-AD70-B064F21E8C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432" y="3952157"/>
            <a:ext cx="10992465" cy="1529121"/>
          </a:xfrm>
          <a:prstGeom prst="rect">
            <a:avLst/>
          </a:prstGeom>
        </p:spPr>
      </p:pic>
    </p:spTree>
    <p:extLst>
      <p:ext uri="{BB962C8B-B14F-4D97-AF65-F5344CB8AC3E}">
        <p14:creationId xmlns:p14="http://schemas.microsoft.com/office/powerpoint/2010/main" val="405190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48877-61F5-3DD5-6823-E4297AD2AB03}"/>
              </a:ext>
            </a:extLst>
          </p:cNvPr>
          <p:cNvSpPr>
            <a:spLocks noGrp="1"/>
          </p:cNvSpPr>
          <p:nvPr>
            <p:ph idx="1"/>
          </p:nvPr>
        </p:nvSpPr>
        <p:spPr>
          <a:xfrm>
            <a:off x="668594" y="705464"/>
            <a:ext cx="10903974" cy="5447071"/>
          </a:xfrm>
        </p:spPr>
        <p:txBody>
          <a:bodyPr/>
          <a:lstStyle/>
          <a:p>
            <a:r>
              <a:rPr lang="en-US" sz="1800" u="sng" dirty="0"/>
              <a:t>Query no 7: write a </a:t>
            </a:r>
            <a:r>
              <a:rPr lang="en-US" sz="1800" u="sng" dirty="0" err="1"/>
              <a:t>sql</a:t>
            </a:r>
            <a:r>
              <a:rPr lang="en-US" sz="1800" u="sng" dirty="0"/>
              <a:t> query to </a:t>
            </a:r>
            <a:r>
              <a:rPr lang="en-US" sz="1800" u="sng" dirty="0" err="1"/>
              <a:t>retrive</a:t>
            </a:r>
            <a:r>
              <a:rPr lang="en-US" sz="1800" u="sng" dirty="0"/>
              <a:t> following information branch name , total </a:t>
            </a:r>
            <a:r>
              <a:rPr lang="en-US" sz="1800" u="sng" dirty="0" err="1"/>
              <a:t>deposite</a:t>
            </a:r>
            <a:r>
              <a:rPr lang="en-US" sz="1800" u="sng" dirty="0"/>
              <a:t> .grouped by branch name and also calculate initial </a:t>
            </a:r>
            <a:r>
              <a:rPr lang="en-US" sz="1800" u="sng" dirty="0" err="1"/>
              <a:t>deposite</a:t>
            </a:r>
            <a:r>
              <a:rPr lang="en-US" sz="1800" u="sng" dirty="0"/>
              <a:t> associated with each branch .</a:t>
            </a:r>
          </a:p>
          <a:p>
            <a:endParaRPr lang="en-US" dirty="0"/>
          </a:p>
          <a:p>
            <a:pPr marL="0" indent="0">
              <a:buNone/>
            </a:pPr>
            <a:endParaRPr lang="en-US" dirty="0"/>
          </a:p>
          <a:p>
            <a:pPr marL="0" indent="0">
              <a:buNone/>
            </a:pPr>
            <a:endParaRPr lang="en-US" dirty="0"/>
          </a:p>
          <a:p>
            <a:pPr marL="0" indent="0">
              <a:buNone/>
            </a:pPr>
            <a:endParaRPr lang="en-US" dirty="0"/>
          </a:p>
          <a:p>
            <a:r>
              <a:rPr lang="en-US" sz="1800" u="sng" dirty="0"/>
              <a:t>Query no8:Write a query to fetch details related to employee and customers who are associated with fixed </a:t>
            </a:r>
            <a:r>
              <a:rPr lang="en-US" sz="1800" u="sng" dirty="0" err="1"/>
              <a:t>deposite</a:t>
            </a:r>
            <a:r>
              <a:rPr lang="en-US" sz="1800" u="sng" dirty="0"/>
              <a:t>.</a:t>
            </a:r>
          </a:p>
          <a:p>
            <a:pPr marL="0" indent="0">
              <a:buNone/>
            </a:pPr>
            <a:endParaRPr lang="en-IN" dirty="0"/>
          </a:p>
        </p:txBody>
      </p:sp>
      <p:pic>
        <p:nvPicPr>
          <p:cNvPr id="5" name="Picture 4">
            <a:extLst>
              <a:ext uri="{FF2B5EF4-FFF2-40B4-BE49-F238E27FC236}">
                <a16:creationId xmlns:a16="http://schemas.microsoft.com/office/drawing/2014/main" id="{7241CB25-6277-3F1C-B5AA-1EC0690A3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 y="1350706"/>
            <a:ext cx="11017046" cy="2078294"/>
          </a:xfrm>
          <a:prstGeom prst="rect">
            <a:avLst/>
          </a:prstGeom>
        </p:spPr>
      </p:pic>
      <p:pic>
        <p:nvPicPr>
          <p:cNvPr id="7" name="Picture 6">
            <a:extLst>
              <a:ext uri="{FF2B5EF4-FFF2-40B4-BE49-F238E27FC236}">
                <a16:creationId xmlns:a16="http://schemas.microsoft.com/office/drawing/2014/main" id="{682838DB-009D-2991-F87D-024CF5A312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013" y="3972232"/>
            <a:ext cx="10903974" cy="1637071"/>
          </a:xfrm>
          <a:prstGeom prst="rect">
            <a:avLst/>
          </a:prstGeom>
        </p:spPr>
      </p:pic>
    </p:spTree>
    <p:extLst>
      <p:ext uri="{BB962C8B-B14F-4D97-AF65-F5344CB8AC3E}">
        <p14:creationId xmlns:p14="http://schemas.microsoft.com/office/powerpoint/2010/main" val="2604690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5E2F3-DFBB-1CB6-86BA-BA77CF4795DD}"/>
              </a:ext>
            </a:extLst>
          </p:cNvPr>
          <p:cNvSpPr>
            <a:spLocks noGrp="1"/>
          </p:cNvSpPr>
          <p:nvPr>
            <p:ph type="title"/>
          </p:nvPr>
        </p:nvSpPr>
        <p:spPr/>
        <p:txBody>
          <a:bodyPr/>
          <a:lstStyle/>
          <a:p>
            <a:r>
              <a:rPr lang="en-US" dirty="0"/>
              <a:t>INTRODUCTION </a:t>
            </a:r>
            <a:endParaRPr lang="en-IN" dirty="0"/>
          </a:p>
        </p:txBody>
      </p:sp>
      <p:sp>
        <p:nvSpPr>
          <p:cNvPr id="3" name="Content Placeholder 2">
            <a:extLst>
              <a:ext uri="{FF2B5EF4-FFF2-40B4-BE49-F238E27FC236}">
                <a16:creationId xmlns:a16="http://schemas.microsoft.com/office/drawing/2014/main" id="{9BA41693-C2D3-DDCB-847A-EAFC1C176116}"/>
              </a:ext>
            </a:extLst>
          </p:cNvPr>
          <p:cNvSpPr>
            <a:spLocks noGrp="1"/>
          </p:cNvSpPr>
          <p:nvPr>
            <p:ph idx="1"/>
          </p:nvPr>
        </p:nvSpPr>
        <p:spPr>
          <a:xfrm>
            <a:off x="685800" y="1963882"/>
            <a:ext cx="10820400" cy="4254803"/>
          </a:xfrm>
        </p:spPr>
        <p:txBody>
          <a:bodyPr/>
          <a:lstStyle/>
          <a:p>
            <a:pPr marL="342900" lvl="0" indent="-342900">
              <a:spcBef>
                <a:spcPts val="380"/>
              </a:spcBef>
              <a:buFont typeface="Symbol" panose="05050102010706020507" pitchFamily="18" charset="2"/>
              <a:buChar char=""/>
            </a:pPr>
            <a:endParaRPr lang="en-US" sz="2000" dirty="0">
              <a:effectLst/>
              <a:latin typeface="Times New Roman" panose="02020603050405020304" pitchFamily="18" charset="0"/>
              <a:ea typeface="Times New Roman" panose="02020603050405020304" pitchFamily="18" charset="0"/>
            </a:endParaRPr>
          </a:p>
          <a:p>
            <a:pPr marL="342900" lvl="0" indent="-342900">
              <a:spcBef>
                <a:spcPts val="38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This SQL project involves simulating bank transaction system by creating pseudo accounts for colleagues and designing a structural database.</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8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Key operations were creating multiple tables which stores diverse set of data such as account detail, customer profile, etc.</a:t>
            </a:r>
            <a:endParaRPr lang="en-IN" sz="2000" dirty="0">
              <a:effectLst/>
              <a:latin typeface="Times New Roman" panose="02020603050405020304" pitchFamily="18" charset="0"/>
              <a:ea typeface="Times New Roman" panose="02020603050405020304" pitchFamily="18" charset="0"/>
            </a:endParaRPr>
          </a:p>
          <a:p>
            <a:pPr marL="342900" lvl="0" indent="-342900">
              <a:spcBef>
                <a:spcPts val="38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Relations were established between the data using primary and foreign key to ensure data integrity. The queries were performed to analyze transaction pattern, customer summaries, etc. This project demonstrated database and efficient data handling</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507631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AEB04-BA5F-7ED6-A388-E8AD4AB18017}"/>
              </a:ext>
            </a:extLst>
          </p:cNvPr>
          <p:cNvSpPr>
            <a:spLocks noGrp="1"/>
          </p:cNvSpPr>
          <p:nvPr>
            <p:ph type="title"/>
          </p:nvPr>
        </p:nvSpPr>
        <p:spPr/>
        <p:txBody>
          <a:bodyPr/>
          <a:lstStyle/>
          <a:p>
            <a:r>
              <a:rPr lang="en-IN" dirty="0"/>
              <a:t>Creating the Database</a:t>
            </a:r>
          </a:p>
        </p:txBody>
      </p:sp>
      <p:sp>
        <p:nvSpPr>
          <p:cNvPr id="3" name="Content Placeholder 2">
            <a:extLst>
              <a:ext uri="{FF2B5EF4-FFF2-40B4-BE49-F238E27FC236}">
                <a16:creationId xmlns:a16="http://schemas.microsoft.com/office/drawing/2014/main" id="{31B115ED-2DC9-0D0B-6716-E30AB678E4E8}"/>
              </a:ext>
            </a:extLst>
          </p:cNvPr>
          <p:cNvSpPr>
            <a:spLocks noGrp="1"/>
          </p:cNvSpPr>
          <p:nvPr>
            <p:ph idx="1"/>
          </p:nvPr>
        </p:nvSpPr>
        <p:spPr/>
        <p:txBody>
          <a:bodyPr/>
          <a:lstStyle/>
          <a:p>
            <a:r>
              <a:rPr lang="en-US" dirty="0"/>
              <a:t>Before creating the tables, you need to create a database.</a:t>
            </a:r>
          </a:p>
          <a:p>
            <a:r>
              <a:rPr lang="en-US" dirty="0"/>
              <a:t>Query Used:</a:t>
            </a:r>
          </a:p>
          <a:p>
            <a:r>
              <a:rPr lang="en-US" dirty="0"/>
              <a:t>CREATE DATABASE bank;</a:t>
            </a:r>
          </a:p>
          <a:p>
            <a:r>
              <a:rPr lang="en-US" dirty="0"/>
              <a:t>USE bank;</a:t>
            </a:r>
          </a:p>
          <a:p>
            <a:endParaRPr lang="en-IN" dirty="0"/>
          </a:p>
        </p:txBody>
      </p:sp>
    </p:spTree>
    <p:extLst>
      <p:ext uri="{BB962C8B-B14F-4D97-AF65-F5344CB8AC3E}">
        <p14:creationId xmlns:p14="http://schemas.microsoft.com/office/powerpoint/2010/main" val="3649336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F1D86-5B54-7BCA-7ECE-21D8E2853F6F}"/>
              </a:ext>
            </a:extLst>
          </p:cNvPr>
          <p:cNvSpPr>
            <a:spLocks noGrp="1"/>
          </p:cNvSpPr>
          <p:nvPr>
            <p:ph type="title"/>
          </p:nvPr>
        </p:nvSpPr>
        <p:spPr>
          <a:xfrm>
            <a:off x="1295402" y="1434308"/>
            <a:ext cx="9601196" cy="1303867"/>
          </a:xfrm>
        </p:spPr>
        <p:txBody>
          <a:bodyPr>
            <a:normAutofit/>
          </a:bodyPr>
          <a:lstStyle/>
          <a:p>
            <a:r>
              <a:rPr lang="en-US" dirty="0"/>
              <a:t>Creating the account_info Table</a:t>
            </a:r>
            <a:endParaRPr lang="en-IN" dirty="0"/>
          </a:p>
        </p:txBody>
      </p:sp>
      <p:sp>
        <p:nvSpPr>
          <p:cNvPr id="3" name="Content Placeholder 2">
            <a:extLst>
              <a:ext uri="{FF2B5EF4-FFF2-40B4-BE49-F238E27FC236}">
                <a16:creationId xmlns:a16="http://schemas.microsoft.com/office/drawing/2014/main" id="{C8D61851-B36D-037E-4C68-95531E57A4A2}"/>
              </a:ext>
            </a:extLst>
          </p:cNvPr>
          <p:cNvSpPr>
            <a:spLocks noGrp="1"/>
          </p:cNvSpPr>
          <p:nvPr>
            <p:ph idx="1"/>
          </p:nvPr>
        </p:nvSpPr>
        <p:spPr>
          <a:xfrm>
            <a:off x="1064289" y="3923508"/>
            <a:ext cx="9601196" cy="3318936"/>
          </a:xfrm>
        </p:spPr>
        <p:txBody>
          <a:bodyPr/>
          <a:lstStyle/>
          <a:p>
            <a:r>
              <a:rPr lang="en-IN" sz="1600" dirty="0"/>
              <a:t>Query Used:</a:t>
            </a:r>
          </a:p>
          <a:p>
            <a:r>
              <a:rPr lang="en-IN" sz="1600" dirty="0"/>
              <a:t>CREATE TABLE </a:t>
            </a:r>
            <a:r>
              <a:rPr lang="en-IN" sz="1600" dirty="0" err="1"/>
              <a:t>account_info</a:t>
            </a:r>
            <a:r>
              <a:rPr lang="en-IN" sz="1600" dirty="0"/>
              <a:t> (    </a:t>
            </a:r>
            <a:r>
              <a:rPr lang="en-IN" sz="1600" dirty="0" err="1"/>
              <a:t>account_number</a:t>
            </a:r>
            <a:r>
              <a:rPr lang="en-IN" sz="1600" dirty="0"/>
              <a:t> VARCHAR(20) PRIMARY KEY,    </a:t>
            </a:r>
            <a:r>
              <a:rPr lang="en-IN" sz="1600" dirty="0" err="1"/>
              <a:t>customer_id</a:t>
            </a:r>
            <a:r>
              <a:rPr lang="en-IN" sz="1600" dirty="0"/>
              <a:t> VARCHAR(10),    </a:t>
            </a:r>
            <a:r>
              <a:rPr lang="en-IN" sz="1600" dirty="0" err="1"/>
              <a:t>account_type</a:t>
            </a:r>
            <a:r>
              <a:rPr lang="en-IN" sz="1600" dirty="0"/>
              <a:t> VARCHAR(20),    balance DECIMAL(15, 2),    </a:t>
            </a:r>
            <a:r>
              <a:rPr lang="en-IN" sz="1600" dirty="0" err="1"/>
              <a:t>ifsc_code</a:t>
            </a:r>
            <a:r>
              <a:rPr lang="en-IN" sz="1600" dirty="0"/>
              <a:t> VARCHAR(15),  FOREIGN KEY (</a:t>
            </a:r>
            <a:r>
              <a:rPr lang="en-IN" sz="1600" dirty="0" err="1"/>
              <a:t>customer_id</a:t>
            </a:r>
            <a:r>
              <a:rPr lang="en-IN" sz="1600" dirty="0"/>
              <a:t>) REFERENCES customers(</a:t>
            </a:r>
            <a:r>
              <a:rPr lang="en-IN" sz="1600" dirty="0" err="1"/>
              <a:t>customer_id</a:t>
            </a:r>
            <a:r>
              <a:rPr lang="en-IN" sz="1600" dirty="0"/>
              <a:t>),</a:t>
            </a:r>
          </a:p>
          <a:p>
            <a:pPr marL="0" indent="0">
              <a:buNone/>
            </a:pPr>
            <a:r>
              <a:rPr lang="en-IN" sz="1600" dirty="0"/>
              <a:t>    FOREIGN KEY (</a:t>
            </a:r>
            <a:r>
              <a:rPr lang="en-IN" sz="1600" dirty="0" err="1"/>
              <a:t>ifsc_code</a:t>
            </a:r>
            <a:r>
              <a:rPr lang="en-IN" sz="1600" dirty="0"/>
              <a:t>) REFERENCES                                                                                                                          </a:t>
            </a:r>
          </a:p>
          <a:p>
            <a:pPr marL="0" indent="0">
              <a:buNone/>
            </a:pPr>
            <a:r>
              <a:rPr lang="en-IN" sz="1600" dirty="0"/>
              <a:t>    </a:t>
            </a:r>
            <a:r>
              <a:rPr lang="en-IN" sz="1600" dirty="0" err="1"/>
              <a:t>bank_info</a:t>
            </a:r>
            <a:r>
              <a:rPr lang="en-IN" sz="1600" dirty="0"/>
              <a:t>(</a:t>
            </a:r>
            <a:r>
              <a:rPr lang="en-IN" sz="1600" dirty="0" err="1"/>
              <a:t>ifsc_code</a:t>
            </a:r>
            <a:r>
              <a:rPr lang="en-IN" sz="1600" dirty="0"/>
              <a:t>));</a:t>
            </a:r>
          </a:p>
          <a:p>
            <a:endParaRPr lang="en-IN" dirty="0"/>
          </a:p>
        </p:txBody>
      </p:sp>
      <p:pic>
        <p:nvPicPr>
          <p:cNvPr id="5" name="Picture 4">
            <a:extLst>
              <a:ext uri="{FF2B5EF4-FFF2-40B4-BE49-F238E27FC236}">
                <a16:creationId xmlns:a16="http://schemas.microsoft.com/office/drawing/2014/main" id="{E35D0FD2-7588-F33F-B997-1CC689659B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0422" y="2491781"/>
            <a:ext cx="10631156" cy="1303867"/>
          </a:xfrm>
          <a:prstGeom prst="rect">
            <a:avLst/>
          </a:prstGeom>
        </p:spPr>
      </p:pic>
    </p:spTree>
    <p:extLst>
      <p:ext uri="{BB962C8B-B14F-4D97-AF65-F5344CB8AC3E}">
        <p14:creationId xmlns:p14="http://schemas.microsoft.com/office/powerpoint/2010/main" val="125834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A05E50-5F9E-C87A-98EE-5DE2FB49A9B4}"/>
              </a:ext>
            </a:extLst>
          </p:cNvPr>
          <p:cNvSpPr>
            <a:spLocks noGrp="1"/>
          </p:cNvSpPr>
          <p:nvPr>
            <p:ph type="body" sz="half" idx="2"/>
          </p:nvPr>
        </p:nvSpPr>
        <p:spPr>
          <a:xfrm>
            <a:off x="1304202" y="4686299"/>
            <a:ext cx="9949153" cy="935182"/>
          </a:xfrm>
        </p:spPr>
        <p:txBody>
          <a:bodyPr>
            <a:normAutofit fontScale="85000" lnSpcReduction="10000"/>
          </a:bodyPr>
          <a:lstStyle/>
          <a:p>
            <a:pPr marL="285750" indent="-285750">
              <a:buFont typeface="Arial" panose="020B0604020202020204" pitchFamily="34" charset="0"/>
              <a:buChar char="•"/>
            </a:pPr>
            <a:r>
              <a:rPr lang="en-US" sz="2600" b="1" dirty="0"/>
              <a:t>here is the entry query that I performed to create this table named account_info</a:t>
            </a:r>
          </a:p>
          <a:p>
            <a:pPr marL="285750" indent="-285750">
              <a:buFont typeface="Arial" panose="020B0604020202020204" pitchFamily="34" charset="0"/>
              <a:buChar char="•"/>
            </a:pPr>
            <a:r>
              <a:rPr lang="en-US" sz="2600" b="1" dirty="0"/>
              <a:t>Then there is the insert query which I used to enter data into the given table   </a:t>
            </a:r>
          </a:p>
          <a:p>
            <a:pPr marL="285750" indent="-285750">
              <a:buFont typeface="Arial" panose="020B0604020202020204" pitchFamily="34" charset="0"/>
              <a:buChar char="•"/>
            </a:pPr>
            <a:endParaRPr lang="en-IN" dirty="0"/>
          </a:p>
        </p:txBody>
      </p:sp>
      <p:pic>
        <p:nvPicPr>
          <p:cNvPr id="5" name="Content Placeholder 4">
            <a:extLst>
              <a:ext uri="{FF2B5EF4-FFF2-40B4-BE49-F238E27FC236}">
                <a16:creationId xmlns:a16="http://schemas.microsoft.com/office/drawing/2014/main" id="{4001C506-CB4E-3BAF-7D4B-EAD9FCE5AF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900" y="1357362"/>
            <a:ext cx="10744200" cy="2788611"/>
          </a:xfrm>
          <a:prstGeom prst="rect">
            <a:avLst/>
          </a:prstGeom>
        </p:spPr>
      </p:pic>
    </p:spTree>
    <p:extLst>
      <p:ext uri="{BB962C8B-B14F-4D97-AF65-F5344CB8AC3E}">
        <p14:creationId xmlns:p14="http://schemas.microsoft.com/office/powerpoint/2010/main" val="1114589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FBC1-1725-FCA9-1197-09E1D1388EDE}"/>
              </a:ext>
            </a:extLst>
          </p:cNvPr>
          <p:cNvSpPr>
            <a:spLocks noGrp="1"/>
          </p:cNvSpPr>
          <p:nvPr>
            <p:ph type="title"/>
          </p:nvPr>
        </p:nvSpPr>
        <p:spPr>
          <a:xfrm>
            <a:off x="1762993" y="3975731"/>
            <a:ext cx="9601196" cy="1303867"/>
          </a:xfrm>
        </p:spPr>
        <p:txBody>
          <a:bodyPr>
            <a:normAutofit/>
          </a:bodyPr>
          <a:lstStyle/>
          <a:p>
            <a:pPr marL="171450" indent="-171450">
              <a:buFont typeface="Arial" panose="020B0604020202020204" pitchFamily="34" charset="0"/>
              <a:buChar char="•"/>
            </a:pPr>
            <a:r>
              <a:rPr lang="en-US" sz="2000" b="1" dirty="0"/>
              <a:t>Using alter table add constraint command to declare ifsc_code as foreign key that references on bank_info</a:t>
            </a:r>
            <a:endParaRPr lang="en-IN" sz="2000" b="1" dirty="0"/>
          </a:p>
        </p:txBody>
      </p:sp>
      <p:pic>
        <p:nvPicPr>
          <p:cNvPr id="9" name="Content Placeholder 8">
            <a:extLst>
              <a:ext uri="{FF2B5EF4-FFF2-40B4-BE49-F238E27FC236}">
                <a16:creationId xmlns:a16="http://schemas.microsoft.com/office/drawing/2014/main" id="{A93BC941-EAEB-CB64-8C54-D3E393D679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9482" y="2102569"/>
            <a:ext cx="9847118" cy="1873162"/>
          </a:xfrm>
        </p:spPr>
      </p:pic>
    </p:spTree>
    <p:extLst>
      <p:ext uri="{BB962C8B-B14F-4D97-AF65-F5344CB8AC3E}">
        <p14:creationId xmlns:p14="http://schemas.microsoft.com/office/powerpoint/2010/main" val="3764054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04D4-C10A-40B4-5A3A-58E2BFAE520F}"/>
              </a:ext>
            </a:extLst>
          </p:cNvPr>
          <p:cNvSpPr>
            <a:spLocks noGrp="1"/>
          </p:cNvSpPr>
          <p:nvPr>
            <p:ph type="title"/>
          </p:nvPr>
        </p:nvSpPr>
        <p:spPr>
          <a:xfrm>
            <a:off x="1295401" y="330198"/>
            <a:ext cx="9601196" cy="1303867"/>
          </a:xfrm>
        </p:spPr>
        <p:txBody>
          <a:bodyPr>
            <a:normAutofit/>
          </a:bodyPr>
          <a:lstStyle/>
          <a:p>
            <a:r>
              <a:rPr lang="en-US" sz="3200" u="sng" dirty="0"/>
              <a:t>Creating the bank_info Table</a:t>
            </a:r>
            <a:endParaRPr lang="en-IN" sz="3200" u="sng" dirty="0"/>
          </a:p>
        </p:txBody>
      </p:sp>
      <p:sp>
        <p:nvSpPr>
          <p:cNvPr id="3" name="Content Placeholder 2">
            <a:extLst>
              <a:ext uri="{FF2B5EF4-FFF2-40B4-BE49-F238E27FC236}">
                <a16:creationId xmlns:a16="http://schemas.microsoft.com/office/drawing/2014/main" id="{4116839D-FFAA-ACD9-24B2-A92FA61FE690}"/>
              </a:ext>
            </a:extLst>
          </p:cNvPr>
          <p:cNvSpPr>
            <a:spLocks noGrp="1"/>
          </p:cNvSpPr>
          <p:nvPr>
            <p:ph idx="1"/>
          </p:nvPr>
        </p:nvSpPr>
        <p:spPr>
          <a:xfrm>
            <a:off x="1295401" y="1190248"/>
            <a:ext cx="9601196" cy="3318936"/>
          </a:xfrm>
        </p:spPr>
        <p:txBody>
          <a:bodyPr/>
          <a:lstStyle/>
          <a:p>
            <a:r>
              <a:rPr lang="en-US" dirty="0"/>
              <a:t>Query Used:</a:t>
            </a:r>
          </a:p>
          <a:p>
            <a:r>
              <a:rPr lang="en-US" dirty="0"/>
              <a:t>CREATE TABLE bank_info ( ifsc_code VARCHAR(15) PRIMARY KEY, </a:t>
            </a:r>
            <a:r>
              <a:rPr lang="en-US" dirty="0" err="1"/>
              <a:t>bank_name</a:t>
            </a:r>
            <a:r>
              <a:rPr lang="en-US" dirty="0"/>
              <a:t> VARCHAR(25), </a:t>
            </a:r>
            <a:r>
              <a:rPr lang="en-US" dirty="0" err="1"/>
              <a:t>branch_name</a:t>
            </a:r>
            <a:r>
              <a:rPr lang="en-US" dirty="0"/>
              <a:t> VARCHAR(25));</a:t>
            </a:r>
          </a:p>
          <a:p>
            <a:endParaRPr lang="en-IN" dirty="0"/>
          </a:p>
        </p:txBody>
      </p:sp>
      <p:pic>
        <p:nvPicPr>
          <p:cNvPr id="4" name="Content Placeholder 4">
            <a:extLst>
              <a:ext uri="{FF2B5EF4-FFF2-40B4-BE49-F238E27FC236}">
                <a16:creationId xmlns:a16="http://schemas.microsoft.com/office/drawing/2014/main" id="{3FA0DA8A-8DB7-B7B0-CDDE-BD7C23B08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76" y="2563762"/>
            <a:ext cx="10692246" cy="2882412"/>
          </a:xfrm>
          <a:prstGeom prst="rect">
            <a:avLst/>
          </a:prstGeom>
        </p:spPr>
      </p:pic>
    </p:spTree>
    <p:extLst>
      <p:ext uri="{BB962C8B-B14F-4D97-AF65-F5344CB8AC3E}">
        <p14:creationId xmlns:p14="http://schemas.microsoft.com/office/powerpoint/2010/main" val="149483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94E46-9D68-6971-04E7-68DDE02E12B5}"/>
              </a:ext>
            </a:extLst>
          </p:cNvPr>
          <p:cNvSpPr>
            <a:spLocks noGrp="1"/>
          </p:cNvSpPr>
          <p:nvPr>
            <p:ph type="title"/>
          </p:nvPr>
        </p:nvSpPr>
        <p:spPr>
          <a:xfrm>
            <a:off x="1669027" y="4816711"/>
            <a:ext cx="9601196" cy="1303867"/>
          </a:xfrm>
        </p:spPr>
        <p:txBody>
          <a:bodyPr>
            <a:normAutofit/>
          </a:bodyPr>
          <a:lstStyle/>
          <a:p>
            <a:pPr marL="571500" indent="-571500">
              <a:buFont typeface="Arial" panose="020B0604020202020204" pitchFamily="34" charset="0"/>
              <a:buChar char="•"/>
            </a:pPr>
            <a:r>
              <a:rPr lang="en-US" sz="2400" b="1" dirty="0"/>
              <a:t>Insert command to enter the data in bank_info  table</a:t>
            </a:r>
            <a:endParaRPr lang="en-IN" sz="2400" dirty="0"/>
          </a:p>
        </p:txBody>
      </p:sp>
      <p:pic>
        <p:nvPicPr>
          <p:cNvPr id="5" name="Content Placeholder 4">
            <a:extLst>
              <a:ext uri="{FF2B5EF4-FFF2-40B4-BE49-F238E27FC236}">
                <a16:creationId xmlns:a16="http://schemas.microsoft.com/office/drawing/2014/main" id="{43662B71-4BED-C1EC-35BE-1F1C4C1B8B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1664" y="1509251"/>
            <a:ext cx="10628671" cy="3135392"/>
          </a:xfrm>
        </p:spPr>
      </p:pic>
    </p:spTree>
    <p:extLst>
      <p:ext uri="{BB962C8B-B14F-4D97-AF65-F5344CB8AC3E}">
        <p14:creationId xmlns:p14="http://schemas.microsoft.com/office/powerpoint/2010/main" val="1750108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F29F-8B87-D633-8541-95A7030788FA}"/>
              </a:ext>
            </a:extLst>
          </p:cNvPr>
          <p:cNvSpPr>
            <a:spLocks noGrp="1"/>
          </p:cNvSpPr>
          <p:nvPr>
            <p:ph type="title"/>
          </p:nvPr>
        </p:nvSpPr>
        <p:spPr>
          <a:xfrm>
            <a:off x="1295401" y="664494"/>
            <a:ext cx="9601196" cy="1303867"/>
          </a:xfrm>
        </p:spPr>
        <p:txBody>
          <a:bodyPr/>
          <a:lstStyle/>
          <a:p>
            <a:r>
              <a:rPr lang="en-IN" u="sng" dirty="0"/>
              <a:t>Creating the customers Table</a:t>
            </a:r>
          </a:p>
        </p:txBody>
      </p:sp>
      <p:sp>
        <p:nvSpPr>
          <p:cNvPr id="3" name="Content Placeholder 2">
            <a:extLst>
              <a:ext uri="{FF2B5EF4-FFF2-40B4-BE49-F238E27FC236}">
                <a16:creationId xmlns:a16="http://schemas.microsoft.com/office/drawing/2014/main" id="{2DF47737-23BC-C565-77C6-F7BB6AB66BE4}"/>
              </a:ext>
            </a:extLst>
          </p:cNvPr>
          <p:cNvSpPr>
            <a:spLocks noGrp="1"/>
          </p:cNvSpPr>
          <p:nvPr>
            <p:ph idx="1"/>
          </p:nvPr>
        </p:nvSpPr>
        <p:spPr>
          <a:xfrm>
            <a:off x="1295401" y="3854789"/>
            <a:ext cx="9601196" cy="3318936"/>
          </a:xfrm>
        </p:spPr>
        <p:txBody>
          <a:bodyPr>
            <a:normAutofit/>
          </a:bodyPr>
          <a:lstStyle/>
          <a:p>
            <a:r>
              <a:rPr lang="en-IN" sz="1800" dirty="0"/>
              <a:t>Query Used:</a:t>
            </a:r>
          </a:p>
          <a:p>
            <a:r>
              <a:rPr lang="en-US" sz="1800" dirty="0"/>
              <a:t>CREATE TABLE customers (customer_id VARCHAR(10) PRIMARY KEY,  customer_name VARCHAR(50),  dob DATE,   guardian_name VARCHAR(50),    address VARCHAR(100),   phone_number VARCHAR(15),  email VARCHAR(50),</a:t>
            </a:r>
            <a:r>
              <a:rPr lang="en-IN" sz="1800" dirty="0"/>
              <a:t> gender CHAR(1), marital_status VARCHAR(10),   id_proof VARCHAR(20), nationality VARCHAR(30));</a:t>
            </a:r>
          </a:p>
          <a:p>
            <a:endParaRPr lang="en-US" sz="1800" dirty="0"/>
          </a:p>
          <a:p>
            <a:pPr marL="0" indent="0">
              <a:buNone/>
            </a:pPr>
            <a:endParaRPr lang="en-IN" dirty="0"/>
          </a:p>
        </p:txBody>
      </p:sp>
      <p:pic>
        <p:nvPicPr>
          <p:cNvPr id="4" name="Content Placeholder 4">
            <a:extLst>
              <a:ext uri="{FF2B5EF4-FFF2-40B4-BE49-F238E27FC236}">
                <a16:creationId xmlns:a16="http://schemas.microsoft.com/office/drawing/2014/main" id="{1FC2F16F-6D50-81FA-E112-30856942E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658" y="2249810"/>
            <a:ext cx="10650682" cy="1466784"/>
          </a:xfrm>
          <a:prstGeom prst="rect">
            <a:avLst/>
          </a:prstGeom>
        </p:spPr>
      </p:pic>
    </p:spTree>
    <p:extLst>
      <p:ext uri="{BB962C8B-B14F-4D97-AF65-F5344CB8AC3E}">
        <p14:creationId xmlns:p14="http://schemas.microsoft.com/office/powerpoint/2010/main" val="179120026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1677</TotalTime>
  <Words>714</Words>
  <Application>Microsoft Office PowerPoint</Application>
  <PresentationFormat>Widescreen</PresentationFormat>
  <Paragraphs>61</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Garamond</vt:lpstr>
      <vt:lpstr>Symbol</vt:lpstr>
      <vt:lpstr>Times New Roman</vt:lpstr>
      <vt:lpstr>Organic</vt:lpstr>
      <vt:lpstr> Bank Database</vt:lpstr>
      <vt:lpstr>INTRODUCTION </vt:lpstr>
      <vt:lpstr>Creating the Database</vt:lpstr>
      <vt:lpstr>Creating the account_info Table</vt:lpstr>
      <vt:lpstr>PowerPoint Presentation</vt:lpstr>
      <vt:lpstr>Using alter table add constraint command to declare ifsc_code as foreign key that references on bank_info</vt:lpstr>
      <vt:lpstr>Creating the bank_info Table</vt:lpstr>
      <vt:lpstr>Insert command to enter the data in bank_info  table</vt:lpstr>
      <vt:lpstr>Creating the customers Table</vt:lpstr>
      <vt:lpstr>Insert command to enter the data of customers in to the table</vt:lpstr>
      <vt:lpstr>Creating c_r_t table </vt:lpstr>
      <vt:lpstr>Insert command to enter the data in c_r_t table</vt:lpstr>
      <vt:lpstr>Query performed to retrieve the required date from the bank database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tpundir.27@gmail.com</dc:creator>
  <cp:lastModifiedBy>tpundir.27@gmail.com</cp:lastModifiedBy>
  <cp:revision>3</cp:revision>
  <dcterms:created xsi:type="dcterms:W3CDTF">2025-01-18T08:04:19Z</dcterms:created>
  <dcterms:modified xsi:type="dcterms:W3CDTF">2025-01-21T14:56:51Z</dcterms:modified>
</cp:coreProperties>
</file>