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5" r:id="rId2"/>
    <p:sldId id="286" r:id="rId3"/>
    <p:sldId id="276" r:id="rId4"/>
    <p:sldId id="270" r:id="rId5"/>
    <p:sldId id="287" r:id="rId6"/>
    <p:sldId id="277" r:id="rId7"/>
    <p:sldId id="278" r:id="rId8"/>
    <p:sldId id="279" r:id="rId9"/>
    <p:sldId id="283" r:id="rId10"/>
    <p:sldId id="284"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varScale="1">
        <p:scale>
          <a:sx n="82" d="100"/>
          <a:sy n="82" d="100"/>
        </p:scale>
        <p:origin x="1987" y="6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08-05-2023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731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researchgate.com/FERS" TargetMode="External"/><Relationship Id="rId4" Type="http://schemas.openxmlformats.org/officeDocument/2006/relationships/hyperlink" Target="http://www.tutorialspoint.com/facial/syste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a:ea typeface="Droid Sans Fallback"/>
                <a:cs typeface="Times New Roman" pitchFamily="18" charset="0"/>
              </a:rPr>
              <a:t>FACIAL EXPRESSION DETECTION SYSTEM </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DD/MM/YYYY</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1200329"/>
          </a:xfrm>
          <a:prstGeom prst="rect">
            <a:avLst/>
          </a:prstGeom>
        </p:spPr>
        <p:txBody>
          <a:bodyPr>
            <a:spAutoFit/>
          </a:bodyPr>
          <a:lstStyle/>
          <a:p>
            <a:pPr lvl="0" algn="ctr" eaLnBrk="0" fontAlgn="base" hangingPunct="0">
              <a:spcBef>
                <a:spcPct val="0"/>
              </a:spcBef>
              <a:spcAft>
                <a:spcPct val="0"/>
              </a:spcAft>
            </a:pPr>
            <a:r>
              <a:rPr lang="en-US" dirty="0" err="1">
                <a:solidFill>
                  <a:srgbClr val="0033CC"/>
                </a:solidFill>
                <a:latin typeface="Calibri" pitchFamily="34" charset="0"/>
                <a:ea typeface="Droid Sans Fallback"/>
                <a:cs typeface="Times New Roman" pitchFamily="18" charset="0"/>
              </a:rPr>
              <a:t>Aashna</a:t>
            </a:r>
            <a:r>
              <a:rPr lang="en-US" dirty="0">
                <a:solidFill>
                  <a:srgbClr val="0033CC"/>
                </a:solidFill>
                <a:latin typeface="Calibri" pitchFamily="34" charset="0"/>
                <a:ea typeface="Droid Sans Fallback"/>
                <a:cs typeface="Times New Roman" pitchFamily="18" charset="0"/>
              </a:rPr>
              <a:t> </a:t>
            </a:r>
            <a:r>
              <a:rPr lang="en-US" dirty="0" err="1">
                <a:solidFill>
                  <a:srgbClr val="0033CC"/>
                </a:solidFill>
                <a:latin typeface="Calibri" pitchFamily="34" charset="0"/>
                <a:ea typeface="Droid Sans Fallback"/>
                <a:cs typeface="Times New Roman" pitchFamily="18" charset="0"/>
              </a:rPr>
              <a:t>ali</a:t>
            </a:r>
            <a:r>
              <a:rPr lang="en-US" dirty="0">
                <a:solidFill>
                  <a:srgbClr val="0033CC"/>
                </a:solidFill>
                <a:latin typeface="Calibri" pitchFamily="34" charset="0"/>
                <a:ea typeface="Droid Sans Fallback"/>
                <a:cs typeface="Times New Roman" pitchFamily="18" charset="0"/>
              </a:rPr>
              <a:t> (TCA20560001)</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Ritik Gupta (TCA2056019)</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Tushar Agarwal (TCA2056024)</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Sandeep </a:t>
            </a:r>
            <a:r>
              <a:rPr lang="en-US" dirty="0" err="1">
                <a:solidFill>
                  <a:srgbClr val="0033CC"/>
                </a:solidFill>
                <a:latin typeface="Calibri" pitchFamily="34" charset="0"/>
                <a:cs typeface="Times New Roman" pitchFamily="18" charset="0"/>
              </a:rPr>
              <a:t>sharma</a:t>
            </a:r>
            <a:r>
              <a:rPr lang="en-US" dirty="0">
                <a:solidFill>
                  <a:srgbClr val="0033CC"/>
                </a:solidFill>
                <a:latin typeface="Calibri" pitchFamily="34" charset="0"/>
                <a:cs typeface="Times New Roman" pitchFamily="18" charset="0"/>
              </a:rPr>
              <a:t>(TCA2056021)</a:t>
            </a: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646331"/>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Mr. Arshad Ali</a:t>
            </a:r>
            <a:endParaRPr lang="en-US" dirty="0">
              <a:solidFill>
                <a:srgbClr val="0033CC"/>
              </a:solidFill>
              <a:latin typeface="Arial" pitchFamily="34" charset="0"/>
              <a:cs typeface="Arial" pitchFamily="34" charset="0"/>
            </a:endParaRP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Course Name (Course Code)</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a:t>
            </a:r>
            <a:r>
              <a:rPr lang="en-US" sz="2000" b="1" dirty="0">
                <a:solidFill>
                  <a:srgbClr val="FF0000"/>
                </a:solidFill>
                <a:latin typeface="Calibri" pitchFamily="34" charset="0"/>
                <a:ea typeface="Droid Sans Fallback"/>
                <a:cs typeface="Times New Roman" pitchFamily="18" charset="0"/>
              </a:rPr>
              <a:t>BCA(CTIS)3</a:t>
            </a:r>
            <a:r>
              <a:rPr lang="en-US" sz="2000" b="1" baseline="30000" dirty="0">
                <a:solidFill>
                  <a:srgbClr val="FF0000"/>
                </a:solidFill>
                <a:latin typeface="Calibri" pitchFamily="34" charset="0"/>
                <a:ea typeface="Droid Sans Fallback"/>
                <a:cs typeface="Times New Roman" pitchFamily="18" charset="0"/>
              </a:rPr>
              <a:t>rd</a:t>
            </a:r>
            <a:r>
              <a:rPr lang="en-US" sz="2000" b="1" dirty="0">
                <a:solidFill>
                  <a:srgbClr val="FF0000"/>
                </a:solidFill>
                <a:latin typeface="Calibri" pitchFamily="34" charset="0"/>
                <a:ea typeface="Droid Sans Fallback"/>
                <a:cs typeface="Times New Roman" pitchFamily="18" charset="0"/>
              </a:rPr>
              <a:t> year</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
        <p:nvSpPr>
          <p:cNvPr id="6" name="TextBox 5">
            <a:extLst>
              <a:ext uri="{FF2B5EF4-FFF2-40B4-BE49-F238E27FC236}">
                <a16:creationId xmlns:a16="http://schemas.microsoft.com/office/drawing/2014/main" id="{E55355D3-A73A-3165-FC30-CEB41DCD0945}"/>
              </a:ext>
            </a:extLst>
          </p:cNvPr>
          <p:cNvSpPr txBox="1"/>
          <p:nvPr/>
        </p:nvSpPr>
        <p:spPr>
          <a:xfrm>
            <a:off x="30976" y="1241160"/>
            <a:ext cx="8945950" cy="461665"/>
          </a:xfrm>
          <a:prstGeom prst="rect">
            <a:avLst/>
          </a:prstGeom>
          <a:noFill/>
        </p:spPr>
        <p:txBody>
          <a:bodyPr wrap="square" rtlCol="0">
            <a:spAutoFit/>
          </a:bodyPr>
          <a:lstStyle/>
          <a:p>
            <a:pPr algn="ctr"/>
            <a:r>
              <a:rPr lang="en-US" sz="2400" b="1" u="sng" dirty="0"/>
              <a:t>REFERENCES</a:t>
            </a:r>
            <a:endParaRPr lang="en-IN" sz="2400" b="1" u="sng" dirty="0"/>
          </a:p>
        </p:txBody>
      </p:sp>
      <p:sp>
        <p:nvSpPr>
          <p:cNvPr id="7" name="TextBox 6">
            <a:extLst>
              <a:ext uri="{FF2B5EF4-FFF2-40B4-BE49-F238E27FC236}">
                <a16:creationId xmlns:a16="http://schemas.microsoft.com/office/drawing/2014/main" id="{82338DF9-A6B0-FAF6-21C9-AA3CAA5D47DA}"/>
              </a:ext>
            </a:extLst>
          </p:cNvPr>
          <p:cNvSpPr txBox="1"/>
          <p:nvPr/>
        </p:nvSpPr>
        <p:spPr>
          <a:xfrm>
            <a:off x="30976" y="2204864"/>
            <a:ext cx="9094486" cy="1200329"/>
          </a:xfrm>
          <a:prstGeom prst="rect">
            <a:avLst/>
          </a:prstGeom>
          <a:noFill/>
        </p:spPr>
        <p:txBody>
          <a:bodyPr wrap="square" rtlCol="0">
            <a:spAutoFit/>
          </a:bodyPr>
          <a:lstStyle/>
          <a:p>
            <a:r>
              <a:rPr lang="en-US" dirty="0">
                <a:hlinkClick r:id="rId4"/>
              </a:rPr>
              <a:t>www.tutorialspoint.com/facial/system</a:t>
            </a:r>
            <a:r>
              <a:rPr lang="en-US" dirty="0"/>
              <a:t> </a:t>
            </a:r>
          </a:p>
          <a:p>
            <a:endParaRPr lang="en-IN" dirty="0"/>
          </a:p>
          <a:p>
            <a:r>
              <a:rPr lang="en-IN" dirty="0">
                <a:hlinkClick r:id="rId5"/>
              </a:rPr>
              <a:t>www.researchgate.com/FERS</a:t>
            </a:r>
            <a:r>
              <a:rPr lang="en-IN" dirty="0"/>
              <a:t> </a:t>
            </a:r>
          </a:p>
          <a:p>
            <a:endParaRPr lang="en-US" dirty="0"/>
          </a:p>
        </p:txBody>
      </p:sp>
    </p:spTree>
    <p:extLst>
      <p:ext uri="{BB962C8B-B14F-4D97-AF65-F5344CB8AC3E}">
        <p14:creationId xmlns:p14="http://schemas.microsoft.com/office/powerpoint/2010/main" val="258564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THANKS</a:t>
            </a:r>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4915385" cy="338554"/>
          </a:xfrm>
          <a:prstGeom prst="rect">
            <a:avLst/>
          </a:prstGeom>
          <a:noFill/>
        </p:spPr>
        <p:txBody>
          <a:bodyPr wrap="none" rtlCol="0">
            <a:spAutoFit/>
          </a:bodyPr>
          <a:lstStyle/>
          <a:p>
            <a:r>
              <a:rPr lang="en-IN" sz="1600" b="1" i="1" dirty="0">
                <a:solidFill>
                  <a:srgbClr val="FFFF00"/>
                </a:solidFill>
              </a:rPr>
              <a:t>Guidelines: Mention Team Names &amp; their role in project</a:t>
            </a: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aphicFrame>
        <p:nvGraphicFramePr>
          <p:cNvPr id="6" name="Table 5"/>
          <p:cNvGraphicFramePr>
            <a:graphicFrameLocks noGrp="1"/>
          </p:cNvGraphicFramePr>
          <p:nvPr>
            <p:extLst>
              <p:ext uri="{D42A27DB-BD31-4B8C-83A1-F6EECF244321}">
                <p14:modId xmlns:p14="http://schemas.microsoft.com/office/powerpoint/2010/main" val="3344037267"/>
              </p:ext>
            </p:extLst>
          </p:nvPr>
        </p:nvGraphicFramePr>
        <p:xfrm>
          <a:off x="107504" y="1102043"/>
          <a:ext cx="8496944" cy="1602816"/>
        </p:xfrm>
        <a:graphic>
          <a:graphicData uri="http://schemas.openxmlformats.org/drawingml/2006/table">
            <a:tbl>
              <a:tblPr firstRow="1" firstCol="1" bandRow="1">
                <a:tableStyleId>{E8B1032C-EA38-4F05-BA0D-38AFFFC7BED3}</a:tableStyleId>
              </a:tblPr>
              <a:tblGrid>
                <a:gridCol w="5568314">
                  <a:extLst>
                    <a:ext uri="{9D8B030D-6E8A-4147-A177-3AD203B41FA5}">
                      <a16:colId xmlns:a16="http://schemas.microsoft.com/office/drawing/2014/main" val="3341467042"/>
                    </a:ext>
                  </a:extLst>
                </a:gridCol>
                <a:gridCol w="2928630">
                  <a:extLst>
                    <a:ext uri="{9D8B030D-6E8A-4147-A177-3AD203B41FA5}">
                      <a16:colId xmlns:a16="http://schemas.microsoft.com/office/drawing/2014/main" val="4186870229"/>
                    </a:ext>
                  </a:extLst>
                </a:gridCol>
              </a:tblGrid>
              <a:tr h="360775">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358680">
                <a:tc>
                  <a:txBody>
                    <a:bodyPr/>
                    <a:lstStyle/>
                    <a:p>
                      <a:pPr>
                        <a:lnSpc>
                          <a:spcPct val="106000"/>
                        </a:lnSpc>
                        <a:spcAft>
                          <a:spcPts val="800"/>
                        </a:spcAft>
                      </a:pPr>
                      <a:r>
                        <a:rPr lang="en-US" sz="1800" dirty="0">
                          <a:effectLst/>
                        </a:rPr>
                        <a:t> AASHNA ALI</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Developer, Testing etc.</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5163912"/>
                  </a:ext>
                </a:extLst>
              </a:tr>
              <a:tr h="453829">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4000564458"/>
                  </a:ext>
                </a:extLst>
              </a:tr>
              <a:tr h="429532">
                <a:tc>
                  <a:txBody>
                    <a:bodyPr/>
                    <a:lstStyle/>
                    <a:p>
                      <a:pPr>
                        <a:lnSpc>
                          <a:spcPct val="106000"/>
                        </a:lnSpc>
                        <a:spcAft>
                          <a:spcPts val="800"/>
                        </a:spcAft>
                      </a:pPr>
                      <a:r>
                        <a:rPr lang="en-US" sz="1800" dirty="0">
                          <a:effectLst/>
                        </a:rPr>
                        <a:t> </a:t>
                      </a:r>
                      <a:r>
                        <a:rPr lang="en-IN" sz="1800" dirty="0">
                          <a:effectLst/>
                        </a:rPr>
                        <a:t>RITIK GUPTA</a:t>
                      </a:r>
                      <a:endParaRPr lang="en-US" sz="1800" dirty="0">
                        <a:effectLst/>
                      </a:endParaRPr>
                    </a:p>
                  </a:txBody>
                  <a:tcPr marL="68580" marR="68580" marT="0" marB="0"/>
                </a:tc>
                <a:tc>
                  <a:txBody>
                    <a:bodyPr/>
                    <a:lstStyle/>
                    <a:p>
                      <a:pPr>
                        <a:lnSpc>
                          <a:spcPct val="106000"/>
                        </a:lnSpc>
                        <a:spcAft>
                          <a:spcPts val="800"/>
                        </a:spcAft>
                      </a:pPr>
                      <a:r>
                        <a:rPr lang="en-US" sz="1800" dirty="0">
                          <a:effectLst/>
                        </a:rPr>
                        <a:t> Researcher.</a:t>
                      </a:r>
                    </a:p>
                  </a:txBody>
                  <a:tcPr marL="68580" marR="68580" marT="0" marB="0"/>
                </a:tc>
                <a:extLst>
                  <a:ext uri="{0D108BD9-81ED-4DB2-BD59-A6C34878D82A}">
                    <a16:rowId xmlns:a16="http://schemas.microsoft.com/office/drawing/2014/main" val="389848289"/>
                  </a:ext>
                </a:extLst>
              </a:tr>
            </a:tbl>
          </a:graphicData>
        </a:graphic>
      </p:graphicFrame>
      <p:graphicFrame>
        <p:nvGraphicFramePr>
          <p:cNvPr id="8" name="Table 7">
            <a:extLst>
              <a:ext uri="{FF2B5EF4-FFF2-40B4-BE49-F238E27FC236}">
                <a16:creationId xmlns:a16="http://schemas.microsoft.com/office/drawing/2014/main" id="{97025145-A193-A41F-D23A-959103288B6B}"/>
              </a:ext>
            </a:extLst>
          </p:cNvPr>
          <p:cNvGraphicFramePr>
            <a:graphicFrameLocks noGrp="1"/>
          </p:cNvGraphicFramePr>
          <p:nvPr>
            <p:extLst>
              <p:ext uri="{D42A27DB-BD31-4B8C-83A1-F6EECF244321}">
                <p14:modId xmlns:p14="http://schemas.microsoft.com/office/powerpoint/2010/main" val="2590408519"/>
              </p:ext>
            </p:extLst>
          </p:nvPr>
        </p:nvGraphicFramePr>
        <p:xfrm>
          <a:off x="107504" y="2723844"/>
          <a:ext cx="8496944" cy="1161809"/>
        </p:xfrm>
        <a:graphic>
          <a:graphicData uri="http://schemas.openxmlformats.org/drawingml/2006/table">
            <a:tbl>
              <a:tblPr firstRow="1" firstCol="1" bandRow="1">
                <a:tableStyleId>{E8B1032C-EA38-4F05-BA0D-38AFFFC7BED3}</a:tableStyleId>
              </a:tblPr>
              <a:tblGrid>
                <a:gridCol w="5568314">
                  <a:extLst>
                    <a:ext uri="{9D8B030D-6E8A-4147-A177-3AD203B41FA5}">
                      <a16:colId xmlns:a16="http://schemas.microsoft.com/office/drawing/2014/main" val="2044928534"/>
                    </a:ext>
                  </a:extLst>
                </a:gridCol>
                <a:gridCol w="2928630">
                  <a:extLst>
                    <a:ext uri="{9D8B030D-6E8A-4147-A177-3AD203B41FA5}">
                      <a16:colId xmlns:a16="http://schemas.microsoft.com/office/drawing/2014/main" val="1824408365"/>
                    </a:ext>
                  </a:extLst>
                </a:gridCol>
              </a:tblGrid>
              <a:tr h="153421">
                <a:tc>
                  <a:txBody>
                    <a:bodyPr/>
                    <a:lstStyle/>
                    <a:p>
                      <a:pPr>
                        <a:lnSpc>
                          <a:spcPct val="106000"/>
                        </a:lnSpc>
                        <a:spcAft>
                          <a:spcPts val="800"/>
                        </a:spcAft>
                      </a:pPr>
                      <a:r>
                        <a:rPr lang="en-US" sz="1800" dirty="0">
                          <a:effectLst/>
                        </a:rPr>
                        <a:t> TUSHAR AGARWAL</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b="0" dirty="0">
                          <a:effectLst/>
                        </a:rPr>
                        <a:t>Developer, Testing etc.</a:t>
                      </a:r>
                      <a:endParaRPr lang="en-IN" sz="1800" b="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2505395328"/>
                  </a:ext>
                </a:extLst>
              </a:tr>
              <a:tr h="453829">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644527518"/>
                  </a:ext>
                </a:extLst>
              </a:tr>
              <a:tr h="429532">
                <a:tc>
                  <a:txBody>
                    <a:bodyPr/>
                    <a:lstStyle/>
                    <a:p>
                      <a:pPr>
                        <a:lnSpc>
                          <a:spcPct val="106000"/>
                        </a:lnSpc>
                        <a:spcAft>
                          <a:spcPts val="800"/>
                        </a:spcAft>
                      </a:pPr>
                      <a:r>
                        <a:rPr lang="en-US" sz="1800" dirty="0">
                          <a:effectLst/>
                        </a:rPr>
                        <a:t> </a:t>
                      </a:r>
                      <a:r>
                        <a:rPr lang="en-IN" sz="1800" dirty="0">
                          <a:effectLst/>
                        </a:rPr>
                        <a:t>SANDEEP SHARMA</a:t>
                      </a:r>
                      <a:endParaRPr lang="en-US" sz="1800" dirty="0">
                        <a:effectLst/>
                      </a:endParaRPr>
                    </a:p>
                  </a:txBody>
                  <a:tcPr marL="68580" marR="68580" marT="0" marB="0"/>
                </a:tc>
                <a:tc>
                  <a:txBody>
                    <a:bodyPr/>
                    <a:lstStyle/>
                    <a:p>
                      <a:pPr>
                        <a:lnSpc>
                          <a:spcPct val="106000"/>
                        </a:lnSpc>
                        <a:spcAft>
                          <a:spcPts val="800"/>
                        </a:spcAft>
                      </a:pPr>
                      <a:r>
                        <a:rPr lang="en-US" sz="1800" dirty="0">
                          <a:effectLst/>
                        </a:rPr>
                        <a:t> Researcher.</a:t>
                      </a:r>
                    </a:p>
                  </a:txBody>
                  <a:tcPr marL="68580" marR="68580" marT="0" marB="0"/>
                </a:tc>
                <a:extLst>
                  <a:ext uri="{0D108BD9-81ED-4DB2-BD59-A6C34878D82A}">
                    <a16:rowId xmlns:a16="http://schemas.microsoft.com/office/drawing/2014/main" val="4208432616"/>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pSp>
        <p:nvGrpSpPr>
          <p:cNvPr id="13" name="Group 12">
            <a:extLst>
              <a:ext uri="{FF2B5EF4-FFF2-40B4-BE49-F238E27FC236}">
                <a16:creationId xmlns:a16="http://schemas.microsoft.com/office/drawing/2014/main" id="{E4985685-0E4F-2F17-CABC-5B41E536E083}"/>
              </a:ext>
            </a:extLst>
          </p:cNvPr>
          <p:cNvGrpSpPr/>
          <p:nvPr/>
        </p:nvGrpSpPr>
        <p:grpSpPr>
          <a:xfrm>
            <a:off x="43284" y="927860"/>
            <a:ext cx="9057432" cy="5016598"/>
            <a:chOff x="43284" y="927860"/>
            <a:chExt cx="9057432" cy="5016598"/>
          </a:xfrm>
        </p:grpSpPr>
        <p:sp>
          <p:nvSpPr>
            <p:cNvPr id="6" name="Rectangle 5">
              <a:extLst>
                <a:ext uri="{FF2B5EF4-FFF2-40B4-BE49-F238E27FC236}">
                  <a16:creationId xmlns:a16="http://schemas.microsoft.com/office/drawing/2014/main" id="{FFF1F2EE-DCF2-AACC-6F9A-8E10960053C3}"/>
                </a:ext>
              </a:extLst>
            </p:cNvPr>
            <p:cNvSpPr/>
            <p:nvPr/>
          </p:nvSpPr>
          <p:spPr>
            <a:xfrm>
              <a:off x="4264500" y="927860"/>
              <a:ext cx="4836216" cy="3509252"/>
            </a:xfrm>
            <a:prstGeom prst="rect">
              <a:avLst/>
            </a:prstGeom>
            <a:blipFill>
              <a:blip r:embed="rId4"/>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5AD6DE6B-6280-3D1A-3C98-A2CD3050F975}"/>
                </a:ext>
              </a:extLst>
            </p:cNvPr>
            <p:cNvGrpSpPr/>
            <p:nvPr/>
          </p:nvGrpSpPr>
          <p:grpSpPr>
            <a:xfrm>
              <a:off x="43284" y="927860"/>
              <a:ext cx="4176464" cy="5016598"/>
              <a:chOff x="43284" y="927860"/>
              <a:chExt cx="4176464" cy="5016598"/>
            </a:xfrm>
          </p:grpSpPr>
          <p:grpSp>
            <p:nvGrpSpPr>
              <p:cNvPr id="9" name="Group 8">
                <a:extLst>
                  <a:ext uri="{FF2B5EF4-FFF2-40B4-BE49-F238E27FC236}">
                    <a16:creationId xmlns:a16="http://schemas.microsoft.com/office/drawing/2014/main" id="{A0087580-7DBA-C7A7-A362-DBCA4E4413C9}"/>
                  </a:ext>
                </a:extLst>
              </p:cNvPr>
              <p:cNvGrpSpPr/>
              <p:nvPr/>
            </p:nvGrpSpPr>
            <p:grpSpPr>
              <a:xfrm>
                <a:off x="43284" y="927860"/>
                <a:ext cx="4176464" cy="5016598"/>
                <a:chOff x="43284" y="927860"/>
                <a:chExt cx="4176464" cy="5016598"/>
              </a:xfrm>
            </p:grpSpPr>
            <p:sp useBgFill="1">
              <p:nvSpPr>
                <p:cNvPr id="7" name="Rectangle 6">
                  <a:extLst>
                    <a:ext uri="{FF2B5EF4-FFF2-40B4-BE49-F238E27FC236}">
                      <a16:creationId xmlns:a16="http://schemas.microsoft.com/office/drawing/2014/main" id="{A6505D15-582B-665E-6C6D-D387F7A3C5F6}"/>
                    </a:ext>
                  </a:extLst>
                </p:cNvPr>
                <p:cNvSpPr/>
                <p:nvPr/>
              </p:nvSpPr>
              <p:spPr>
                <a:xfrm>
                  <a:off x="43284" y="927860"/>
                  <a:ext cx="4176464" cy="5016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8F26EB1D-3B72-2396-6B1F-C8618D3F395E}"/>
                    </a:ext>
                  </a:extLst>
                </p:cNvPr>
                <p:cNvSpPr txBox="1"/>
                <p:nvPr/>
              </p:nvSpPr>
              <p:spPr>
                <a:xfrm>
                  <a:off x="197532" y="1023964"/>
                  <a:ext cx="3744416" cy="646331"/>
                </a:xfrm>
                <a:prstGeom prst="rect">
                  <a:avLst/>
                </a:prstGeom>
                <a:noFill/>
              </p:spPr>
              <p:txBody>
                <a:bodyPr wrap="square" rtlCol="0">
                  <a:spAutoFit/>
                </a:bodyPr>
                <a:lstStyle/>
                <a:p>
                  <a:endParaRPr lang="en-US" b="1" u="sng" dirty="0">
                    <a:effectLst>
                      <a:outerShdw blurRad="38100" dist="38100" dir="2700000" algn="tl">
                        <a:srgbClr val="000000">
                          <a:alpha val="43137"/>
                        </a:srgbClr>
                      </a:outerShdw>
                    </a:effectLst>
                  </a:endParaRPr>
                </a:p>
                <a:p>
                  <a:r>
                    <a:rPr lang="en-US" b="1" u="sng" dirty="0">
                      <a:effectLst>
                        <a:outerShdw blurRad="38100" dist="38100" dir="2700000" algn="tl">
                          <a:srgbClr val="000000">
                            <a:alpha val="43137"/>
                          </a:srgbClr>
                        </a:outerShdw>
                      </a:effectLst>
                    </a:rPr>
                    <a:t>Facial expression recognition system</a:t>
                  </a:r>
                  <a:endParaRPr lang="en-IN" b="1" u="sng" dirty="0">
                    <a:effectLst>
                      <a:outerShdw blurRad="38100" dist="38100" dir="2700000" algn="tl">
                        <a:srgbClr val="000000">
                          <a:alpha val="43137"/>
                        </a:srgbClr>
                      </a:outerShdw>
                    </a:effectLst>
                  </a:endParaRPr>
                </a:p>
              </p:txBody>
            </p:sp>
          </p:grpSp>
          <p:sp>
            <p:nvSpPr>
              <p:cNvPr id="10" name="TextBox 9">
                <a:extLst>
                  <a:ext uri="{FF2B5EF4-FFF2-40B4-BE49-F238E27FC236}">
                    <a16:creationId xmlns:a16="http://schemas.microsoft.com/office/drawing/2014/main" id="{1593EFD8-1317-B3B0-1ED7-BA0383C844A0}"/>
                  </a:ext>
                </a:extLst>
              </p:cNvPr>
              <p:cNvSpPr txBox="1"/>
              <p:nvPr/>
            </p:nvSpPr>
            <p:spPr>
              <a:xfrm>
                <a:off x="197532" y="1988840"/>
                <a:ext cx="3870412" cy="3309560"/>
              </a:xfrm>
              <a:prstGeom prst="rect">
                <a:avLst/>
              </a:prstGeom>
              <a:noFill/>
            </p:spPr>
            <p:txBody>
              <a:bodyPr wrap="square" rtlCol="0">
                <a:spAutoFit/>
              </a:bodyPr>
              <a:lstStyle/>
              <a:p>
                <a:pPr>
                  <a:lnSpc>
                    <a:spcPct val="106000"/>
                  </a:lnSpc>
                  <a:spcAft>
                    <a:spcPts val="800"/>
                  </a:spcAft>
                </a:pPr>
                <a:r>
                  <a:rPr lang="en-US" sz="1800" dirty="0">
                    <a:effectLst/>
                    <a:latin typeface="Calibri" panose="020F0502020204030204" pitchFamily="34" charset="0"/>
                    <a:ea typeface="Droid Sans Fallback"/>
                  </a:rPr>
                  <a:t>Facial Emotion Recognition is a technology used for </a:t>
                </a:r>
                <a:r>
                  <a:rPr lang="en-US" sz="1800" dirty="0" err="1">
                    <a:effectLst/>
                    <a:latin typeface="Calibri" panose="020F0502020204030204" pitchFamily="34" charset="0"/>
                    <a:ea typeface="Droid Sans Fallback"/>
                  </a:rPr>
                  <a:t>analysing</a:t>
                </a:r>
                <a:r>
                  <a:rPr lang="en-US" sz="1800" dirty="0">
                    <a:effectLst/>
                    <a:latin typeface="Calibri" panose="020F0502020204030204" pitchFamily="34" charset="0"/>
                    <a:ea typeface="Droid Sans Fallback"/>
                  </a:rPr>
                  <a:t> sentiments by different sources, such as pictures and videos. It belongs to the family of technologies often referred to as ‘affective computing’, a multidisciplinary field of research on computer’s capabilities to </a:t>
                </a:r>
                <a:r>
                  <a:rPr lang="en-US" sz="1800" dirty="0" err="1">
                    <a:effectLst/>
                    <a:latin typeface="Calibri" panose="020F0502020204030204" pitchFamily="34" charset="0"/>
                    <a:ea typeface="Droid Sans Fallback"/>
                  </a:rPr>
                  <a:t>recognise</a:t>
                </a:r>
                <a:r>
                  <a:rPr lang="en-US" sz="1800" dirty="0">
                    <a:effectLst/>
                    <a:latin typeface="Calibri" panose="020F0502020204030204" pitchFamily="34" charset="0"/>
                    <a:ea typeface="Droid Sans Fallback"/>
                  </a:rPr>
                  <a:t> and interpret human emotions and affective states and it often builds on Artificial Intelligence technologies.</a:t>
                </a:r>
                <a:endParaRPr lang="en-IN" sz="1800" dirty="0">
                  <a:effectLst/>
                  <a:latin typeface="Calibri" panose="020F0502020204030204" pitchFamily="34" charset="0"/>
                  <a:ea typeface="Droid Sans Fallback"/>
                </a:endParaRPr>
              </a:p>
            </p:txBody>
          </p:sp>
        </p:grpSp>
      </p:grpSp>
    </p:spTree>
    <p:extLst>
      <p:ext uri="{BB962C8B-B14F-4D97-AF65-F5344CB8AC3E}">
        <p14:creationId xmlns:p14="http://schemas.microsoft.com/office/powerpoint/2010/main" val="1809597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18538"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pSp>
        <p:nvGrpSpPr>
          <p:cNvPr id="17" name="Group 16">
            <a:extLst>
              <a:ext uri="{FF2B5EF4-FFF2-40B4-BE49-F238E27FC236}">
                <a16:creationId xmlns:a16="http://schemas.microsoft.com/office/drawing/2014/main" id="{3D1AAA45-E47E-AAF0-8E6D-969C90FF7560}"/>
              </a:ext>
            </a:extLst>
          </p:cNvPr>
          <p:cNvGrpSpPr/>
          <p:nvPr/>
        </p:nvGrpSpPr>
        <p:grpSpPr>
          <a:xfrm>
            <a:off x="2077" y="914400"/>
            <a:ext cx="8842390" cy="5250093"/>
            <a:chOff x="18538" y="914400"/>
            <a:chExt cx="8842390" cy="5250093"/>
          </a:xfrm>
        </p:grpSpPr>
        <p:grpSp>
          <p:nvGrpSpPr>
            <p:cNvPr id="15" name="Group 14">
              <a:extLst>
                <a:ext uri="{FF2B5EF4-FFF2-40B4-BE49-F238E27FC236}">
                  <a16:creationId xmlns:a16="http://schemas.microsoft.com/office/drawing/2014/main" id="{365864FD-B20E-3188-A13C-51ACB2108E9E}"/>
                </a:ext>
              </a:extLst>
            </p:cNvPr>
            <p:cNvGrpSpPr/>
            <p:nvPr/>
          </p:nvGrpSpPr>
          <p:grpSpPr>
            <a:xfrm>
              <a:off x="18538" y="914400"/>
              <a:ext cx="5201534" cy="5250093"/>
              <a:chOff x="18538" y="914400"/>
              <a:chExt cx="5201534" cy="5250093"/>
            </a:xfrm>
          </p:grpSpPr>
          <p:grpSp>
            <p:nvGrpSpPr>
              <p:cNvPr id="9" name="Group 8">
                <a:extLst>
                  <a:ext uri="{FF2B5EF4-FFF2-40B4-BE49-F238E27FC236}">
                    <a16:creationId xmlns:a16="http://schemas.microsoft.com/office/drawing/2014/main" id="{94D71267-4679-2895-0E1D-1E234BCA24A8}"/>
                  </a:ext>
                </a:extLst>
              </p:cNvPr>
              <p:cNvGrpSpPr/>
              <p:nvPr/>
            </p:nvGrpSpPr>
            <p:grpSpPr>
              <a:xfrm>
                <a:off x="18538" y="914400"/>
                <a:ext cx="5201534" cy="5250093"/>
                <a:chOff x="18538" y="914400"/>
                <a:chExt cx="5201534" cy="5250093"/>
              </a:xfrm>
            </p:grpSpPr>
            <p:sp useBgFill="1">
              <p:nvSpPr>
                <p:cNvPr id="7" name="Rectangle 6">
                  <a:extLst>
                    <a:ext uri="{FF2B5EF4-FFF2-40B4-BE49-F238E27FC236}">
                      <a16:creationId xmlns:a16="http://schemas.microsoft.com/office/drawing/2014/main" id="{6D3E81A1-CFE1-5090-5F39-F95863DF4961}"/>
                    </a:ext>
                  </a:extLst>
                </p:cNvPr>
                <p:cNvSpPr/>
                <p:nvPr/>
              </p:nvSpPr>
              <p:spPr>
                <a:xfrm>
                  <a:off x="18538" y="914400"/>
                  <a:ext cx="5201534" cy="5250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FD54526-574C-33BC-4C9C-732C877F3E28}"/>
                    </a:ext>
                  </a:extLst>
                </p:cNvPr>
                <p:cNvSpPr txBox="1"/>
                <p:nvPr/>
              </p:nvSpPr>
              <p:spPr>
                <a:xfrm>
                  <a:off x="114400" y="1063407"/>
                  <a:ext cx="5040560"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rPr>
                    <a:t>METHODOLOGY</a:t>
                  </a:r>
                  <a:endParaRPr lang="en-IN" sz="2400" b="1" u="sng" dirty="0">
                    <a:effectLst>
                      <a:outerShdw blurRad="38100" dist="38100" dir="2700000" algn="tl">
                        <a:srgbClr val="000000">
                          <a:alpha val="43137"/>
                        </a:srgbClr>
                      </a:outerShdw>
                    </a:effectLst>
                  </a:endParaRPr>
                </a:p>
              </p:txBody>
            </p:sp>
          </p:grpSp>
          <p:sp>
            <p:nvSpPr>
              <p:cNvPr id="10" name="TextBox 9">
                <a:extLst>
                  <a:ext uri="{FF2B5EF4-FFF2-40B4-BE49-F238E27FC236}">
                    <a16:creationId xmlns:a16="http://schemas.microsoft.com/office/drawing/2014/main" id="{246091F5-ADE8-4799-2A87-FF6BBD5E9C48}"/>
                  </a:ext>
                </a:extLst>
              </p:cNvPr>
              <p:cNvSpPr txBox="1"/>
              <p:nvPr/>
            </p:nvSpPr>
            <p:spPr>
              <a:xfrm>
                <a:off x="107504" y="1700808"/>
                <a:ext cx="5040560" cy="3139321"/>
              </a:xfrm>
              <a:prstGeom prst="rect">
                <a:avLst/>
              </a:prstGeom>
              <a:noFill/>
            </p:spPr>
            <p:txBody>
              <a:bodyPr wrap="square" rtlCol="0">
                <a:spAutoFit/>
              </a:bodyPr>
              <a:lstStyle/>
              <a:p>
                <a:r>
                  <a:rPr lang="en-US" dirty="0"/>
                  <a:t>A computer analyzes image data and looks for a very specific set of markers within it – everything from a person’s head shape to the depth of their eye sockets.</a:t>
                </a:r>
              </a:p>
              <a:p>
                <a:r>
                  <a:rPr lang="en-US" dirty="0"/>
                  <a:t>A database of facial markers is created, and an image of a face that shares a critical threshold of similarity from database indicates a possible match. This is the basic principle behind all types of facial recognition, from unlocking your iPhone by scanning your face, to intercepting known shoplifters as they enter a store.</a:t>
                </a:r>
              </a:p>
            </p:txBody>
          </p:sp>
        </p:grpSp>
        <p:sp>
          <p:nvSpPr>
            <p:cNvPr id="16" name="Rectangle: Rounded Corners 15">
              <a:extLst>
                <a:ext uri="{FF2B5EF4-FFF2-40B4-BE49-F238E27FC236}">
                  <a16:creationId xmlns:a16="http://schemas.microsoft.com/office/drawing/2014/main" id="{AD3E433F-F100-DF3C-4143-65066F97DDCD}"/>
                </a:ext>
              </a:extLst>
            </p:cNvPr>
            <p:cNvSpPr/>
            <p:nvPr/>
          </p:nvSpPr>
          <p:spPr>
            <a:xfrm>
              <a:off x="5519605" y="1296764"/>
              <a:ext cx="3341323" cy="2958874"/>
            </a:xfrm>
            <a:prstGeom prst="roundRect">
              <a:avLst/>
            </a:prstGeom>
            <a:blipFill dpi="0" rotWithShape="1">
              <a:blip r:embed="rId4"/>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437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18538"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
        <p:nvSpPr>
          <p:cNvPr id="4" name="TextBox 3">
            <a:extLst>
              <a:ext uri="{FF2B5EF4-FFF2-40B4-BE49-F238E27FC236}">
                <a16:creationId xmlns:a16="http://schemas.microsoft.com/office/drawing/2014/main" id="{9CD4F0BB-2FD5-E282-F5B3-D5106D71F531}"/>
              </a:ext>
            </a:extLst>
          </p:cNvPr>
          <p:cNvSpPr txBox="1"/>
          <p:nvPr/>
        </p:nvSpPr>
        <p:spPr>
          <a:xfrm>
            <a:off x="18538" y="1124744"/>
            <a:ext cx="9106924" cy="369332"/>
          </a:xfrm>
          <a:prstGeom prst="rect">
            <a:avLst/>
          </a:prstGeom>
          <a:noFill/>
        </p:spPr>
        <p:txBody>
          <a:bodyPr wrap="square" rtlCol="0">
            <a:spAutoFit/>
          </a:bodyPr>
          <a:lstStyle/>
          <a:p>
            <a:pPr algn="ctr"/>
            <a:r>
              <a:rPr lang="en-US" b="1" u="sng" dirty="0"/>
              <a:t>TECHNOLOGIES USED IN THE PROJECT</a:t>
            </a:r>
            <a:endParaRPr lang="en-IN" b="1" u="sng" dirty="0"/>
          </a:p>
        </p:txBody>
      </p:sp>
      <p:sp>
        <p:nvSpPr>
          <p:cNvPr id="5" name="TextBox 4">
            <a:extLst>
              <a:ext uri="{FF2B5EF4-FFF2-40B4-BE49-F238E27FC236}">
                <a16:creationId xmlns:a16="http://schemas.microsoft.com/office/drawing/2014/main" id="{D871D4FE-D072-A196-3955-E93CDDCFA1AB}"/>
              </a:ext>
            </a:extLst>
          </p:cNvPr>
          <p:cNvSpPr txBox="1"/>
          <p:nvPr/>
        </p:nvSpPr>
        <p:spPr>
          <a:xfrm>
            <a:off x="-36512" y="1628800"/>
            <a:ext cx="9577064" cy="3970318"/>
          </a:xfrm>
          <a:prstGeom prst="rect">
            <a:avLst/>
          </a:prstGeom>
          <a:noFill/>
        </p:spPr>
        <p:txBody>
          <a:bodyPr wrap="square" rtlCol="0">
            <a:spAutoFit/>
          </a:bodyPr>
          <a:lstStyle/>
          <a:p>
            <a:r>
              <a:rPr lang="en-US" b="1" dirty="0"/>
              <a:t>      </a:t>
            </a:r>
            <a:r>
              <a:rPr lang="en-US" b="1" u="sng" dirty="0"/>
              <a:t>Python IDE </a:t>
            </a:r>
            <a:r>
              <a:rPr lang="en-US" b="1" u="sng" dirty="0" err="1"/>
              <a:t>enviorment</a:t>
            </a:r>
            <a:endParaRPr lang="en-US" b="1" u="sng" dirty="0"/>
          </a:p>
          <a:p>
            <a:pPr marL="285750" indent="-285750">
              <a:buFont typeface="Arial" panose="020B0604020202020204" pitchFamily="34" charset="0"/>
              <a:buChar char="•"/>
            </a:pPr>
            <a:r>
              <a:rPr lang="en-US" dirty="0" err="1"/>
              <a:t>Jupyter</a:t>
            </a:r>
            <a:r>
              <a:rPr lang="en-US" dirty="0"/>
              <a:t> notebook/</a:t>
            </a:r>
            <a:r>
              <a:rPr lang="en-US" dirty="0" err="1"/>
              <a:t>vsc</a:t>
            </a:r>
            <a:r>
              <a:rPr lang="en-US" dirty="0"/>
              <a:t> code/python idle 3.11(any of the one )</a:t>
            </a:r>
          </a:p>
          <a:p>
            <a:pPr marL="285750" indent="-285750">
              <a:buFont typeface="Arial" panose="020B0604020202020204" pitchFamily="34" charset="0"/>
              <a:buChar char="•"/>
            </a:pPr>
            <a:endParaRPr lang="en-US" dirty="0"/>
          </a:p>
          <a:p>
            <a:r>
              <a:rPr lang="en-US" dirty="0"/>
              <a:t>      </a:t>
            </a:r>
            <a:r>
              <a:rPr lang="en-US" b="1" u="sng" dirty="0"/>
              <a:t>REQUIRED LIBERARIES                          </a:t>
            </a:r>
            <a:endParaRPr lang="en-US" dirty="0"/>
          </a:p>
          <a:p>
            <a:pPr marL="285750" indent="-285750">
              <a:buFont typeface="Arial" panose="020B0604020202020204" pitchFamily="34" charset="0"/>
              <a:buChar char="•"/>
            </a:pPr>
            <a:r>
              <a:rPr lang="en-US" dirty="0"/>
              <a:t>CV2</a:t>
            </a:r>
          </a:p>
          <a:p>
            <a:pPr marL="285750" indent="-285750">
              <a:buFont typeface="Arial" panose="020B0604020202020204" pitchFamily="34" charset="0"/>
              <a:buChar char="•"/>
            </a:pPr>
            <a:r>
              <a:rPr lang="en-US" dirty="0"/>
              <a:t>OS</a:t>
            </a:r>
          </a:p>
          <a:p>
            <a:pPr marL="285750" indent="-285750">
              <a:buFont typeface="Arial" panose="020B0604020202020204" pitchFamily="34" charset="0"/>
              <a:buChar char="•"/>
            </a:pPr>
            <a:r>
              <a:rPr lang="en-US" dirty="0"/>
              <a:t>NUMPY</a:t>
            </a:r>
          </a:p>
          <a:p>
            <a:pPr marL="285750" indent="-285750">
              <a:buFont typeface="Arial" panose="020B0604020202020204" pitchFamily="34" charset="0"/>
              <a:buChar char="•"/>
            </a:pPr>
            <a:r>
              <a:rPr lang="en-US" dirty="0"/>
              <a:t>MATLIB</a:t>
            </a:r>
          </a:p>
          <a:p>
            <a:pPr marL="285750" indent="-285750">
              <a:buFont typeface="Arial" panose="020B0604020202020204" pitchFamily="34" charset="0"/>
              <a:buChar char="•"/>
            </a:pPr>
            <a:r>
              <a:rPr lang="en-US" dirty="0"/>
              <a:t>IMAGE</a:t>
            </a:r>
          </a:p>
          <a:p>
            <a:r>
              <a:rPr lang="en-US" dirty="0"/>
              <a:t>       </a:t>
            </a:r>
          </a:p>
          <a:p>
            <a:r>
              <a:rPr lang="en-US" dirty="0"/>
              <a:t>       </a:t>
            </a:r>
            <a:r>
              <a:rPr lang="en-US" b="1" u="sng" dirty="0"/>
              <a:t>MODULES USED</a:t>
            </a:r>
          </a:p>
          <a:p>
            <a:pPr marL="285750" indent="-285750">
              <a:buFont typeface="Arial" panose="020B0604020202020204" pitchFamily="34" charset="0"/>
              <a:buChar char="•"/>
            </a:pPr>
            <a:r>
              <a:rPr lang="en-US" dirty="0"/>
              <a:t>FACE DETECTION MODULE </a:t>
            </a:r>
          </a:p>
          <a:p>
            <a:pPr marL="285750" indent="-285750">
              <a:buFont typeface="Arial" panose="020B0604020202020204" pitchFamily="34" charset="0"/>
              <a:buChar char="•"/>
            </a:pPr>
            <a:r>
              <a:rPr lang="en-US" dirty="0"/>
              <a:t>OBJECTS COUNTER MODULE</a:t>
            </a:r>
          </a:p>
          <a:p>
            <a:pPr marL="285750" indent="-285750">
              <a:buFont typeface="Arial" panose="020B0604020202020204" pitchFamily="34" charset="0"/>
              <a:buChar char="•"/>
            </a:pPr>
            <a:r>
              <a:rPr lang="en-US"/>
              <a:t>DIRECTION DETECTOR MODUL</a:t>
            </a:r>
            <a:r>
              <a:rPr lang="en-US" dirty="0"/>
              <a:t>E</a:t>
            </a:r>
            <a:endParaRPr lang="en-US"/>
          </a:p>
        </p:txBody>
      </p:sp>
    </p:spTree>
    <p:extLst>
      <p:ext uri="{BB962C8B-B14F-4D97-AF65-F5344CB8AC3E}">
        <p14:creationId xmlns:p14="http://schemas.microsoft.com/office/powerpoint/2010/main" val="122883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pSp>
        <p:nvGrpSpPr>
          <p:cNvPr id="9" name="Group 8">
            <a:extLst>
              <a:ext uri="{FF2B5EF4-FFF2-40B4-BE49-F238E27FC236}">
                <a16:creationId xmlns:a16="http://schemas.microsoft.com/office/drawing/2014/main" id="{7D7A5F36-CECD-61DE-6A19-C5A7722B7111}"/>
              </a:ext>
            </a:extLst>
          </p:cNvPr>
          <p:cNvGrpSpPr/>
          <p:nvPr/>
        </p:nvGrpSpPr>
        <p:grpSpPr>
          <a:xfrm>
            <a:off x="827584" y="1102043"/>
            <a:ext cx="7239780" cy="4723729"/>
            <a:chOff x="827584" y="1102043"/>
            <a:chExt cx="7239780" cy="4723729"/>
          </a:xfrm>
        </p:grpSpPr>
        <p:sp>
          <p:nvSpPr>
            <p:cNvPr id="7" name="Rectangle 6">
              <a:extLst>
                <a:ext uri="{FF2B5EF4-FFF2-40B4-BE49-F238E27FC236}">
                  <a16:creationId xmlns:a16="http://schemas.microsoft.com/office/drawing/2014/main" id="{281BA150-8DFB-B74D-3BFA-18A91A58CD80}"/>
                </a:ext>
              </a:extLst>
            </p:cNvPr>
            <p:cNvSpPr/>
            <p:nvPr/>
          </p:nvSpPr>
          <p:spPr>
            <a:xfrm>
              <a:off x="827584" y="1582980"/>
              <a:ext cx="7239780" cy="4242792"/>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E3714DD-F87D-E505-7F44-AC6FCE0D4879}"/>
                </a:ext>
              </a:extLst>
            </p:cNvPr>
            <p:cNvSpPr txBox="1"/>
            <p:nvPr/>
          </p:nvSpPr>
          <p:spPr>
            <a:xfrm>
              <a:off x="1207114" y="1102043"/>
              <a:ext cx="6480720" cy="461665"/>
            </a:xfrm>
            <a:prstGeom prst="rect">
              <a:avLst/>
            </a:prstGeom>
            <a:noFill/>
          </p:spPr>
          <p:txBody>
            <a:bodyPr wrap="square" rtlCol="0">
              <a:spAutoFit/>
            </a:bodyPr>
            <a:lstStyle/>
            <a:p>
              <a:pPr algn="ctr"/>
              <a:r>
                <a:rPr lang="en-US" sz="2400" b="1" u="sng" dirty="0"/>
                <a:t>USE CASE DIAGRAM</a:t>
              </a:r>
              <a:endParaRPr lang="en-IN" sz="2400" b="1" u="sng" dirty="0"/>
            </a:p>
          </p:txBody>
        </p:sp>
      </p:grpSp>
    </p:spTree>
    <p:extLst>
      <p:ext uri="{BB962C8B-B14F-4D97-AF65-F5344CB8AC3E}">
        <p14:creationId xmlns:p14="http://schemas.microsoft.com/office/powerpoint/2010/main" val="34299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55" y="0"/>
            <a:ext cx="9147855" cy="548680"/>
          </a:xfrm>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pSp>
        <p:nvGrpSpPr>
          <p:cNvPr id="7" name="Group 6">
            <a:extLst>
              <a:ext uri="{FF2B5EF4-FFF2-40B4-BE49-F238E27FC236}">
                <a16:creationId xmlns:a16="http://schemas.microsoft.com/office/drawing/2014/main" id="{899B2283-A705-5874-F7D8-C167DA2AF195}"/>
              </a:ext>
            </a:extLst>
          </p:cNvPr>
          <p:cNvGrpSpPr/>
          <p:nvPr/>
        </p:nvGrpSpPr>
        <p:grpSpPr>
          <a:xfrm>
            <a:off x="845889" y="972086"/>
            <a:ext cx="7354480" cy="4632747"/>
            <a:chOff x="845889" y="972086"/>
            <a:chExt cx="7354480" cy="4632747"/>
          </a:xfrm>
        </p:grpSpPr>
        <p:sp>
          <p:nvSpPr>
            <p:cNvPr id="4" name="Rectangle 3">
              <a:extLst>
                <a:ext uri="{FF2B5EF4-FFF2-40B4-BE49-F238E27FC236}">
                  <a16:creationId xmlns:a16="http://schemas.microsoft.com/office/drawing/2014/main" id="{804445EE-B13C-BCCF-594B-45C09323EBA2}"/>
                </a:ext>
              </a:extLst>
            </p:cNvPr>
            <p:cNvSpPr/>
            <p:nvPr/>
          </p:nvSpPr>
          <p:spPr>
            <a:xfrm>
              <a:off x="907884" y="1500376"/>
              <a:ext cx="7292485" cy="410445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E1F7F84-7733-0053-3364-ECFA69FF36FC}"/>
                </a:ext>
              </a:extLst>
            </p:cNvPr>
            <p:cNvSpPr txBox="1"/>
            <p:nvPr/>
          </p:nvSpPr>
          <p:spPr>
            <a:xfrm>
              <a:off x="845889" y="972086"/>
              <a:ext cx="7344816" cy="461665"/>
            </a:xfrm>
            <a:prstGeom prst="rect">
              <a:avLst/>
            </a:prstGeom>
            <a:noFill/>
          </p:spPr>
          <p:txBody>
            <a:bodyPr wrap="square" rtlCol="0">
              <a:spAutoFit/>
            </a:bodyPr>
            <a:lstStyle/>
            <a:p>
              <a:pPr algn="ctr"/>
              <a:r>
                <a:rPr lang="en-US" sz="2400" b="1" u="sng" dirty="0"/>
                <a:t>ERD DIAGRAM</a:t>
              </a:r>
              <a:endParaRPr lang="en-IN" sz="2400" b="1" u="sng" dirty="0"/>
            </a:p>
          </p:txBody>
        </p:sp>
      </p:grpSp>
    </p:spTree>
    <p:extLst>
      <p:ext uri="{BB962C8B-B14F-4D97-AF65-F5344CB8AC3E}">
        <p14:creationId xmlns:p14="http://schemas.microsoft.com/office/powerpoint/2010/main" val="34299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a:solidFill>
                  <a:srgbClr val="FFFF00"/>
                </a:solidFill>
              </a:rPr>
              <a:t>Guidelines: Add more slides, if required to show all DFDs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
        <p:nvSpPr>
          <p:cNvPr id="6" name="TextBox 5">
            <a:extLst>
              <a:ext uri="{FF2B5EF4-FFF2-40B4-BE49-F238E27FC236}">
                <a16:creationId xmlns:a16="http://schemas.microsoft.com/office/drawing/2014/main" id="{468C9159-4711-C2D9-B749-0713D7DF7E7B}"/>
              </a:ext>
            </a:extLst>
          </p:cNvPr>
          <p:cNvSpPr txBox="1"/>
          <p:nvPr/>
        </p:nvSpPr>
        <p:spPr>
          <a:xfrm>
            <a:off x="4057135" y="2949146"/>
            <a:ext cx="914400" cy="914400"/>
          </a:xfrm>
          <a:prstGeom prst="rect">
            <a:avLst/>
          </a:prstGeom>
          <a:noFill/>
        </p:spPr>
        <p:txBody>
          <a:bodyPr wrap="square" rtlCol="0">
            <a:spAutoFit/>
          </a:bodyPr>
          <a:lstStyle/>
          <a:p>
            <a:endParaRPr lang="en-IN" dirty="0"/>
          </a:p>
        </p:txBody>
      </p:sp>
      <p:grpSp>
        <p:nvGrpSpPr>
          <p:cNvPr id="8" name="Group 7">
            <a:extLst>
              <a:ext uri="{FF2B5EF4-FFF2-40B4-BE49-F238E27FC236}">
                <a16:creationId xmlns:a16="http://schemas.microsoft.com/office/drawing/2014/main" id="{B35EE15C-9751-CADA-D5A0-F277AD79303A}"/>
              </a:ext>
            </a:extLst>
          </p:cNvPr>
          <p:cNvGrpSpPr/>
          <p:nvPr/>
        </p:nvGrpSpPr>
        <p:grpSpPr>
          <a:xfrm>
            <a:off x="630098" y="1047696"/>
            <a:ext cx="8513902" cy="5117608"/>
            <a:chOff x="630098" y="1047696"/>
            <a:chExt cx="8513902" cy="5117608"/>
          </a:xfrm>
        </p:grpSpPr>
        <p:sp>
          <p:nvSpPr>
            <p:cNvPr id="4" name="Rectangle 3">
              <a:extLst>
                <a:ext uri="{FF2B5EF4-FFF2-40B4-BE49-F238E27FC236}">
                  <a16:creationId xmlns:a16="http://schemas.microsoft.com/office/drawing/2014/main" id="{BD5B046E-20CE-4333-A969-1DBB95CCBC84}"/>
                </a:ext>
              </a:extLst>
            </p:cNvPr>
            <p:cNvSpPr/>
            <p:nvPr/>
          </p:nvSpPr>
          <p:spPr>
            <a:xfrm>
              <a:off x="630098" y="1556792"/>
              <a:ext cx="8513902" cy="460851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256659B-C3F5-F81E-AE21-09708C2EB50D}"/>
                </a:ext>
              </a:extLst>
            </p:cNvPr>
            <p:cNvSpPr txBox="1"/>
            <p:nvPr/>
          </p:nvSpPr>
          <p:spPr>
            <a:xfrm>
              <a:off x="1115616" y="1047696"/>
              <a:ext cx="6912768" cy="461665"/>
            </a:xfrm>
            <a:prstGeom prst="rect">
              <a:avLst/>
            </a:prstGeom>
            <a:noFill/>
          </p:spPr>
          <p:txBody>
            <a:bodyPr wrap="square" rtlCol="0">
              <a:spAutoFit/>
            </a:bodyPr>
            <a:lstStyle/>
            <a:p>
              <a:pPr algn="ctr"/>
              <a:r>
                <a:rPr lang="en-US" sz="2400" b="1" u="sng" dirty="0"/>
                <a:t>DATA FLOW DIAGRAM</a:t>
              </a:r>
              <a:endParaRPr lang="en-IN" sz="2400" b="1" u="sng" dirty="0"/>
            </a:p>
          </p:txBody>
        </p:sp>
      </p:grpSp>
    </p:spTree>
    <p:extLst>
      <p:ext uri="{BB962C8B-B14F-4D97-AF65-F5344CB8AC3E}">
        <p14:creationId xmlns:p14="http://schemas.microsoft.com/office/powerpoint/2010/main" val="34299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0" name="TextBox 9"/>
          <p:cNvSpPr txBox="1"/>
          <p:nvPr/>
        </p:nvSpPr>
        <p:spPr>
          <a:xfrm>
            <a:off x="683568" y="6262010"/>
            <a:ext cx="8318559" cy="338554"/>
          </a:xfrm>
          <a:prstGeom prst="rect">
            <a:avLst/>
          </a:prstGeom>
          <a:noFill/>
        </p:spPr>
        <p:txBody>
          <a:bodyPr wrap="none" rtlCol="0">
            <a:spAutoFit/>
          </a:bodyPr>
          <a:lstStyle/>
          <a:p>
            <a:r>
              <a:rPr lang="en-IN" sz="1600" b="1" i="1" dirty="0">
                <a:solidFill>
                  <a:srgbClr val="FFFF00"/>
                </a:solidFill>
              </a:rPr>
              <a:t>Guidelines: </a:t>
            </a:r>
            <a:r>
              <a:rPr lang="en-US" sz="1600" b="1" i="1" dirty="0">
                <a:solidFill>
                  <a:srgbClr val="FFFF00"/>
                </a:solidFill>
              </a:rPr>
              <a:t> Mention advantage from this project, the audience/ users who will get benefitted</a:t>
            </a:r>
            <a:endParaRPr lang="en-IN" sz="1600" b="1" i="1" dirty="0">
              <a:solidFill>
                <a:srgbClr val="FFFF00"/>
              </a:solidFill>
            </a:endParaRPr>
          </a:p>
        </p:txBody>
      </p:sp>
      <p:sp>
        <p:nvSpPr>
          <p:cNvPr id="12" name="TextBox 11"/>
          <p:cNvSpPr txBox="1"/>
          <p:nvPr/>
        </p:nvSpPr>
        <p:spPr>
          <a:xfrm>
            <a:off x="7275276" y="6569440"/>
            <a:ext cx="1850186" cy="253916"/>
          </a:xfrm>
          <a:prstGeom prst="rect">
            <a:avLst/>
          </a:prstGeom>
          <a:noFill/>
        </p:spPr>
        <p:txBody>
          <a:bodyPr wrap="none" rtlCol="0">
            <a:spAutoFit/>
          </a:bodyPr>
          <a:lstStyle/>
          <a:p>
            <a:r>
              <a:rPr lang="en-IN" sz="1050" b="1" dirty="0">
                <a:solidFill>
                  <a:schemeClr val="bg1"/>
                </a:solidFill>
              </a:rPr>
              <a:t>T011A/ Template  Version 5.0</a:t>
            </a:r>
          </a:p>
        </p:txBody>
      </p:sp>
      <p:sp>
        <p:nvSpPr>
          <p:cNvPr id="11" name="Rectangle 10">
            <a:extLst>
              <a:ext uri="{FF2B5EF4-FFF2-40B4-BE49-F238E27FC236}">
                <a16:creationId xmlns:a16="http://schemas.microsoft.com/office/drawing/2014/main" id="{F512639E-5217-26B4-C45A-C11178EAC00D}"/>
              </a:ext>
            </a:extLst>
          </p:cNvPr>
          <p:cNvSpPr/>
          <p:nvPr/>
        </p:nvSpPr>
        <p:spPr>
          <a:xfrm>
            <a:off x="0" y="1515405"/>
            <a:ext cx="4572000" cy="463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CE41920A-602C-34C9-7B2A-A428628C0DA8}"/>
              </a:ext>
            </a:extLst>
          </p:cNvPr>
          <p:cNvGrpSpPr/>
          <p:nvPr/>
        </p:nvGrpSpPr>
        <p:grpSpPr>
          <a:xfrm>
            <a:off x="-3856" y="939149"/>
            <a:ext cx="9125462" cy="5247488"/>
            <a:chOff x="-3856" y="939149"/>
            <a:chExt cx="9125462" cy="5247488"/>
          </a:xfrm>
        </p:grpSpPr>
        <p:sp>
          <p:nvSpPr>
            <p:cNvPr id="6" name="TextBox 5">
              <a:extLst>
                <a:ext uri="{FF2B5EF4-FFF2-40B4-BE49-F238E27FC236}">
                  <a16:creationId xmlns:a16="http://schemas.microsoft.com/office/drawing/2014/main" id="{F5BCB1A1-C088-B1EF-B890-4873E21EB3B3}"/>
                </a:ext>
              </a:extLst>
            </p:cNvPr>
            <p:cNvSpPr txBox="1"/>
            <p:nvPr/>
          </p:nvSpPr>
          <p:spPr>
            <a:xfrm>
              <a:off x="-3856" y="939149"/>
              <a:ext cx="9125462" cy="461665"/>
            </a:xfrm>
            <a:prstGeom prst="rect">
              <a:avLst/>
            </a:prstGeom>
            <a:noFill/>
          </p:spPr>
          <p:txBody>
            <a:bodyPr wrap="square" rtlCol="0">
              <a:spAutoFit/>
            </a:bodyPr>
            <a:lstStyle/>
            <a:p>
              <a:pPr algn="ctr"/>
              <a:r>
                <a:rPr lang="en-US" sz="2400" b="1" u="sng" dirty="0"/>
                <a:t>ADVANTAGE OF THE PROJECT</a:t>
              </a:r>
              <a:endParaRPr lang="en-IN" sz="2400" b="1" u="sng" dirty="0"/>
            </a:p>
          </p:txBody>
        </p:sp>
        <p:grpSp>
          <p:nvGrpSpPr>
            <p:cNvPr id="16" name="Group 15">
              <a:extLst>
                <a:ext uri="{FF2B5EF4-FFF2-40B4-BE49-F238E27FC236}">
                  <a16:creationId xmlns:a16="http://schemas.microsoft.com/office/drawing/2014/main" id="{A79999C9-7447-5783-D410-BFBA9ECD36C3}"/>
                </a:ext>
              </a:extLst>
            </p:cNvPr>
            <p:cNvGrpSpPr/>
            <p:nvPr/>
          </p:nvGrpSpPr>
          <p:grpSpPr>
            <a:xfrm>
              <a:off x="1" y="1555349"/>
              <a:ext cx="9118306" cy="4631288"/>
              <a:chOff x="1" y="1555349"/>
              <a:chExt cx="9118306" cy="4631288"/>
            </a:xfrm>
          </p:grpSpPr>
          <p:sp>
            <p:nvSpPr>
              <p:cNvPr id="13" name="Rectangle 12">
                <a:extLst>
                  <a:ext uri="{FF2B5EF4-FFF2-40B4-BE49-F238E27FC236}">
                    <a16:creationId xmlns:a16="http://schemas.microsoft.com/office/drawing/2014/main" id="{BBF63116-DFD9-7569-A306-93221584FB49}"/>
                  </a:ext>
                </a:extLst>
              </p:cNvPr>
              <p:cNvSpPr/>
              <p:nvPr/>
            </p:nvSpPr>
            <p:spPr>
              <a:xfrm>
                <a:off x="1" y="1555349"/>
                <a:ext cx="9118306" cy="4631288"/>
              </a:xfrm>
              <a:prstGeom prst="rect">
                <a:avLst/>
              </a:prstGeom>
              <a:solidFill>
                <a:schemeClr val="accent2">
                  <a:alpha val="14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5544C77-5505-70BC-438F-CDEB3A867609}"/>
                  </a:ext>
                </a:extLst>
              </p:cNvPr>
              <p:cNvSpPr txBox="1"/>
              <p:nvPr/>
            </p:nvSpPr>
            <p:spPr>
              <a:xfrm>
                <a:off x="179512" y="1920474"/>
                <a:ext cx="8784976" cy="4086311"/>
              </a:xfrm>
              <a:prstGeom prst="rect">
                <a:avLst/>
              </a:prstGeom>
              <a:noFill/>
            </p:spPr>
            <p:txBody>
              <a:bodyPr wrap="square" rtlCol="0">
                <a:spAutoFit/>
              </a:bodyPr>
              <a:lstStyle/>
              <a:p>
                <a:pPr>
                  <a:lnSpc>
                    <a:spcPct val="106000"/>
                  </a:lnSpc>
                  <a:spcBef>
                    <a:spcPts val="1000"/>
                  </a:spcBef>
                  <a:tabLst>
                    <a:tab pos="228600" algn="l"/>
                    <a:tab pos="457200" algn="l"/>
                  </a:tabLst>
                </a:pPr>
                <a:r>
                  <a:rPr lang="en-US" sz="1800" b="0" i="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Efficient security</a:t>
                </a:r>
                <a:endParaRPr lang="en-IN" sz="1800" b="1" i="1" dirty="0">
                  <a:solidFill>
                    <a:srgbClr val="5B9BD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6000"/>
                  </a:lnSpc>
                  <a:spcAft>
                    <a:spcPts val="1400"/>
                  </a:spcAft>
                </a:pPr>
                <a:r>
                  <a:rPr lang="en-US" sz="1800" dirty="0">
                    <a:solidFill>
                      <a:srgbClr val="333333"/>
                    </a:solidFill>
                    <a:effectLst/>
                    <a:latin typeface="Helvetica" panose="020B0604020202020204" pitchFamily="34" charset="0"/>
                    <a:ea typeface="Times New Roman" panose="02020603050405020304" pitchFamily="18" charset="0"/>
                  </a:rPr>
                  <a:t>Facial recognition is a quick and efficient verification system. It is faster and more convenient compared to other biometric technologies like fingerprints or retina scans. There are also fewer touchpoints in facial recognition compared to entering passwords or PINs. It supports multifactor authentication for additional security verification.</a:t>
                </a:r>
                <a:endParaRPr lang="en-IN" sz="1800" dirty="0">
                  <a:effectLst/>
                  <a:latin typeface="Times New Roman" panose="02020603050405020304" pitchFamily="18" charset="0"/>
                  <a:ea typeface="Times New Roman" panose="02020603050405020304" pitchFamily="18" charset="0"/>
                </a:endParaRPr>
              </a:p>
              <a:p>
                <a:pPr>
                  <a:lnSpc>
                    <a:spcPct val="106000"/>
                  </a:lnSpc>
                  <a:spcBef>
                    <a:spcPts val="1000"/>
                  </a:spcBef>
                  <a:tabLst>
                    <a:tab pos="228600" algn="l"/>
                    <a:tab pos="457200" algn="l"/>
                  </a:tabLst>
                </a:pPr>
                <a:r>
                  <a:rPr lang="en-US" sz="1800" b="0" i="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Improved accuracy</a:t>
                </a:r>
                <a:endParaRPr lang="en-IN" sz="1800" b="1" i="1" dirty="0">
                  <a:solidFill>
                    <a:srgbClr val="5B9BD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6000"/>
                  </a:lnSpc>
                  <a:spcAft>
                    <a:spcPts val="1400"/>
                  </a:spcAft>
                </a:pPr>
                <a:r>
                  <a:rPr lang="en-US" sz="1800" dirty="0">
                    <a:solidFill>
                      <a:srgbClr val="333333"/>
                    </a:solidFill>
                    <a:effectLst/>
                    <a:latin typeface="Helvetica" panose="020B0604020202020204" pitchFamily="34" charset="0"/>
                    <a:ea typeface="Times New Roman" panose="02020603050405020304" pitchFamily="18" charset="0"/>
                  </a:rPr>
                  <a:t>Facial recognition is a more accurate way to identify individuals than simply using a mobile number, email address, mailing address, or IP address. For example, most exchange services, from stocks to cryptos, now rely on facial recognition to protect customers and their assets.</a:t>
                </a:r>
                <a:endParaRPr lang="en-IN" sz="1800" dirty="0">
                  <a:effectLst/>
                  <a:latin typeface="Times New Roman" panose="02020603050405020304" pitchFamily="18" charset="0"/>
                  <a:ea typeface="Times New Roman" panose="02020603050405020304" pitchFamily="18" charset="0"/>
                </a:endParaRPr>
              </a:p>
              <a:p>
                <a:endParaRPr lang="en-IN" dirty="0"/>
              </a:p>
            </p:txBody>
          </p:sp>
        </p:grpSp>
      </p:grpSp>
    </p:spTree>
    <p:extLst>
      <p:ext uri="{BB962C8B-B14F-4D97-AF65-F5344CB8AC3E}">
        <p14:creationId xmlns:p14="http://schemas.microsoft.com/office/powerpoint/2010/main" val="258564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2815</TotalTime>
  <Words>553</Words>
  <Application>Microsoft Office PowerPoint</Application>
  <PresentationFormat>On-screen Show (4:3)</PresentationFormat>
  <Paragraphs>100</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Times New Roman</vt:lpstr>
      <vt:lpstr>Office Theme</vt:lpstr>
      <vt:lpstr>FACIAL EXPRESSION DETECTION SYSTEM  Project Synopsis Presentation  Date: DD/MM/YYYY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Ritik Gupta</cp:lastModifiedBy>
  <cp:revision>106</cp:revision>
  <dcterms:created xsi:type="dcterms:W3CDTF">2016-07-30T14:16:51Z</dcterms:created>
  <dcterms:modified xsi:type="dcterms:W3CDTF">2023-05-08T16:17:53Z</dcterms:modified>
</cp:coreProperties>
</file>