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4"/>
    <p:sldMasterId id="2147483660" r:id="rId5"/>
  </p:sldMasterIdLst>
  <p:notesMasterIdLst>
    <p:notesMasterId r:id="rId26"/>
  </p:notesMasterIdLst>
  <p:sldIdLst>
    <p:sldId id="450" r:id="rId6"/>
    <p:sldId id="449" r:id="rId7"/>
    <p:sldId id="432" r:id="rId8"/>
    <p:sldId id="346" r:id="rId9"/>
    <p:sldId id="344" r:id="rId10"/>
    <p:sldId id="347" r:id="rId11"/>
    <p:sldId id="446" r:id="rId12"/>
    <p:sldId id="448" r:id="rId13"/>
    <p:sldId id="345" r:id="rId14"/>
    <p:sldId id="424" r:id="rId15"/>
    <p:sldId id="425" r:id="rId16"/>
    <p:sldId id="426" r:id="rId17"/>
    <p:sldId id="447" r:id="rId18"/>
    <p:sldId id="444" r:id="rId19"/>
    <p:sldId id="440" r:id="rId20"/>
    <p:sldId id="436" r:id="rId21"/>
    <p:sldId id="434" r:id="rId22"/>
    <p:sldId id="441" r:id="rId23"/>
    <p:sldId id="442"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swal, Meghnaa" initials="JM" lastIdx="1" clrIdx="0">
    <p:extLst>
      <p:ext uri="{19B8F6BF-5375-455C-9EA6-DF929625EA0E}">
        <p15:presenceInfo xmlns:p15="http://schemas.microsoft.com/office/powerpoint/2012/main" userId="S::703289015@genpact.com::3aa6f99b-ba93-49e5-8dbc-e2d8474b46ee" providerId="AD"/>
      </p:ext>
    </p:extLst>
  </p:cmAuthor>
  <p:cmAuthor id="2" name="Ghani, Mariyam Afshaan" initials="GMA" lastIdx="3" clrIdx="1">
    <p:extLst>
      <p:ext uri="{19B8F6BF-5375-455C-9EA6-DF929625EA0E}">
        <p15:presenceInfo xmlns:p15="http://schemas.microsoft.com/office/powerpoint/2012/main" userId="S::703289293@genpact.com::cbaf2883-2e9f-40ec-8d5a-5f6683f31eb9" providerId="AD"/>
      </p:ext>
    </p:extLst>
  </p:cmAuthor>
  <p:cmAuthor id="3" name="T S, Venkata Subramaniam" initials="TS" lastIdx="1" clrIdx="2">
    <p:extLst>
      <p:ext uri="{19B8F6BF-5375-455C-9EA6-DF929625EA0E}">
        <p15:presenceInfo xmlns:p15="http://schemas.microsoft.com/office/powerpoint/2012/main" userId="S::703289866@genpact.com::cd2bb259-79ae-4c1f-b312-07273a208f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snapToGrid="0">
      <p:cViewPr varScale="1">
        <p:scale>
          <a:sx n="62" d="100"/>
          <a:sy n="62" d="100"/>
        </p:scale>
        <p:origin x="7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Tushar" userId="6862beb5-44fe-42f1-a5ed-949ffa42848f" providerId="ADAL" clId="{E1F06177-1F0C-4CC5-9845-E2E75732242D}"/>
    <pc:docChg chg="modSld">
      <pc:chgData name="Gupta, Tushar" userId="6862beb5-44fe-42f1-a5ed-949ffa42848f" providerId="ADAL" clId="{E1F06177-1F0C-4CC5-9845-E2E75732242D}" dt="2023-06-26T05:28:23.645" v="0" actId="20577"/>
      <pc:docMkLst>
        <pc:docMk/>
      </pc:docMkLst>
      <pc:sldChg chg="modSp mod">
        <pc:chgData name="Gupta, Tushar" userId="6862beb5-44fe-42f1-a5ed-949ffa42848f" providerId="ADAL" clId="{E1F06177-1F0C-4CC5-9845-E2E75732242D}" dt="2023-06-26T05:28:23.645" v="0" actId="20577"/>
        <pc:sldMkLst>
          <pc:docMk/>
          <pc:sldMk cId="3083683533" sldId="344"/>
        </pc:sldMkLst>
        <pc:spChg chg="mod">
          <ac:chgData name="Gupta, Tushar" userId="6862beb5-44fe-42f1-a5ed-949ffa42848f" providerId="ADAL" clId="{E1F06177-1F0C-4CC5-9845-E2E75732242D}" dt="2023-06-26T05:28:23.645" v="0" actId="20577"/>
          <ac:spMkLst>
            <pc:docMk/>
            <pc:sldMk cId="3083683533" sldId="344"/>
            <ac:spMk id="4" creationId="{BC4C4BEE-28C7-DA0A-D1CD-F2E80078705D}"/>
          </ac:spMkLst>
        </pc:spChg>
      </pc:sldChg>
    </pc:docChg>
  </pc:docChgLst>
  <pc:docChgLst>
    <pc:chgData name="Yadav, Prachi" userId="698da4c4-d380-4cfa-94c8-21a64bade8f2" providerId="ADAL" clId="{F4ADD418-9C4B-4980-BEA4-F32271EF88E2}"/>
    <pc:docChg chg="undo redo custSel addSld delSld modSld">
      <pc:chgData name="Yadav, Prachi" userId="698da4c4-d380-4cfa-94c8-21a64bade8f2" providerId="ADAL" clId="{F4ADD418-9C4B-4980-BEA4-F32271EF88E2}" dt="2023-06-21T16:11:54.111" v="36"/>
      <pc:docMkLst>
        <pc:docMk/>
      </pc:docMkLst>
      <pc:sldChg chg="del">
        <pc:chgData name="Yadav, Prachi" userId="698da4c4-d380-4cfa-94c8-21a64bade8f2" providerId="ADAL" clId="{F4ADD418-9C4B-4980-BEA4-F32271EF88E2}" dt="2023-06-21T16:10:21.081" v="12" actId="2696"/>
        <pc:sldMkLst>
          <pc:docMk/>
          <pc:sldMk cId="1401090041" sldId="349"/>
        </pc:sldMkLst>
      </pc:sldChg>
      <pc:sldChg chg="del">
        <pc:chgData name="Yadav, Prachi" userId="698da4c4-d380-4cfa-94c8-21a64bade8f2" providerId="ADAL" clId="{F4ADD418-9C4B-4980-BEA4-F32271EF88E2}" dt="2023-06-21T16:10:14.834" v="10" actId="2696"/>
        <pc:sldMkLst>
          <pc:docMk/>
          <pc:sldMk cId="2174486129" sldId="351"/>
        </pc:sldMkLst>
      </pc:sldChg>
      <pc:sldChg chg="del">
        <pc:chgData name="Yadav, Prachi" userId="698da4c4-d380-4cfa-94c8-21a64bade8f2" providerId="ADAL" clId="{F4ADD418-9C4B-4980-BEA4-F32271EF88E2}" dt="2023-06-21T16:10:17.918" v="11" actId="2696"/>
        <pc:sldMkLst>
          <pc:docMk/>
          <pc:sldMk cId="2657333405" sldId="352"/>
        </pc:sldMkLst>
      </pc:sldChg>
      <pc:sldChg chg="del">
        <pc:chgData name="Yadav, Prachi" userId="698da4c4-d380-4cfa-94c8-21a64bade8f2" providerId="ADAL" clId="{F4ADD418-9C4B-4980-BEA4-F32271EF88E2}" dt="2023-06-21T16:10:24.380" v="13" actId="2696"/>
        <pc:sldMkLst>
          <pc:docMk/>
          <pc:sldMk cId="1120676029" sldId="353"/>
        </pc:sldMkLst>
      </pc:sldChg>
      <pc:sldChg chg="del">
        <pc:chgData name="Yadav, Prachi" userId="698da4c4-d380-4cfa-94c8-21a64bade8f2" providerId="ADAL" clId="{F4ADD418-9C4B-4980-BEA4-F32271EF88E2}" dt="2023-06-21T16:10:11.694" v="9" actId="2696"/>
        <pc:sldMkLst>
          <pc:docMk/>
          <pc:sldMk cId="3124033988" sldId="415"/>
        </pc:sldMkLst>
      </pc:sldChg>
      <pc:sldChg chg="del">
        <pc:chgData name="Yadav, Prachi" userId="698da4c4-d380-4cfa-94c8-21a64bade8f2" providerId="ADAL" clId="{F4ADD418-9C4B-4980-BEA4-F32271EF88E2}" dt="2023-06-21T16:09:58.055" v="5" actId="2696"/>
        <pc:sldMkLst>
          <pc:docMk/>
          <pc:sldMk cId="1202380019" sldId="418"/>
        </pc:sldMkLst>
      </pc:sldChg>
      <pc:sldChg chg="del">
        <pc:chgData name="Yadav, Prachi" userId="698da4c4-d380-4cfa-94c8-21a64bade8f2" providerId="ADAL" clId="{F4ADD418-9C4B-4980-BEA4-F32271EF88E2}" dt="2023-06-21T16:09:50.291" v="3" actId="2696"/>
        <pc:sldMkLst>
          <pc:docMk/>
          <pc:sldMk cId="649258489" sldId="419"/>
        </pc:sldMkLst>
      </pc:sldChg>
      <pc:sldChg chg="del">
        <pc:chgData name="Yadav, Prachi" userId="698da4c4-d380-4cfa-94c8-21a64bade8f2" providerId="ADAL" clId="{F4ADD418-9C4B-4980-BEA4-F32271EF88E2}" dt="2023-06-21T16:09:53.685" v="4" actId="2696"/>
        <pc:sldMkLst>
          <pc:docMk/>
          <pc:sldMk cId="1071692611" sldId="420"/>
        </pc:sldMkLst>
      </pc:sldChg>
      <pc:sldChg chg="add del">
        <pc:chgData name="Yadav, Prachi" userId="698da4c4-d380-4cfa-94c8-21a64bade8f2" providerId="ADAL" clId="{F4ADD418-9C4B-4980-BEA4-F32271EF88E2}" dt="2023-06-21T16:11:19.840" v="27" actId="2696"/>
        <pc:sldMkLst>
          <pc:docMk/>
          <pc:sldMk cId="4037451937" sldId="423"/>
        </pc:sldMkLst>
      </pc:sldChg>
      <pc:sldChg chg="del">
        <pc:chgData name="Yadav, Prachi" userId="698da4c4-d380-4cfa-94c8-21a64bade8f2" providerId="ADAL" clId="{F4ADD418-9C4B-4980-BEA4-F32271EF88E2}" dt="2023-06-21T16:10:01.281" v="6" actId="2696"/>
        <pc:sldMkLst>
          <pc:docMk/>
          <pc:sldMk cId="3134064409" sldId="431"/>
        </pc:sldMkLst>
      </pc:sldChg>
      <pc:sldChg chg="del">
        <pc:chgData name="Yadav, Prachi" userId="698da4c4-d380-4cfa-94c8-21a64bade8f2" providerId="ADAL" clId="{F4ADD418-9C4B-4980-BEA4-F32271EF88E2}" dt="2023-06-21T16:10:04.753" v="7" actId="2696"/>
        <pc:sldMkLst>
          <pc:docMk/>
          <pc:sldMk cId="66053322" sldId="438"/>
        </pc:sldMkLst>
      </pc:sldChg>
      <pc:sldChg chg="del">
        <pc:chgData name="Yadav, Prachi" userId="698da4c4-d380-4cfa-94c8-21a64bade8f2" providerId="ADAL" clId="{F4ADD418-9C4B-4980-BEA4-F32271EF88E2}" dt="2023-06-21T16:10:08.443" v="8" actId="2696"/>
        <pc:sldMkLst>
          <pc:docMk/>
          <pc:sldMk cId="2396096766" sldId="439"/>
        </pc:sldMkLst>
      </pc:sldChg>
      <pc:sldChg chg="modSp mod">
        <pc:chgData name="Yadav, Prachi" userId="698da4c4-d380-4cfa-94c8-21a64bade8f2" providerId="ADAL" clId="{F4ADD418-9C4B-4980-BEA4-F32271EF88E2}" dt="2023-06-21T07:58:03.035" v="2" actId="14100"/>
        <pc:sldMkLst>
          <pc:docMk/>
          <pc:sldMk cId="2155997252" sldId="442"/>
        </pc:sldMkLst>
        <pc:picChg chg="mod">
          <ac:chgData name="Yadav, Prachi" userId="698da4c4-d380-4cfa-94c8-21a64bade8f2" providerId="ADAL" clId="{F4ADD418-9C4B-4980-BEA4-F32271EF88E2}" dt="2023-06-21T07:58:03.035" v="2" actId="14100"/>
          <ac:picMkLst>
            <pc:docMk/>
            <pc:sldMk cId="2155997252" sldId="442"/>
            <ac:picMk id="5" creationId="{5C7BA26D-F961-76DE-9001-BA297D1AF65C}"/>
          </ac:picMkLst>
        </pc:picChg>
      </pc:sldChg>
      <pc:sldChg chg="modSp">
        <pc:chgData name="Yadav, Prachi" userId="698da4c4-d380-4cfa-94c8-21a64bade8f2" providerId="ADAL" clId="{F4ADD418-9C4B-4980-BEA4-F32271EF88E2}" dt="2023-06-21T16:11:54.111" v="36"/>
        <pc:sldMkLst>
          <pc:docMk/>
          <pc:sldMk cId="658188237" sldId="449"/>
        </pc:sldMkLst>
        <pc:graphicFrameChg chg="mod">
          <ac:chgData name="Yadav, Prachi" userId="698da4c4-d380-4cfa-94c8-21a64bade8f2" providerId="ADAL" clId="{F4ADD418-9C4B-4980-BEA4-F32271EF88E2}" dt="2023-06-21T16:11:54.111" v="36"/>
          <ac:graphicFrameMkLst>
            <pc:docMk/>
            <pc:sldMk cId="658188237" sldId="449"/>
            <ac:graphicFrameMk id="4" creationId="{9944A345-4E16-4273-908A-F766E7DBF7F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1132F-7A45-4FCF-841E-4D12D3F73F9C}" type="doc">
      <dgm:prSet loTypeId="urn:microsoft.com/office/officeart/2005/8/layout/bProcess3" loCatId="process" qsTypeId="urn:microsoft.com/office/officeart/2005/8/quickstyle/simple1" qsCatId="simple" csTypeId="urn:microsoft.com/office/officeart/2005/8/colors/accent2_2" csCatId="accent2" phldr="1"/>
      <dgm:spPr/>
      <dgm:t>
        <a:bodyPr/>
        <a:lstStyle/>
        <a:p>
          <a:endParaRPr lang="en-US"/>
        </a:p>
      </dgm:t>
    </dgm:pt>
    <dgm:pt modelId="{B8746A17-0F4E-41F4-BFFE-6D659312CC70}">
      <dgm:prSet phldr="0"/>
      <dgm:spPr/>
      <dgm:t>
        <a:bodyPr/>
        <a:lstStyle/>
        <a:p>
          <a:r>
            <a:rPr lang="en-US" b="1">
              <a:solidFill>
                <a:schemeClr val="bg1"/>
              </a:solidFill>
              <a:latin typeface="Calibri Light"/>
              <a:cs typeface="Calibri Light"/>
            </a:rPr>
            <a:t>Stages</a:t>
          </a:r>
        </a:p>
      </dgm:t>
    </dgm:pt>
    <dgm:pt modelId="{58B3F5D7-11BD-4913-BCC2-27693B6A96C1}" type="parTrans" cxnId="{4E3D4F0A-9E9E-4625-ABDB-C7D862354192}">
      <dgm:prSet/>
      <dgm:spPr/>
      <dgm:t>
        <a:bodyPr/>
        <a:lstStyle/>
        <a:p>
          <a:endParaRPr lang="en-IN"/>
        </a:p>
      </dgm:t>
    </dgm:pt>
    <dgm:pt modelId="{612367A5-F89B-47B3-BAEA-A6BF171C7EC5}" type="sibTrans" cxnId="{4E3D4F0A-9E9E-4625-ABDB-C7D862354192}">
      <dgm:prSet/>
      <dgm:spPr/>
      <dgm:t>
        <a:bodyPr/>
        <a:lstStyle/>
        <a:p>
          <a:endParaRPr lang="en-US"/>
        </a:p>
      </dgm:t>
    </dgm:pt>
    <dgm:pt modelId="{F3B11BF1-D7D0-4F28-A70C-25CD1097252D}">
      <dgm:prSet phldr="0"/>
      <dgm:spPr/>
      <dgm:t>
        <a:bodyPr/>
        <a:lstStyle/>
        <a:p>
          <a:r>
            <a:rPr lang="en-US" b="1">
              <a:solidFill>
                <a:schemeClr val="bg1"/>
              </a:solidFill>
              <a:latin typeface="Calibri Light"/>
              <a:cs typeface="Calibri Light"/>
            </a:rPr>
            <a:t>File formats</a:t>
          </a:r>
        </a:p>
      </dgm:t>
    </dgm:pt>
    <dgm:pt modelId="{F011FD28-E34C-4A48-98C8-10DA3BD99C8D}" type="parTrans" cxnId="{1D93EC2E-6979-447C-B5A9-EBE3C09D602C}">
      <dgm:prSet/>
      <dgm:spPr/>
      <dgm:t>
        <a:bodyPr/>
        <a:lstStyle/>
        <a:p>
          <a:endParaRPr lang="en-IN"/>
        </a:p>
      </dgm:t>
    </dgm:pt>
    <dgm:pt modelId="{DBE456B3-F388-4041-97B8-DD096807A9F0}" type="sibTrans" cxnId="{1D93EC2E-6979-447C-B5A9-EBE3C09D602C}">
      <dgm:prSet/>
      <dgm:spPr/>
      <dgm:t>
        <a:bodyPr/>
        <a:lstStyle/>
        <a:p>
          <a:endParaRPr lang="en-US"/>
        </a:p>
      </dgm:t>
    </dgm:pt>
    <dgm:pt modelId="{78753774-7237-47E6-BF40-9065976A3EFF}">
      <dgm:prSet phldr="0"/>
      <dgm:spPr/>
      <dgm:t>
        <a:bodyPr/>
        <a:lstStyle/>
        <a:p>
          <a:pPr rtl="0"/>
          <a:r>
            <a:rPr lang="en-US" b="1" dirty="0">
              <a:solidFill>
                <a:schemeClr val="bg1"/>
              </a:solidFill>
              <a:latin typeface="Calibri Light"/>
              <a:cs typeface="Calibri Light"/>
            </a:rPr>
            <a:t>Role Hierarchy and Privilege Inheritance</a:t>
          </a:r>
        </a:p>
      </dgm:t>
    </dgm:pt>
    <dgm:pt modelId="{66690502-6187-441D-86CE-5140FA122F6E}" type="parTrans" cxnId="{95C1CF8B-C799-40EB-950E-46AC086C5C52}">
      <dgm:prSet/>
      <dgm:spPr/>
      <dgm:t>
        <a:bodyPr/>
        <a:lstStyle/>
        <a:p>
          <a:endParaRPr lang="en-IN"/>
        </a:p>
      </dgm:t>
    </dgm:pt>
    <dgm:pt modelId="{8EEFD08E-D52E-4812-8C7F-7114CDD8658F}" type="sibTrans" cxnId="{95C1CF8B-C799-40EB-950E-46AC086C5C52}">
      <dgm:prSet/>
      <dgm:spPr/>
      <dgm:t>
        <a:bodyPr/>
        <a:lstStyle/>
        <a:p>
          <a:endParaRPr lang="en-US"/>
        </a:p>
      </dgm:t>
    </dgm:pt>
    <dgm:pt modelId="{8DD3A062-0115-4BE0-8C06-975E47DD2916}">
      <dgm:prSet phldr="0"/>
      <dgm:spPr/>
      <dgm:t>
        <a:bodyPr/>
        <a:lstStyle/>
        <a:p>
          <a:pPr rtl="0"/>
          <a:r>
            <a:rPr lang="en-US" b="1" dirty="0">
              <a:solidFill>
                <a:schemeClr val="bg1"/>
              </a:solidFill>
              <a:latin typeface="Calibri Light"/>
              <a:cs typeface="Calibri Light"/>
            </a:rPr>
            <a:t>Integration</a:t>
          </a:r>
        </a:p>
      </dgm:t>
    </dgm:pt>
    <dgm:pt modelId="{0FCB6F6B-90A6-4C25-8EDF-A9A7F91AA40D}" type="parTrans" cxnId="{3C6F9E07-EA37-4507-A183-79A25C1663C9}">
      <dgm:prSet/>
      <dgm:spPr/>
      <dgm:t>
        <a:bodyPr/>
        <a:lstStyle/>
        <a:p>
          <a:endParaRPr lang="en-IN"/>
        </a:p>
      </dgm:t>
    </dgm:pt>
    <dgm:pt modelId="{99C5013A-8E1B-409F-83E7-3238011A3D4A}" type="sibTrans" cxnId="{3C6F9E07-EA37-4507-A183-79A25C1663C9}">
      <dgm:prSet/>
      <dgm:spPr/>
      <dgm:t>
        <a:bodyPr/>
        <a:lstStyle/>
        <a:p>
          <a:endParaRPr lang="en-IN"/>
        </a:p>
      </dgm:t>
    </dgm:pt>
    <dgm:pt modelId="{C3CC897A-CBBC-479C-B79C-109FFA9AA303}">
      <dgm:prSet phldr="0"/>
      <dgm:spPr/>
      <dgm:t>
        <a:bodyPr/>
        <a:lstStyle/>
        <a:p>
          <a:pPr rtl="0"/>
          <a:r>
            <a:rPr lang="en-US" b="1" dirty="0">
              <a:solidFill>
                <a:schemeClr val="bg1"/>
              </a:solidFill>
              <a:latin typeface="Calibri Light"/>
              <a:cs typeface="Calibri Light"/>
            </a:rPr>
            <a:t>Data Masking</a:t>
          </a:r>
        </a:p>
      </dgm:t>
    </dgm:pt>
    <dgm:pt modelId="{FE0D94E9-10C5-4BF1-9CB0-E5B9C0564EAB}" type="parTrans" cxnId="{4C6DE2C0-5434-404A-A0B5-F4B50B9CB75F}">
      <dgm:prSet/>
      <dgm:spPr/>
      <dgm:t>
        <a:bodyPr/>
        <a:lstStyle/>
        <a:p>
          <a:endParaRPr lang="en-IN"/>
        </a:p>
      </dgm:t>
    </dgm:pt>
    <dgm:pt modelId="{08B89480-5931-4D90-B207-85A7EB4F6592}" type="sibTrans" cxnId="{4C6DE2C0-5434-404A-A0B5-F4B50B9CB75F}">
      <dgm:prSet/>
      <dgm:spPr/>
      <dgm:t>
        <a:bodyPr/>
        <a:lstStyle/>
        <a:p>
          <a:endParaRPr lang="en-IN"/>
        </a:p>
      </dgm:t>
    </dgm:pt>
    <dgm:pt modelId="{96E7DCBC-1F41-43D8-A707-BE1C265DD3AE}">
      <dgm:prSet phldr="0"/>
      <dgm:spPr/>
      <dgm:t>
        <a:bodyPr/>
        <a:lstStyle/>
        <a:p>
          <a:pPr rtl="0"/>
          <a:r>
            <a:rPr lang="en-US" b="1" dirty="0">
              <a:solidFill>
                <a:schemeClr val="bg1"/>
              </a:solidFill>
              <a:latin typeface="Calibri Light"/>
              <a:cs typeface="Calibri Light"/>
            </a:rPr>
            <a:t>Row  Access Policy</a:t>
          </a:r>
        </a:p>
      </dgm:t>
    </dgm:pt>
    <dgm:pt modelId="{6D01BD54-2380-4CC3-8F1C-373A8910C178}" type="parTrans" cxnId="{A17BC115-C02B-4869-83B5-057F891CEE1C}">
      <dgm:prSet/>
      <dgm:spPr/>
      <dgm:t>
        <a:bodyPr/>
        <a:lstStyle/>
        <a:p>
          <a:endParaRPr lang="en-IN"/>
        </a:p>
      </dgm:t>
    </dgm:pt>
    <dgm:pt modelId="{B2458314-134B-4E40-BFD5-D68DE158F0C4}" type="sibTrans" cxnId="{A17BC115-C02B-4869-83B5-057F891CEE1C}">
      <dgm:prSet/>
      <dgm:spPr/>
      <dgm:t>
        <a:bodyPr/>
        <a:lstStyle/>
        <a:p>
          <a:endParaRPr lang="en-IN"/>
        </a:p>
      </dgm:t>
    </dgm:pt>
    <dgm:pt modelId="{092E5963-6225-4283-98C4-05965A4AFD93}" type="pres">
      <dgm:prSet presAssocID="{4A31132F-7A45-4FCF-841E-4D12D3F73F9C}" presName="Name0" presStyleCnt="0">
        <dgm:presLayoutVars>
          <dgm:dir/>
          <dgm:resizeHandles val="exact"/>
        </dgm:presLayoutVars>
      </dgm:prSet>
      <dgm:spPr/>
    </dgm:pt>
    <dgm:pt modelId="{ED915F8E-F303-40BE-B86A-3FCF69A52401}" type="pres">
      <dgm:prSet presAssocID="{78753774-7237-47E6-BF40-9065976A3EFF}" presName="node" presStyleLbl="node1" presStyleIdx="0" presStyleCnt="6" custLinFactNeighborX="-382" custLinFactNeighborY="2572">
        <dgm:presLayoutVars>
          <dgm:bulletEnabled val="1"/>
        </dgm:presLayoutVars>
      </dgm:prSet>
      <dgm:spPr/>
    </dgm:pt>
    <dgm:pt modelId="{F52924C7-4FF3-465D-B92A-7E824C41E21D}" type="pres">
      <dgm:prSet presAssocID="{8EEFD08E-D52E-4812-8C7F-7114CDD8658F}" presName="sibTrans" presStyleLbl="sibTrans1D1" presStyleIdx="0" presStyleCnt="5"/>
      <dgm:spPr/>
    </dgm:pt>
    <dgm:pt modelId="{A535BD01-FDBE-4100-BAB4-6BC6E753F3BF}" type="pres">
      <dgm:prSet presAssocID="{8EEFD08E-D52E-4812-8C7F-7114CDD8658F}" presName="connectorText" presStyleLbl="sibTrans1D1" presStyleIdx="0" presStyleCnt="5"/>
      <dgm:spPr/>
    </dgm:pt>
    <dgm:pt modelId="{04B828E4-8063-482B-AA71-B37046A8F332}" type="pres">
      <dgm:prSet presAssocID="{B8746A17-0F4E-41F4-BFFE-6D659312CC70}" presName="node" presStyleLbl="node1" presStyleIdx="1" presStyleCnt="6" custLinFactNeighborX="-382" custLinFactNeighborY="2572">
        <dgm:presLayoutVars>
          <dgm:bulletEnabled val="1"/>
        </dgm:presLayoutVars>
      </dgm:prSet>
      <dgm:spPr/>
    </dgm:pt>
    <dgm:pt modelId="{71D20073-0F9A-403D-9BCA-9133899CACF1}" type="pres">
      <dgm:prSet presAssocID="{612367A5-F89B-47B3-BAEA-A6BF171C7EC5}" presName="sibTrans" presStyleLbl="sibTrans1D1" presStyleIdx="1" presStyleCnt="5"/>
      <dgm:spPr/>
    </dgm:pt>
    <dgm:pt modelId="{8DA5922E-5959-415F-ABE8-E7FFBAF68BE7}" type="pres">
      <dgm:prSet presAssocID="{612367A5-F89B-47B3-BAEA-A6BF171C7EC5}" presName="connectorText" presStyleLbl="sibTrans1D1" presStyleIdx="1" presStyleCnt="5"/>
      <dgm:spPr/>
    </dgm:pt>
    <dgm:pt modelId="{A0DF3BCB-44FF-4131-B078-5FD312D04BC5}" type="pres">
      <dgm:prSet presAssocID="{F3B11BF1-D7D0-4F28-A70C-25CD1097252D}" presName="node" presStyleLbl="node1" presStyleIdx="2" presStyleCnt="6">
        <dgm:presLayoutVars>
          <dgm:bulletEnabled val="1"/>
        </dgm:presLayoutVars>
      </dgm:prSet>
      <dgm:spPr/>
    </dgm:pt>
    <dgm:pt modelId="{2050AE87-701C-4F90-9F46-D28E9EAB129E}" type="pres">
      <dgm:prSet presAssocID="{DBE456B3-F388-4041-97B8-DD096807A9F0}" presName="sibTrans" presStyleLbl="sibTrans1D1" presStyleIdx="2" presStyleCnt="5"/>
      <dgm:spPr/>
    </dgm:pt>
    <dgm:pt modelId="{71548E4A-F9D6-42B8-B75C-AA8E24D08FE7}" type="pres">
      <dgm:prSet presAssocID="{DBE456B3-F388-4041-97B8-DD096807A9F0}" presName="connectorText" presStyleLbl="sibTrans1D1" presStyleIdx="2" presStyleCnt="5"/>
      <dgm:spPr/>
    </dgm:pt>
    <dgm:pt modelId="{934D17DA-A440-4ABA-A2E6-2C2827D5A772}" type="pres">
      <dgm:prSet presAssocID="{8DD3A062-0115-4BE0-8C06-975E47DD2916}" presName="node" presStyleLbl="node1" presStyleIdx="3" presStyleCnt="6">
        <dgm:presLayoutVars>
          <dgm:bulletEnabled val="1"/>
        </dgm:presLayoutVars>
      </dgm:prSet>
      <dgm:spPr/>
    </dgm:pt>
    <dgm:pt modelId="{79BD0330-71EC-4C2F-AC80-702146FFF6C1}" type="pres">
      <dgm:prSet presAssocID="{99C5013A-8E1B-409F-83E7-3238011A3D4A}" presName="sibTrans" presStyleLbl="sibTrans1D1" presStyleIdx="3" presStyleCnt="5"/>
      <dgm:spPr/>
    </dgm:pt>
    <dgm:pt modelId="{E0DC9A15-69A7-4279-A30E-CAC2D3C6E917}" type="pres">
      <dgm:prSet presAssocID="{99C5013A-8E1B-409F-83E7-3238011A3D4A}" presName="connectorText" presStyleLbl="sibTrans1D1" presStyleIdx="3" presStyleCnt="5"/>
      <dgm:spPr/>
    </dgm:pt>
    <dgm:pt modelId="{B3EC3CC0-DBE9-4D0A-9752-8FAA7D29912C}" type="pres">
      <dgm:prSet presAssocID="{C3CC897A-CBBC-479C-B79C-109FFA9AA303}" presName="node" presStyleLbl="node1" presStyleIdx="4" presStyleCnt="6">
        <dgm:presLayoutVars>
          <dgm:bulletEnabled val="1"/>
        </dgm:presLayoutVars>
      </dgm:prSet>
      <dgm:spPr/>
    </dgm:pt>
    <dgm:pt modelId="{732A54B0-335F-4B5D-B229-44265391F238}" type="pres">
      <dgm:prSet presAssocID="{08B89480-5931-4D90-B207-85A7EB4F6592}" presName="sibTrans" presStyleLbl="sibTrans1D1" presStyleIdx="4" presStyleCnt="5"/>
      <dgm:spPr/>
    </dgm:pt>
    <dgm:pt modelId="{6A8A9F36-2CB0-42D8-9627-719BD27E513D}" type="pres">
      <dgm:prSet presAssocID="{08B89480-5931-4D90-B207-85A7EB4F6592}" presName="connectorText" presStyleLbl="sibTrans1D1" presStyleIdx="4" presStyleCnt="5"/>
      <dgm:spPr/>
    </dgm:pt>
    <dgm:pt modelId="{AD61CD71-37EA-4554-98BE-11163680C68C}" type="pres">
      <dgm:prSet presAssocID="{96E7DCBC-1F41-43D8-A707-BE1C265DD3AE}" presName="node" presStyleLbl="node1" presStyleIdx="5" presStyleCnt="6">
        <dgm:presLayoutVars>
          <dgm:bulletEnabled val="1"/>
        </dgm:presLayoutVars>
      </dgm:prSet>
      <dgm:spPr/>
    </dgm:pt>
  </dgm:ptLst>
  <dgm:cxnLst>
    <dgm:cxn modelId="{59574D01-8216-4931-95A2-B43F3B9EA9A5}" type="presOf" srcId="{99C5013A-8E1B-409F-83E7-3238011A3D4A}" destId="{E0DC9A15-69A7-4279-A30E-CAC2D3C6E917}" srcOrd="1" destOrd="0" presId="urn:microsoft.com/office/officeart/2005/8/layout/bProcess3"/>
    <dgm:cxn modelId="{086EDE03-4912-4873-9C20-001CDEB95C75}" type="presOf" srcId="{78753774-7237-47E6-BF40-9065976A3EFF}" destId="{ED915F8E-F303-40BE-B86A-3FCF69A52401}" srcOrd="0" destOrd="0" presId="urn:microsoft.com/office/officeart/2005/8/layout/bProcess3"/>
    <dgm:cxn modelId="{3C6F9E07-EA37-4507-A183-79A25C1663C9}" srcId="{4A31132F-7A45-4FCF-841E-4D12D3F73F9C}" destId="{8DD3A062-0115-4BE0-8C06-975E47DD2916}" srcOrd="3" destOrd="0" parTransId="{0FCB6F6B-90A6-4C25-8EDF-A9A7F91AA40D}" sibTransId="{99C5013A-8E1B-409F-83E7-3238011A3D4A}"/>
    <dgm:cxn modelId="{4E3D4F0A-9E9E-4625-ABDB-C7D862354192}" srcId="{4A31132F-7A45-4FCF-841E-4D12D3F73F9C}" destId="{B8746A17-0F4E-41F4-BFFE-6D659312CC70}" srcOrd="1" destOrd="0" parTransId="{58B3F5D7-11BD-4913-BCC2-27693B6A96C1}" sibTransId="{612367A5-F89B-47B3-BAEA-A6BF171C7EC5}"/>
    <dgm:cxn modelId="{26630A15-1573-44A1-8DA4-2B4622D50954}" type="presOf" srcId="{C3CC897A-CBBC-479C-B79C-109FFA9AA303}" destId="{B3EC3CC0-DBE9-4D0A-9752-8FAA7D29912C}" srcOrd="0" destOrd="0" presId="urn:microsoft.com/office/officeart/2005/8/layout/bProcess3"/>
    <dgm:cxn modelId="{A17BC115-C02B-4869-83B5-057F891CEE1C}" srcId="{4A31132F-7A45-4FCF-841E-4D12D3F73F9C}" destId="{96E7DCBC-1F41-43D8-A707-BE1C265DD3AE}" srcOrd="5" destOrd="0" parTransId="{6D01BD54-2380-4CC3-8F1C-373A8910C178}" sibTransId="{B2458314-134B-4E40-BFD5-D68DE158F0C4}"/>
    <dgm:cxn modelId="{3A06682B-696D-4577-A2B4-BBEA2DA22EEC}" type="presOf" srcId="{DBE456B3-F388-4041-97B8-DD096807A9F0}" destId="{71548E4A-F9D6-42B8-B75C-AA8E24D08FE7}" srcOrd="1" destOrd="0" presId="urn:microsoft.com/office/officeart/2005/8/layout/bProcess3"/>
    <dgm:cxn modelId="{1D93EC2E-6979-447C-B5A9-EBE3C09D602C}" srcId="{4A31132F-7A45-4FCF-841E-4D12D3F73F9C}" destId="{F3B11BF1-D7D0-4F28-A70C-25CD1097252D}" srcOrd="2" destOrd="0" parTransId="{F011FD28-E34C-4A48-98C8-10DA3BD99C8D}" sibTransId="{DBE456B3-F388-4041-97B8-DD096807A9F0}"/>
    <dgm:cxn modelId="{E3329030-EB7C-43D9-A73F-F4856E0E0312}" type="presOf" srcId="{8EEFD08E-D52E-4812-8C7F-7114CDD8658F}" destId="{F52924C7-4FF3-465D-B92A-7E824C41E21D}" srcOrd="0" destOrd="0" presId="urn:microsoft.com/office/officeart/2005/8/layout/bProcess3"/>
    <dgm:cxn modelId="{7DC63631-4AA1-4BAA-9040-50E04DDF4075}" type="presOf" srcId="{08B89480-5931-4D90-B207-85A7EB4F6592}" destId="{732A54B0-335F-4B5D-B229-44265391F238}" srcOrd="0" destOrd="0" presId="urn:microsoft.com/office/officeart/2005/8/layout/bProcess3"/>
    <dgm:cxn modelId="{1A79CB61-B5E3-4640-A57A-C9F338599B3E}" type="presOf" srcId="{08B89480-5931-4D90-B207-85A7EB4F6592}" destId="{6A8A9F36-2CB0-42D8-9627-719BD27E513D}" srcOrd="1" destOrd="0" presId="urn:microsoft.com/office/officeart/2005/8/layout/bProcess3"/>
    <dgm:cxn modelId="{E63F5E53-6770-4B84-A006-84F5A4FA5B52}" type="presOf" srcId="{B8746A17-0F4E-41F4-BFFE-6D659312CC70}" destId="{04B828E4-8063-482B-AA71-B37046A8F332}" srcOrd="0" destOrd="0" presId="urn:microsoft.com/office/officeart/2005/8/layout/bProcess3"/>
    <dgm:cxn modelId="{00FB4259-57E8-42E5-A713-71EB2D62B9F8}" type="presOf" srcId="{612367A5-F89B-47B3-BAEA-A6BF171C7EC5}" destId="{71D20073-0F9A-403D-9BCA-9133899CACF1}" srcOrd="0" destOrd="0" presId="urn:microsoft.com/office/officeart/2005/8/layout/bProcess3"/>
    <dgm:cxn modelId="{95C1CF8B-C799-40EB-950E-46AC086C5C52}" srcId="{4A31132F-7A45-4FCF-841E-4D12D3F73F9C}" destId="{78753774-7237-47E6-BF40-9065976A3EFF}" srcOrd="0" destOrd="0" parTransId="{66690502-6187-441D-86CE-5140FA122F6E}" sibTransId="{8EEFD08E-D52E-4812-8C7F-7114CDD8658F}"/>
    <dgm:cxn modelId="{D1A1F2A0-1EB2-4540-8CB5-562D11085B97}" type="presOf" srcId="{8EEFD08E-D52E-4812-8C7F-7114CDD8658F}" destId="{A535BD01-FDBE-4100-BAB4-6BC6E753F3BF}" srcOrd="1" destOrd="0" presId="urn:microsoft.com/office/officeart/2005/8/layout/bProcess3"/>
    <dgm:cxn modelId="{734396A3-5C7F-4EAD-8235-9C5B9D4CB598}" type="presOf" srcId="{DBE456B3-F388-4041-97B8-DD096807A9F0}" destId="{2050AE87-701C-4F90-9F46-D28E9EAB129E}" srcOrd="0" destOrd="0" presId="urn:microsoft.com/office/officeart/2005/8/layout/bProcess3"/>
    <dgm:cxn modelId="{1735ECA7-F829-4E02-96B7-9709B2FAFF06}" type="presOf" srcId="{4A31132F-7A45-4FCF-841E-4D12D3F73F9C}" destId="{092E5963-6225-4283-98C4-05965A4AFD93}" srcOrd="0" destOrd="0" presId="urn:microsoft.com/office/officeart/2005/8/layout/bProcess3"/>
    <dgm:cxn modelId="{7A3CD8AC-EB0E-47AA-9195-AC84939599EF}" type="presOf" srcId="{99C5013A-8E1B-409F-83E7-3238011A3D4A}" destId="{79BD0330-71EC-4C2F-AC80-702146FFF6C1}" srcOrd="0" destOrd="0" presId="urn:microsoft.com/office/officeart/2005/8/layout/bProcess3"/>
    <dgm:cxn modelId="{04B67EBC-0829-47AB-8DE0-23E9E639CAAE}" type="presOf" srcId="{96E7DCBC-1F41-43D8-A707-BE1C265DD3AE}" destId="{AD61CD71-37EA-4554-98BE-11163680C68C}" srcOrd="0" destOrd="0" presId="urn:microsoft.com/office/officeart/2005/8/layout/bProcess3"/>
    <dgm:cxn modelId="{4C6DE2C0-5434-404A-A0B5-F4B50B9CB75F}" srcId="{4A31132F-7A45-4FCF-841E-4D12D3F73F9C}" destId="{C3CC897A-CBBC-479C-B79C-109FFA9AA303}" srcOrd="4" destOrd="0" parTransId="{FE0D94E9-10C5-4BF1-9CB0-E5B9C0564EAB}" sibTransId="{08B89480-5931-4D90-B207-85A7EB4F6592}"/>
    <dgm:cxn modelId="{C3178DE0-5668-4B6F-B10D-A5CE2680102C}" type="presOf" srcId="{612367A5-F89B-47B3-BAEA-A6BF171C7EC5}" destId="{8DA5922E-5959-415F-ABE8-E7FFBAF68BE7}" srcOrd="1" destOrd="0" presId="urn:microsoft.com/office/officeart/2005/8/layout/bProcess3"/>
    <dgm:cxn modelId="{9A5FE8E7-F0A8-4286-AF12-59AC847590BB}" type="presOf" srcId="{8DD3A062-0115-4BE0-8C06-975E47DD2916}" destId="{934D17DA-A440-4ABA-A2E6-2C2827D5A772}" srcOrd="0" destOrd="0" presId="urn:microsoft.com/office/officeart/2005/8/layout/bProcess3"/>
    <dgm:cxn modelId="{8FCE97F4-8522-4AF8-8076-85AC706725C5}" type="presOf" srcId="{F3B11BF1-D7D0-4F28-A70C-25CD1097252D}" destId="{A0DF3BCB-44FF-4131-B078-5FD312D04BC5}" srcOrd="0" destOrd="0" presId="urn:microsoft.com/office/officeart/2005/8/layout/bProcess3"/>
    <dgm:cxn modelId="{5FA09112-5D39-45A2-8A21-795BC6095DC7}" type="presParOf" srcId="{092E5963-6225-4283-98C4-05965A4AFD93}" destId="{ED915F8E-F303-40BE-B86A-3FCF69A52401}" srcOrd="0" destOrd="0" presId="urn:microsoft.com/office/officeart/2005/8/layout/bProcess3"/>
    <dgm:cxn modelId="{87031EC3-0C4A-4D8C-A1AE-95795286FB92}" type="presParOf" srcId="{092E5963-6225-4283-98C4-05965A4AFD93}" destId="{F52924C7-4FF3-465D-B92A-7E824C41E21D}" srcOrd="1" destOrd="0" presId="urn:microsoft.com/office/officeart/2005/8/layout/bProcess3"/>
    <dgm:cxn modelId="{BF7D987F-AC24-42D4-831E-B3CBA3A1447E}" type="presParOf" srcId="{F52924C7-4FF3-465D-B92A-7E824C41E21D}" destId="{A535BD01-FDBE-4100-BAB4-6BC6E753F3BF}" srcOrd="0" destOrd="0" presId="urn:microsoft.com/office/officeart/2005/8/layout/bProcess3"/>
    <dgm:cxn modelId="{1DE17881-D453-4414-A8FA-34AD126E9AF8}" type="presParOf" srcId="{092E5963-6225-4283-98C4-05965A4AFD93}" destId="{04B828E4-8063-482B-AA71-B37046A8F332}" srcOrd="2" destOrd="0" presId="urn:microsoft.com/office/officeart/2005/8/layout/bProcess3"/>
    <dgm:cxn modelId="{13D456D2-AFB8-47C6-9780-44DB30B3CC6C}" type="presParOf" srcId="{092E5963-6225-4283-98C4-05965A4AFD93}" destId="{71D20073-0F9A-403D-9BCA-9133899CACF1}" srcOrd="3" destOrd="0" presId="urn:microsoft.com/office/officeart/2005/8/layout/bProcess3"/>
    <dgm:cxn modelId="{3D88D0A8-3FFB-424B-8ED3-FF24F8D647B8}" type="presParOf" srcId="{71D20073-0F9A-403D-9BCA-9133899CACF1}" destId="{8DA5922E-5959-415F-ABE8-E7FFBAF68BE7}" srcOrd="0" destOrd="0" presId="urn:microsoft.com/office/officeart/2005/8/layout/bProcess3"/>
    <dgm:cxn modelId="{D4531183-8649-4D48-A2DD-A14D43F7A78C}" type="presParOf" srcId="{092E5963-6225-4283-98C4-05965A4AFD93}" destId="{A0DF3BCB-44FF-4131-B078-5FD312D04BC5}" srcOrd="4" destOrd="0" presId="urn:microsoft.com/office/officeart/2005/8/layout/bProcess3"/>
    <dgm:cxn modelId="{90363F9D-F2A8-4B0F-9C90-653AB86F97A6}" type="presParOf" srcId="{092E5963-6225-4283-98C4-05965A4AFD93}" destId="{2050AE87-701C-4F90-9F46-D28E9EAB129E}" srcOrd="5" destOrd="0" presId="urn:microsoft.com/office/officeart/2005/8/layout/bProcess3"/>
    <dgm:cxn modelId="{45AD9DA7-1D7D-425E-B259-CD869DCEDCCE}" type="presParOf" srcId="{2050AE87-701C-4F90-9F46-D28E9EAB129E}" destId="{71548E4A-F9D6-42B8-B75C-AA8E24D08FE7}" srcOrd="0" destOrd="0" presId="urn:microsoft.com/office/officeart/2005/8/layout/bProcess3"/>
    <dgm:cxn modelId="{16F5A0CA-3ED6-4373-892F-0176A252BF8D}" type="presParOf" srcId="{092E5963-6225-4283-98C4-05965A4AFD93}" destId="{934D17DA-A440-4ABA-A2E6-2C2827D5A772}" srcOrd="6" destOrd="0" presId="urn:microsoft.com/office/officeart/2005/8/layout/bProcess3"/>
    <dgm:cxn modelId="{7BFAAD60-FF7A-4C83-8A96-96B142219E93}" type="presParOf" srcId="{092E5963-6225-4283-98C4-05965A4AFD93}" destId="{79BD0330-71EC-4C2F-AC80-702146FFF6C1}" srcOrd="7" destOrd="0" presId="urn:microsoft.com/office/officeart/2005/8/layout/bProcess3"/>
    <dgm:cxn modelId="{A3C3C821-A4DF-43CA-9EE1-967CCF11ECB2}" type="presParOf" srcId="{79BD0330-71EC-4C2F-AC80-702146FFF6C1}" destId="{E0DC9A15-69A7-4279-A30E-CAC2D3C6E917}" srcOrd="0" destOrd="0" presId="urn:microsoft.com/office/officeart/2005/8/layout/bProcess3"/>
    <dgm:cxn modelId="{E837EA69-D72B-4640-880B-74E4909EBD6D}" type="presParOf" srcId="{092E5963-6225-4283-98C4-05965A4AFD93}" destId="{B3EC3CC0-DBE9-4D0A-9752-8FAA7D29912C}" srcOrd="8" destOrd="0" presId="urn:microsoft.com/office/officeart/2005/8/layout/bProcess3"/>
    <dgm:cxn modelId="{FF34BB0A-4033-4B41-B40A-F8939026892C}" type="presParOf" srcId="{092E5963-6225-4283-98C4-05965A4AFD93}" destId="{732A54B0-335F-4B5D-B229-44265391F238}" srcOrd="9" destOrd="0" presId="urn:microsoft.com/office/officeart/2005/8/layout/bProcess3"/>
    <dgm:cxn modelId="{DE1F6E5D-7ADC-4A09-BD5B-8BF9CD3B2C2C}" type="presParOf" srcId="{732A54B0-335F-4B5D-B229-44265391F238}" destId="{6A8A9F36-2CB0-42D8-9627-719BD27E513D}" srcOrd="0" destOrd="0" presId="urn:microsoft.com/office/officeart/2005/8/layout/bProcess3"/>
    <dgm:cxn modelId="{16C2D2E1-B952-4141-8CF7-8B460212F1F4}" type="presParOf" srcId="{092E5963-6225-4283-98C4-05965A4AFD93}" destId="{AD61CD71-37EA-4554-98BE-11163680C68C}"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924C7-4FF3-465D-B92A-7E824C41E21D}">
      <dsp:nvSpPr>
        <dsp:cNvPr id="0" name=""/>
        <dsp:cNvSpPr/>
      </dsp:nvSpPr>
      <dsp:spPr>
        <a:xfrm>
          <a:off x="2840220" y="1280102"/>
          <a:ext cx="619757" cy="91440"/>
        </a:xfrm>
        <a:custGeom>
          <a:avLst/>
          <a:gdLst/>
          <a:ahLst/>
          <a:cxnLst/>
          <a:rect l="0" t="0" r="0" b="0"/>
          <a:pathLst>
            <a:path>
              <a:moveTo>
                <a:pt x="0" y="45720"/>
              </a:moveTo>
              <a:lnTo>
                <a:pt x="61975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3840" y="1322554"/>
        <a:ext cx="32517" cy="6536"/>
      </dsp:txXfrm>
    </dsp:sp>
    <dsp:sp modelId="{ED915F8E-F303-40BE-B86A-3FCF69A52401}">
      <dsp:nvSpPr>
        <dsp:cNvPr id="0" name=""/>
        <dsp:cNvSpPr/>
      </dsp:nvSpPr>
      <dsp:spPr>
        <a:xfrm>
          <a:off x="0" y="473216"/>
          <a:ext cx="2842020" cy="17052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b="1" kern="1200" dirty="0">
              <a:solidFill>
                <a:schemeClr val="bg1"/>
              </a:solidFill>
              <a:latin typeface="Calibri Light"/>
              <a:cs typeface="Calibri Light"/>
            </a:rPr>
            <a:t>Role Hierarchy and Privilege Inheritance</a:t>
          </a:r>
        </a:p>
      </dsp:txBody>
      <dsp:txXfrm>
        <a:off x="0" y="473216"/>
        <a:ext cx="2842020" cy="1705212"/>
      </dsp:txXfrm>
    </dsp:sp>
    <dsp:sp modelId="{71D20073-0F9A-403D-9BCA-9133899CACF1}">
      <dsp:nvSpPr>
        <dsp:cNvPr id="0" name=""/>
        <dsp:cNvSpPr/>
      </dsp:nvSpPr>
      <dsp:spPr>
        <a:xfrm>
          <a:off x="6332597" y="1236244"/>
          <a:ext cx="633921" cy="91440"/>
        </a:xfrm>
        <a:custGeom>
          <a:avLst/>
          <a:gdLst/>
          <a:ahLst/>
          <a:cxnLst/>
          <a:rect l="0" t="0" r="0" b="0"/>
          <a:pathLst>
            <a:path>
              <a:moveTo>
                <a:pt x="0" y="89578"/>
              </a:moveTo>
              <a:lnTo>
                <a:pt x="334060" y="89578"/>
              </a:lnTo>
              <a:lnTo>
                <a:pt x="334060" y="45720"/>
              </a:lnTo>
              <a:lnTo>
                <a:pt x="63392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32909" y="1278696"/>
        <a:ext cx="33298" cy="6536"/>
      </dsp:txXfrm>
    </dsp:sp>
    <dsp:sp modelId="{04B828E4-8063-482B-AA71-B37046A8F332}">
      <dsp:nvSpPr>
        <dsp:cNvPr id="0" name=""/>
        <dsp:cNvSpPr/>
      </dsp:nvSpPr>
      <dsp:spPr>
        <a:xfrm>
          <a:off x="3492377" y="473216"/>
          <a:ext cx="2842020" cy="17052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a:solidFill>
                <a:schemeClr val="bg1"/>
              </a:solidFill>
              <a:latin typeface="Calibri Light"/>
              <a:cs typeface="Calibri Light"/>
            </a:rPr>
            <a:t>Stages</a:t>
          </a:r>
        </a:p>
      </dsp:txBody>
      <dsp:txXfrm>
        <a:off x="3492377" y="473216"/>
        <a:ext cx="2842020" cy="1705212"/>
      </dsp:txXfrm>
    </dsp:sp>
    <dsp:sp modelId="{2050AE87-701C-4F90-9F46-D28E9EAB129E}">
      <dsp:nvSpPr>
        <dsp:cNvPr id="0" name=""/>
        <dsp:cNvSpPr/>
      </dsp:nvSpPr>
      <dsp:spPr>
        <a:xfrm>
          <a:off x="1428559" y="2132770"/>
          <a:ext cx="6991369" cy="623064"/>
        </a:xfrm>
        <a:custGeom>
          <a:avLst/>
          <a:gdLst/>
          <a:ahLst/>
          <a:cxnLst/>
          <a:rect l="0" t="0" r="0" b="0"/>
          <a:pathLst>
            <a:path>
              <a:moveTo>
                <a:pt x="6991369" y="0"/>
              </a:moveTo>
              <a:lnTo>
                <a:pt x="6991369" y="328632"/>
              </a:lnTo>
              <a:lnTo>
                <a:pt x="0" y="328632"/>
              </a:lnTo>
              <a:lnTo>
                <a:pt x="0" y="623064"/>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48697" y="2441034"/>
        <a:ext cx="351093" cy="6536"/>
      </dsp:txXfrm>
    </dsp:sp>
    <dsp:sp modelId="{A0DF3BCB-44FF-4131-B078-5FD312D04BC5}">
      <dsp:nvSpPr>
        <dsp:cNvPr id="0" name=""/>
        <dsp:cNvSpPr/>
      </dsp:nvSpPr>
      <dsp:spPr>
        <a:xfrm>
          <a:off x="6998919" y="429358"/>
          <a:ext cx="2842020" cy="17052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a:solidFill>
                <a:schemeClr val="bg1"/>
              </a:solidFill>
              <a:latin typeface="Calibri Light"/>
              <a:cs typeface="Calibri Light"/>
            </a:rPr>
            <a:t>File formats</a:t>
          </a:r>
        </a:p>
      </dsp:txBody>
      <dsp:txXfrm>
        <a:off x="6998919" y="429358"/>
        <a:ext cx="2842020" cy="1705212"/>
      </dsp:txXfrm>
    </dsp:sp>
    <dsp:sp modelId="{79BD0330-71EC-4C2F-AC80-702146FFF6C1}">
      <dsp:nvSpPr>
        <dsp:cNvPr id="0" name=""/>
        <dsp:cNvSpPr/>
      </dsp:nvSpPr>
      <dsp:spPr>
        <a:xfrm>
          <a:off x="2847769" y="3595121"/>
          <a:ext cx="623064" cy="91440"/>
        </a:xfrm>
        <a:custGeom>
          <a:avLst/>
          <a:gdLst/>
          <a:ahLst/>
          <a:cxnLst/>
          <a:rect l="0" t="0" r="0" b="0"/>
          <a:pathLst>
            <a:path>
              <a:moveTo>
                <a:pt x="0" y="45720"/>
              </a:moveTo>
              <a:lnTo>
                <a:pt x="62306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42960" y="3637572"/>
        <a:ext cx="32683" cy="6536"/>
      </dsp:txXfrm>
    </dsp:sp>
    <dsp:sp modelId="{934D17DA-A440-4ABA-A2E6-2C2827D5A772}">
      <dsp:nvSpPr>
        <dsp:cNvPr id="0" name=""/>
        <dsp:cNvSpPr/>
      </dsp:nvSpPr>
      <dsp:spPr>
        <a:xfrm>
          <a:off x="7549" y="2788235"/>
          <a:ext cx="2842020" cy="17052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b="1" kern="1200" dirty="0">
              <a:solidFill>
                <a:schemeClr val="bg1"/>
              </a:solidFill>
              <a:latin typeface="Calibri Light"/>
              <a:cs typeface="Calibri Light"/>
            </a:rPr>
            <a:t>Integration</a:t>
          </a:r>
        </a:p>
      </dsp:txBody>
      <dsp:txXfrm>
        <a:off x="7549" y="2788235"/>
        <a:ext cx="2842020" cy="1705212"/>
      </dsp:txXfrm>
    </dsp:sp>
    <dsp:sp modelId="{732A54B0-335F-4B5D-B229-44265391F238}">
      <dsp:nvSpPr>
        <dsp:cNvPr id="0" name=""/>
        <dsp:cNvSpPr/>
      </dsp:nvSpPr>
      <dsp:spPr>
        <a:xfrm>
          <a:off x="6343454" y="3595121"/>
          <a:ext cx="623064" cy="91440"/>
        </a:xfrm>
        <a:custGeom>
          <a:avLst/>
          <a:gdLst/>
          <a:ahLst/>
          <a:cxnLst/>
          <a:rect l="0" t="0" r="0" b="0"/>
          <a:pathLst>
            <a:path>
              <a:moveTo>
                <a:pt x="0" y="45720"/>
              </a:moveTo>
              <a:lnTo>
                <a:pt x="623064"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638645" y="3637572"/>
        <a:ext cx="32683" cy="6536"/>
      </dsp:txXfrm>
    </dsp:sp>
    <dsp:sp modelId="{B3EC3CC0-DBE9-4D0A-9752-8FAA7D29912C}">
      <dsp:nvSpPr>
        <dsp:cNvPr id="0" name=""/>
        <dsp:cNvSpPr/>
      </dsp:nvSpPr>
      <dsp:spPr>
        <a:xfrm>
          <a:off x="3503234" y="2788235"/>
          <a:ext cx="2842020" cy="17052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b="1" kern="1200" dirty="0">
              <a:solidFill>
                <a:schemeClr val="bg1"/>
              </a:solidFill>
              <a:latin typeface="Calibri Light"/>
              <a:cs typeface="Calibri Light"/>
            </a:rPr>
            <a:t>Data Masking</a:t>
          </a:r>
        </a:p>
      </dsp:txBody>
      <dsp:txXfrm>
        <a:off x="3503234" y="2788235"/>
        <a:ext cx="2842020" cy="1705212"/>
      </dsp:txXfrm>
    </dsp:sp>
    <dsp:sp modelId="{AD61CD71-37EA-4554-98BE-11163680C68C}">
      <dsp:nvSpPr>
        <dsp:cNvPr id="0" name=""/>
        <dsp:cNvSpPr/>
      </dsp:nvSpPr>
      <dsp:spPr>
        <a:xfrm>
          <a:off x="6998919" y="2788235"/>
          <a:ext cx="2842020" cy="17052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rtl="0">
            <a:lnSpc>
              <a:spcPct val="90000"/>
            </a:lnSpc>
            <a:spcBef>
              <a:spcPct val="0"/>
            </a:spcBef>
            <a:spcAft>
              <a:spcPct val="35000"/>
            </a:spcAft>
            <a:buNone/>
          </a:pPr>
          <a:r>
            <a:rPr lang="en-US" sz="3000" b="1" kern="1200" dirty="0">
              <a:solidFill>
                <a:schemeClr val="bg1"/>
              </a:solidFill>
              <a:latin typeface="Calibri Light"/>
              <a:cs typeface="Calibri Light"/>
            </a:rPr>
            <a:t>Row  Access Policy</a:t>
          </a:r>
        </a:p>
      </dsp:txBody>
      <dsp:txXfrm>
        <a:off x="6998919" y="2788235"/>
        <a:ext cx="2842020" cy="170521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3251F-CC4F-480D-9233-93724DDFE157}" type="datetimeFigureOut">
              <a:rPr lang="en-IN" smtClean="0"/>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3E6F7-A5B7-4401-96CB-061B971BD16B}" type="slidenum">
              <a:rPr lang="en-IN" smtClean="0"/>
              <a:t>‹#›</a:t>
            </a:fld>
            <a:endParaRPr lang="en-IN"/>
          </a:p>
        </p:txBody>
      </p:sp>
    </p:spTree>
    <p:extLst>
      <p:ext uri="{BB962C8B-B14F-4D97-AF65-F5344CB8AC3E}">
        <p14:creationId xmlns:p14="http://schemas.microsoft.com/office/powerpoint/2010/main" val="38294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23E6F7-A5B7-4401-96CB-061B971BD16B}" type="slidenum">
              <a:rPr lang="en-IN" smtClean="0"/>
              <a:t>13</a:t>
            </a:fld>
            <a:endParaRPr lang="en-IN"/>
          </a:p>
        </p:txBody>
      </p:sp>
    </p:spTree>
    <p:extLst>
      <p:ext uri="{BB962C8B-B14F-4D97-AF65-F5344CB8AC3E}">
        <p14:creationId xmlns:p14="http://schemas.microsoft.com/office/powerpoint/2010/main" val="316001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a:t>Second level</a:t>
            </a:r>
          </a:p>
          <a:p>
            <a:pPr lvl="0"/>
            <a:r>
              <a:rPr lang="en-US"/>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a:solidFill>
                  <a:srgbClr val="44546A"/>
                </a:solidFill>
                <a:latin typeface="+mn-lt"/>
                <a:ea typeface="Calibri" charset="0"/>
                <a:cs typeface="Calibri" charset="0"/>
              </a:rPr>
              <a:t>® 2018 Copyright </a:t>
            </a:r>
            <a:r>
              <a:rPr lang="en-US" sz="800" err="1">
                <a:solidFill>
                  <a:srgbClr val="44546A"/>
                </a:solidFill>
                <a:latin typeface="+mn-lt"/>
                <a:ea typeface="Calibri" charset="0"/>
                <a:cs typeface="Calibri" charset="0"/>
              </a:rPr>
              <a:t>Genpact</a:t>
            </a:r>
            <a:r>
              <a:rPr lang="en-US" sz="80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a:t>Click to edit title text</a:t>
            </a:r>
          </a:p>
        </p:txBody>
      </p:sp>
    </p:spTree>
    <p:extLst>
      <p:ext uri="{BB962C8B-B14F-4D97-AF65-F5344CB8AC3E}">
        <p14:creationId xmlns:p14="http://schemas.microsoft.com/office/powerpoint/2010/main" val="246867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Tree>
    <p:extLst>
      <p:ext uri="{BB962C8B-B14F-4D97-AF65-F5344CB8AC3E}">
        <p14:creationId xmlns:p14="http://schemas.microsoft.com/office/powerpoint/2010/main" val="291632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rgbClr val="1F497D"/>
                </a:solidFill>
                <a:latin typeface="+mn-lt"/>
                <a:ea typeface="Georgia" charset="0"/>
                <a:cs typeface="Georgia" charset="0"/>
              </a:rPr>
              <a:t>® 2018 Copyright </a:t>
            </a:r>
            <a:r>
              <a:rPr lang="en-US" sz="800" err="1">
                <a:solidFill>
                  <a:srgbClr val="1F497D"/>
                </a:solidFill>
                <a:latin typeface="+mn-lt"/>
                <a:ea typeface="Georgia" charset="0"/>
                <a:cs typeface="Georgia" charset="0"/>
              </a:rPr>
              <a:t>Genpact</a:t>
            </a:r>
            <a:r>
              <a:rPr lang="en-US" sz="80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endParaRPr lang="en-US"/>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err="1"/>
              <a:t>Incididunt</a:t>
            </a:r>
            <a:r>
              <a:rPr lang="fr-FR"/>
              <a:t> ut </a:t>
            </a:r>
            <a:r>
              <a:rPr lang="fr-FR" err="1"/>
              <a:t>labore</a:t>
            </a:r>
            <a:r>
              <a:rPr lang="fr-FR"/>
              <a:t> et </a:t>
            </a:r>
            <a:r>
              <a:rPr lang="fr-FR" err="1"/>
              <a:t>dolore</a:t>
            </a:r>
            <a:r>
              <a:rPr lang="fr-FR"/>
              <a:t> magna </a:t>
            </a:r>
            <a:r>
              <a:rPr lang="fr-FR" err="1"/>
              <a:t>aliqua</a:t>
            </a:r>
            <a:endParaRPr lang="en-US"/>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err="1"/>
              <a:t>beatae</a:t>
            </a:r>
            <a:r>
              <a:rPr lang="es-ES"/>
              <a:t> vitae dicta </a:t>
            </a:r>
            <a:r>
              <a:rPr lang="es-ES" err="1"/>
              <a:t>sunt</a:t>
            </a:r>
            <a:r>
              <a:rPr lang="es-ES"/>
              <a:t> </a:t>
            </a:r>
            <a:r>
              <a:rPr lang="es-ES" err="1"/>
              <a:t>explicabo</a:t>
            </a:r>
            <a:endParaRPr lang="en-US"/>
          </a:p>
        </p:txBody>
      </p:sp>
    </p:spTree>
    <p:extLst>
      <p:ext uri="{BB962C8B-B14F-4D97-AF65-F5344CB8AC3E}">
        <p14:creationId xmlns:p14="http://schemas.microsoft.com/office/powerpoint/2010/main" val="110146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Tree>
    <p:extLst>
      <p:ext uri="{BB962C8B-B14F-4D97-AF65-F5344CB8AC3E}">
        <p14:creationId xmlns:p14="http://schemas.microsoft.com/office/powerpoint/2010/main" val="401424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04962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rgbClr val="1F497D"/>
                </a:solidFill>
                <a:latin typeface="+mn-lt"/>
                <a:ea typeface="Georgia" charset="0"/>
                <a:cs typeface="Georgia" charset="0"/>
              </a:rPr>
              <a:t>® 2018 Copyright </a:t>
            </a:r>
            <a:r>
              <a:rPr lang="en-US" sz="800" err="1">
                <a:solidFill>
                  <a:srgbClr val="1F497D"/>
                </a:solidFill>
                <a:latin typeface="+mn-lt"/>
                <a:ea typeface="Georgia" charset="0"/>
                <a:cs typeface="Georgia" charset="0"/>
              </a:rPr>
              <a:t>Genpact</a:t>
            </a:r>
            <a:r>
              <a:rPr lang="en-US" sz="80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00474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a:t>Chart 1: 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endParaRPr lang="en-US"/>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527070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7406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50253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Tree>
    <p:extLst>
      <p:ext uri="{BB962C8B-B14F-4D97-AF65-F5344CB8AC3E}">
        <p14:creationId xmlns:p14="http://schemas.microsoft.com/office/powerpoint/2010/main" val="2785360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a:t>Lorem ipsum dolor sit </a:t>
            </a:r>
            <a:r>
              <a:rPr lang="en-US" err="1"/>
              <a:t>amet</a:t>
            </a:r>
            <a:endParaRPr lang="en-US"/>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Tree>
    <p:extLst>
      <p:ext uri="{BB962C8B-B14F-4D97-AF65-F5344CB8AC3E}">
        <p14:creationId xmlns:p14="http://schemas.microsoft.com/office/powerpoint/2010/main" val="410909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a:solidFill>
                  <a:schemeClr val="bg1"/>
                </a:solidFill>
              </a:rPr>
              <a:t>Agenda</a:t>
            </a:r>
            <a:r>
              <a:rPr lang="ko-KR" altLang="en-US" sz="3200">
                <a:solidFill>
                  <a:schemeClr val="bg1"/>
                </a:solidFill>
              </a:rPr>
              <a:t> </a:t>
            </a:r>
            <a:r>
              <a:rPr lang="en-US" altLang="ko-KR" sz="3200">
                <a:solidFill>
                  <a:schemeClr val="bg1"/>
                </a:solidFill>
              </a:rPr>
              <a:t>opt 1</a:t>
            </a:r>
            <a:endParaRPr lang="en-US" sz="320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err="1">
                <a:ln>
                  <a:noFill/>
                </a:ln>
                <a:solidFill>
                  <a:schemeClr val="bg1"/>
                </a:solidFill>
                <a:effectLst/>
                <a:uLnTx/>
                <a:uFillTx/>
                <a:latin typeface="Georgia" charset="0"/>
                <a:ea typeface="Georgia" charset="0"/>
                <a:cs typeface="Georgia" charset="0"/>
              </a:rPr>
              <a:t>amet</a:t>
            </a:r>
            <a:r>
              <a:rPr lang="en-US"/>
              <a:t>						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768072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a:t>
            </a:r>
          </a:p>
        </p:txBody>
      </p:sp>
    </p:spTree>
    <p:extLst>
      <p:ext uri="{BB962C8B-B14F-4D97-AF65-F5344CB8AC3E}">
        <p14:creationId xmlns:p14="http://schemas.microsoft.com/office/powerpoint/2010/main" val="3389472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a:t>Content slide title goes here</a:t>
            </a:r>
            <a:endParaRPr lang="en-US"/>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188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a:t>Content slide title goes here</a:t>
            </a:r>
            <a:endParaRPr lang="en-US"/>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54137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30147678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3596472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a:t>Content slide title goes here</a:t>
            </a:r>
            <a:endParaRPr lang="en-US"/>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2571282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a:t>Content slide title goes here</a:t>
            </a:r>
            <a:endParaRPr lang="en-US"/>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3904545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Tree>
    <p:extLst>
      <p:ext uri="{BB962C8B-B14F-4D97-AF65-F5344CB8AC3E}">
        <p14:creationId xmlns:p14="http://schemas.microsoft.com/office/powerpoint/2010/main" val="98548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Tree>
    <p:extLst>
      <p:ext uri="{BB962C8B-B14F-4D97-AF65-F5344CB8AC3E}">
        <p14:creationId xmlns:p14="http://schemas.microsoft.com/office/powerpoint/2010/main" val="2512123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Tree>
    <p:extLst>
      <p:ext uri="{BB962C8B-B14F-4D97-AF65-F5344CB8AC3E}">
        <p14:creationId xmlns:p14="http://schemas.microsoft.com/office/powerpoint/2010/main" val="17155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a:solidFill>
                  <a:schemeClr val="bg1"/>
                </a:solidFill>
              </a:rPr>
              <a:t>Agenda</a:t>
            </a:r>
            <a:r>
              <a:rPr lang="ko-KR" altLang="en-US" sz="3200">
                <a:solidFill>
                  <a:schemeClr val="bg1"/>
                </a:solidFill>
              </a:rPr>
              <a:t> </a:t>
            </a:r>
            <a:r>
              <a:rPr lang="en-US" altLang="ko-KR" sz="3200">
                <a:solidFill>
                  <a:schemeClr val="bg1"/>
                </a:solidFill>
              </a:rPr>
              <a:t>opt 1</a:t>
            </a:r>
            <a:endParaRPr lang="en-US" sz="320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a:t>Lorem ipsum dolor sit </a:t>
            </a:r>
            <a:r>
              <a:rPr lang="en-US" err="1"/>
              <a:t>amet</a:t>
            </a:r>
            <a:r>
              <a:rPr lang="en-US"/>
              <a:t>					1</a:t>
            </a:r>
          </a:p>
          <a:p>
            <a:pPr lvl="2"/>
            <a:endParaRPr lang="en-US"/>
          </a:p>
          <a:p>
            <a:endParaRPr lang="en-US"/>
          </a:p>
        </p:txBody>
      </p:sp>
    </p:spTree>
    <p:extLst>
      <p:ext uri="{BB962C8B-B14F-4D97-AF65-F5344CB8AC3E}">
        <p14:creationId xmlns:p14="http://schemas.microsoft.com/office/powerpoint/2010/main" val="2267737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a:t>1</a:t>
            </a:r>
            <a:endParaRPr lang="en-IN"/>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a:t>2</a:t>
            </a:r>
            <a:endParaRPr lang="en-IN"/>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a:t>3</a:t>
            </a:r>
            <a:endParaRPr lang="en-IN"/>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endParaRPr lang="en-US"/>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endParaRPr lang="en-US"/>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endParaRPr lang="en-US"/>
          </a:p>
        </p:txBody>
      </p:sp>
    </p:spTree>
    <p:extLst>
      <p:ext uri="{BB962C8B-B14F-4D97-AF65-F5344CB8AC3E}">
        <p14:creationId xmlns:p14="http://schemas.microsoft.com/office/powerpoint/2010/main" val="629109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endParaRPr lang="en-IN"/>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endParaRPr lang="en-US"/>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endParaRPr lang="en-US"/>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endParaRPr lang="en-US"/>
          </a:p>
        </p:txBody>
      </p:sp>
    </p:spTree>
    <p:extLst>
      <p:ext uri="{BB962C8B-B14F-4D97-AF65-F5344CB8AC3E}">
        <p14:creationId xmlns:p14="http://schemas.microsoft.com/office/powerpoint/2010/main" val="1040360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endParaRPr lang="en-IN"/>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Tree>
    <p:extLst>
      <p:ext uri="{BB962C8B-B14F-4D97-AF65-F5344CB8AC3E}">
        <p14:creationId xmlns:p14="http://schemas.microsoft.com/office/powerpoint/2010/main" val="750528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a:t>1</a:t>
            </a:r>
            <a:endParaRPr lang="en-IN"/>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a:t>2</a:t>
            </a:r>
            <a:endParaRPr lang="en-IN"/>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a:t>3</a:t>
            </a:r>
            <a:endParaRPr lang="en-IN"/>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a:t>4</a:t>
            </a:r>
            <a:endParaRPr lang="en-IN"/>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a:t>5</a:t>
            </a:r>
            <a:endParaRPr lang="en-IN"/>
          </a:p>
        </p:txBody>
      </p:sp>
    </p:spTree>
    <p:extLst>
      <p:ext uri="{BB962C8B-B14F-4D97-AF65-F5344CB8AC3E}">
        <p14:creationId xmlns:p14="http://schemas.microsoft.com/office/powerpoint/2010/main" val="3539979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r>
              <a:rPr lang="en-US" err="1"/>
              <a:t>consectetur</a:t>
            </a:r>
            <a:endParaRPr lang="en-US"/>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Tree>
    <p:extLst>
      <p:ext uri="{BB962C8B-B14F-4D97-AF65-F5344CB8AC3E}">
        <p14:creationId xmlns:p14="http://schemas.microsoft.com/office/powerpoint/2010/main" val="3344586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a:t>Lorem ipsum dolor sit </a:t>
            </a:r>
            <a:r>
              <a:rPr lang="en-US" err="1"/>
              <a:t>amet</a:t>
            </a:r>
            <a:r>
              <a:rPr lang="en-US"/>
              <a:t>, </a:t>
            </a:r>
          </a:p>
        </p:txBody>
      </p:sp>
    </p:spTree>
    <p:extLst>
      <p:ext uri="{BB962C8B-B14F-4D97-AF65-F5344CB8AC3E}">
        <p14:creationId xmlns:p14="http://schemas.microsoft.com/office/powerpoint/2010/main" val="1706908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a:t>Content slide title goes here</a:t>
            </a:r>
            <a:endParaRPr lang="en-US"/>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Tree>
    <p:extLst>
      <p:ext uri="{BB962C8B-B14F-4D97-AF65-F5344CB8AC3E}">
        <p14:creationId xmlns:p14="http://schemas.microsoft.com/office/powerpoint/2010/main" val="756372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5003856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a:t>Thank you.</a:t>
            </a:r>
            <a:endParaRPr lang="en-IN"/>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a:t>® 2018 Copyright </a:t>
            </a:r>
            <a:r>
              <a:rPr lang="en-IN" err="1"/>
              <a:t>Genpact</a:t>
            </a:r>
            <a:r>
              <a:rPr lang="en-IN"/>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633841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a:t>Thank you.</a:t>
            </a:r>
            <a:endParaRPr lang="en-IN"/>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a:t>® 2018 Copyright </a:t>
            </a:r>
            <a:r>
              <a:rPr lang="en-IN" err="1"/>
              <a:t>Genpact</a:t>
            </a:r>
            <a:r>
              <a:rPr lang="en-IN"/>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424233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a:t>Agenda opt 3</a:t>
            </a:r>
            <a:endParaRPr lang="en-IN"/>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a:t>Lorem ipsum dolor sit </a:t>
            </a:r>
            <a:r>
              <a:rPr lang="en-US" err="1"/>
              <a:t>amet</a:t>
            </a:r>
            <a:r>
              <a:rPr lang="en-US"/>
              <a:t>					1</a:t>
            </a:r>
          </a:p>
          <a:p>
            <a:pPr lvl="2"/>
            <a:endParaRPr lang="en-US"/>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2023 Copyright Genpact. All Rights Reserved.</a:t>
            </a:r>
          </a:p>
        </p:txBody>
      </p:sp>
    </p:spTree>
    <p:extLst>
      <p:ext uri="{BB962C8B-B14F-4D97-AF65-F5344CB8AC3E}">
        <p14:creationId xmlns:p14="http://schemas.microsoft.com/office/powerpoint/2010/main" val="2445426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a:t>Thank you.</a:t>
            </a:r>
            <a:endParaRPr lang="en-IN"/>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a:t>® 2018 Copyright Genpact.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3465700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A183-0AF9-4D6D-9679-B4B7A6D2A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8BE3A-2676-4B73-8A3B-E0EFDE1D7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2FACC1-574E-4875-A012-4686A3F0A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A00D78-410E-4FBF-887E-6E8C76336C42}"/>
              </a:ext>
            </a:extLst>
          </p:cNvPr>
          <p:cNvSpPr>
            <a:spLocks noGrp="1"/>
          </p:cNvSpPr>
          <p:nvPr>
            <p:ph type="dt" sz="half" idx="10"/>
          </p:nvPr>
        </p:nvSpPr>
        <p:spPr/>
        <p:txBody>
          <a:bodyPr/>
          <a:lstStyle/>
          <a:p>
            <a:fld id="{153BFDF5-0FB4-454B-A62A-76A50D3031A6}" type="datetimeFigureOut">
              <a:rPr lang="en-IN" smtClean="0"/>
              <a:t>26-06-2023</a:t>
            </a:fld>
            <a:endParaRPr lang="en-IN"/>
          </a:p>
        </p:txBody>
      </p:sp>
      <p:sp>
        <p:nvSpPr>
          <p:cNvPr id="6" name="Footer Placeholder 5">
            <a:extLst>
              <a:ext uri="{FF2B5EF4-FFF2-40B4-BE49-F238E27FC236}">
                <a16:creationId xmlns:a16="http://schemas.microsoft.com/office/drawing/2014/main" id="{84164F56-B335-4D29-B05D-02111FA63B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3AF370-A2F4-4472-89D4-EDBAEF36B1F6}"/>
              </a:ext>
            </a:extLst>
          </p:cNvPr>
          <p:cNvSpPr>
            <a:spLocks noGrp="1"/>
          </p:cNvSpPr>
          <p:nvPr>
            <p:ph type="sldNum" sz="quarter" idx="12"/>
          </p:nvPr>
        </p:nvSpPr>
        <p:spPr/>
        <p:txBody>
          <a:bodyPr/>
          <a:lstStyle/>
          <a:p>
            <a:fld id="{CD150ED5-8D5B-409E-B21A-712AD5198A01}" type="slidenum">
              <a:rPr lang="en-IN" smtClean="0"/>
              <a:t>‹#›</a:t>
            </a:fld>
            <a:endParaRPr lang="en-IN"/>
          </a:p>
        </p:txBody>
      </p:sp>
    </p:spTree>
    <p:extLst>
      <p:ext uri="{BB962C8B-B14F-4D97-AF65-F5344CB8AC3E}">
        <p14:creationId xmlns:p14="http://schemas.microsoft.com/office/powerpoint/2010/main" val="34980963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ulti-use layout">
  <p:cSld name="Multi-use layout">
    <p:spTree>
      <p:nvGrpSpPr>
        <p:cNvPr id="1" name="Shape 76"/>
        <p:cNvGrpSpPr/>
        <p:nvPr/>
      </p:nvGrpSpPr>
      <p:grpSpPr>
        <a:xfrm>
          <a:off x="0" y="0"/>
          <a:ext cx="0" cy="0"/>
          <a:chOff x="0" y="0"/>
          <a:chExt cx="0" cy="0"/>
        </a:xfrm>
      </p:grpSpPr>
      <p:sp>
        <p:nvSpPr>
          <p:cNvPr id="77" name="Google Shape;77;p75"/>
          <p:cNvSpPr txBox="1">
            <a:spLocks noGrp="1"/>
          </p:cNvSpPr>
          <p:nvPr>
            <p:ph type="body" idx="1"/>
          </p:nvPr>
        </p:nvSpPr>
        <p:spPr>
          <a:xfrm>
            <a:off x="403860" y="512763"/>
            <a:ext cx="11452800" cy="724000"/>
          </a:xfrm>
          <a:prstGeom prst="rect">
            <a:avLst/>
          </a:prstGeom>
          <a:noFill/>
          <a:ln>
            <a:noFill/>
          </a:ln>
        </p:spPr>
        <p:txBody>
          <a:bodyPr spcFirstLastPara="1" wrap="square" lIns="68575" tIns="34275" rIns="68575" bIns="34275" anchor="b" anchorCtr="0">
            <a:noAutofit/>
          </a:bodyPr>
          <a:lstStyle>
            <a:lvl1pPr marL="609585" marR="0" lvl="0" indent="-304792" algn="ctr">
              <a:lnSpc>
                <a:spcPct val="90000"/>
              </a:lnSpc>
              <a:spcBef>
                <a:spcPts val="1067"/>
              </a:spcBef>
              <a:spcAft>
                <a:spcPts val="0"/>
              </a:spcAft>
              <a:buClr>
                <a:schemeClr val="dk1"/>
              </a:buClr>
              <a:buSzPts val="2700"/>
              <a:buFont typeface="Arial"/>
              <a:buNone/>
              <a:defRPr sz="3600" b="1" i="0" u="none" strike="noStrike" cap="none">
                <a:solidFill>
                  <a:schemeClr val="dk1"/>
                </a:solidFill>
                <a:latin typeface="Arial"/>
                <a:ea typeface="Arial"/>
                <a:cs typeface="Arial"/>
                <a:sym typeface="Arial"/>
              </a:defRPr>
            </a:lvl1pPr>
            <a:lvl2pPr marL="1219170" marR="0" lvl="1"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8" name="Google Shape;78;p75"/>
          <p:cNvSpPr txBox="1">
            <a:spLocks noGrp="1"/>
          </p:cNvSpPr>
          <p:nvPr>
            <p:ph type="body" idx="2"/>
          </p:nvPr>
        </p:nvSpPr>
        <p:spPr>
          <a:xfrm>
            <a:off x="406083" y="1257617"/>
            <a:ext cx="11468400" cy="393200"/>
          </a:xfrm>
          <a:prstGeom prst="rect">
            <a:avLst/>
          </a:prstGeom>
          <a:noFill/>
          <a:ln>
            <a:noFill/>
          </a:ln>
        </p:spPr>
        <p:txBody>
          <a:bodyPr spcFirstLastPara="1" wrap="square" lIns="68575" tIns="34275" rIns="68575" bIns="34275" anchor="t" anchorCtr="0">
            <a:noAutofit/>
          </a:bodyPr>
          <a:lstStyle>
            <a:lvl1pPr marL="609585" marR="0" lvl="0" indent="-304792" algn="ctr">
              <a:lnSpc>
                <a:spcPct val="90000"/>
              </a:lnSpc>
              <a:spcBef>
                <a:spcPts val="1067"/>
              </a:spcBef>
              <a:spcAft>
                <a:spcPts val="0"/>
              </a:spcAft>
              <a:buClr>
                <a:srgbClr val="5B5B5B"/>
              </a:buClr>
              <a:buSzPts val="1600"/>
              <a:buFont typeface="Arial"/>
              <a:buNone/>
              <a:defRPr sz="2133" b="0" i="0" u="none" strike="noStrike" cap="none">
                <a:solidFill>
                  <a:srgbClr val="5B5B5B"/>
                </a:solidFill>
                <a:latin typeface="Arial"/>
                <a:ea typeface="Arial"/>
                <a:cs typeface="Arial"/>
                <a:sym typeface="Arial"/>
              </a:defRPr>
            </a:lvl1pPr>
            <a:lvl2pPr marL="1219170" marR="0" lvl="1"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a:lnSpc>
                <a:spcPct val="90000"/>
              </a:lnSpc>
              <a:spcBef>
                <a:spcPts val="5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9" name="Google Shape;79;p75"/>
          <p:cNvSpPr/>
          <p:nvPr/>
        </p:nvSpPr>
        <p:spPr>
          <a:xfrm>
            <a:off x="636015" y="6491347"/>
            <a:ext cx="2709200" cy="2156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800" b="0" i="0" u="none" strike="noStrike" cap="none">
                <a:solidFill>
                  <a:srgbClr val="929292"/>
                </a:solidFill>
                <a:latin typeface="Arial"/>
                <a:ea typeface="Arial"/>
                <a:cs typeface="Arial"/>
                <a:sym typeface="Arial"/>
              </a:rPr>
              <a:t>© 2019 Snowflake Computing Inc. All Rights Reserved</a:t>
            </a:r>
            <a:endParaRPr sz="800" b="0" i="0" u="none" strike="noStrike" cap="none">
              <a:solidFill>
                <a:srgbClr val="929292"/>
              </a:solidFill>
              <a:latin typeface="Arial"/>
              <a:ea typeface="Arial"/>
              <a:cs typeface="Arial"/>
              <a:sym typeface="Arial"/>
            </a:endParaRPr>
          </a:p>
        </p:txBody>
      </p:sp>
      <p:sp>
        <p:nvSpPr>
          <p:cNvPr id="80" name="Google Shape;80;p75"/>
          <p:cNvSpPr/>
          <p:nvPr/>
        </p:nvSpPr>
        <p:spPr>
          <a:xfrm>
            <a:off x="460213" y="6498839"/>
            <a:ext cx="202128" cy="18288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29466900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B23A-90B7-4DB5-8517-A291EF311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908E60-1FE8-4EB4-8EF7-149B51DBF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DA35E-DB6B-4446-9AC1-FCE5DD43B601}"/>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B0342FD2-16F0-4F81-8D7F-BAC79F0C4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9DFFC-0FD7-4173-A8FD-59E265521B0A}"/>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8477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37B1-886D-41FF-9D3F-28F7E1C9B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D73D6-1B21-4835-BFE8-8473A3D43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28DE9-3BA6-47F5-B3C3-D0EAEC3C5A03}"/>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E7981545-2143-4851-81AE-79E5EA5C1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69BB5-2C55-48D8-BFEC-13ABBC4B8F82}"/>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36611158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5984-7F6A-4AA8-8AF1-5ADE9FF5E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295C76-77FC-4C1B-B878-EE673F398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81AA1-3465-45D3-8232-75D4633C98CD}"/>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9161A254-9549-473C-BA7B-707DB1584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CD727-D98A-4032-842C-3393C27C6B5D}"/>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7393761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90C0-F1AC-48C1-A4FF-BA685C25D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B34BA7-126F-4CF3-B0F4-492B345A1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CA5BB7-59F1-46B4-B150-0C192B6FC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374040-41BC-460D-8901-E1CCA80BAAC7}"/>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6" name="Footer Placeholder 5">
            <a:extLst>
              <a:ext uri="{FF2B5EF4-FFF2-40B4-BE49-F238E27FC236}">
                <a16:creationId xmlns:a16="http://schemas.microsoft.com/office/drawing/2014/main" id="{4B0D7DA0-65DE-44B1-889E-459AD52A4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F5A84-1CA2-4979-986E-78E601F02BFA}"/>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788135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7E2C-6F43-4728-A68E-FE5DC7E582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A84BDD-4482-45FB-9927-ABC383C63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F6134-CE80-4B60-A3EE-749536AFDA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422130-F902-4FE3-8177-A0B06F750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3E4FF-5359-4A31-BDFB-8EC543ED0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93EC80-9DA7-4DA9-8FCF-D590E1F90CD0}"/>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8" name="Footer Placeholder 7">
            <a:extLst>
              <a:ext uri="{FF2B5EF4-FFF2-40B4-BE49-F238E27FC236}">
                <a16:creationId xmlns:a16="http://schemas.microsoft.com/office/drawing/2014/main" id="{F0F93ED4-93FD-4CCB-AE5E-B30C1B4239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BF898-A7FA-48E4-A356-7B58C801A64E}"/>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1825896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2858-7C3A-4C67-8EA3-C1A3C88570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0D0150-C4BD-418A-883C-B2EB7AA6F3ED}"/>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4" name="Footer Placeholder 3">
            <a:extLst>
              <a:ext uri="{FF2B5EF4-FFF2-40B4-BE49-F238E27FC236}">
                <a16:creationId xmlns:a16="http://schemas.microsoft.com/office/drawing/2014/main" id="{99D99B2A-9B8D-4AB7-AD8B-B68BEAEC8C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4D0402-4C34-4A60-8B12-0978A9F0DDDC}"/>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37208975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5728B-708E-4A68-B646-30E547DE8D66}"/>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3" name="Footer Placeholder 2">
            <a:extLst>
              <a:ext uri="{FF2B5EF4-FFF2-40B4-BE49-F238E27FC236}">
                <a16:creationId xmlns:a16="http://schemas.microsoft.com/office/drawing/2014/main" id="{6EDC7CF3-4FD4-4B5D-8A61-6F5A7E453F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1536EC-5E12-4094-B90E-CA3DA8BF305E}"/>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909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a:t>Subtitle, if needed</a:t>
            </a:r>
            <a:endParaRPr lang="en-IN"/>
          </a:p>
        </p:txBody>
      </p:sp>
    </p:spTree>
    <p:extLst>
      <p:ext uri="{BB962C8B-B14F-4D97-AF65-F5344CB8AC3E}">
        <p14:creationId xmlns:p14="http://schemas.microsoft.com/office/powerpoint/2010/main" val="33796384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6835-9BD9-4525-AC05-043502A1A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2CC9D4-CBC8-417F-9A27-3DCCBF423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0E64BA-A436-4C22-B146-F96BF4AD5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3486D-E45B-4028-AA3C-323400478CB7}"/>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6" name="Footer Placeholder 5">
            <a:extLst>
              <a:ext uri="{FF2B5EF4-FFF2-40B4-BE49-F238E27FC236}">
                <a16:creationId xmlns:a16="http://schemas.microsoft.com/office/drawing/2014/main" id="{11FDC898-CF68-4494-9133-31947A0AD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67150-56DD-48D8-9B67-38214D871508}"/>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36037970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6268-61B2-4829-9CFE-54DF58193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66E860-F769-4458-B2D3-8076E7A25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35A0D35-0C8A-4050-AE68-E12DA2629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4BCDB-3642-48E1-BF6E-4A509FA554B2}"/>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6" name="Footer Placeholder 5">
            <a:extLst>
              <a:ext uri="{FF2B5EF4-FFF2-40B4-BE49-F238E27FC236}">
                <a16:creationId xmlns:a16="http://schemas.microsoft.com/office/drawing/2014/main" id="{9BEB2C1C-63FD-456B-86E9-2212CB986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68367-CEBB-4C39-A48D-E508DB700E44}"/>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7344360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B47F-DFF4-46B9-956B-B1BC922332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BE0BDF-D1C8-42B0-B0B9-76E8050CF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31CBD-14A4-4004-8161-0232962421FB}"/>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57FEE4DE-6994-469A-84D4-C901A445F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56559-F24E-4DE4-8BF5-91B3C6BD34F8}"/>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561300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4BA2E-112F-447A-AFAE-116D91094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55B303-925C-4BC5-92FD-C86843254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B5E3C-7D8D-424F-8D4E-8B4B4AE13C41}"/>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1B8BA1F9-62D3-48AB-B7F7-0020C66B3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03A45-86EA-4D3E-B8C8-E22EC23F2A20}"/>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8341140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858000"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a:t>Second level</a:t>
            </a:r>
          </a:p>
          <a:p>
            <a:pPr lvl="0"/>
            <a:r>
              <a:rPr lang="en-US"/>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a:t>Click to edit text</a:t>
            </a:r>
          </a:p>
        </p:txBody>
      </p:sp>
      <p:pic>
        <p:nvPicPr>
          <p:cNvPr id="8" name="Picture 7"/>
          <p:cNvPicPr>
            <a:picLocks noChangeAspect="1"/>
          </p:cNvPicPr>
          <p:nvPr/>
        </p:nvPicPr>
        <p:blipFill>
          <a:blip r:embed="rId3"/>
          <a:stretch>
            <a:fillRect/>
          </a:stretch>
        </p:blipFill>
        <p:spPr>
          <a:xfrm>
            <a:off x="9753600" y="475034"/>
            <a:ext cx="1979794" cy="728362"/>
          </a:xfrm>
          <a:prstGeom prst="rect">
            <a:avLst/>
          </a:prstGeom>
        </p:spPr>
      </p:pic>
      <p:sp>
        <p:nvSpPr>
          <p:cNvPr id="10" name="Title 4"/>
          <p:cNvSpPr txBox="1">
            <a:spLocks/>
          </p:cNvSpPr>
          <p:nvPr/>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2023 Copyright Genpact.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a:t>Click to edit title text</a:t>
            </a:r>
          </a:p>
        </p:txBody>
      </p:sp>
    </p:spTree>
    <p:extLst>
      <p:ext uri="{BB962C8B-B14F-4D97-AF65-F5344CB8AC3E}">
        <p14:creationId xmlns:p14="http://schemas.microsoft.com/office/powerpoint/2010/main" val="41557337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Agenda Slide Option 3">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a:t>Agenda opt 3</a:t>
            </a:r>
            <a:endParaRPr lang="en-IN"/>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a:t>Lorem ipsum dolor sit a met					1</a:t>
            </a:r>
          </a:p>
          <a:p>
            <a:pPr lvl="2"/>
            <a:endParaRPr lang="en-US"/>
          </a:p>
        </p:txBody>
      </p:sp>
      <p:sp>
        <p:nvSpPr>
          <p:cNvPr id="41" name="Slide Number Placeholder 5"/>
          <p:cNvSpPr txBox="1">
            <a:spLocks/>
          </p:cNvSpPr>
          <p:nvPr/>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42" name="TextBox 41"/>
          <p:cNvSpPr txBox="1"/>
          <p:nvPr/>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2022 Copyright Genpact. All Rights Reserved.</a:t>
            </a:r>
          </a:p>
        </p:txBody>
      </p:sp>
    </p:spTree>
    <p:extLst>
      <p:ext uri="{BB962C8B-B14F-4D97-AF65-F5344CB8AC3E}">
        <p14:creationId xmlns:p14="http://schemas.microsoft.com/office/powerpoint/2010/main" val="326563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prstClr val="white"/>
                </a:solidFill>
                <a:latin typeface="+mn-lt"/>
                <a:ea typeface="Georgia" charset="0"/>
                <a:cs typeface="Georgia" charset="0"/>
              </a:rPr>
              <a:t>® 2018 Copyright </a:t>
            </a:r>
            <a:r>
              <a:rPr lang="en-US" sz="800" err="1">
                <a:solidFill>
                  <a:prstClr val="white"/>
                </a:solidFill>
                <a:latin typeface="+mn-lt"/>
                <a:ea typeface="Georgia" charset="0"/>
                <a:cs typeface="Georgia" charset="0"/>
              </a:rPr>
              <a:t>Genpact</a:t>
            </a:r>
            <a:r>
              <a:rPr lang="en-US" sz="80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a:solidFill>
                  <a:schemeClr val="bg1"/>
                </a:solidFill>
              </a:rPr>
              <a:t>Divider slide options</a:t>
            </a:r>
          </a:p>
          <a:p>
            <a:r>
              <a:rPr lang="en-US" sz="480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a:t>Subtitle, if needed</a:t>
            </a:r>
            <a:endParaRPr lang="en-IN"/>
          </a:p>
        </p:txBody>
      </p:sp>
    </p:spTree>
    <p:extLst>
      <p:ext uri="{BB962C8B-B14F-4D97-AF65-F5344CB8AC3E}">
        <p14:creationId xmlns:p14="http://schemas.microsoft.com/office/powerpoint/2010/main" val="89006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charset="0"/>
                <a:cs typeface="Georgia" charset="0"/>
              </a:rPr>
              <a:t>® 2018 Copyright </a:t>
            </a:r>
            <a:r>
              <a:rPr lang="en-US" sz="800" err="1">
                <a:solidFill>
                  <a:schemeClr val="bg1"/>
                </a:solidFill>
                <a:latin typeface="+mn-lt"/>
                <a:ea typeface="Georgia" charset="0"/>
                <a:cs typeface="Georgia" charset="0"/>
              </a:rPr>
              <a:t>Genpact</a:t>
            </a:r>
            <a:r>
              <a:rPr lang="en-US" sz="80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a:t>Subtitle, if needed</a:t>
            </a:r>
            <a:endParaRPr lang="en-IN"/>
          </a:p>
        </p:txBody>
      </p:sp>
    </p:spTree>
    <p:extLst>
      <p:ext uri="{BB962C8B-B14F-4D97-AF65-F5344CB8AC3E}">
        <p14:creationId xmlns:p14="http://schemas.microsoft.com/office/powerpoint/2010/main" val="22071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a:t>Subtitle, if needed</a:t>
            </a:r>
            <a:endParaRPr lang="en-IN"/>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a:t>Divider slide options</a:t>
            </a:r>
          </a:p>
          <a:p>
            <a:pPr lvl="0"/>
            <a:r>
              <a:rPr lang="en-US"/>
              <a:t>Lorem ipsum dolor</a:t>
            </a:r>
            <a:endParaRPr lang="en-IN"/>
          </a:p>
        </p:txBody>
      </p:sp>
    </p:spTree>
    <p:extLst>
      <p:ext uri="{BB962C8B-B14F-4D97-AF65-F5344CB8AC3E}">
        <p14:creationId xmlns:p14="http://schemas.microsoft.com/office/powerpoint/2010/main" val="5502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a:t>
            </a:r>
          </a:p>
          <a:p>
            <a:pPr lvl="1"/>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a:t>
            </a:r>
          </a:p>
          <a:p>
            <a:pPr lvl="2"/>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 Nemo </a:t>
            </a:r>
            <a:r>
              <a:rPr lang="en-US" err="1"/>
              <a:t>enim</a:t>
            </a:r>
            <a:r>
              <a:rPr lang="en-US"/>
              <a:t> </a:t>
            </a:r>
            <a:r>
              <a:rPr lang="en-US" err="1"/>
              <a:t>ipsam</a:t>
            </a:r>
            <a:r>
              <a:rPr lang="en-US"/>
              <a:t> </a:t>
            </a:r>
            <a:r>
              <a:rPr lang="en-US" err="1"/>
              <a:t>voluptatem</a:t>
            </a:r>
            <a:r>
              <a:rPr lang="en-US"/>
              <a:t> </a:t>
            </a:r>
            <a:r>
              <a:rPr lang="en-US" err="1"/>
              <a:t>quia</a:t>
            </a:r>
            <a:r>
              <a:rPr lang="en-US"/>
              <a:t> </a:t>
            </a:r>
            <a:r>
              <a:rPr lang="en-US" err="1"/>
              <a:t>voluptas</a:t>
            </a:r>
            <a:r>
              <a:rPr lang="en-US"/>
              <a:t> sit </a:t>
            </a:r>
            <a:r>
              <a:rPr lang="en-US" err="1"/>
              <a:t>aspernatur</a:t>
            </a:r>
            <a:r>
              <a:rPr lang="en-US"/>
              <a:t> </a:t>
            </a:r>
            <a:r>
              <a:rPr lang="en-US" err="1"/>
              <a:t>aut</a:t>
            </a:r>
            <a:r>
              <a:rPr lang="en-US"/>
              <a:t> </a:t>
            </a:r>
            <a:r>
              <a:rPr lang="en-US" err="1"/>
              <a:t>odit</a:t>
            </a:r>
            <a:r>
              <a:rPr lang="en-US"/>
              <a:t> </a:t>
            </a:r>
            <a:r>
              <a:rPr lang="en-US" err="1"/>
              <a:t>aut</a:t>
            </a:r>
            <a:r>
              <a:rPr lang="en-US"/>
              <a:t> fugit, </a:t>
            </a:r>
            <a:r>
              <a:rPr lang="en-US" err="1"/>
              <a:t>sed</a:t>
            </a:r>
            <a:r>
              <a:rPr lang="en-US"/>
              <a:t> </a:t>
            </a:r>
            <a:r>
              <a:rPr lang="en-US" err="1"/>
              <a:t>quia</a:t>
            </a:r>
            <a:r>
              <a:rPr lang="en-US"/>
              <a:t> </a:t>
            </a:r>
            <a:r>
              <a:rPr lang="en-US" err="1"/>
              <a:t>consequuntur</a:t>
            </a:r>
            <a:r>
              <a:rPr lang="en-US"/>
              <a:t> </a:t>
            </a:r>
            <a:r>
              <a:rPr lang="en-US" err="1"/>
              <a:t>magni</a:t>
            </a:r>
            <a:r>
              <a:rPr lang="en-US"/>
              <a:t> </a:t>
            </a:r>
            <a:r>
              <a:rPr lang="en-US" err="1"/>
              <a:t>dolores</a:t>
            </a:r>
            <a:r>
              <a:rPr lang="en-US"/>
              <a:t> </a:t>
            </a:r>
            <a:r>
              <a:rPr lang="en-US" err="1"/>
              <a:t>eos</a:t>
            </a:r>
            <a:endParaRPr lang="en-US"/>
          </a:p>
          <a:p>
            <a:pPr lvl="0"/>
            <a:r>
              <a:rPr lang="en-US"/>
              <a:t>Qui </a:t>
            </a:r>
            <a:r>
              <a:rPr lang="en-US" err="1"/>
              <a:t>ratione</a:t>
            </a:r>
            <a:r>
              <a:rPr lang="en-US"/>
              <a:t> </a:t>
            </a:r>
            <a:r>
              <a:rPr lang="en-US" err="1"/>
              <a:t>voluptatem</a:t>
            </a:r>
            <a:r>
              <a:rPr lang="en-US"/>
              <a:t> </a:t>
            </a:r>
            <a:r>
              <a:rPr lang="en-US" err="1"/>
              <a:t>sequi</a:t>
            </a:r>
            <a:r>
              <a:rPr lang="en-US"/>
              <a:t> </a:t>
            </a:r>
            <a:r>
              <a:rPr lang="en-US" err="1"/>
              <a:t>nesciunt</a:t>
            </a:r>
            <a:r>
              <a:rPr lang="en-US"/>
              <a:t>. </a:t>
            </a:r>
            <a:r>
              <a:rPr lang="en-US" err="1"/>
              <a:t>Neque</a:t>
            </a:r>
            <a:r>
              <a:rPr lang="en-US"/>
              <a:t> </a:t>
            </a:r>
            <a:r>
              <a:rPr lang="en-US" err="1"/>
              <a:t>porro</a:t>
            </a:r>
            <a:r>
              <a:rPr lang="en-US"/>
              <a:t> </a:t>
            </a:r>
            <a:r>
              <a:rPr lang="en-US" err="1"/>
              <a:t>quisquam</a:t>
            </a:r>
            <a:r>
              <a:rPr lang="en-US"/>
              <a:t> </a:t>
            </a:r>
            <a:r>
              <a:rPr lang="en-US" err="1"/>
              <a:t>est</a:t>
            </a:r>
            <a:r>
              <a:rPr lang="en-US"/>
              <a:t>, qui </a:t>
            </a:r>
            <a:r>
              <a:rPr lang="en-US" err="1"/>
              <a:t>dolorem</a:t>
            </a:r>
            <a:r>
              <a:rPr lang="en-US"/>
              <a:t> ipsum </a:t>
            </a:r>
            <a:r>
              <a:rPr lang="en-US" err="1"/>
              <a:t>quia</a:t>
            </a:r>
            <a:r>
              <a:rPr lang="en-US"/>
              <a:t> dolor sit </a:t>
            </a:r>
            <a:r>
              <a:rPr lang="en-US" err="1"/>
              <a:t>amet</a:t>
            </a:r>
            <a:r>
              <a:rPr lang="en-US"/>
              <a:t>, </a:t>
            </a:r>
            <a:r>
              <a:rPr lang="en-US" err="1"/>
              <a:t>consectetur</a:t>
            </a:r>
            <a:r>
              <a:rPr lang="en-US"/>
              <a:t>, </a:t>
            </a:r>
            <a:r>
              <a:rPr lang="en-US" err="1"/>
              <a:t>adipisci</a:t>
            </a:r>
            <a:r>
              <a:rPr lang="en-US"/>
              <a:t> </a:t>
            </a:r>
            <a:r>
              <a:rPr lang="en-US" err="1"/>
              <a:t>velit</a:t>
            </a:r>
            <a:r>
              <a:rPr lang="en-US"/>
              <a:t>, </a:t>
            </a:r>
            <a:r>
              <a:rPr lang="en-US" err="1"/>
              <a:t>sed</a:t>
            </a:r>
            <a:r>
              <a:rPr lang="en-US"/>
              <a:t> </a:t>
            </a:r>
            <a:r>
              <a:rPr lang="en-US" err="1"/>
              <a:t>quia</a:t>
            </a:r>
            <a:r>
              <a:rPr lang="en-US"/>
              <a:t> non </a:t>
            </a:r>
            <a:r>
              <a:rPr lang="en-US" err="1"/>
              <a:t>numquam</a:t>
            </a:r>
            <a:r>
              <a:rPr lang="en-US"/>
              <a:t> </a:t>
            </a:r>
            <a:r>
              <a:rPr lang="en-US" err="1"/>
              <a:t>eius</a:t>
            </a:r>
            <a:r>
              <a:rPr lang="en-US"/>
              <a:t> </a:t>
            </a:r>
            <a:r>
              <a:rPr lang="en-US" err="1"/>
              <a:t>modi</a:t>
            </a:r>
            <a:r>
              <a:rPr lang="en-US"/>
              <a:t> </a:t>
            </a:r>
            <a:r>
              <a:rPr lang="en-US" err="1"/>
              <a:t>tempora</a:t>
            </a:r>
            <a:r>
              <a:rPr lang="en-US"/>
              <a:t> </a:t>
            </a:r>
            <a:r>
              <a:rPr lang="en-US" err="1"/>
              <a:t>incidunt</a:t>
            </a:r>
            <a:r>
              <a:rPr lang="en-US"/>
              <a:t> </a:t>
            </a:r>
            <a:r>
              <a:rPr lang="en-US" err="1"/>
              <a:t>ut</a:t>
            </a:r>
            <a:r>
              <a:rPr lang="en-US"/>
              <a:t> </a:t>
            </a:r>
            <a:r>
              <a:rPr lang="en-US" err="1"/>
              <a:t>labore</a:t>
            </a:r>
            <a:r>
              <a:rPr lang="en-US"/>
              <a:t> et </a:t>
            </a:r>
            <a:r>
              <a:rPr lang="en-US" err="1"/>
              <a:t>dolore</a:t>
            </a:r>
            <a:r>
              <a:rPr lang="en-US"/>
              <a:t> </a:t>
            </a:r>
            <a:r>
              <a:rPr lang="en-US" err="1"/>
              <a:t>magnam</a:t>
            </a:r>
            <a:r>
              <a:rPr lang="en-US"/>
              <a:t> </a:t>
            </a:r>
            <a:r>
              <a:rPr lang="en-US" err="1"/>
              <a:t>aliquam</a:t>
            </a:r>
            <a:r>
              <a:rPr lang="en-US"/>
              <a:t> </a:t>
            </a:r>
            <a:r>
              <a:rPr lang="en-US" err="1"/>
              <a:t>quaerat</a:t>
            </a:r>
            <a:r>
              <a:rPr lang="en-US"/>
              <a:t> </a:t>
            </a:r>
            <a:r>
              <a:rPr lang="en-US" err="1"/>
              <a:t>voluptatem</a:t>
            </a:r>
            <a:r>
              <a:rPr lang="en-US"/>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11272262" cy="533400"/>
          </a:xfrm>
          <a:prstGeom prst="rect">
            <a:avLst/>
          </a:prstGeom>
        </p:spPr>
        <p:txBody>
          <a:bodyPr anchor="t"/>
          <a:lstStyle>
            <a:lvl1pPr>
              <a:defRPr sz="3000">
                <a:solidFill>
                  <a:srgbClr val="063161"/>
                </a:solidFill>
                <a:latin typeface="Georgia" panose="02040502050405020303" pitchFamily="18" charset="0"/>
              </a:defRPr>
            </a:lvl1pPr>
          </a:lstStyle>
          <a:p>
            <a:pPr lvl="0"/>
            <a:r>
              <a:rPr lang="en-US"/>
              <a:t>Content slide title goes here</a:t>
            </a:r>
          </a:p>
        </p:txBody>
      </p:sp>
      <p:sp>
        <p:nvSpPr>
          <p:cNvPr id="34" name="Text Placeholder 22"/>
          <p:cNvSpPr>
            <a:spLocks noGrp="1"/>
          </p:cNvSpPr>
          <p:nvPr>
            <p:ph type="body" sz="quarter" idx="12" hasCustomPrompt="1"/>
          </p:nvPr>
        </p:nvSpPr>
        <p:spPr>
          <a:xfrm>
            <a:off x="460744" y="976087"/>
            <a:ext cx="11274056" cy="533400"/>
          </a:xfrm>
          <a:prstGeom prst="rect">
            <a:avLst/>
          </a:prstGeom>
        </p:spPr>
        <p:txBody>
          <a:bodyPr anchor="t"/>
          <a:lstStyle>
            <a:lvl1pPr>
              <a:defRPr sz="2200">
                <a:solidFill>
                  <a:srgbClr val="063161"/>
                </a:solidFill>
                <a:latin typeface="Georgia" panose="02040502050405020303" pitchFamily="18"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Tree>
    <p:extLst>
      <p:ext uri="{BB962C8B-B14F-4D97-AF65-F5344CB8AC3E}">
        <p14:creationId xmlns:p14="http://schemas.microsoft.com/office/powerpoint/2010/main" val="1220235073"/>
      </p:ext>
    </p:extLst>
  </p:cSld>
  <p:clrMapOvr>
    <a:masterClrMapping/>
  </p:clrMapOvr>
  <p:extLst>
    <p:ext uri="{DCECCB84-F9BA-43D5-87BE-67443E8EF086}">
      <p15:sldGuideLst xmlns:p15="http://schemas.microsoft.com/office/powerpoint/2012/main">
        <p15:guide id="2" pos="288">
          <p15:clr>
            <a:srgbClr val="FBAE40"/>
          </p15:clr>
        </p15:guide>
        <p15:guide id="3" pos="7392">
          <p15:clr>
            <a:srgbClr val="FBAE40"/>
          </p15:clr>
        </p15:guide>
        <p15:guide id="5" orient="horz" pos="288">
          <p15:clr>
            <a:srgbClr val="FBAE40"/>
          </p15:clr>
        </p15:guide>
        <p15:guide id="6" orient="horz" pos="4032">
          <p15:clr>
            <a:srgbClr val="FBAE40"/>
          </p15:clr>
        </p15:guide>
        <p15:guide id="7" pos="33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5810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85E44-E121-4DAA-B7B4-06D182BDB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03F91A-3F94-4D04-A3E5-45F007497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238C2-1370-4060-A947-7BA412EB8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F31D8756-916F-4A20-B7A6-AC5BB40CA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FDA61E-828D-43D6-86D1-87E164D78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ED156-0DB2-4976-A940-9ACCFBA3D13B}" type="slidenum">
              <a:rPr lang="en-IN" smtClean="0"/>
              <a:t>‹#›</a:t>
            </a:fld>
            <a:endParaRPr lang="en-IN"/>
          </a:p>
        </p:txBody>
      </p:sp>
    </p:spTree>
    <p:extLst>
      <p:ext uri="{BB962C8B-B14F-4D97-AF65-F5344CB8AC3E}">
        <p14:creationId xmlns:p14="http://schemas.microsoft.com/office/powerpoint/2010/main" val="613367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snowflake.com/en/sql-reference/sql/create-integrat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E2EA08C4-566C-4A55-875E-98B5D3E6105D}"/>
              </a:ext>
            </a:extLst>
          </p:cNvPr>
          <p:cNvSpPr>
            <a:spLocks noGrp="1"/>
          </p:cNvSpPr>
          <p:nvPr>
            <p:ph type="body" sz="quarter" idx="10"/>
          </p:nvPr>
        </p:nvSpPr>
        <p:spPr>
          <a:xfrm>
            <a:off x="3182233" y="2008094"/>
            <a:ext cx="6858000" cy="381000"/>
          </a:xfrm>
        </p:spPr>
        <p:txBody>
          <a:bodyPr vert="horz" lIns="91440" tIns="45720" rIns="91440" bIns="45720" rtlCol="0" anchor="t">
            <a:normAutofit/>
          </a:bodyPr>
          <a:lstStyle/>
          <a:p>
            <a:pPr marL="0" indent="0">
              <a:buNone/>
            </a:pPr>
            <a:r>
              <a:rPr lang="en-US">
                <a:cs typeface="Calibri Light"/>
              </a:rPr>
              <a:t>Training</a:t>
            </a:r>
            <a:endParaRPr lang="en-US"/>
          </a:p>
        </p:txBody>
      </p:sp>
      <p:sp>
        <p:nvSpPr>
          <p:cNvPr id="12" name="Text Placeholder 3">
            <a:extLst>
              <a:ext uri="{FF2B5EF4-FFF2-40B4-BE49-F238E27FC236}">
                <a16:creationId xmlns:a16="http://schemas.microsoft.com/office/drawing/2014/main" id="{C1C8097F-AFB5-4260-A4A2-98634CFCC413}"/>
              </a:ext>
            </a:extLst>
          </p:cNvPr>
          <p:cNvSpPr>
            <a:spLocks noGrp="1"/>
          </p:cNvSpPr>
          <p:nvPr>
            <p:ph type="body" sz="quarter" idx="14"/>
          </p:nvPr>
        </p:nvSpPr>
        <p:spPr>
          <a:xfrm>
            <a:off x="3182233" y="2597150"/>
            <a:ext cx="6876167" cy="1447800"/>
          </a:xfrm>
        </p:spPr>
        <p:txBody>
          <a:bodyPr>
            <a:normAutofit fontScale="62500" lnSpcReduction="20000"/>
          </a:bodyPr>
          <a:lstStyle/>
          <a:p>
            <a:pPr marL="0" indent="0">
              <a:buNone/>
            </a:pPr>
            <a:r>
              <a:rPr lang="en-US" b="1" dirty="0"/>
              <a:t>SNOWFLAKE</a:t>
            </a:r>
          </a:p>
          <a:p>
            <a:pPr marL="0" indent="0">
              <a:buNone/>
            </a:pPr>
            <a:r>
              <a:rPr lang="en-US" b="1" dirty="0"/>
              <a:t>DAY 3</a:t>
            </a:r>
          </a:p>
        </p:txBody>
      </p:sp>
    </p:spTree>
    <p:extLst>
      <p:ext uri="{BB962C8B-B14F-4D97-AF65-F5344CB8AC3E}">
        <p14:creationId xmlns:p14="http://schemas.microsoft.com/office/powerpoint/2010/main" val="201021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569842" y="1064118"/>
            <a:ext cx="9703711" cy="5148423"/>
          </a:xfrm>
        </p:spPr>
        <p:txBody>
          <a:bodyPr lIns="91440" tIns="45720" rIns="91440" bIns="45720" anchor="ctr">
            <a:normAutofit fontScale="92500" lnSpcReduction="10000"/>
          </a:bodyPr>
          <a:lstStyle/>
          <a:p>
            <a:pPr marL="285750" indent="-285750">
              <a:lnSpc>
                <a:spcPct val="150000"/>
              </a:lnSpc>
              <a:spcAft>
                <a:spcPts val="800"/>
              </a:spcAft>
              <a:buFont typeface="Arial"/>
              <a:buChar char="•"/>
            </a:pPr>
            <a:r>
              <a:rPr lang="en-US" sz="1600" b="1">
                <a:ea typeface="Calibri" panose="020F0502020204030204" pitchFamily="34" charset="0"/>
                <a:cs typeface="Times New Roman"/>
              </a:rPr>
              <a:t>Internal stage : </a:t>
            </a:r>
            <a:r>
              <a:rPr lang="en-US" sz="1600">
                <a:ea typeface="Calibri" panose="020F0502020204030204" pitchFamily="34" charset="0"/>
                <a:cs typeface="Times New Roman"/>
              </a:rPr>
              <a:t>used for loading data from local storage to snowflake</a:t>
            </a:r>
            <a:endParaRPr lang="en-US"/>
          </a:p>
          <a:p>
            <a:pPr>
              <a:lnSpc>
                <a:spcPct val="150000"/>
              </a:lnSpc>
              <a:spcAft>
                <a:spcPts val="800"/>
              </a:spcAft>
            </a:pPr>
            <a:r>
              <a:rPr lang="en-US" sz="1600">
                <a:ea typeface="Calibri" panose="020F0502020204030204" pitchFamily="34" charset="0"/>
                <a:cs typeface="Times New Roman"/>
              </a:rPr>
              <a:t>        Three types of in</a:t>
            </a:r>
            <a:r>
              <a:rPr lang="en-US" sz="1600">
                <a:cs typeface="Times New Roman"/>
              </a:rPr>
              <a:t>ternal </a:t>
            </a:r>
            <a:r>
              <a:rPr lang="en-US" sz="1600">
                <a:ea typeface="Calibri" panose="020F0502020204030204" pitchFamily="34" charset="0"/>
                <a:cs typeface="Times New Roman"/>
              </a:rPr>
              <a:t>stages:</a:t>
            </a:r>
          </a:p>
          <a:p>
            <a:pPr marL="742950" lvl="1" indent="-285750">
              <a:lnSpc>
                <a:spcPct val="150000"/>
              </a:lnSpc>
              <a:spcAft>
                <a:spcPts val="800"/>
              </a:spcAft>
              <a:buFont typeface="Arial"/>
              <a:buChar char="•"/>
            </a:pPr>
            <a:r>
              <a:rPr lang="en-US" sz="1400" b="1">
                <a:solidFill>
                  <a:srgbClr val="073262"/>
                </a:solidFill>
                <a:ea typeface="Calibri" panose="020F0502020204030204" pitchFamily="34" charset="0"/>
                <a:cs typeface="Times New Roman"/>
              </a:rPr>
              <a:t>User stage </a:t>
            </a:r>
            <a:r>
              <a:rPr lang="en-US" sz="1400">
                <a:solidFill>
                  <a:srgbClr val="073262"/>
                </a:solidFill>
                <a:ea typeface="Calibri" panose="020F0502020204030204" pitchFamily="34" charset="0"/>
                <a:cs typeface="Times New Roman"/>
              </a:rPr>
              <a:t>-</a:t>
            </a:r>
            <a:r>
              <a:rPr lang="en-US" sz="1400">
                <a:solidFill>
                  <a:srgbClr val="073262"/>
                </a:solidFill>
              </a:rPr>
              <a:t>User stages are tied to a specific user. Every user has a default stage created. We will not be able to either modify or remove thes</a:t>
            </a:r>
            <a:r>
              <a:rPr lang="en-US" sz="1400">
                <a:solidFill>
                  <a:srgbClr val="073262"/>
                </a:solidFill>
                <a:cs typeface="Times New Roman"/>
              </a:rPr>
              <a:t>e stages.</a:t>
            </a:r>
            <a:r>
              <a:rPr lang="en-US" sz="1400">
                <a:solidFill>
                  <a:srgbClr val="073262"/>
                </a:solidFill>
              </a:rPr>
              <a:t> We need to refer to the user stages using</a:t>
            </a:r>
            <a:r>
              <a:rPr lang="en-US" sz="1400" b="1">
                <a:solidFill>
                  <a:srgbClr val="073262"/>
                </a:solidFill>
              </a:rPr>
              <a:t> ‘@~’</a:t>
            </a:r>
          </a:p>
          <a:p>
            <a:pPr marL="742950" lvl="1" indent="-285750" fontAlgn="base">
              <a:lnSpc>
                <a:spcPct val="150000"/>
              </a:lnSpc>
              <a:buFont typeface="Arial"/>
              <a:buChar char="•"/>
            </a:pPr>
            <a:r>
              <a:rPr lang="en-US" sz="1400" b="1">
                <a:solidFill>
                  <a:srgbClr val="073262"/>
                </a:solidFill>
                <a:cs typeface="Times New Roman"/>
              </a:rPr>
              <a:t>Table Stage </a:t>
            </a:r>
            <a:r>
              <a:rPr lang="en-US" sz="1400">
                <a:solidFill>
                  <a:srgbClr val="073262"/>
                </a:solidFill>
                <a:cs typeface="Times New Roman"/>
              </a:rPr>
              <a:t>- Table stages are tied to a specific user. Whenever a table is created, then automatically table stage is created. Like the user stage will not be able to either modify or remove the table stage, however, we need to clean up space after the files are loaded. So, if you need to load one table then you can choose the table stage. We need to refer to the user stages using ‘@%’</a:t>
            </a:r>
          </a:p>
          <a:p>
            <a:pPr marL="742950" lvl="1" indent="-285750" fontAlgn="base">
              <a:lnSpc>
                <a:spcPct val="150000"/>
              </a:lnSpc>
              <a:buFont typeface="Arial"/>
              <a:buChar char="•"/>
            </a:pPr>
            <a:r>
              <a:rPr lang="en-US" sz="1400" b="1">
                <a:solidFill>
                  <a:srgbClr val="073262"/>
                </a:solidFill>
                <a:cs typeface="Times New Roman"/>
              </a:rPr>
              <a:t>Internal Named Stage </a:t>
            </a:r>
            <a:r>
              <a:rPr lang="en-US" sz="1400">
                <a:cs typeface="Times New Roman"/>
              </a:rPr>
              <a:t>-</a:t>
            </a:r>
            <a:r>
              <a:rPr lang="en-US" sz="1400">
                <a:solidFill>
                  <a:srgbClr val="073262"/>
                </a:solidFill>
                <a:cs typeface="Times New Roman"/>
              </a:rPr>
              <a:t> These stages offer more flexibility compared to user or table stages. We need to create these stages manually and we can also specify the file format options while creating the stage itself which is unlike the table or user stage. We need to refer to the user stages using ‘@’.</a:t>
            </a:r>
          </a:p>
          <a:p>
            <a:pPr marL="285750" indent="-285750">
              <a:lnSpc>
                <a:spcPct val="150000"/>
              </a:lnSpc>
              <a:buFont typeface="Arial"/>
              <a:buChar char="•"/>
            </a:pPr>
            <a:endParaRPr lang="en-US" sz="1600" b="1">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a:buChar char="•"/>
            </a:pPr>
            <a:r>
              <a:rPr lang="en-US" sz="1600" b="1">
                <a:ea typeface="Calibri" panose="020F0502020204030204" pitchFamily="34" charset="0"/>
                <a:cs typeface="Times New Roman"/>
              </a:rPr>
              <a:t>External stage : </a:t>
            </a:r>
            <a:r>
              <a:rPr lang="en-US" sz="1600">
                <a:ea typeface="Calibri" panose="020F0502020204030204" pitchFamily="34" charset="0"/>
                <a:cs typeface="Times New Roman"/>
              </a:rPr>
              <a:t> </a:t>
            </a:r>
            <a:r>
              <a:rPr lang="en-US" sz="1600">
                <a:ea typeface="+mn-lt"/>
                <a:cs typeface="+mn-lt"/>
              </a:rPr>
              <a:t>An external stage is a database object created in a schema. This object stores the URL to files in cloud storage, the settings used to access the cloud storage account, and convenience settings such as the options that describe the format of staged files.</a:t>
            </a:r>
          </a:p>
          <a:p>
            <a:pPr>
              <a:lnSpc>
                <a:spcPct val="150000"/>
              </a:lnSpc>
              <a:spcAft>
                <a:spcPts val="800"/>
              </a:spcAft>
            </a:pPr>
            <a:endParaRPr lang="en-IN" sz="1600"/>
          </a:p>
        </p:txBody>
      </p:sp>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312613" y="293517"/>
            <a:ext cx="9055069" cy="567095"/>
          </a:xfrm>
          <a:prstGeom prst="rect">
            <a:avLst/>
          </a:prstGeom>
        </p:spPr>
        <p:txBody>
          <a:bodyPr lIns="91440" tIns="45720" rIns="91440" bIns="45720" anchor="t">
            <a:normAutofit/>
          </a:bodyPr>
          <a:lstStyle/>
          <a:p>
            <a:pPr algn="ctr"/>
            <a:r>
              <a:rPr lang="en-US" sz="2400" b="1">
                <a:solidFill>
                  <a:schemeClr val="tx1"/>
                </a:solidFill>
              </a:rPr>
              <a:t>Stages</a:t>
            </a:r>
            <a:endParaRPr lang="en-IN" sz="2400">
              <a:solidFill>
                <a:schemeClr val="tx1"/>
              </a:solidFill>
            </a:endParaRPr>
          </a:p>
        </p:txBody>
      </p:sp>
    </p:spTree>
    <p:extLst>
      <p:ext uri="{BB962C8B-B14F-4D97-AF65-F5344CB8AC3E}">
        <p14:creationId xmlns:p14="http://schemas.microsoft.com/office/powerpoint/2010/main" val="340798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4099B8-54A9-44AE-A201-0AB717A4803C}"/>
              </a:ext>
            </a:extLst>
          </p:cNvPr>
          <p:cNvSpPr>
            <a:spLocks noGrp="1"/>
          </p:cNvSpPr>
          <p:nvPr>
            <p:ph type="body" sz="quarter" idx="11"/>
          </p:nvPr>
        </p:nvSpPr>
        <p:spPr>
          <a:xfrm>
            <a:off x="305567" y="958090"/>
            <a:ext cx="4491720" cy="2726014"/>
          </a:xfrm>
        </p:spPr>
        <p:txBody>
          <a:bodyPr/>
          <a:lstStyle/>
          <a:p>
            <a:r>
              <a:rPr lang="en-US" sz="1600"/>
              <a:t>Internal stages: </a:t>
            </a:r>
          </a:p>
          <a:p>
            <a:endParaRPr lang="en-US" sz="1600"/>
          </a:p>
          <a:p>
            <a:pPr marL="285750" indent="-285750">
              <a:buFont typeface="Wingdings" panose="05000000000000000000" pitchFamily="2" charset="2"/>
              <a:buChar char="ü"/>
            </a:pPr>
            <a:r>
              <a:rPr lang="en-US" sz="1600"/>
              <a:t>Table stage:</a:t>
            </a:r>
          </a:p>
          <a:p>
            <a:r>
              <a:rPr lang="en-US" sz="1600"/>
              <a:t>      SYNTAX: list @%&lt;</a:t>
            </a:r>
            <a:r>
              <a:rPr lang="en-US" sz="1600" err="1"/>
              <a:t>table_name</a:t>
            </a:r>
            <a:r>
              <a:rPr lang="en-US" sz="1600"/>
              <a:t>&gt;; </a:t>
            </a:r>
          </a:p>
          <a:p>
            <a:r>
              <a:rPr lang="en-US" sz="1600"/>
              <a:t>      EXAMPLE: create table table(t int);</a:t>
            </a:r>
          </a:p>
          <a:p>
            <a:r>
              <a:rPr lang="en-US" sz="1600"/>
              <a:t>            	          list @%table;</a:t>
            </a:r>
            <a:endParaRPr lang="en-IN" sz="1600"/>
          </a:p>
          <a:p>
            <a:endParaRPr lang="en-IN" sz="1600"/>
          </a:p>
          <a:p>
            <a:pPr marL="285750" indent="-285750">
              <a:buFont typeface="Wingdings" panose="05000000000000000000" pitchFamily="2" charset="2"/>
              <a:buChar char="ü"/>
            </a:pPr>
            <a:r>
              <a:rPr lang="en-IN" sz="1600"/>
              <a:t>User stage:</a:t>
            </a:r>
          </a:p>
          <a:p>
            <a:r>
              <a:rPr lang="en-IN" sz="1600"/>
              <a:t>      SYNTAX: list @</a:t>
            </a:r>
            <a:r>
              <a:rPr lang="en-US" sz="1600" b="1"/>
              <a:t>~</a:t>
            </a:r>
            <a:endParaRPr lang="en-IN" sz="1600"/>
          </a:p>
          <a:p>
            <a:r>
              <a:rPr lang="en-IN" sz="1600"/>
              <a:t>      EXAMPLE: </a:t>
            </a:r>
          </a:p>
          <a:p>
            <a:r>
              <a:rPr lang="en-IN" sz="1600"/>
              <a:t>​</a:t>
            </a:r>
          </a:p>
          <a:p>
            <a:endParaRPr lang="en-IN" sz="1600"/>
          </a:p>
        </p:txBody>
      </p:sp>
      <p:pic>
        <p:nvPicPr>
          <p:cNvPr id="4100" name="Picture 4">
            <a:extLst>
              <a:ext uri="{FF2B5EF4-FFF2-40B4-BE49-F238E27FC236}">
                <a16:creationId xmlns:a16="http://schemas.microsoft.com/office/drawing/2014/main" id="{485A92E3-3923-49BD-A4E7-4B3D400FF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97" y="3677598"/>
            <a:ext cx="10618308" cy="22696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E5642E-AC62-48DD-9EEB-BC1FFA845EF2}"/>
              </a:ext>
            </a:extLst>
          </p:cNvPr>
          <p:cNvSpPr txBox="1">
            <a:spLocks/>
          </p:cNvSpPr>
          <p:nvPr/>
        </p:nvSpPr>
        <p:spPr>
          <a:xfrm>
            <a:off x="1197595" y="250386"/>
            <a:ext cx="9062512" cy="529544"/>
          </a:xfrm>
          <a:prstGeom prst="rect">
            <a:avLst/>
          </a:prstGeom>
        </p:spPr>
        <p:txBody>
          <a:bodyPr lIns="91440" tIns="45720" rIns="91440" bIns="45720" anchor="t">
            <a:normAutofit/>
          </a:bodyPr>
          <a:lstStyle>
            <a:lvl1pPr>
              <a:defRPr>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73262"/>
                </a:solidFill>
                <a:effectLst/>
                <a:uLnTx/>
                <a:uFillTx/>
                <a:latin typeface="Georgia"/>
                <a:ea typeface="+mj-ea"/>
                <a:cs typeface="+mj-cs"/>
              </a:rPr>
              <a:t>Stages</a:t>
            </a:r>
            <a:endParaRPr kumimoji="0" lang="en-IN" sz="2400" b="0" i="0" u="none" strike="noStrike" kern="0" cap="none" spc="0" normalizeH="0" baseline="0" noProof="0">
              <a:ln>
                <a:noFill/>
              </a:ln>
              <a:solidFill>
                <a:srgbClr val="073262"/>
              </a:solidFill>
              <a:effectLst/>
              <a:uLnTx/>
              <a:uFillTx/>
              <a:latin typeface="Georgia"/>
              <a:ea typeface="+mj-ea"/>
              <a:cs typeface="+mj-cs"/>
            </a:endParaRPr>
          </a:p>
        </p:txBody>
      </p:sp>
      <p:sp>
        <p:nvSpPr>
          <p:cNvPr id="5" name="TextBox 4">
            <a:extLst>
              <a:ext uri="{FF2B5EF4-FFF2-40B4-BE49-F238E27FC236}">
                <a16:creationId xmlns:a16="http://schemas.microsoft.com/office/drawing/2014/main" id="{B06F3D32-1A42-4B17-A618-A81879FC9388}"/>
              </a:ext>
            </a:extLst>
          </p:cNvPr>
          <p:cNvSpPr txBox="1"/>
          <p:nvPr/>
        </p:nvSpPr>
        <p:spPr>
          <a:xfrm>
            <a:off x="5608245" y="1443934"/>
            <a:ext cx="4087979" cy="156966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a:ln>
                  <a:noFill/>
                </a:ln>
                <a:solidFill>
                  <a:srgbClr val="073262"/>
                </a:solidFill>
                <a:effectLst/>
                <a:uLnTx/>
                <a:uFillTx/>
                <a:latin typeface="Georgia"/>
                <a:ea typeface="+mn-ea"/>
                <a:cs typeface="+mn-cs"/>
              </a:rPr>
              <a:t>Named stage: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73262"/>
                </a:solidFill>
                <a:effectLst/>
                <a:uLnTx/>
                <a:uFillTx/>
                <a:latin typeface="Georgia"/>
                <a:ea typeface="+mn-ea"/>
                <a:cs typeface="+mn-cs"/>
              </a:rPr>
              <a:t>      SYNTAX: create stage &lt;</a:t>
            </a:r>
            <a:r>
              <a:rPr kumimoji="0" lang="en-US" sz="1600" b="0" i="0" u="none" strike="noStrike" kern="1200" cap="none" spc="0" normalizeH="0" baseline="0" noProof="0" err="1">
                <a:ln>
                  <a:noFill/>
                </a:ln>
                <a:solidFill>
                  <a:srgbClr val="073262"/>
                </a:solidFill>
                <a:effectLst/>
                <a:uLnTx/>
                <a:uFillTx/>
                <a:latin typeface="Georgia"/>
                <a:ea typeface="+mn-ea"/>
                <a:cs typeface="+mn-cs"/>
              </a:rPr>
              <a:t>stage_name</a:t>
            </a:r>
            <a:r>
              <a:rPr kumimoji="0" lang="en-US" sz="1600" b="0" i="0" u="none" strike="noStrike" kern="1200" cap="none" spc="0" normalizeH="0" baseline="0" noProof="0">
                <a:ln>
                  <a:noFill/>
                </a:ln>
                <a:solidFill>
                  <a:srgbClr val="073262"/>
                </a:solidFill>
                <a:effectLst/>
                <a:uLnTx/>
                <a:uFillTx/>
                <a:latin typeface="Georgia"/>
                <a:ea typeface="+mn-ea"/>
                <a:cs typeface="+mn-cs"/>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73262"/>
                </a:solidFill>
                <a:effectLst/>
                <a:uLnTx/>
                <a:uFillTx/>
                <a:latin typeface="Georgia"/>
                <a:ea typeface="+mn-ea"/>
                <a:cs typeface="+mn-cs"/>
              </a:rPr>
              <a:t>	       list @&lt;</a:t>
            </a:r>
            <a:r>
              <a:rPr kumimoji="0" lang="en-US" sz="1600" b="0" i="0" u="none" strike="noStrike" kern="1200" cap="none" spc="0" normalizeH="0" baseline="0" noProof="0" err="1">
                <a:ln>
                  <a:noFill/>
                </a:ln>
                <a:solidFill>
                  <a:srgbClr val="073262"/>
                </a:solidFill>
                <a:effectLst/>
                <a:uLnTx/>
                <a:uFillTx/>
                <a:latin typeface="Georgia"/>
                <a:ea typeface="+mn-ea"/>
                <a:cs typeface="+mn-cs"/>
              </a:rPr>
              <a:t>stage_name</a:t>
            </a:r>
            <a:r>
              <a:rPr kumimoji="0" lang="en-US" sz="1600" b="0" i="0" u="none" strike="noStrike" kern="1200" cap="none" spc="0" normalizeH="0" baseline="0" noProof="0">
                <a:ln>
                  <a:noFill/>
                </a:ln>
                <a:solidFill>
                  <a:srgbClr val="073262"/>
                </a:solidFill>
                <a:effectLst/>
                <a:uLnTx/>
                <a:uFillTx/>
                <a:latin typeface="Georgia"/>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73262"/>
                </a:solidFill>
                <a:effectLst/>
                <a:uLnTx/>
                <a:uFillTx/>
                <a:latin typeface="Georgia"/>
                <a:ea typeface="+mn-ea"/>
                <a:cs typeface="+mn-cs"/>
              </a:rPr>
              <a:t>      EXAMPLE: create stage </a:t>
            </a:r>
            <a:r>
              <a:rPr kumimoji="0" lang="en-US" sz="1600" b="0" i="0" u="none" strike="noStrike" kern="1200" cap="none" spc="0" normalizeH="0" baseline="0" noProof="0" err="1">
                <a:ln>
                  <a:noFill/>
                </a:ln>
                <a:solidFill>
                  <a:srgbClr val="073262"/>
                </a:solidFill>
                <a:effectLst/>
                <a:uLnTx/>
                <a:uFillTx/>
                <a:latin typeface="Georgia"/>
                <a:ea typeface="+mn-ea"/>
                <a:cs typeface="+mn-cs"/>
              </a:rPr>
              <a:t>internal_stage</a:t>
            </a:r>
            <a:r>
              <a:rPr kumimoji="0" lang="en-US" sz="1600" b="0" i="0" u="none" strike="noStrike" kern="1200" cap="none" spc="0" normalizeH="0" baseline="0" noProof="0">
                <a:ln>
                  <a:noFill/>
                </a:ln>
                <a:solidFill>
                  <a:srgbClr val="073262"/>
                </a:solidFill>
                <a:effectLst/>
                <a:uLnTx/>
                <a:uFillTx/>
                <a:latin typeface="Georgi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73262"/>
                </a:solidFill>
                <a:effectLst/>
                <a:uLnTx/>
                <a:uFillTx/>
                <a:latin typeface="Georgia"/>
                <a:ea typeface="+mn-ea"/>
                <a:cs typeface="+mn-cs"/>
              </a:rPr>
              <a:t>	          list @</a:t>
            </a:r>
            <a:r>
              <a:rPr kumimoji="0" lang="en-US" sz="1600" b="0" i="0" u="none" strike="noStrike" kern="1200" cap="none" spc="0" normalizeH="0" baseline="0" noProof="0" err="1">
                <a:ln>
                  <a:noFill/>
                </a:ln>
                <a:solidFill>
                  <a:srgbClr val="073262"/>
                </a:solidFill>
                <a:effectLst/>
                <a:uLnTx/>
                <a:uFillTx/>
                <a:latin typeface="Georgia"/>
                <a:ea typeface="+mn-ea"/>
                <a:cs typeface="+mn-cs"/>
              </a:rPr>
              <a:t>internal_stage</a:t>
            </a:r>
            <a:r>
              <a:rPr kumimoji="0" lang="en-US" sz="1600" b="0" i="0" u="none" strike="noStrike" kern="1200" cap="none" spc="0" normalizeH="0" baseline="0" noProof="0">
                <a:ln>
                  <a:noFill/>
                </a:ln>
                <a:solidFill>
                  <a:srgbClr val="073262"/>
                </a:solidFill>
                <a:effectLst/>
                <a:uLnTx/>
                <a:uFillTx/>
                <a:latin typeface="Georgi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073262"/>
              </a:solidFill>
              <a:effectLst/>
              <a:uLnTx/>
              <a:uFillTx/>
              <a:latin typeface="Georgia"/>
              <a:ea typeface="+mn-ea"/>
              <a:cs typeface="+mn-cs"/>
            </a:endParaRPr>
          </a:p>
        </p:txBody>
      </p:sp>
    </p:spTree>
    <p:extLst>
      <p:ext uri="{BB962C8B-B14F-4D97-AF65-F5344CB8AC3E}">
        <p14:creationId xmlns:p14="http://schemas.microsoft.com/office/powerpoint/2010/main" val="239846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453471" y="1067849"/>
            <a:ext cx="9924129" cy="5161083"/>
          </a:xfrm>
        </p:spPr>
        <p:txBody>
          <a:bodyPr lIns="91440" tIns="45720" rIns="91440" bIns="45720" anchor="ctr">
            <a:normAutofit fontScale="92500"/>
          </a:bodyPr>
          <a:lstStyle/>
          <a:p>
            <a:pPr marL="285750" indent="-285750">
              <a:lnSpc>
                <a:spcPct val="150000"/>
              </a:lnSpc>
              <a:buFont typeface="Wingdings" panose="05000000000000000000" pitchFamily="2" charset="2"/>
              <a:buChar char="ü"/>
            </a:pPr>
            <a:r>
              <a:rPr lang="en-US" sz="1600" dirty="0"/>
              <a:t>File Format is a pre-defined format structure that describes a set of staged data to access or load into Snowflake tables for CSV, JSON, AVRO, ORC, PARQUET and XML input types.</a:t>
            </a:r>
          </a:p>
          <a:p>
            <a:pPr>
              <a:lnSpc>
                <a:spcPct val="150000"/>
              </a:lnSpc>
            </a:pPr>
            <a:endParaRPr lang="en-US" sz="1600" dirty="0"/>
          </a:p>
          <a:p>
            <a:pPr marL="285750" indent="-285750">
              <a:lnSpc>
                <a:spcPct val="150000"/>
              </a:lnSpc>
              <a:buFont typeface="Wingdings" panose="05000000000000000000" pitchFamily="2" charset="2"/>
              <a:buChar char="ü"/>
            </a:pPr>
            <a:r>
              <a:rPr lang="en-US" sz="1600" dirty="0"/>
              <a:t>We can set a wide variety of parameters to set attributes such as Compression, File Delimiters,  Skipping Headers, Data/Time Format, Encoding, Null handling </a:t>
            </a:r>
            <a:r>
              <a:rPr lang="en-US" sz="1600" dirty="0" err="1"/>
              <a:t>etc</a:t>
            </a:r>
            <a:r>
              <a:rPr lang="en-US" sz="1600" dirty="0"/>
              <a:t> for the data stored in the staged files before ingestion.</a:t>
            </a:r>
          </a:p>
          <a:p>
            <a:pPr>
              <a:lnSpc>
                <a:spcPct val="150000"/>
              </a:lnSpc>
            </a:pPr>
            <a:endParaRPr lang="en-US" sz="1600" dirty="0"/>
          </a:p>
          <a:p>
            <a:pPr>
              <a:lnSpc>
                <a:spcPct val="150000"/>
              </a:lnSpc>
            </a:pPr>
            <a:endParaRPr lang="en-US" sz="1600" dirty="0"/>
          </a:p>
          <a:p>
            <a:pPr>
              <a:lnSpc>
                <a:spcPct val="150000"/>
              </a:lnSpc>
            </a:pPr>
            <a:r>
              <a:rPr lang="en-IN" sz="1600" b="1" i="1" dirty="0"/>
              <a:t>Syntax</a:t>
            </a:r>
            <a:r>
              <a:rPr lang="en-IN" sz="1600" b="1" dirty="0"/>
              <a:t>:   </a:t>
            </a:r>
            <a:r>
              <a:rPr lang="en-IN" sz="1600" i="1" dirty="0"/>
              <a:t>CREATE FILE FORMAT &lt;</a:t>
            </a:r>
            <a:r>
              <a:rPr lang="en-IN" sz="1600" i="1" dirty="0" err="1"/>
              <a:t>format_name</a:t>
            </a:r>
            <a:r>
              <a:rPr lang="en-IN" sz="1600" i="1" dirty="0"/>
              <a:t>&gt;	</a:t>
            </a:r>
          </a:p>
          <a:p>
            <a:pPr>
              <a:lnSpc>
                <a:spcPct val="150000"/>
              </a:lnSpc>
            </a:pPr>
            <a:r>
              <a:rPr lang="en-IN" sz="1600" i="1" dirty="0"/>
              <a:t>	COMPRESSION = 'AUTO'FIELD_DELIMITER='|’</a:t>
            </a:r>
          </a:p>
          <a:p>
            <a:pPr>
              <a:lnSpc>
                <a:spcPct val="150000"/>
              </a:lnSpc>
            </a:pPr>
            <a:r>
              <a:rPr lang="en-IN" sz="1600" i="1" dirty="0"/>
              <a:t>	RECORD_DELIMITER='\</a:t>
            </a:r>
            <a:r>
              <a:rPr lang="en-IN" sz="1600" i="1" dirty="0" err="1"/>
              <a:t>n'SKIP_HEADER</a:t>
            </a:r>
            <a:r>
              <a:rPr lang="en-IN" sz="1600" i="1" dirty="0"/>
              <a:t>=0;</a:t>
            </a:r>
            <a:endParaRPr lang="en-US" sz="1600" i="1" dirty="0"/>
          </a:p>
          <a:p>
            <a:pPr>
              <a:lnSpc>
                <a:spcPct val="150000"/>
              </a:lnSpc>
            </a:pPr>
            <a:endParaRPr lang="en-IN" sz="1600" b="1" dirty="0"/>
          </a:p>
          <a:p>
            <a:pPr>
              <a:lnSpc>
                <a:spcPct val="150000"/>
              </a:lnSpc>
            </a:pPr>
            <a:r>
              <a:rPr lang="en-IN" sz="1600" b="1" i="1" dirty="0"/>
              <a:t>Example: </a:t>
            </a:r>
            <a:r>
              <a:rPr lang="en-IN" sz="1600" i="1" dirty="0"/>
              <a:t>CREATE FILE FORMAT CSV_FORMAT</a:t>
            </a:r>
          </a:p>
          <a:p>
            <a:pPr>
              <a:lnSpc>
                <a:spcPct val="150000"/>
              </a:lnSpc>
            </a:pPr>
            <a:r>
              <a:rPr lang="en-IN" sz="1600" i="1" dirty="0"/>
              <a:t>	COMPRESSION = 'AUTO'FIELD_DELIMITER='|’</a:t>
            </a:r>
          </a:p>
          <a:p>
            <a:pPr>
              <a:lnSpc>
                <a:spcPct val="150000"/>
              </a:lnSpc>
            </a:pPr>
            <a:r>
              <a:rPr lang="en-IN" sz="1600" i="1" dirty="0"/>
              <a:t>	RECORD_DELIMITER='\</a:t>
            </a:r>
            <a:r>
              <a:rPr lang="en-IN" sz="1600" i="1" dirty="0" err="1"/>
              <a:t>n'SKIP_HEADER</a:t>
            </a:r>
            <a:r>
              <a:rPr lang="en-IN" sz="1600" i="1" dirty="0"/>
              <a:t>=0;</a:t>
            </a:r>
            <a:endParaRPr lang="en-US" sz="1600" i="1" dirty="0"/>
          </a:p>
          <a:p>
            <a:pPr>
              <a:lnSpc>
                <a:spcPct val="150000"/>
              </a:lnSpc>
            </a:pPr>
            <a:endParaRPr lang="en-IN" sz="1600" dirty="0"/>
          </a:p>
        </p:txBody>
      </p:sp>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341369" y="250385"/>
            <a:ext cx="8838056" cy="1033463"/>
          </a:xfrm>
          <a:prstGeom prst="rect">
            <a:avLst/>
          </a:prstGeom>
        </p:spPr>
        <p:txBody>
          <a:bodyPr lIns="91440" tIns="45720" rIns="91440" bIns="45720" anchor="t">
            <a:normAutofit/>
          </a:bodyPr>
          <a:lstStyle/>
          <a:p>
            <a:pPr algn="ctr"/>
            <a:r>
              <a:rPr lang="en-US" sz="2400" b="1">
                <a:solidFill>
                  <a:schemeClr val="tx1"/>
                </a:solidFill>
              </a:rPr>
              <a:t>File Formats</a:t>
            </a:r>
            <a:endParaRPr lang="en-IN" sz="2400">
              <a:solidFill>
                <a:schemeClr val="tx1"/>
              </a:solidFill>
            </a:endParaRPr>
          </a:p>
        </p:txBody>
      </p:sp>
    </p:spTree>
    <p:extLst>
      <p:ext uri="{BB962C8B-B14F-4D97-AF65-F5344CB8AC3E}">
        <p14:creationId xmlns:p14="http://schemas.microsoft.com/office/powerpoint/2010/main" val="292193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C25112-1A7E-8EF4-7644-B1180FC94624}"/>
              </a:ext>
            </a:extLst>
          </p:cNvPr>
          <p:cNvSpPr>
            <a:spLocks noGrp="1"/>
          </p:cNvSpPr>
          <p:nvPr>
            <p:ph type="body" sz="quarter" idx="10"/>
          </p:nvPr>
        </p:nvSpPr>
        <p:spPr>
          <a:xfrm>
            <a:off x="4065924" y="116398"/>
            <a:ext cx="3276600" cy="703384"/>
          </a:xfrm>
        </p:spPr>
        <p:txBody>
          <a:bodyPr/>
          <a:lstStyle/>
          <a:p>
            <a:r>
              <a:rPr lang="en-US" b="1" dirty="0">
                <a:latin typeface="Times New Roman" panose="02020603050405020304" pitchFamily="18" charset="0"/>
                <a:cs typeface="Times New Roman" panose="02020603050405020304" pitchFamily="18" charset="0"/>
              </a:rPr>
              <a:t>Integration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2291D1C-C01A-BB47-29FF-6BE1B14E54F1}"/>
              </a:ext>
            </a:extLst>
          </p:cNvPr>
          <p:cNvSpPr>
            <a:spLocks noGrp="1"/>
          </p:cNvSpPr>
          <p:nvPr>
            <p:ph type="body" sz="quarter" idx="11"/>
          </p:nvPr>
        </p:nvSpPr>
        <p:spPr>
          <a:xfrm>
            <a:off x="464594" y="1223889"/>
            <a:ext cx="10283434" cy="5359791"/>
          </a:xfrm>
        </p:spPr>
        <p:txBody>
          <a:bodyPr/>
          <a:lstStyle/>
          <a:p>
            <a:r>
              <a:rPr lang="en-US" dirty="0"/>
              <a:t>An integration is a Snowflake object that provides an interface between Snowflake and third-party services.</a:t>
            </a:r>
          </a:p>
          <a:p>
            <a:endParaRPr lang="en-US" dirty="0"/>
          </a:p>
          <a:p>
            <a:pPr marL="342900" indent="-342900">
              <a:buFont typeface="Arial" panose="020B0604020202020204" pitchFamily="34" charset="0"/>
              <a:buChar char="•"/>
            </a:pPr>
            <a:r>
              <a:rPr lang="en-US" dirty="0"/>
              <a:t>API INTEGRATION</a:t>
            </a:r>
          </a:p>
          <a:p>
            <a:pPr marL="342900" indent="-342900">
              <a:buFont typeface="Arial" panose="020B0604020202020204" pitchFamily="34" charset="0"/>
              <a:buChar char="•"/>
            </a:pPr>
            <a:r>
              <a:rPr lang="en-US" dirty="0"/>
              <a:t>NOTIFICATION INTEGRATION</a:t>
            </a:r>
          </a:p>
          <a:p>
            <a:pPr marL="342900" indent="-342900">
              <a:buFont typeface="Arial" panose="020B0604020202020204" pitchFamily="34" charset="0"/>
              <a:buChar char="•"/>
            </a:pPr>
            <a:r>
              <a:rPr lang="en-US" dirty="0"/>
              <a:t>SECURITY INTEGRATION</a:t>
            </a:r>
          </a:p>
          <a:p>
            <a:pPr marL="342900" indent="-342900">
              <a:buFont typeface="Arial" panose="020B0604020202020204" pitchFamily="34" charset="0"/>
              <a:buChar char="•"/>
            </a:pPr>
            <a:r>
              <a:rPr lang="en-US" dirty="0"/>
              <a:t>STORAGE INTEGRATION</a:t>
            </a:r>
          </a:p>
          <a:p>
            <a:pPr marL="342900" indent="-342900">
              <a:buFont typeface="Arial" panose="020B0604020202020204" pitchFamily="34" charset="0"/>
              <a:buChar char="•"/>
            </a:pPr>
            <a:endParaRPr lang="en-US" dirty="0"/>
          </a:p>
          <a:p>
            <a:r>
              <a:rPr kumimoji="0" lang="en-US" sz="2000" b="0" i="0" u="none" strike="noStrike" kern="0" cap="none" spc="0" normalizeH="0" baseline="0" noProof="0" dirty="0">
                <a:ln>
                  <a:noFill/>
                </a:ln>
                <a:solidFill>
                  <a:srgbClr val="073262"/>
                </a:solidFill>
                <a:effectLst/>
                <a:uLnTx/>
                <a:uFillTx/>
                <a:latin typeface="Georgia"/>
                <a:ea typeface="+mn-ea"/>
                <a:cs typeface="+mn-cs"/>
              </a:rPr>
              <a:t>Syntax</a:t>
            </a:r>
          </a:p>
          <a:p>
            <a:r>
              <a:rPr lang="en-US" dirty="0"/>
              <a:t>CREATE [ OR REPLACE ] &lt;</a:t>
            </a:r>
            <a:r>
              <a:rPr lang="en-US" dirty="0" err="1"/>
              <a:t>integration_type</a:t>
            </a:r>
            <a:r>
              <a:rPr lang="en-US" dirty="0"/>
              <a:t>&gt; INTEGRATION [ IF NOT EXISTS ] &lt;</a:t>
            </a:r>
            <a:r>
              <a:rPr lang="en-US" dirty="0" err="1"/>
              <a:t>object_name</a:t>
            </a:r>
            <a:r>
              <a:rPr lang="en-US" dirty="0"/>
              <a:t>&gt;</a:t>
            </a:r>
          </a:p>
          <a:p>
            <a:r>
              <a:rPr lang="en-US" dirty="0"/>
              <a:t> [ &lt;</a:t>
            </a:r>
            <a:r>
              <a:rPr lang="en-US" dirty="0" err="1"/>
              <a:t>integration_type_params</a:t>
            </a:r>
            <a:r>
              <a:rPr lang="en-US" dirty="0"/>
              <a:t>&gt; ]</a:t>
            </a:r>
          </a:p>
          <a:p>
            <a:r>
              <a:rPr lang="en-US" dirty="0"/>
              <a:t> [ COMMENT = '&lt;</a:t>
            </a:r>
            <a:r>
              <a:rPr lang="en-US" dirty="0" err="1"/>
              <a:t>string_literal</a:t>
            </a:r>
            <a:r>
              <a:rPr lang="en-US" dirty="0"/>
              <a:t>&gt;’ ]</a:t>
            </a:r>
          </a:p>
          <a:p>
            <a:endParaRPr lang="en-US" dirty="0"/>
          </a:p>
          <a:p>
            <a:pPr marL="342900" indent="-342900">
              <a:buFont typeface="Arial" panose="020B0604020202020204" pitchFamily="34" charset="0"/>
              <a:buChar char="•"/>
            </a:pPr>
            <a:r>
              <a:rPr lang="en-US" dirty="0"/>
              <a:t>Where </a:t>
            </a:r>
            <a:r>
              <a:rPr lang="en-US" dirty="0" err="1"/>
              <a:t>integration_type_params</a:t>
            </a:r>
            <a:r>
              <a:rPr lang="en-US" dirty="0"/>
              <a:t> are specific to the integration type.</a:t>
            </a:r>
          </a:p>
          <a:p>
            <a:endParaRPr lang="en-US" dirty="0"/>
          </a:p>
          <a:p>
            <a:pPr marL="342900" indent="-342900">
              <a:buFont typeface="Arial" panose="020B0604020202020204" pitchFamily="34" charset="0"/>
              <a:buChar char="•"/>
            </a:pPr>
            <a:r>
              <a:rPr lang="en-US" sz="1050" dirty="0">
                <a:solidFill>
                  <a:schemeClr val="tx1"/>
                </a:solidFill>
                <a:hlinkClick r:id="rId3">
                  <a:extLst>
                    <a:ext uri="{A12FA001-AC4F-418D-AE19-62706E023703}">
                      <ahyp:hlinkClr xmlns:ahyp="http://schemas.microsoft.com/office/drawing/2018/hyperlinkcolor" val="tx"/>
                    </a:ext>
                  </a:extLst>
                </a:hlinkClick>
              </a:rPr>
              <a:t>SNF DOCUMENTATION </a:t>
            </a:r>
            <a:endParaRPr lang="en-US" sz="1050" dirty="0">
              <a:solidFill>
                <a:schemeClr val="tx1"/>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1076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8887D-A8E2-80E6-50EA-49929A92C334}"/>
              </a:ext>
            </a:extLst>
          </p:cNvPr>
          <p:cNvSpPr>
            <a:spLocks noGrp="1"/>
          </p:cNvSpPr>
          <p:nvPr>
            <p:ph type="body" sz="quarter" idx="10"/>
          </p:nvPr>
        </p:nvSpPr>
        <p:spPr/>
        <p:txBody>
          <a:bodyPr/>
          <a:lstStyle/>
          <a:p>
            <a:r>
              <a:rPr lang="en-IN" dirty="0"/>
              <a:t>Data Masking</a:t>
            </a:r>
          </a:p>
          <a:p>
            <a:endParaRPr lang="en-IN" dirty="0"/>
          </a:p>
        </p:txBody>
      </p:sp>
      <p:sp>
        <p:nvSpPr>
          <p:cNvPr id="3" name="Text Placeholder 2">
            <a:extLst>
              <a:ext uri="{FF2B5EF4-FFF2-40B4-BE49-F238E27FC236}">
                <a16:creationId xmlns:a16="http://schemas.microsoft.com/office/drawing/2014/main" id="{FA32122C-7185-DBC9-F686-4FB5A9183CD6}"/>
              </a:ext>
            </a:extLst>
          </p:cNvPr>
          <p:cNvSpPr txBox="1">
            <a:spLocks/>
          </p:cNvSpPr>
          <p:nvPr/>
        </p:nvSpPr>
        <p:spPr>
          <a:xfrm>
            <a:off x="464594" y="1263749"/>
            <a:ext cx="9861092" cy="1943686"/>
          </a:xfrm>
          <a:prstGeom prst="rect">
            <a:avLst/>
          </a:prstGeom>
        </p:spPr>
        <p:txBody>
          <a:bodyPr/>
          <a:lstStyle>
            <a:lvl1pPr marL="0">
              <a:defRPr sz="2000">
                <a:solidFill>
                  <a:schemeClr val="accent6"/>
                </a:solidFill>
                <a:latin typeface="+mn-lt"/>
                <a:ea typeface="+mn-ea"/>
                <a:cs typeface="+mn-cs"/>
              </a:defRPr>
            </a:lvl1pPr>
            <a:lvl2pPr marL="457200">
              <a:defRPr sz="1800">
                <a:solidFill>
                  <a:srgbClr val="073262"/>
                </a:solidFill>
                <a:latin typeface="+mn-lt"/>
                <a:ea typeface="+mn-ea"/>
                <a:cs typeface="+mn-cs"/>
              </a:defRPr>
            </a:lvl2pPr>
            <a:lvl3pPr marL="914400">
              <a:defRPr sz="1600">
                <a:solidFill>
                  <a:schemeClr val="tx2"/>
                </a:solidFill>
                <a:latin typeface="+mn-lt"/>
                <a:ea typeface="+mn-ea"/>
                <a:cs typeface="+mn-cs"/>
              </a:defRPr>
            </a:lvl3pPr>
            <a:lvl4pPr marL="1371600">
              <a:defRPr sz="2000">
                <a:solidFill>
                  <a:schemeClr val="tx2"/>
                </a:solidFill>
                <a:latin typeface="+mn-lt"/>
                <a:ea typeface="+mn-ea"/>
                <a:cs typeface="+mn-cs"/>
              </a:defRPr>
            </a:lvl4pPr>
            <a:lvl5pPr marL="1828800">
              <a:defRPr sz="2000">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73262"/>
                </a:solidFill>
                <a:effectLst/>
                <a:uLnTx/>
                <a:uFillTx/>
                <a:latin typeface="Georgia"/>
                <a:ea typeface="+mn-ea"/>
                <a:cs typeface="+mn-cs"/>
              </a:rPr>
              <a:t>Dynamic Data Masking is a Column-level Security feature that uses masking policies to selectively mask plain-text data in table and view columns at query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73262"/>
              </a:solidFill>
              <a:effectLst/>
              <a:uLnTx/>
              <a:uFillTx/>
              <a:latin typeface="Georgia"/>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73262"/>
                </a:solidFill>
                <a:effectLst/>
                <a:uLnTx/>
                <a:uFillTx/>
                <a:latin typeface="Georgia"/>
                <a:ea typeface="+mn-ea"/>
                <a:cs typeface="+mn-cs"/>
              </a:rPr>
              <a:t>At query runtime, the masking policy is applied to the column at every location where the column appears. Depending on the masking policy conditions, the SQL execution context, and role hierarchy, Snowflake query operators may see the plain-text value, a partially masked value, or a fully masked value.</a:t>
            </a:r>
            <a:endParaRPr kumimoji="0" lang="en-IN" sz="1600" b="0" i="0" u="none" strike="noStrike" kern="0" cap="none" spc="0" normalizeH="0" baseline="0" noProof="0" dirty="0">
              <a:ln>
                <a:noFill/>
              </a:ln>
              <a:solidFill>
                <a:srgbClr val="073262"/>
              </a:solidFill>
              <a:effectLst/>
              <a:uLnTx/>
              <a:uFillTx/>
              <a:latin typeface="Georgia"/>
              <a:ea typeface="+mn-ea"/>
              <a:cs typeface="+mn-cs"/>
            </a:endParaRPr>
          </a:p>
        </p:txBody>
      </p:sp>
      <p:pic>
        <p:nvPicPr>
          <p:cNvPr id="4" name="Picture 3">
            <a:extLst>
              <a:ext uri="{FF2B5EF4-FFF2-40B4-BE49-F238E27FC236}">
                <a16:creationId xmlns:a16="http://schemas.microsoft.com/office/drawing/2014/main" id="{0D6D51AB-380A-707F-9A67-A9526563BAF3}"/>
              </a:ext>
            </a:extLst>
          </p:cNvPr>
          <p:cNvPicPr>
            <a:picLocks noChangeAspect="1"/>
          </p:cNvPicPr>
          <p:nvPr/>
        </p:nvPicPr>
        <p:blipFill>
          <a:blip r:embed="rId2"/>
          <a:stretch>
            <a:fillRect/>
          </a:stretch>
        </p:blipFill>
        <p:spPr>
          <a:xfrm>
            <a:off x="1645920" y="2932822"/>
            <a:ext cx="8074855" cy="3608655"/>
          </a:xfrm>
          <a:prstGeom prst="rect">
            <a:avLst/>
          </a:prstGeom>
        </p:spPr>
      </p:pic>
    </p:spTree>
    <p:extLst>
      <p:ext uri="{BB962C8B-B14F-4D97-AF65-F5344CB8AC3E}">
        <p14:creationId xmlns:p14="http://schemas.microsoft.com/office/powerpoint/2010/main" val="164508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78887D-A8E2-80E6-50EA-49929A92C334}"/>
              </a:ext>
            </a:extLst>
          </p:cNvPr>
          <p:cNvSpPr>
            <a:spLocks noGrp="1"/>
          </p:cNvSpPr>
          <p:nvPr>
            <p:ph type="body" sz="quarter" idx="10"/>
          </p:nvPr>
        </p:nvSpPr>
        <p:spPr/>
        <p:txBody>
          <a:bodyPr/>
          <a:lstStyle/>
          <a:p>
            <a:r>
              <a:rPr lang="en-IN" dirty="0"/>
              <a:t>Data Masking</a:t>
            </a:r>
          </a:p>
          <a:p>
            <a:endParaRPr lang="en-IN" dirty="0"/>
          </a:p>
        </p:txBody>
      </p:sp>
      <p:pic>
        <p:nvPicPr>
          <p:cNvPr id="5" name="Picture 4">
            <a:extLst>
              <a:ext uri="{FF2B5EF4-FFF2-40B4-BE49-F238E27FC236}">
                <a16:creationId xmlns:a16="http://schemas.microsoft.com/office/drawing/2014/main" id="{5DAA85E0-6BA2-A7F1-1EDB-F663744E92FD}"/>
              </a:ext>
            </a:extLst>
          </p:cNvPr>
          <p:cNvPicPr>
            <a:picLocks noChangeAspect="1"/>
          </p:cNvPicPr>
          <p:nvPr/>
        </p:nvPicPr>
        <p:blipFill>
          <a:blip r:embed="rId2"/>
          <a:stretch>
            <a:fillRect/>
          </a:stretch>
        </p:blipFill>
        <p:spPr>
          <a:xfrm>
            <a:off x="464594" y="1077690"/>
            <a:ext cx="9762618" cy="5312219"/>
          </a:xfrm>
          <a:prstGeom prst="rect">
            <a:avLst/>
          </a:prstGeom>
        </p:spPr>
      </p:pic>
    </p:spTree>
    <p:extLst>
      <p:ext uri="{BB962C8B-B14F-4D97-AF65-F5344CB8AC3E}">
        <p14:creationId xmlns:p14="http://schemas.microsoft.com/office/powerpoint/2010/main" val="191107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20901E-CE99-32C1-5E2D-75C9F5B46027}"/>
              </a:ext>
            </a:extLst>
          </p:cNvPr>
          <p:cNvSpPr>
            <a:spLocks noGrp="1"/>
          </p:cNvSpPr>
          <p:nvPr>
            <p:ph type="body" sz="quarter" idx="10"/>
          </p:nvPr>
        </p:nvSpPr>
        <p:spPr/>
        <p:txBody>
          <a:bodyPr/>
          <a:lstStyle/>
          <a:p>
            <a:r>
              <a:rPr lang="en-IN" dirty="0"/>
              <a:t>Data Masking</a:t>
            </a:r>
          </a:p>
          <a:p>
            <a:endParaRPr lang="en-IN" dirty="0"/>
          </a:p>
        </p:txBody>
      </p:sp>
      <p:pic>
        <p:nvPicPr>
          <p:cNvPr id="1026" name="Picture 2" descr="What is Snowflake Dynamic Data Masking? | phData">
            <a:extLst>
              <a:ext uri="{FF2B5EF4-FFF2-40B4-BE49-F238E27FC236}">
                <a16:creationId xmlns:a16="http://schemas.microsoft.com/office/drawing/2014/main" id="{38EFD86A-B746-1E03-5EB4-F4A4D8B9C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1252025"/>
            <a:ext cx="10086535" cy="528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79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2F9E76-9AFD-49D5-8281-B5377835BF21}"/>
              </a:ext>
            </a:extLst>
          </p:cNvPr>
          <p:cNvSpPr>
            <a:spLocks noGrp="1"/>
          </p:cNvSpPr>
          <p:nvPr>
            <p:ph type="body" sz="quarter" idx="10"/>
          </p:nvPr>
        </p:nvSpPr>
        <p:spPr>
          <a:xfrm>
            <a:off x="464594" y="439954"/>
            <a:ext cx="5092144" cy="609600"/>
          </a:xfrm>
        </p:spPr>
        <p:txBody>
          <a:bodyPr/>
          <a:lstStyle/>
          <a:p>
            <a:r>
              <a:rPr lang="en-IN" dirty="0"/>
              <a:t>ROW ACCESS POLICY</a:t>
            </a:r>
          </a:p>
        </p:txBody>
      </p:sp>
      <p:sp>
        <p:nvSpPr>
          <p:cNvPr id="3" name="Text Placeholder 2">
            <a:extLst>
              <a:ext uri="{FF2B5EF4-FFF2-40B4-BE49-F238E27FC236}">
                <a16:creationId xmlns:a16="http://schemas.microsoft.com/office/drawing/2014/main" id="{5C7416E3-87E1-4A7D-CBCC-3D3E349D02A9}"/>
              </a:ext>
            </a:extLst>
          </p:cNvPr>
          <p:cNvSpPr>
            <a:spLocks noGrp="1"/>
          </p:cNvSpPr>
          <p:nvPr>
            <p:ph type="body" sz="quarter" idx="11"/>
          </p:nvPr>
        </p:nvSpPr>
        <p:spPr>
          <a:xfrm>
            <a:off x="464594" y="1477108"/>
            <a:ext cx="9847024" cy="4712678"/>
          </a:xfrm>
        </p:spPr>
        <p:txBody>
          <a:bodyPr/>
          <a:lstStyle/>
          <a:p>
            <a:pPr marL="342900" indent="-342900">
              <a:buFont typeface="Arial" panose="020B0604020202020204" pitchFamily="34" charset="0"/>
              <a:buChar char="•"/>
            </a:pPr>
            <a:r>
              <a:rPr lang="en-US" dirty="0"/>
              <a:t>Row access policy implements row level security to determine which rows are visible in the query result.</a:t>
            </a:r>
          </a:p>
          <a:p>
            <a:pPr marL="342900" indent="-342900">
              <a:buFont typeface="Arial" panose="020B0604020202020204" pitchFamily="34" charset="0"/>
              <a:buChar char="•"/>
            </a:pPr>
            <a:r>
              <a:rPr lang="en-US" dirty="0"/>
              <a:t>Row access policies can include condition and functions in the policy expression to transform the data at query runtime when those conditions are meet.</a:t>
            </a:r>
          </a:p>
          <a:p>
            <a:endParaRPr lang="en-US" dirty="0"/>
          </a:p>
          <a:p>
            <a:r>
              <a:rPr lang="en-US" dirty="0"/>
              <a:t>ROW LEVEL security:</a:t>
            </a:r>
          </a:p>
          <a:p>
            <a:pPr marL="800100" lvl="1" indent="-342900">
              <a:buFont typeface="Arial" panose="020B0604020202020204" pitchFamily="34" charset="0"/>
              <a:buChar char="•"/>
            </a:pPr>
            <a:r>
              <a:rPr lang="en-US" dirty="0"/>
              <a:t>Snowflake determines whether a row access policy is set on a database object. If a policy is added to the database objects, all rows are projected by policy</a:t>
            </a:r>
          </a:p>
          <a:p>
            <a:pPr marL="800100" lvl="1" indent="-342900">
              <a:buFont typeface="Arial" panose="020B0604020202020204" pitchFamily="34" charset="0"/>
              <a:buChar char="•"/>
            </a:pPr>
            <a:r>
              <a:rPr lang="en-US" dirty="0"/>
              <a:t>Snowflake create a dynamic secure view(Secure inline view) of the database.</a:t>
            </a:r>
          </a:p>
          <a:p>
            <a:pPr marL="800100" lvl="1" indent="-342900">
              <a:buFont typeface="Arial" panose="020B0604020202020204" pitchFamily="34" charset="0"/>
              <a:buChar char="•"/>
            </a:pPr>
            <a:r>
              <a:rPr lang="en-US" dirty="0"/>
              <a:t>The values of the columns specified in the ALTER TABLE or ALTER VIEW command(i.e., when adding a row access policy to a table or view) are bound to the corresponding parameters in the policy and the policy expression is evaluated.</a:t>
            </a:r>
          </a:p>
          <a:p>
            <a:pPr marL="800100" lvl="1" indent="-342900">
              <a:buFont typeface="Arial" panose="020B0604020202020204" pitchFamily="34" charset="0"/>
              <a:buChar char="•"/>
            </a:pPr>
            <a:r>
              <a:rPr lang="en-US" dirty="0"/>
              <a:t>Snowflake generates the query output for the user and the query output contains rows based on the policy definition evaluating to TRUE.</a:t>
            </a:r>
          </a:p>
          <a:p>
            <a:endParaRPr lang="en-US" dirty="0"/>
          </a:p>
          <a:p>
            <a:endParaRPr lang="en-IN" dirty="0"/>
          </a:p>
        </p:txBody>
      </p:sp>
    </p:spTree>
    <p:extLst>
      <p:ext uri="{BB962C8B-B14F-4D97-AF65-F5344CB8AC3E}">
        <p14:creationId xmlns:p14="http://schemas.microsoft.com/office/powerpoint/2010/main" val="42512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7907A-858E-2DBA-C690-7D715798E212}"/>
              </a:ext>
            </a:extLst>
          </p:cNvPr>
          <p:cNvSpPr>
            <a:spLocks noGrp="1"/>
          </p:cNvSpPr>
          <p:nvPr>
            <p:ph type="body" sz="quarter" idx="10"/>
          </p:nvPr>
        </p:nvSpPr>
        <p:spPr>
          <a:xfrm>
            <a:off x="464593" y="468090"/>
            <a:ext cx="4445031" cy="609600"/>
          </a:xfrm>
        </p:spPr>
        <p:txBody>
          <a:bodyPr/>
          <a:lstStyle/>
          <a:p>
            <a:r>
              <a:rPr lang="en-IN" dirty="0"/>
              <a:t>ROW ACCESS POLICY</a:t>
            </a:r>
          </a:p>
          <a:p>
            <a:endParaRPr lang="en-IN" dirty="0"/>
          </a:p>
        </p:txBody>
      </p:sp>
      <p:pic>
        <p:nvPicPr>
          <p:cNvPr id="5" name="Picture 4">
            <a:extLst>
              <a:ext uri="{FF2B5EF4-FFF2-40B4-BE49-F238E27FC236}">
                <a16:creationId xmlns:a16="http://schemas.microsoft.com/office/drawing/2014/main" id="{05C84E1A-60A6-201A-5DAB-940DA336C53F}"/>
              </a:ext>
            </a:extLst>
          </p:cNvPr>
          <p:cNvPicPr>
            <a:picLocks noChangeAspect="1"/>
          </p:cNvPicPr>
          <p:nvPr/>
        </p:nvPicPr>
        <p:blipFill>
          <a:blip r:embed="rId2"/>
          <a:stretch>
            <a:fillRect/>
          </a:stretch>
        </p:blipFill>
        <p:spPr>
          <a:xfrm>
            <a:off x="464595" y="1308296"/>
            <a:ext cx="9720414" cy="5081614"/>
          </a:xfrm>
          <a:prstGeom prst="rect">
            <a:avLst/>
          </a:prstGeom>
        </p:spPr>
      </p:pic>
    </p:spTree>
    <p:extLst>
      <p:ext uri="{BB962C8B-B14F-4D97-AF65-F5344CB8AC3E}">
        <p14:creationId xmlns:p14="http://schemas.microsoft.com/office/powerpoint/2010/main" val="106808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DA01DE-E006-AFFC-C342-C0184C2054C2}"/>
              </a:ext>
            </a:extLst>
          </p:cNvPr>
          <p:cNvSpPr>
            <a:spLocks noGrp="1"/>
          </p:cNvSpPr>
          <p:nvPr>
            <p:ph type="body" sz="quarter" idx="10"/>
          </p:nvPr>
        </p:nvSpPr>
        <p:spPr>
          <a:xfrm>
            <a:off x="464593" y="468090"/>
            <a:ext cx="4515369" cy="609600"/>
          </a:xfrm>
        </p:spPr>
        <p:txBody>
          <a:bodyPr/>
          <a:lstStyle/>
          <a:p>
            <a:r>
              <a:rPr lang="en-IN" dirty="0"/>
              <a:t>ROW ACCESS POLICY</a:t>
            </a:r>
          </a:p>
          <a:p>
            <a:endParaRPr lang="en-IN" dirty="0"/>
          </a:p>
        </p:txBody>
      </p:sp>
      <p:pic>
        <p:nvPicPr>
          <p:cNvPr id="5" name="Picture 4">
            <a:extLst>
              <a:ext uri="{FF2B5EF4-FFF2-40B4-BE49-F238E27FC236}">
                <a16:creationId xmlns:a16="http://schemas.microsoft.com/office/drawing/2014/main" id="{5C7BA26D-F961-76DE-9001-BA297D1AF65C}"/>
              </a:ext>
            </a:extLst>
          </p:cNvPr>
          <p:cNvPicPr>
            <a:picLocks noChangeAspect="1"/>
          </p:cNvPicPr>
          <p:nvPr/>
        </p:nvPicPr>
        <p:blipFill>
          <a:blip r:embed="rId2"/>
          <a:stretch>
            <a:fillRect/>
          </a:stretch>
        </p:blipFill>
        <p:spPr>
          <a:xfrm>
            <a:off x="267286" y="1077690"/>
            <a:ext cx="10241280" cy="5548193"/>
          </a:xfrm>
          <a:prstGeom prst="rect">
            <a:avLst/>
          </a:prstGeom>
        </p:spPr>
      </p:pic>
    </p:spTree>
    <p:extLst>
      <p:ext uri="{BB962C8B-B14F-4D97-AF65-F5344CB8AC3E}">
        <p14:creationId xmlns:p14="http://schemas.microsoft.com/office/powerpoint/2010/main" val="215599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B1EFA8-05FC-4A39-8A25-BDC3754307CE}"/>
              </a:ext>
            </a:extLst>
          </p:cNvPr>
          <p:cNvSpPr>
            <a:spLocks noGrp="1"/>
          </p:cNvSpPr>
          <p:nvPr>
            <p:ph type="body" sz="quarter" idx="10"/>
          </p:nvPr>
        </p:nvSpPr>
        <p:spPr/>
        <p:txBody>
          <a:bodyPr lIns="91440" tIns="45720" rIns="91440" bIns="45720" anchor="t"/>
          <a:lstStyle/>
          <a:p>
            <a:pPr algn="l"/>
            <a:r>
              <a:rPr lang="en-US">
                <a:ea typeface="+mn-lt"/>
                <a:cs typeface="+mn-lt"/>
              </a:rPr>
              <a:t>Agenda</a:t>
            </a:r>
          </a:p>
          <a:p>
            <a:endParaRPr lang="en-US"/>
          </a:p>
        </p:txBody>
      </p:sp>
      <p:graphicFrame>
        <p:nvGraphicFramePr>
          <p:cNvPr id="4" name="Diagram 4">
            <a:extLst>
              <a:ext uri="{FF2B5EF4-FFF2-40B4-BE49-F238E27FC236}">
                <a16:creationId xmlns:a16="http://schemas.microsoft.com/office/drawing/2014/main" id="{9944A345-4E16-4273-908A-F766E7DBF7F3}"/>
              </a:ext>
            </a:extLst>
          </p:cNvPr>
          <p:cNvGraphicFramePr/>
          <p:nvPr>
            <p:extLst>
              <p:ext uri="{D42A27DB-BD31-4B8C-83A1-F6EECF244321}">
                <p14:modId xmlns:p14="http://schemas.microsoft.com/office/powerpoint/2010/main" val="1507736347"/>
              </p:ext>
            </p:extLst>
          </p:nvPr>
        </p:nvGraphicFramePr>
        <p:xfrm>
          <a:off x="808098" y="1067168"/>
          <a:ext cx="9848489" cy="4922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188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B3162-F1D9-2D71-6D7B-61AFF4B6DDEF}"/>
              </a:ext>
            </a:extLst>
          </p:cNvPr>
          <p:cNvSpPr>
            <a:spLocks noGrp="1"/>
          </p:cNvSpPr>
          <p:nvPr>
            <p:ph type="body" sz="quarter" idx="10"/>
          </p:nvPr>
        </p:nvSpPr>
        <p:spPr>
          <a:xfrm>
            <a:off x="464594" y="468090"/>
            <a:ext cx="5373498" cy="609600"/>
          </a:xfrm>
        </p:spPr>
        <p:txBody>
          <a:bodyPr/>
          <a:lstStyle/>
          <a:p>
            <a:r>
              <a:rPr lang="en-IN" dirty="0"/>
              <a:t>ROW ACCESS POLICY</a:t>
            </a:r>
          </a:p>
          <a:p>
            <a:endParaRPr lang="en-IN" dirty="0"/>
          </a:p>
        </p:txBody>
      </p:sp>
      <p:sp>
        <p:nvSpPr>
          <p:cNvPr id="3" name="Text Placeholder 2">
            <a:extLst>
              <a:ext uri="{FF2B5EF4-FFF2-40B4-BE49-F238E27FC236}">
                <a16:creationId xmlns:a16="http://schemas.microsoft.com/office/drawing/2014/main" id="{A4D8EAB7-ED9D-0C20-E299-A6A249CF8789}"/>
              </a:ext>
            </a:extLst>
          </p:cNvPr>
          <p:cNvSpPr>
            <a:spLocks noGrp="1"/>
          </p:cNvSpPr>
          <p:nvPr>
            <p:ph type="body" sz="quarter" idx="11"/>
          </p:nvPr>
        </p:nvSpPr>
        <p:spPr>
          <a:xfrm>
            <a:off x="462246" y="3473552"/>
            <a:ext cx="10283434" cy="2092569"/>
          </a:xfrm>
        </p:spPr>
        <p:txBody>
          <a:bodyPr/>
          <a:lstStyle/>
          <a:p>
            <a:r>
              <a:rPr lang="en-US" dirty="0"/>
              <a:t>Summary:</a:t>
            </a:r>
          </a:p>
          <a:p>
            <a:endParaRPr lang="en-US" dirty="0"/>
          </a:p>
          <a:p>
            <a:pPr marL="342900" indent="-342900">
              <a:buFont typeface="Arial" panose="020B0604020202020204" pitchFamily="34" charset="0"/>
              <a:buChar char="•"/>
            </a:pPr>
            <a:r>
              <a:rPr lang="en-US" dirty="0"/>
              <a:t>Object owner also cannot see the records after applying policies unless we mention object owner role while creating policy.</a:t>
            </a:r>
          </a:p>
          <a:p>
            <a:pPr marL="342900" indent="-342900">
              <a:buFont typeface="Arial" panose="020B0604020202020204" pitchFamily="34" charset="0"/>
              <a:buChar char="•"/>
            </a:pPr>
            <a:r>
              <a:rPr lang="en-US" dirty="0"/>
              <a:t>You can only apply one policy at time on the table</a:t>
            </a:r>
          </a:p>
          <a:p>
            <a:pPr marL="342900" indent="-342900">
              <a:buFont typeface="Arial" panose="020B0604020202020204" pitchFamily="34" charset="0"/>
              <a:buChar char="•"/>
            </a:pPr>
            <a:r>
              <a:rPr lang="en-US" dirty="0"/>
              <a:t>You can use multiple columns as input parameter for policy</a:t>
            </a:r>
          </a:p>
          <a:p>
            <a:endParaRPr lang="en-IN" dirty="0"/>
          </a:p>
        </p:txBody>
      </p:sp>
      <p:sp>
        <p:nvSpPr>
          <p:cNvPr id="7" name="Text Placeholder 2">
            <a:extLst>
              <a:ext uri="{FF2B5EF4-FFF2-40B4-BE49-F238E27FC236}">
                <a16:creationId xmlns:a16="http://schemas.microsoft.com/office/drawing/2014/main" id="{E2FF3FF4-F8E0-92A3-28A5-C1624594037F}"/>
              </a:ext>
            </a:extLst>
          </p:cNvPr>
          <p:cNvSpPr txBox="1">
            <a:spLocks/>
          </p:cNvSpPr>
          <p:nvPr/>
        </p:nvSpPr>
        <p:spPr>
          <a:xfrm>
            <a:off x="462246" y="1380983"/>
            <a:ext cx="10283434" cy="2092569"/>
          </a:xfrm>
          <a:prstGeom prst="rect">
            <a:avLst/>
          </a:prstGeom>
        </p:spPr>
        <p:txBody>
          <a:bodyPr/>
          <a:lstStyle>
            <a:lvl1pPr marL="0">
              <a:defRPr sz="2000">
                <a:solidFill>
                  <a:schemeClr val="accent6"/>
                </a:solidFill>
                <a:latin typeface="+mn-lt"/>
                <a:ea typeface="+mn-ea"/>
                <a:cs typeface="+mn-cs"/>
              </a:defRPr>
            </a:lvl1pPr>
            <a:lvl2pPr marL="457200">
              <a:defRPr sz="1800">
                <a:solidFill>
                  <a:srgbClr val="073262"/>
                </a:solidFill>
                <a:latin typeface="+mn-lt"/>
                <a:ea typeface="+mn-ea"/>
                <a:cs typeface="+mn-cs"/>
              </a:defRPr>
            </a:lvl2pPr>
            <a:lvl3pPr marL="914400">
              <a:defRPr sz="1600">
                <a:solidFill>
                  <a:schemeClr val="tx2"/>
                </a:solidFill>
                <a:latin typeface="+mn-lt"/>
                <a:ea typeface="+mn-ea"/>
                <a:cs typeface="+mn-cs"/>
              </a:defRPr>
            </a:lvl3pPr>
            <a:lvl4pPr marL="1371600">
              <a:defRPr sz="2000">
                <a:solidFill>
                  <a:schemeClr val="tx2"/>
                </a:solidFill>
                <a:latin typeface="+mn-lt"/>
                <a:ea typeface="+mn-ea"/>
                <a:cs typeface="+mn-cs"/>
              </a:defRPr>
            </a:lvl4pPr>
            <a:lvl5pPr marL="1828800">
              <a:defRPr sz="2000">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73262"/>
                </a:solidFill>
                <a:effectLst/>
                <a:uLnTx/>
                <a:uFillTx/>
                <a:latin typeface="Georgia"/>
                <a:ea typeface="+mn-ea"/>
                <a:cs typeface="+mn-cs"/>
              </a:rPr>
              <a:t>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73262"/>
              </a:solidFill>
              <a:effectLst/>
              <a:uLnTx/>
              <a:uFillTx/>
              <a:latin typeface="Georg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73262"/>
                </a:solidFill>
                <a:effectLst/>
                <a:uLnTx/>
                <a:uFillTx/>
                <a:latin typeface="Georgia"/>
                <a:ea typeface="+mn-ea"/>
                <a:cs typeface="+mn-cs"/>
              </a:rPr>
              <a:t>create or replace row access policy &lt;policy_name&gt; as (col_name col_datatype, ..) returns boolean -&gt;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73262"/>
                </a:solidFill>
                <a:effectLst/>
                <a:uLnTx/>
                <a:uFillTx/>
                <a:latin typeface="Georgia"/>
                <a:ea typeface="+mn-ea"/>
                <a:cs typeface="+mn-cs"/>
              </a:rPr>
              <a:t>           CASE WHEN &lt;col_name&gt; = 'F70' THEN 'F60' ELSE &lt;col_name&gt; END;</a:t>
            </a:r>
          </a:p>
        </p:txBody>
      </p:sp>
    </p:spTree>
    <p:extLst>
      <p:ext uri="{BB962C8B-B14F-4D97-AF65-F5344CB8AC3E}">
        <p14:creationId xmlns:p14="http://schemas.microsoft.com/office/powerpoint/2010/main" val="171441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D86CE0-7204-5CD9-BD05-74E3E6127ACC}"/>
              </a:ext>
            </a:extLst>
          </p:cNvPr>
          <p:cNvSpPr>
            <a:spLocks noGrp="1"/>
          </p:cNvSpPr>
          <p:nvPr>
            <p:ph type="body" sz="quarter" idx="10"/>
          </p:nvPr>
        </p:nvSpPr>
        <p:spPr>
          <a:xfrm>
            <a:off x="464593" y="468090"/>
            <a:ext cx="9354655" cy="609600"/>
          </a:xfrm>
        </p:spPr>
        <p:txBody>
          <a:bodyPr/>
          <a:lstStyle/>
          <a:p>
            <a:r>
              <a:rPr lang="en-US" sz="3200" b="1" dirty="0"/>
              <a:t>Role Hierarchy and Privilege Inheritance</a:t>
            </a:r>
            <a:endParaRPr lang="en-IN" dirty="0"/>
          </a:p>
        </p:txBody>
      </p:sp>
      <p:pic>
        <p:nvPicPr>
          <p:cNvPr id="4" name="Picture 3" descr="hierarchical-org-structure">
            <a:extLst>
              <a:ext uri="{FF2B5EF4-FFF2-40B4-BE49-F238E27FC236}">
                <a16:creationId xmlns:a16="http://schemas.microsoft.com/office/drawing/2014/main" id="{D9BCBC85-1063-B66C-BBB3-4BDC882A72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667" y="1342103"/>
            <a:ext cx="10223449" cy="5047807"/>
          </a:xfrm>
          <a:prstGeom prst="rect">
            <a:avLst/>
          </a:prstGeom>
          <a:noFill/>
          <a:ln>
            <a:noFill/>
          </a:ln>
        </p:spPr>
      </p:pic>
    </p:spTree>
    <p:extLst>
      <p:ext uri="{BB962C8B-B14F-4D97-AF65-F5344CB8AC3E}">
        <p14:creationId xmlns:p14="http://schemas.microsoft.com/office/powerpoint/2010/main" val="338925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CCD6-EDDA-47E8-A86B-BFC35EA602D8}"/>
              </a:ext>
            </a:extLst>
          </p:cNvPr>
          <p:cNvSpPr>
            <a:spLocks noGrp="1"/>
          </p:cNvSpPr>
          <p:nvPr>
            <p:ph type="body" sz="quarter" idx="10"/>
          </p:nvPr>
        </p:nvSpPr>
        <p:spPr>
          <a:xfrm>
            <a:off x="642147" y="918745"/>
            <a:ext cx="9534746" cy="986793"/>
          </a:xfrm>
        </p:spPr>
        <p:txBody>
          <a:bodyPr anchor="ctr">
            <a:normAutofit/>
          </a:bodyPr>
          <a:lstStyle/>
          <a:p>
            <a:endParaRPr lang="en-US" sz="300" dirty="0"/>
          </a:p>
          <a:p>
            <a:pPr algn="l"/>
            <a:r>
              <a:rPr lang="en-US" sz="1400" dirty="0"/>
              <a:t>Snowflake’s approach to access control combines aspects from both of the following models:</a:t>
            </a:r>
          </a:p>
          <a:p>
            <a:pPr marL="171450" indent="-171450" algn="l">
              <a:buFont typeface="Arial" panose="020B0604020202020204" pitchFamily="34" charset="0"/>
              <a:buChar char="•"/>
            </a:pPr>
            <a:r>
              <a:rPr lang="en-US" sz="1400" b="1" i="0" dirty="0">
                <a:effectLst/>
              </a:rPr>
              <a:t>Discretionary Access Control (DAC):</a:t>
            </a:r>
            <a:r>
              <a:rPr lang="en-US" sz="1400" b="0" i="0" dirty="0">
                <a:effectLst/>
              </a:rPr>
              <a:t> Each object has an owner, who can in turn grant access to that object.</a:t>
            </a:r>
          </a:p>
          <a:p>
            <a:pPr marL="171450" indent="-171450" algn="l">
              <a:buFont typeface="Arial" panose="020B0604020202020204" pitchFamily="34" charset="0"/>
              <a:buChar char="•"/>
            </a:pPr>
            <a:r>
              <a:rPr lang="en-US" sz="1400" b="1" i="0" dirty="0">
                <a:effectLst/>
              </a:rPr>
              <a:t>Role-based Access Control (RBAC):</a:t>
            </a:r>
            <a:r>
              <a:rPr lang="en-US" sz="1400" b="0" i="0" dirty="0">
                <a:effectLst/>
              </a:rPr>
              <a:t> Access privileges are assigned to roles, which are in turn assigned to users.</a:t>
            </a:r>
          </a:p>
        </p:txBody>
      </p:sp>
      <p:grpSp>
        <p:nvGrpSpPr>
          <p:cNvPr id="5" name="Group 4">
            <a:extLst>
              <a:ext uri="{FF2B5EF4-FFF2-40B4-BE49-F238E27FC236}">
                <a16:creationId xmlns:a16="http://schemas.microsoft.com/office/drawing/2014/main" id="{39826CCD-2382-4D95-AD97-0B3D62CD3710}"/>
              </a:ext>
            </a:extLst>
          </p:cNvPr>
          <p:cNvGrpSpPr/>
          <p:nvPr/>
        </p:nvGrpSpPr>
        <p:grpSpPr>
          <a:xfrm>
            <a:off x="642147" y="2152358"/>
            <a:ext cx="9696614" cy="4265688"/>
            <a:chOff x="480279" y="1692704"/>
            <a:chExt cx="9696614" cy="4293032"/>
          </a:xfrm>
        </p:grpSpPr>
        <p:pic>
          <p:nvPicPr>
            <p:cNvPr id="4" name="Content Placeholder 3">
              <a:extLst>
                <a:ext uri="{FF2B5EF4-FFF2-40B4-BE49-F238E27FC236}">
                  <a16:creationId xmlns:a16="http://schemas.microsoft.com/office/drawing/2014/main" id="{19C958BD-A553-4003-8F97-6EC1CB0E4B7B}"/>
                </a:ext>
              </a:extLst>
            </p:cNvPr>
            <p:cNvPicPr>
              <a:picLocks/>
            </p:cNvPicPr>
            <p:nvPr/>
          </p:nvPicPr>
          <p:blipFill rotWithShape="1">
            <a:blip r:embed="rId2"/>
            <a:srcRect l="49433" t="15250" r="18621" b="24203"/>
            <a:stretch/>
          </p:blipFill>
          <p:spPr>
            <a:xfrm>
              <a:off x="6204617" y="1692704"/>
              <a:ext cx="3972276" cy="4293032"/>
            </a:xfrm>
            <a:prstGeom prst="rect">
              <a:avLst/>
            </a:prstGeom>
          </p:spPr>
        </p:pic>
        <p:pic>
          <p:nvPicPr>
            <p:cNvPr id="2050" name="Picture 2">
              <a:extLst>
                <a:ext uri="{FF2B5EF4-FFF2-40B4-BE49-F238E27FC236}">
                  <a16:creationId xmlns:a16="http://schemas.microsoft.com/office/drawing/2014/main" id="{7C01F689-C17C-4EBC-88FF-929940AAE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79" y="1712561"/>
              <a:ext cx="5886207" cy="424089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 Placeholder 1">
            <a:extLst>
              <a:ext uri="{FF2B5EF4-FFF2-40B4-BE49-F238E27FC236}">
                <a16:creationId xmlns:a16="http://schemas.microsoft.com/office/drawing/2014/main" id="{822F6AD6-CEBA-B199-1210-8744A04142C9}"/>
              </a:ext>
            </a:extLst>
          </p:cNvPr>
          <p:cNvSpPr txBox="1">
            <a:spLocks/>
          </p:cNvSpPr>
          <p:nvPr/>
        </p:nvSpPr>
        <p:spPr>
          <a:xfrm>
            <a:off x="464593" y="468090"/>
            <a:ext cx="9354655" cy="609600"/>
          </a:xfrm>
          <a:prstGeom prst="rect">
            <a:avLst/>
          </a:prstGeom>
        </p:spPr>
        <p:txBody>
          <a:bodyPr/>
          <a:lstStyle>
            <a:lvl1pPr marL="0">
              <a:defRPr sz="3200">
                <a:solidFill>
                  <a:schemeClr val="accent6"/>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dirty="0"/>
              <a:t>Role Hierarchy and Privilege Inheritance</a:t>
            </a:r>
            <a:endParaRPr lang="en-IN" kern="0" dirty="0"/>
          </a:p>
        </p:txBody>
      </p:sp>
    </p:spTree>
    <p:extLst>
      <p:ext uri="{BB962C8B-B14F-4D97-AF65-F5344CB8AC3E}">
        <p14:creationId xmlns:p14="http://schemas.microsoft.com/office/powerpoint/2010/main" val="415044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929682" y="301981"/>
            <a:ext cx="9113000" cy="546741"/>
          </a:xfrm>
          <a:prstGeom prst="rect">
            <a:avLst/>
          </a:prstGeom>
        </p:spPr>
        <p:txBody>
          <a:bodyPr lIns="91440" tIns="45720" rIns="91440" bIns="45720" anchor="t">
            <a:normAutofit/>
          </a:bodyPr>
          <a:lstStyle/>
          <a:p>
            <a:pPr algn="l"/>
            <a:r>
              <a:rPr lang="en-US" sz="2400" b="1" kern="1200" dirty="0">
                <a:solidFill>
                  <a:schemeClr val="tx1"/>
                </a:solidFill>
              </a:rPr>
              <a:t>System Roles Overview</a:t>
            </a:r>
            <a:endParaRPr lang="en-IN" sz="2400" b="1" dirty="0">
              <a:solidFill>
                <a:schemeClr val="tx1"/>
              </a:solidFill>
            </a:endParaRPr>
          </a:p>
        </p:txBody>
      </p:sp>
      <p:sp>
        <p:nvSpPr>
          <p:cNvPr id="4" name="TextBox 3">
            <a:extLst>
              <a:ext uri="{FF2B5EF4-FFF2-40B4-BE49-F238E27FC236}">
                <a16:creationId xmlns:a16="http://schemas.microsoft.com/office/drawing/2014/main" id="{BC4C4BEE-28C7-DA0A-D1CD-F2E80078705D}"/>
              </a:ext>
            </a:extLst>
          </p:cNvPr>
          <p:cNvSpPr txBox="1"/>
          <p:nvPr/>
        </p:nvSpPr>
        <p:spPr>
          <a:xfrm>
            <a:off x="618978" y="1012873"/>
            <a:ext cx="9523828" cy="5086521"/>
          </a:xfrm>
          <a:prstGeom prst="rect">
            <a:avLst/>
          </a:prstGeom>
          <a:noFill/>
        </p:spPr>
        <p:txBody>
          <a:bodyPr wrap="square" rtlCol="0">
            <a:spAutoFit/>
          </a:bodyPr>
          <a:lstStyle/>
          <a:p>
            <a:pPr marL="342900" marR="0" lvl="0" indent="-342900" defTabSz="91440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IN" sz="1600" b="0" i="0" u="none" strike="noStrike" kern="0" cap="none" spc="0" normalizeH="0" baseline="0" noProof="0" dirty="0">
                <a:ln>
                  <a:noFill/>
                </a:ln>
                <a:solidFill>
                  <a:srgbClr val="073262"/>
                </a:solidFill>
                <a:effectLst/>
                <a:uLnTx/>
                <a:uFillTx/>
                <a:latin typeface="Calibri" panose="020F0502020204030204" pitchFamily="34" charset="0"/>
                <a:ea typeface="Calibri" panose="020F0502020204030204" pitchFamily="34" charset="0"/>
                <a:cs typeface="Times New Roman" panose="02020603050405020304" pitchFamily="18" charset="0"/>
              </a:rPr>
              <a:t>ACCOUNTADMIN: (aka ACCOUNT ADMINISTRATOR)</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Role that encapsulates the SYSADMIN, SECURITYADMIN system defined roles.</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It is the top-level role in the system and should be granted only to a limited/controlled no of users in account.</a:t>
            </a:r>
          </a:p>
          <a:p>
            <a:pPr marL="342900" marR="0" lvl="0" indent="-342900" defTabSz="91440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IN" sz="1600" b="0" i="0" u="none" strike="noStrike" kern="0" cap="none" spc="0" normalizeH="0" baseline="0" noProof="0" dirty="0">
                <a:ln>
                  <a:noFill/>
                </a:ln>
                <a:solidFill>
                  <a:srgbClr val="073262"/>
                </a:solidFill>
                <a:effectLst/>
                <a:uLnTx/>
                <a:uFillTx/>
                <a:latin typeface="Calibri" panose="020F0502020204030204" pitchFamily="34" charset="0"/>
                <a:ea typeface="Calibri" panose="020F0502020204030204" pitchFamily="34" charset="0"/>
                <a:cs typeface="Times New Roman" panose="02020603050405020304" pitchFamily="18" charset="0"/>
              </a:rPr>
              <a:t>SECURITYADMIN: (aka SECURITY ADMINISTRATOR)</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Role that can manage any object grant globally</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As well as CREATE, MONITOR and MANAGE </a:t>
            </a:r>
            <a:r>
              <a:rPr kumimoji="0" lang="en-IN" sz="16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USERS and ROLES.</a:t>
            </a:r>
            <a:endPar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This role is granted the </a:t>
            </a:r>
            <a:r>
              <a:rPr kumimoji="0" lang="en-IN" sz="16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MANAGE GRANTS </a:t>
            </a: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security privileges to be able to modify any grant, including revoking it.</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It inherits privileges of USERADMIN role via system role hierarchy.</a:t>
            </a:r>
          </a:p>
          <a:p>
            <a:pPr marL="342900" marR="0" lvl="0" indent="-342900" defTabSz="91440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IN" sz="1600" b="0" i="0" u="none" strike="noStrike" kern="0" cap="none" spc="0" normalizeH="0" baseline="0" noProof="0" dirty="0">
                <a:ln>
                  <a:noFill/>
                </a:ln>
                <a:solidFill>
                  <a:srgbClr val="073262"/>
                </a:solidFill>
                <a:effectLst/>
                <a:uLnTx/>
                <a:uFillTx/>
                <a:latin typeface="Calibri" panose="020F0502020204030204" pitchFamily="34" charset="0"/>
                <a:ea typeface="Calibri" panose="020F0502020204030204" pitchFamily="34" charset="0"/>
                <a:cs typeface="Times New Roman" panose="02020603050405020304" pitchFamily="18" charset="0"/>
              </a:rPr>
              <a:t>USERADMIN: (aka USER ADMINISTRATOR)</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Role that is dedicated to </a:t>
            </a:r>
            <a:r>
              <a:rPr kumimoji="0" lang="en-IN" sz="1600" b="1"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USER and ROLE management only.</a:t>
            </a:r>
            <a:endPar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This role is granted the CREATE USERS and CREATE ROLE security privileges.</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This role also manages users and roles that it owns. Only the role with ownership privilege on an object or higher role can modify object properties.</a:t>
            </a:r>
          </a:p>
          <a:p>
            <a:pPr marL="342900" marR="0" lvl="0" indent="-342900" defTabSz="91440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IN" sz="1600" b="0" i="0" u="none" strike="noStrike" kern="0" cap="none" spc="0" normalizeH="0" baseline="0" noProof="0" dirty="0">
                <a:ln>
                  <a:noFill/>
                </a:ln>
                <a:solidFill>
                  <a:srgbClr val="073262"/>
                </a:solidFill>
                <a:effectLst/>
                <a:uLnTx/>
                <a:uFillTx/>
                <a:latin typeface="Calibri" panose="020F0502020204030204" pitchFamily="34" charset="0"/>
                <a:ea typeface="Calibri" panose="020F0502020204030204" pitchFamily="34" charset="0"/>
                <a:cs typeface="Times New Roman" panose="02020603050405020304" pitchFamily="18" charset="0"/>
              </a:rPr>
              <a:t>SYSADMIN: (aka SYSTEM ADMINISTRATOR)</a:t>
            </a:r>
          </a:p>
          <a:p>
            <a:pPr marL="742950" marR="0" lvl="1" indent="-285750" defTabSz="91440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Role that has privileges to create WAREHOUSES AND DATABASE OBJECTS in an account.</a:t>
            </a:r>
          </a:p>
          <a:p>
            <a:pPr marL="742950" marR="0" lvl="1" indent="-285750" defTabSz="914400" eaLnBrk="1" fontAlgn="auto" latinLnBrk="0" hangingPunct="1">
              <a:lnSpc>
                <a:spcPct val="107000"/>
              </a:lnSpc>
              <a:spcBef>
                <a:spcPts val="0"/>
              </a:spcBef>
              <a:spcAft>
                <a:spcPts val="800"/>
              </a:spcAft>
              <a:buClrTx/>
              <a:buSzTx/>
              <a:buFont typeface="Courier New" panose="02070309020205020404" pitchFamily="49" charset="0"/>
              <a:buChar char="o"/>
              <a:tabLst/>
              <a:defRPr/>
            </a:pPr>
            <a:r>
              <a:rPr kumimoji="0" lang="en-IN" sz="1600" b="0" i="0" u="none" strike="noStrike" kern="0" cap="none" spc="0" normalizeH="0" baseline="0" noProof="0" dirty="0">
                <a:ln>
                  <a:noFill/>
                </a:ln>
                <a:solidFill>
                  <a:srgbClr val="002060"/>
                </a:solidFill>
                <a:effectLst/>
                <a:uLnTx/>
                <a:uFillTx/>
                <a:latin typeface="Calibri" panose="020F0502020204030204" pitchFamily="34" charset="0"/>
                <a:ea typeface="Calibri" panose="020F0502020204030204" pitchFamily="34" charset="0"/>
                <a:cs typeface="Times New Roman" panose="02020603050405020304" pitchFamily="18" charset="0"/>
              </a:rPr>
              <a:t>If as, recommended you create a role hierarchy that ultimately assigns all custom roles to SYSADMIN, this role has ability to grant privileges on warehouses and other </a:t>
            </a:r>
            <a:r>
              <a:rPr kumimoji="0" lang="en-IN" sz="1600" b="0" i="0" u="none" strike="noStrike" kern="0" cap="none" spc="0" normalizeH="0" baseline="0" noProof="0">
                <a:ln>
                  <a:noFill/>
                </a:ln>
                <a:solidFill>
                  <a:srgbClr val="002060"/>
                </a:solidFill>
                <a:effectLst/>
                <a:uLnTx/>
                <a:uFillTx/>
                <a:latin typeface="Calibri" panose="020F0502020204030204" pitchFamily="34" charset="0"/>
                <a:ea typeface="Calibri" panose="020F0502020204030204" pitchFamily="34" charset="0"/>
                <a:cs typeface="Times New Roman" panose="02020603050405020304" pitchFamily="18" charset="0"/>
              </a:rPr>
              <a:t>database objects.</a:t>
            </a:r>
            <a:endParaRPr kumimoji="0" lang="en-IN" sz="1600" b="0" i="0" u="none" strike="noStrike" kern="0" cap="none" spc="0" normalizeH="0" baseline="0" noProof="0" dirty="0">
              <a:ln>
                <a:noFill/>
              </a:ln>
              <a:solidFill>
                <a:srgbClr val="00206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368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203958" y="211097"/>
            <a:ext cx="9042701" cy="1033463"/>
          </a:xfrm>
          <a:prstGeom prst="rect">
            <a:avLst/>
          </a:prstGeom>
        </p:spPr>
        <p:txBody>
          <a:bodyPr lIns="91440" tIns="45720" rIns="91440" bIns="45720" anchor="t">
            <a:normAutofit/>
          </a:bodyPr>
          <a:lstStyle/>
          <a:p>
            <a:pPr algn="ctr"/>
            <a:r>
              <a:rPr lang="en-US" sz="2400" b="1" dirty="0">
                <a:solidFill>
                  <a:schemeClr val="tx1"/>
                </a:solidFill>
              </a:rPr>
              <a:t>Pre-defined System Roles</a:t>
            </a:r>
            <a:endParaRPr lang="en-IN" sz="2400" b="1" dirty="0">
              <a:solidFill>
                <a:schemeClr val="tx1"/>
              </a:solidFill>
            </a:endParaRPr>
          </a:p>
        </p:txBody>
      </p:sp>
      <p:pic>
        <p:nvPicPr>
          <p:cNvPr id="7" name="Picture 6">
            <a:extLst>
              <a:ext uri="{FF2B5EF4-FFF2-40B4-BE49-F238E27FC236}">
                <a16:creationId xmlns:a16="http://schemas.microsoft.com/office/drawing/2014/main" id="{ADE8478F-F346-4630-88AD-A7FDBCFFEC42}"/>
              </a:ext>
            </a:extLst>
          </p:cNvPr>
          <p:cNvPicPr>
            <a:picLocks noChangeAspect="1"/>
          </p:cNvPicPr>
          <p:nvPr/>
        </p:nvPicPr>
        <p:blipFill>
          <a:blip r:embed="rId2"/>
          <a:stretch>
            <a:fillRect/>
          </a:stretch>
        </p:blipFill>
        <p:spPr>
          <a:xfrm>
            <a:off x="702590" y="1056002"/>
            <a:ext cx="9544069" cy="5161918"/>
          </a:xfrm>
          <a:prstGeom prst="rect">
            <a:avLst/>
          </a:prstGeom>
        </p:spPr>
      </p:pic>
    </p:spTree>
    <p:extLst>
      <p:ext uri="{BB962C8B-B14F-4D97-AF65-F5344CB8AC3E}">
        <p14:creationId xmlns:p14="http://schemas.microsoft.com/office/powerpoint/2010/main" val="267903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C084-5ED1-437A-977D-C8095B3928BA}"/>
              </a:ext>
            </a:extLst>
          </p:cNvPr>
          <p:cNvSpPr>
            <a:spLocks noGrp="1"/>
          </p:cNvSpPr>
          <p:nvPr>
            <p:ph type="title" idx="4294967295"/>
          </p:nvPr>
        </p:nvSpPr>
        <p:spPr>
          <a:xfrm>
            <a:off x="1203958" y="211097"/>
            <a:ext cx="9042701" cy="1033463"/>
          </a:xfrm>
          <a:prstGeom prst="rect">
            <a:avLst/>
          </a:prstGeom>
        </p:spPr>
        <p:txBody>
          <a:bodyPr lIns="91440" tIns="45720" rIns="91440" bIns="45720" anchor="t">
            <a:normAutofit/>
          </a:bodyPr>
          <a:lstStyle/>
          <a:p>
            <a:pPr algn="ctr"/>
            <a:r>
              <a:rPr lang="en-US" sz="2400" b="1" dirty="0">
                <a:solidFill>
                  <a:schemeClr val="tx1"/>
                </a:solidFill>
              </a:rPr>
              <a:t>Pre-defined System Roles</a:t>
            </a:r>
            <a:endParaRPr lang="en-IN" sz="2400" b="1" dirty="0">
              <a:solidFill>
                <a:schemeClr val="tx1"/>
              </a:solidFill>
            </a:endParaRPr>
          </a:p>
        </p:txBody>
      </p:sp>
      <p:pic>
        <p:nvPicPr>
          <p:cNvPr id="7" name="Picture 6">
            <a:extLst>
              <a:ext uri="{FF2B5EF4-FFF2-40B4-BE49-F238E27FC236}">
                <a16:creationId xmlns:a16="http://schemas.microsoft.com/office/drawing/2014/main" id="{ADE8478F-F346-4630-88AD-A7FDBCFFEC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0988" y="1056002"/>
            <a:ext cx="9267272" cy="5161918"/>
          </a:xfrm>
          <a:prstGeom prst="rect">
            <a:avLst/>
          </a:prstGeom>
        </p:spPr>
      </p:pic>
    </p:spTree>
    <p:extLst>
      <p:ext uri="{BB962C8B-B14F-4D97-AF65-F5344CB8AC3E}">
        <p14:creationId xmlns:p14="http://schemas.microsoft.com/office/powerpoint/2010/main" val="281471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42A61B-7C3B-5F00-65D2-FFA67FB26450}"/>
              </a:ext>
            </a:extLst>
          </p:cNvPr>
          <p:cNvPicPr>
            <a:picLocks noChangeAspect="1"/>
          </p:cNvPicPr>
          <p:nvPr/>
        </p:nvPicPr>
        <p:blipFill>
          <a:blip r:embed="rId2"/>
          <a:stretch>
            <a:fillRect/>
          </a:stretch>
        </p:blipFill>
        <p:spPr>
          <a:xfrm>
            <a:off x="2096677" y="288587"/>
            <a:ext cx="7998645" cy="6224555"/>
          </a:xfrm>
          <a:prstGeom prst="rect">
            <a:avLst/>
          </a:prstGeom>
        </p:spPr>
      </p:pic>
    </p:spTree>
    <p:extLst>
      <p:ext uri="{BB962C8B-B14F-4D97-AF65-F5344CB8AC3E}">
        <p14:creationId xmlns:p14="http://schemas.microsoft.com/office/powerpoint/2010/main" val="7560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458444-791B-4099-B303-708019CB5DEE}"/>
              </a:ext>
            </a:extLst>
          </p:cNvPr>
          <p:cNvSpPr>
            <a:spLocks noGrp="1"/>
          </p:cNvSpPr>
          <p:nvPr>
            <p:ph type="body" sz="quarter" idx="10"/>
          </p:nvPr>
        </p:nvSpPr>
        <p:spPr>
          <a:xfrm>
            <a:off x="3339352" y="232649"/>
            <a:ext cx="4356846" cy="609600"/>
          </a:xfrm>
        </p:spPr>
        <p:txBody>
          <a:bodyPr lIns="91440" tIns="45720" rIns="91440" bIns="45720" anchor="t"/>
          <a:lstStyle/>
          <a:p>
            <a:pPr algn="ctr"/>
            <a:r>
              <a:rPr lang="en-US" sz="2400" b="1">
                <a:latin typeface="+mj-lt"/>
              </a:rPr>
              <a:t>Snowflake Users</a:t>
            </a:r>
          </a:p>
        </p:txBody>
      </p:sp>
      <p:pic>
        <p:nvPicPr>
          <p:cNvPr id="6" name="Picture 5" descr="A screenshot of a computer&#10;&#10;Description automatically generated">
            <a:extLst>
              <a:ext uri="{FF2B5EF4-FFF2-40B4-BE49-F238E27FC236}">
                <a16:creationId xmlns:a16="http://schemas.microsoft.com/office/drawing/2014/main" id="{194D52CA-83E7-4AFA-8332-2EFEF6E652F1}"/>
              </a:ext>
            </a:extLst>
          </p:cNvPr>
          <p:cNvPicPr>
            <a:picLocks noChangeAspect="1"/>
          </p:cNvPicPr>
          <p:nvPr/>
        </p:nvPicPr>
        <p:blipFill rotWithShape="1">
          <a:blip r:embed="rId2">
            <a:extLst>
              <a:ext uri="{28A0092B-C50C-407E-A947-70E740481C1C}">
                <a14:useLocalDpi xmlns:a14="http://schemas.microsoft.com/office/drawing/2010/main" val="0"/>
              </a:ext>
            </a:extLst>
          </a:blip>
          <a:srcRect t="16915" b="5375"/>
          <a:stretch/>
        </p:blipFill>
        <p:spPr>
          <a:xfrm>
            <a:off x="842681" y="1217150"/>
            <a:ext cx="9350189" cy="4417168"/>
          </a:xfrm>
          <a:prstGeom prst="rect">
            <a:avLst/>
          </a:prstGeom>
        </p:spPr>
      </p:pic>
    </p:spTree>
    <p:extLst>
      <p:ext uri="{BB962C8B-B14F-4D97-AF65-F5344CB8AC3E}">
        <p14:creationId xmlns:p14="http://schemas.microsoft.com/office/powerpoint/2010/main" val="3557050594"/>
      </p:ext>
    </p:extLst>
  </p:cSld>
  <p:clrMapOvr>
    <a:masterClrMapping/>
  </p:clrMapOvr>
</p:sld>
</file>

<file path=ppt/theme/theme1.xml><?xml version="1.0" encoding="utf-8"?>
<a:theme xmlns:a="http://schemas.openxmlformats.org/drawingml/2006/main" name="1_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npact_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pact_theme" id="{AFAD0E27-BC44-4E18-88E8-C5EA0CDE104F}" vid="{DD6425A3-0037-4E81-865A-8931F295355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72e849b-fc60-49fc-88ef-6f6a3a7352cc" xsi:nil="true"/>
    <lcf76f155ced4ddcb4097134ff3c332f xmlns="0d5730b8-869a-4209-a1b3-832c244c5b0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EA5257681540488F524D847F011DD5" ma:contentTypeVersion="15" ma:contentTypeDescription="Create a new document." ma:contentTypeScope="" ma:versionID="585322cb935ec1fd119180e9c0a059a0">
  <xsd:schema xmlns:xsd="http://www.w3.org/2001/XMLSchema" xmlns:xs="http://www.w3.org/2001/XMLSchema" xmlns:p="http://schemas.microsoft.com/office/2006/metadata/properties" xmlns:ns2="0d5730b8-869a-4209-a1b3-832c244c5b0c" xmlns:ns3="2254c897-f072-4fc6-863c-eb6bf0b2ed9f" xmlns:ns4="372e849b-fc60-49fc-88ef-6f6a3a7352cc" targetNamespace="http://schemas.microsoft.com/office/2006/metadata/properties" ma:root="true" ma:fieldsID="38caeda81121e8cb6e74987333f59b2c" ns2:_="" ns3:_="" ns4:_="">
    <xsd:import namespace="0d5730b8-869a-4209-a1b3-832c244c5b0c"/>
    <xsd:import namespace="2254c897-f072-4fc6-863c-eb6bf0b2ed9f"/>
    <xsd:import namespace="372e849b-fc60-49fc-88ef-6f6a3a7352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730b8-869a-4209-a1b3-832c244c5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c962de5-690c-40f6-9925-46ff4f3fc18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4c897-f072-4fc6-863c-eb6bf0b2ed9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20dbe4-a35e-457a-aca0-ac1d0f754f06}" ma:internalName="TaxCatchAll" ma:showField="CatchAllData" ma:web="2254c897-f072-4fc6-863c-eb6bf0b2ed9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40DB3-8824-469C-BAAF-6DA49B91D629}">
  <ds:schemaRefs>
    <ds:schemaRef ds:uri="http://purl.org/dc/terms/"/>
    <ds:schemaRef ds:uri="http://schemas.microsoft.com/office/2006/documentManagement/types"/>
    <ds:schemaRef ds:uri="http://purl.org/dc/elements/1.1/"/>
    <ds:schemaRef ds:uri="ab83ab6d-0064-484b-8a53-a766bfe50cc4"/>
    <ds:schemaRef ds:uri="http://schemas.openxmlformats.org/package/2006/metadata/core-properties"/>
    <ds:schemaRef ds:uri="http://purl.org/dc/dcmitype/"/>
    <ds:schemaRef ds:uri="http://schemas.microsoft.com/office/2006/metadata/properties"/>
    <ds:schemaRef ds:uri="http://schemas.microsoft.com/office/infopath/2007/PartnerControls"/>
    <ds:schemaRef ds:uri="ea53999e-976e-4866-8cab-1533a51849b6"/>
    <ds:schemaRef ds:uri="http://www.w3.org/XML/1998/namespace"/>
    <ds:schemaRef ds:uri="372e849b-fc60-49fc-88ef-6f6a3a7352cc"/>
    <ds:schemaRef ds:uri="0d5730b8-869a-4209-a1b3-832c244c5b0c"/>
  </ds:schemaRefs>
</ds:datastoreItem>
</file>

<file path=customXml/itemProps2.xml><?xml version="1.0" encoding="utf-8"?>
<ds:datastoreItem xmlns:ds="http://schemas.openxmlformats.org/officeDocument/2006/customXml" ds:itemID="{5B494827-CF34-4782-9B51-B0652C97D422}">
  <ds:schemaRefs>
    <ds:schemaRef ds:uri="http://schemas.microsoft.com/sharepoint/v3/contenttype/forms"/>
  </ds:schemaRefs>
</ds:datastoreItem>
</file>

<file path=customXml/itemProps3.xml><?xml version="1.0" encoding="utf-8"?>
<ds:datastoreItem xmlns:ds="http://schemas.openxmlformats.org/officeDocument/2006/customXml" ds:itemID="{23B49B48-FD9C-4A17-90C6-A29689E67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5730b8-869a-4209-a1b3-832c244c5b0c"/>
    <ds:schemaRef ds:uri="2254c897-f072-4fc6-863c-eb6bf0b2ed9f"/>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6503</TotalTime>
  <Words>1218</Words>
  <Application>Microsoft Office PowerPoint</Application>
  <PresentationFormat>Widescreen</PresentationFormat>
  <Paragraphs>117</Paragraphs>
  <Slides>20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Calibri Light</vt:lpstr>
      <vt:lpstr>Courier New</vt:lpstr>
      <vt:lpstr>Georgia</vt:lpstr>
      <vt:lpstr>Symbol</vt:lpstr>
      <vt:lpstr>Times New Roman</vt:lpstr>
      <vt:lpstr>Wingdings</vt:lpstr>
      <vt:lpstr>1_Blank</vt:lpstr>
      <vt:lpstr>Genpact_theme</vt:lpstr>
      <vt:lpstr>PowerPoint Presentation</vt:lpstr>
      <vt:lpstr>PowerPoint Presentation</vt:lpstr>
      <vt:lpstr>PowerPoint Presentation</vt:lpstr>
      <vt:lpstr>PowerPoint Presentation</vt:lpstr>
      <vt:lpstr>System Roles Overview</vt:lpstr>
      <vt:lpstr>Pre-defined System Roles</vt:lpstr>
      <vt:lpstr>Pre-defined System Roles</vt:lpstr>
      <vt:lpstr>PowerPoint Presentation</vt:lpstr>
      <vt:lpstr>PowerPoint Presentation</vt:lpstr>
      <vt:lpstr>Stages</vt:lpstr>
      <vt:lpstr>PowerPoint Presentation</vt:lpstr>
      <vt:lpstr>File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c:title>
  <dc:creator>Jaiswal, Meghnaa</dc:creator>
  <cp:lastModifiedBy>Gupta, Tushar</cp:lastModifiedBy>
  <cp:revision>23</cp:revision>
  <dcterms:created xsi:type="dcterms:W3CDTF">2021-08-30T08:30:45Z</dcterms:created>
  <dcterms:modified xsi:type="dcterms:W3CDTF">2023-06-26T05:28:34Z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0x010100B1EA5257681540488F524D847F011DD5</vt:lpwstr>
  </property>
  <property fmtid="{D5CDD505-2E9C-101B-9397-08002B2CF9AE}" pid="3" name="MediaServiceImageTags">
    <vt:lpwstr/>
  </property>
</Properties>
</file>