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5"/>
  </p:notesMasterIdLst>
  <p:sldIdLst>
    <p:sldId id="387" r:id="rId6"/>
    <p:sldId id="354" r:id="rId7"/>
    <p:sldId id="404" r:id="rId8"/>
    <p:sldId id="356" r:id="rId9"/>
    <p:sldId id="357" r:id="rId10"/>
    <p:sldId id="441" r:id="rId11"/>
    <p:sldId id="358" r:id="rId12"/>
    <p:sldId id="360" r:id="rId13"/>
    <p:sldId id="3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3.xml" Id="rId8" /><Relationship Type="http://schemas.openxmlformats.org/officeDocument/2006/relationships/slide" Target="slides/slide8.xml" Id="rId13" /><Relationship Type="http://schemas.openxmlformats.org/officeDocument/2006/relationships/theme" Target="theme/theme1.xml" Id="rId18" /><Relationship Type="http://schemas.openxmlformats.org/officeDocument/2006/relationships/customXml" Target="../customXml/item3.xml" Id="rId3" /><Relationship Type="http://schemas.openxmlformats.org/officeDocument/2006/relationships/slide" Target="slides/slide2.xml" Id="rId7" /><Relationship Type="http://schemas.openxmlformats.org/officeDocument/2006/relationships/slide" Target="slides/slide7.xml" Id="rId12" /><Relationship Type="http://schemas.openxmlformats.org/officeDocument/2006/relationships/viewProps" Target="viewProps.xml" Id="rId17" /><Relationship Type="http://schemas.openxmlformats.org/officeDocument/2006/relationships/customXml" Target="../customXml/item2.xml" Id="rId2" /><Relationship Type="http://schemas.openxmlformats.org/officeDocument/2006/relationships/presProps" Target="presProps.xml" Id="rId16" /><Relationship Type="http://schemas.openxmlformats.org/officeDocument/2006/relationships/customXml" Target="../customXml/item1.xml" Id="rId1" /><Relationship Type="http://schemas.openxmlformats.org/officeDocument/2006/relationships/slide" Target="slides/slide1.xml" Id="rId6" /><Relationship Type="http://schemas.openxmlformats.org/officeDocument/2006/relationships/slide" Target="slides/slide6.xml" Id="rId11" /><Relationship Type="http://schemas.openxmlformats.org/officeDocument/2006/relationships/slideMaster" Target="slideMasters/slideMaster2.xml" Id="rId5" /><Relationship Type="http://schemas.openxmlformats.org/officeDocument/2006/relationships/notesMaster" Target="notesMasters/notesMaster1.xml" Id="rId15" /><Relationship Type="http://schemas.openxmlformats.org/officeDocument/2006/relationships/slide" Target="slides/slide5.xml" Id="rId10" /><Relationship Type="http://schemas.openxmlformats.org/officeDocument/2006/relationships/tableStyles" Target="tableStyles.xml" Id="rId19" /><Relationship Type="http://schemas.openxmlformats.org/officeDocument/2006/relationships/slideMaster" Target="slideMasters/slideMaster1.xml" Id="rId4" /><Relationship Type="http://schemas.openxmlformats.org/officeDocument/2006/relationships/slide" Target="slides/slide4.xml" Id="rId9" /><Relationship Type="http://schemas.openxmlformats.org/officeDocument/2006/relationships/slide" Target="slides/slide9.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591B7-0DB5-4E85-98F7-7947EB5DB336}" type="datetimeFigureOut">
              <a:rPr lang="en-IN" smtClean="0"/>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8A056-9414-4919-A9B2-262F7DA4C218}" type="slidenum">
              <a:rPr lang="en-IN" smtClean="0"/>
              <a:t>‹#›</a:t>
            </a:fld>
            <a:endParaRPr lang="en-IN"/>
          </a:p>
        </p:txBody>
      </p:sp>
    </p:spTree>
    <p:extLst>
      <p:ext uri="{BB962C8B-B14F-4D97-AF65-F5344CB8AC3E}">
        <p14:creationId xmlns:p14="http://schemas.microsoft.com/office/powerpoint/2010/main" val="34147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E3FF1E-D88E-4759-8135-28B7BE130A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699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7.tif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7.tif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7416-0507-222F-6523-44A67B41C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A65C6-1B91-80DB-7B50-1412B2231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26D1E4-91AD-F579-24A5-26669EED26E8}"/>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5" name="Footer Placeholder 4">
            <a:extLst>
              <a:ext uri="{FF2B5EF4-FFF2-40B4-BE49-F238E27FC236}">
                <a16:creationId xmlns:a16="http://schemas.microsoft.com/office/drawing/2014/main" id="{06386F56-93AE-7AAF-050C-5C3DAEA0D1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D3CA9-F6AA-73D7-A50C-050A1C25B7E5}"/>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48799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E3EA-24A2-296C-4F65-104016341B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840C8-67B2-01F0-E614-25676D992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39D92-A639-38E9-1D64-FAA68B830EC2}"/>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5" name="Footer Placeholder 4">
            <a:extLst>
              <a:ext uri="{FF2B5EF4-FFF2-40B4-BE49-F238E27FC236}">
                <a16:creationId xmlns:a16="http://schemas.microsoft.com/office/drawing/2014/main" id="{C7570A2A-8562-5A29-22A6-83159C02F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6B0B5-44AC-173C-32A1-4E7443288157}"/>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368689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F7F36-73D1-BE57-79D0-BB7B0AB6F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4F835-3F10-F91F-6D46-A7BD0FE5B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3BC42-42FA-6CB7-D668-78C67B8D4287}"/>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5" name="Footer Placeholder 4">
            <a:extLst>
              <a:ext uri="{FF2B5EF4-FFF2-40B4-BE49-F238E27FC236}">
                <a16:creationId xmlns:a16="http://schemas.microsoft.com/office/drawing/2014/main" id="{AA8E29E8-8FBF-1A01-D5FC-239296722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70290-7D23-B4B8-93CD-3151FF81F977}"/>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348204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dirty="0"/>
              <a:t>Second level</a:t>
            </a:r>
          </a:p>
          <a:p>
            <a:pPr lvl="0"/>
            <a:r>
              <a:rPr lang="en-US" dirty="0"/>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dirty="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2017 Copyright </a:t>
            </a:r>
            <a:r>
              <a:rPr lang="en-US" sz="800" dirty="0" err="1">
                <a:solidFill>
                  <a:srgbClr val="44546A"/>
                </a:solidFill>
                <a:latin typeface="+mn-lt"/>
                <a:ea typeface="Calibri" charset="0"/>
                <a:cs typeface="Calibri" charset="0"/>
              </a:rPr>
              <a:t>Genpact</a:t>
            </a:r>
            <a:r>
              <a:rPr lang="en-US" sz="800" dirty="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a:t>Click to edit title text</a:t>
            </a:r>
          </a:p>
        </p:txBody>
      </p:sp>
    </p:spTree>
    <p:extLst>
      <p:ext uri="{BB962C8B-B14F-4D97-AF65-F5344CB8AC3E}">
        <p14:creationId xmlns:p14="http://schemas.microsoft.com/office/powerpoint/2010/main" val="325938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338104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a:t>Lorem ipsum dolor sit </a:t>
            </a:r>
            <a:r>
              <a:rPr lang="en-US" dirty="0" err="1"/>
              <a:t>amet</a:t>
            </a:r>
            <a:r>
              <a:rPr lang="en-US" dirty="0"/>
              <a:t>					1</a:t>
            </a:r>
          </a:p>
          <a:p>
            <a:pPr lvl="2"/>
            <a:endParaRPr lang="en-US" dirty="0"/>
          </a:p>
          <a:p>
            <a:endParaRPr lang="en-US" dirty="0"/>
          </a:p>
        </p:txBody>
      </p:sp>
    </p:spTree>
    <p:extLst>
      <p:ext uri="{BB962C8B-B14F-4D97-AF65-F5344CB8AC3E}">
        <p14:creationId xmlns:p14="http://schemas.microsoft.com/office/powerpoint/2010/main" val="834509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opt 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4261872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3643491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2018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a:t>
            </a: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023561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671423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options</a:t>
            </a:r>
          </a:p>
          <a:p>
            <a:pPr lvl="0"/>
            <a:r>
              <a:rPr lang="en-US" dirty="0"/>
              <a:t>Lorem ipsum dolor</a:t>
            </a:r>
            <a:endParaRPr lang="en-IN" dirty="0"/>
          </a:p>
        </p:txBody>
      </p:sp>
    </p:spTree>
    <p:extLst>
      <p:ext uri="{BB962C8B-B14F-4D97-AF65-F5344CB8AC3E}">
        <p14:creationId xmlns:p14="http://schemas.microsoft.com/office/powerpoint/2010/main" val="34778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7CD-9651-08F4-DD2E-95462A9453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C81CB1-18BC-F57D-F237-6DBD2C7F0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49CFB-D7CA-13F3-9BD3-A54DC2F2DD3F}"/>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5" name="Footer Placeholder 4">
            <a:extLst>
              <a:ext uri="{FF2B5EF4-FFF2-40B4-BE49-F238E27FC236}">
                <a16:creationId xmlns:a16="http://schemas.microsoft.com/office/drawing/2014/main" id="{A55563FA-41F9-7769-CAAC-9521F585A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46C1F-D9D0-B9F3-76A2-5E0766861771}"/>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1904058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a:t>
            </a:r>
            <a:r>
              <a:rPr lang="en-US" sz="800" dirty="0">
                <a:solidFill>
                  <a:schemeClr val="accent6"/>
                </a:solidFill>
                <a:latin typeface="+mn-lt"/>
                <a:ea typeface="Georgia" charset="0"/>
                <a:cs typeface="Georgia" charset="0"/>
              </a:rPr>
              <a:t>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11272262" cy="533400"/>
          </a:xfrm>
          <a:prstGeom prst="rect">
            <a:avLst/>
          </a:prstGeom>
        </p:spPr>
        <p:txBody>
          <a:bodyPr anchor="t"/>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11274056" cy="533400"/>
          </a:xfrm>
          <a:prstGeom prst="rect">
            <a:avLst/>
          </a:prstGeom>
        </p:spPr>
        <p:txBody>
          <a:bodyPr anchor="t"/>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1517714424"/>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guide id="7" pos="3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1257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2018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3371421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3682019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09953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2018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660860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5972720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079558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53760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101575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4BB4-30AD-B7D8-69D9-F9B6F40CE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0BF6F2-B267-26EC-1E20-E802A84A4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CE361B-B3AA-76ED-8B63-7819A29321F8}"/>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5" name="Footer Placeholder 4">
            <a:extLst>
              <a:ext uri="{FF2B5EF4-FFF2-40B4-BE49-F238E27FC236}">
                <a16:creationId xmlns:a16="http://schemas.microsoft.com/office/drawing/2014/main" id="{C29E1005-FC49-EB8B-938F-CF034E394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97378-BB8F-895B-2E55-375B69B29F66}"/>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3015053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682220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2631104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3528105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42023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430715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962189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409123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2018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21226376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454532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186091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7DFC-FF86-7F6C-83CA-A7AB9BF8C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85849D-E5F2-7BFD-644E-0A21E4A90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47B833-35B8-7BBA-3A07-2846C8D0D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636DB7-4042-1227-1F93-98A6E5BAD841}"/>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6" name="Footer Placeholder 5">
            <a:extLst>
              <a:ext uri="{FF2B5EF4-FFF2-40B4-BE49-F238E27FC236}">
                <a16:creationId xmlns:a16="http://schemas.microsoft.com/office/drawing/2014/main" id="{5AE0645F-7AB5-9394-EA68-648EDC7179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ADBA9-51D9-7B76-6EC5-3419078FC9EC}"/>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21975503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198209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3035077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29408769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865881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160498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037928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13514938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4061494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2018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36775767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2018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77369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3753-DC33-9BF6-A7A6-147A4EBBF0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C1C8F-8C05-E33D-4A27-001223966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2F811-0621-37C1-925A-D9F873CF0D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5282B-7393-FEB1-6C14-6133AFB01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23C95-D244-5A1A-FBA7-5853A931BA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8488FD-D281-A98F-67AF-29C4020D104B}"/>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8" name="Footer Placeholder 7">
            <a:extLst>
              <a:ext uri="{FF2B5EF4-FFF2-40B4-BE49-F238E27FC236}">
                <a16:creationId xmlns:a16="http://schemas.microsoft.com/office/drawing/2014/main" id="{5C3FE0BE-9AA9-B7A6-0B2D-48EA239A5D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E56706-18B3-A56D-71E6-E58C3CE34ED0}"/>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16437458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2018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17981115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2018 Copyright Genpact.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847988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A183-0AF9-4D6D-9679-B4B7A6D2A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8BE3A-2676-4B73-8A3B-E0EFDE1D7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2FACC1-574E-4875-A012-4686A3F0A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A00D78-410E-4FBF-887E-6E8C76336C42}"/>
              </a:ext>
            </a:extLst>
          </p:cNvPr>
          <p:cNvSpPr>
            <a:spLocks noGrp="1"/>
          </p:cNvSpPr>
          <p:nvPr>
            <p:ph type="dt" sz="half" idx="10"/>
          </p:nvPr>
        </p:nvSpPr>
        <p:spPr/>
        <p:txBody>
          <a:bodyPr/>
          <a:lstStyle/>
          <a:p>
            <a:fld id="{153BFDF5-0FB4-454B-A62A-76A50D3031A6}" type="datetimeFigureOut">
              <a:rPr lang="en-IN" smtClean="0"/>
              <a:t>26-06-2023</a:t>
            </a:fld>
            <a:endParaRPr lang="en-IN"/>
          </a:p>
        </p:txBody>
      </p:sp>
      <p:sp>
        <p:nvSpPr>
          <p:cNvPr id="6" name="Footer Placeholder 5">
            <a:extLst>
              <a:ext uri="{FF2B5EF4-FFF2-40B4-BE49-F238E27FC236}">
                <a16:creationId xmlns:a16="http://schemas.microsoft.com/office/drawing/2014/main" id="{84164F56-B335-4D29-B05D-02111FA63B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3AF370-A2F4-4472-89D4-EDBAEF36B1F6}"/>
              </a:ext>
            </a:extLst>
          </p:cNvPr>
          <p:cNvSpPr>
            <a:spLocks noGrp="1"/>
          </p:cNvSpPr>
          <p:nvPr>
            <p:ph type="sldNum" sz="quarter" idx="12"/>
          </p:nvPr>
        </p:nvSpPr>
        <p:spPr/>
        <p:txBody>
          <a:bodyPr/>
          <a:lstStyle/>
          <a:p>
            <a:fld id="{CD150ED5-8D5B-409E-B21A-712AD5198A01}" type="slidenum">
              <a:rPr lang="en-IN" smtClean="0"/>
              <a:t>‹#›</a:t>
            </a:fld>
            <a:endParaRPr lang="en-IN"/>
          </a:p>
        </p:txBody>
      </p:sp>
    </p:spTree>
    <p:extLst>
      <p:ext uri="{BB962C8B-B14F-4D97-AF65-F5344CB8AC3E}">
        <p14:creationId xmlns:p14="http://schemas.microsoft.com/office/powerpoint/2010/main" val="33267419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ulti-use layout">
  <p:cSld name="Multi-use layout">
    <p:spTree>
      <p:nvGrpSpPr>
        <p:cNvPr id="1" name="Shape 76"/>
        <p:cNvGrpSpPr/>
        <p:nvPr/>
      </p:nvGrpSpPr>
      <p:grpSpPr>
        <a:xfrm>
          <a:off x="0" y="0"/>
          <a:ext cx="0" cy="0"/>
          <a:chOff x="0" y="0"/>
          <a:chExt cx="0" cy="0"/>
        </a:xfrm>
      </p:grpSpPr>
      <p:sp>
        <p:nvSpPr>
          <p:cNvPr id="77" name="Google Shape;77;p75"/>
          <p:cNvSpPr txBox="1">
            <a:spLocks noGrp="1"/>
          </p:cNvSpPr>
          <p:nvPr>
            <p:ph type="body" idx="1"/>
          </p:nvPr>
        </p:nvSpPr>
        <p:spPr>
          <a:xfrm>
            <a:off x="403860" y="512763"/>
            <a:ext cx="11452800" cy="724000"/>
          </a:xfrm>
          <a:prstGeom prst="rect">
            <a:avLst/>
          </a:prstGeom>
          <a:noFill/>
          <a:ln>
            <a:noFill/>
          </a:ln>
        </p:spPr>
        <p:txBody>
          <a:bodyPr spcFirstLastPara="1" wrap="square" lIns="68575" tIns="34275" rIns="68575" bIns="34275" anchor="b" anchorCtr="0">
            <a:noAutofit/>
          </a:bodyPr>
          <a:lstStyle>
            <a:lvl1pPr marL="609585" marR="0" lvl="0" indent="-304792" algn="ctr">
              <a:lnSpc>
                <a:spcPct val="90000"/>
              </a:lnSpc>
              <a:spcBef>
                <a:spcPts val="1067"/>
              </a:spcBef>
              <a:spcAft>
                <a:spcPts val="0"/>
              </a:spcAft>
              <a:buClr>
                <a:schemeClr val="dk1"/>
              </a:buClr>
              <a:buSzPts val="2700"/>
              <a:buFont typeface="Arial"/>
              <a:buNone/>
              <a:defRPr sz="3600" b="1" i="0" u="none" strike="noStrike" cap="none">
                <a:solidFill>
                  <a:schemeClr val="dk1"/>
                </a:solidFill>
                <a:latin typeface="Arial"/>
                <a:ea typeface="Arial"/>
                <a:cs typeface="Arial"/>
                <a:sym typeface="Arial"/>
              </a:defRPr>
            </a:lvl1pPr>
            <a:lvl2pPr marL="1219170" marR="0" lvl="1"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8" name="Google Shape;78;p75"/>
          <p:cNvSpPr txBox="1">
            <a:spLocks noGrp="1"/>
          </p:cNvSpPr>
          <p:nvPr>
            <p:ph type="body" idx="2"/>
          </p:nvPr>
        </p:nvSpPr>
        <p:spPr>
          <a:xfrm>
            <a:off x="406083" y="1257617"/>
            <a:ext cx="11468400" cy="393200"/>
          </a:xfrm>
          <a:prstGeom prst="rect">
            <a:avLst/>
          </a:prstGeom>
          <a:noFill/>
          <a:ln>
            <a:noFill/>
          </a:ln>
        </p:spPr>
        <p:txBody>
          <a:bodyPr spcFirstLastPara="1" wrap="square" lIns="68575" tIns="34275" rIns="68575" bIns="34275" anchor="t" anchorCtr="0">
            <a:noAutofit/>
          </a:bodyPr>
          <a:lstStyle>
            <a:lvl1pPr marL="609585" marR="0" lvl="0" indent="-304792" algn="ctr">
              <a:lnSpc>
                <a:spcPct val="90000"/>
              </a:lnSpc>
              <a:spcBef>
                <a:spcPts val="1067"/>
              </a:spcBef>
              <a:spcAft>
                <a:spcPts val="0"/>
              </a:spcAft>
              <a:buClr>
                <a:srgbClr val="5B5B5B"/>
              </a:buClr>
              <a:buSzPts val="1600"/>
              <a:buFont typeface="Arial"/>
              <a:buNone/>
              <a:defRPr sz="2133" b="0" i="0" u="none" strike="noStrike" cap="none">
                <a:solidFill>
                  <a:srgbClr val="5B5B5B"/>
                </a:solidFill>
                <a:latin typeface="Arial"/>
                <a:ea typeface="Arial"/>
                <a:cs typeface="Arial"/>
                <a:sym typeface="Arial"/>
              </a:defRPr>
            </a:lvl1pPr>
            <a:lvl2pPr marL="1219170" marR="0" lvl="1"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9" name="Google Shape;79;p75"/>
          <p:cNvSpPr/>
          <p:nvPr/>
        </p:nvSpPr>
        <p:spPr>
          <a:xfrm>
            <a:off x="636015" y="6491347"/>
            <a:ext cx="2709200" cy="2156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800" b="0" i="0" u="none" strike="noStrike" cap="none">
                <a:solidFill>
                  <a:srgbClr val="929292"/>
                </a:solidFill>
                <a:latin typeface="Arial"/>
                <a:ea typeface="Arial"/>
                <a:cs typeface="Arial"/>
                <a:sym typeface="Arial"/>
              </a:rPr>
              <a:t>© 2019 Snowflake Computing Inc. All Rights Reserved</a:t>
            </a:r>
            <a:endParaRPr sz="800" b="0" i="0" u="none" strike="noStrike" cap="none">
              <a:solidFill>
                <a:srgbClr val="929292"/>
              </a:solidFill>
              <a:latin typeface="Arial"/>
              <a:ea typeface="Arial"/>
              <a:cs typeface="Arial"/>
              <a:sym typeface="Arial"/>
            </a:endParaRPr>
          </a:p>
        </p:txBody>
      </p:sp>
      <p:sp>
        <p:nvSpPr>
          <p:cNvPr id="80" name="Google Shape;80;p75"/>
          <p:cNvSpPr/>
          <p:nvPr/>
        </p:nvSpPr>
        <p:spPr>
          <a:xfrm>
            <a:off x="460213" y="6498839"/>
            <a:ext cx="202128" cy="18288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106198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BFE-F52C-60E5-5F34-9A602D9E3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FB8DBA-963B-7C21-B3D8-E74FF0F4067E}"/>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4" name="Footer Placeholder 3">
            <a:extLst>
              <a:ext uri="{FF2B5EF4-FFF2-40B4-BE49-F238E27FC236}">
                <a16:creationId xmlns:a16="http://schemas.microsoft.com/office/drawing/2014/main" id="{75935F94-DCD6-7899-9E7E-2543721FD2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FC32FF-7CEF-BA7F-EED2-242E4F5D60EC}"/>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122877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C96F2-2761-687C-678D-E9E6F4D843E6}"/>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3" name="Footer Placeholder 2">
            <a:extLst>
              <a:ext uri="{FF2B5EF4-FFF2-40B4-BE49-F238E27FC236}">
                <a16:creationId xmlns:a16="http://schemas.microsoft.com/office/drawing/2014/main" id="{C592895F-2A25-F92B-8D81-714AF81EFC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B35C2D-127D-8D54-0901-2C50941677C3}"/>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22688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BAD6-FEB9-C7D1-2DEC-2B4BA555A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844C83-1EAF-ED5B-BBAB-88349AB08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344BA2-806B-7BF5-ED08-665BF244C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F032D-A100-A81D-196E-C4D27363FDD6}"/>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6" name="Footer Placeholder 5">
            <a:extLst>
              <a:ext uri="{FF2B5EF4-FFF2-40B4-BE49-F238E27FC236}">
                <a16:creationId xmlns:a16="http://schemas.microsoft.com/office/drawing/2014/main" id="{17197333-21CE-3C60-3583-8DB451C5B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25A705-5C74-E44F-4652-46A0FC212FBC}"/>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401211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AB98-C584-992A-549E-601A19D67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FAADCE-AB08-AF99-68F3-518A4997E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0248F3-D97B-A4B5-6BAC-E60F0085D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DC6AA-8C03-6EF1-87AB-1774146D24E4}"/>
              </a:ext>
            </a:extLst>
          </p:cNvPr>
          <p:cNvSpPr>
            <a:spLocks noGrp="1"/>
          </p:cNvSpPr>
          <p:nvPr>
            <p:ph type="dt" sz="half" idx="10"/>
          </p:nvPr>
        </p:nvSpPr>
        <p:spPr/>
        <p:txBody>
          <a:bodyPr/>
          <a:lstStyle/>
          <a:p>
            <a:fld id="{42A56A91-CB6C-4DD7-96EA-EEA3A5698023}" type="datetimeFigureOut">
              <a:rPr lang="en-IN" smtClean="0"/>
              <a:t>26-06-2023</a:t>
            </a:fld>
            <a:endParaRPr lang="en-IN"/>
          </a:p>
        </p:txBody>
      </p:sp>
      <p:sp>
        <p:nvSpPr>
          <p:cNvPr id="6" name="Footer Placeholder 5">
            <a:extLst>
              <a:ext uri="{FF2B5EF4-FFF2-40B4-BE49-F238E27FC236}">
                <a16:creationId xmlns:a16="http://schemas.microsoft.com/office/drawing/2014/main" id="{294E6685-3434-096C-FE9B-984F0E3671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5F596-3DC4-EBA1-D70C-0525EDF6960C}"/>
              </a:ext>
            </a:extLst>
          </p:cNvPr>
          <p:cNvSpPr>
            <a:spLocks noGrp="1"/>
          </p:cNvSpPr>
          <p:nvPr>
            <p:ph type="sldNum" sz="quarter" idx="12"/>
          </p:nvPr>
        </p:nvSpPr>
        <p:spPr/>
        <p:txBody>
          <a:bodyPr/>
          <a:lstStyle/>
          <a:p>
            <a:fld id="{4C53D558-3787-42BA-85B3-F2E008EE6C75}" type="slidenum">
              <a:rPr lang="en-IN" smtClean="0"/>
              <a:t>‹#›</a:t>
            </a:fld>
            <a:endParaRPr lang="en-IN"/>
          </a:p>
        </p:txBody>
      </p:sp>
    </p:spTree>
    <p:extLst>
      <p:ext uri="{BB962C8B-B14F-4D97-AF65-F5344CB8AC3E}">
        <p14:creationId xmlns:p14="http://schemas.microsoft.com/office/powerpoint/2010/main" val="331062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theme" Target="../theme/theme2.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3CECC-9015-13B8-DC8D-B1C86276D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AA535-D79A-4435-78EB-ED5F7ECE4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C7440-C1BE-DD91-F268-A3DEBA9FE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56A91-CB6C-4DD7-96EA-EEA3A5698023}" type="datetimeFigureOut">
              <a:rPr lang="en-IN" smtClean="0"/>
              <a:t>26-06-2023</a:t>
            </a:fld>
            <a:endParaRPr lang="en-IN"/>
          </a:p>
        </p:txBody>
      </p:sp>
      <p:sp>
        <p:nvSpPr>
          <p:cNvPr id="5" name="Footer Placeholder 4">
            <a:extLst>
              <a:ext uri="{FF2B5EF4-FFF2-40B4-BE49-F238E27FC236}">
                <a16:creationId xmlns:a16="http://schemas.microsoft.com/office/drawing/2014/main" id="{42202A38-28CC-034F-0D3E-B34786FA9A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E21BE7-9578-CFDC-BE0E-BD16372F7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3D558-3787-42BA-85B3-F2E008EE6C75}" type="slidenum">
              <a:rPr lang="en-IN" smtClean="0"/>
              <a:t>‹#›</a:t>
            </a:fld>
            <a:endParaRPr lang="en-IN"/>
          </a:p>
        </p:txBody>
      </p:sp>
    </p:spTree>
    <p:extLst>
      <p:ext uri="{BB962C8B-B14F-4D97-AF65-F5344CB8AC3E}">
        <p14:creationId xmlns:p14="http://schemas.microsoft.com/office/powerpoint/2010/main" val="158073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6270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pg29704.ap-south-1.aws.snowflakecomputing.com/" TargetMode="External"/><Relationship Id="rId7" Type="http://schemas.openxmlformats.org/officeDocument/2006/relationships/image" Target="../media/image22.png"/><Relationship Id="rId2" Type="http://schemas.openxmlformats.org/officeDocument/2006/relationships/hyperlink" Target="https://developers.snowflake.com/snowsql/" TargetMode="Externa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hyperlink" Target="https://hmnklwn-my04854.snowflakecomputing.com/" TargetMode="External"/><Relationship Id="rId4" Type="http://schemas.openxmlformats.org/officeDocument/2006/relationships/hyperlink" Target="https://app.snowflake.com/ap-south-1.aws/pg29704/dashboard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398643" y="2080592"/>
            <a:ext cx="8866835" cy="1078156"/>
          </a:xfrm>
        </p:spPr>
        <p:txBody>
          <a:bodyPr vert="horz" lIns="91440" tIns="45720" rIns="91440" bIns="45720" rtlCol="0" anchor="t">
            <a:noAutofit/>
          </a:bodyPr>
          <a:lstStyle/>
          <a:p>
            <a:pPr marL="0" indent="0" algn="ctr">
              <a:buNone/>
            </a:pPr>
            <a:r>
              <a:rPr lang="en-US" sz="2800" b="1" dirty="0">
                <a:solidFill>
                  <a:schemeClr val="accent5">
                    <a:lumMod val="50000"/>
                  </a:schemeClr>
                </a:solidFill>
                <a:latin typeface="Georgia"/>
              </a:rPr>
              <a:t>Snowflake - Session</a:t>
            </a:r>
          </a:p>
          <a:p>
            <a:pPr marL="0" indent="0" algn="ctr">
              <a:buNone/>
            </a:pPr>
            <a:r>
              <a:rPr lang="en-US" sz="2800" b="1" dirty="0">
                <a:solidFill>
                  <a:schemeClr val="accent5">
                    <a:lumMod val="50000"/>
                  </a:schemeClr>
                </a:solidFill>
                <a:latin typeface="Georgia"/>
              </a:rPr>
              <a:t>Day-4</a:t>
            </a:r>
          </a:p>
        </p:txBody>
      </p:sp>
    </p:spTree>
    <p:extLst>
      <p:ext uri="{BB962C8B-B14F-4D97-AF65-F5344CB8AC3E}">
        <p14:creationId xmlns:p14="http://schemas.microsoft.com/office/powerpoint/2010/main" val="70906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569842" y="1064118"/>
            <a:ext cx="9703711" cy="5148423"/>
          </a:xfrm>
        </p:spPr>
        <p:txBody>
          <a:bodyPr lIns="91440" tIns="45720" rIns="91440" bIns="45720" anchor="ctr">
            <a:normAutofit fontScale="92500"/>
          </a:bodyPr>
          <a:lstStyle/>
          <a:p>
            <a:pPr>
              <a:lnSpc>
                <a:spcPct val="150000"/>
              </a:lnSpc>
              <a:spcAft>
                <a:spcPts val="800"/>
              </a:spcAft>
            </a:pPr>
            <a:r>
              <a:rPr lang="en-US" sz="1600" b="1" dirty="0">
                <a:ea typeface="Calibri" panose="020F0502020204030204" pitchFamily="34" charset="0"/>
                <a:cs typeface="Times New Roman" panose="02020603050405020304" pitchFamily="18" charset="0"/>
              </a:rPr>
              <a:t>Internal stage : </a:t>
            </a:r>
            <a:r>
              <a:rPr lang="en-US" sz="1600" dirty="0">
                <a:ea typeface="Calibri" panose="020F0502020204030204" pitchFamily="34" charset="0"/>
                <a:cs typeface="Times New Roman" panose="02020603050405020304" pitchFamily="18" charset="0"/>
              </a:rPr>
              <a:t>used for loading data from local folder to snowflake</a:t>
            </a:r>
          </a:p>
          <a:p>
            <a:pPr>
              <a:lnSpc>
                <a:spcPct val="150000"/>
              </a:lnSpc>
              <a:spcAft>
                <a:spcPts val="800"/>
              </a:spcAft>
            </a:pPr>
            <a:r>
              <a:rPr lang="en-US" sz="1600" dirty="0">
                <a:ea typeface="Calibri" panose="020F0502020204030204" pitchFamily="34" charset="0"/>
                <a:cs typeface="Times New Roman" panose="02020603050405020304" pitchFamily="18" charset="0"/>
              </a:rPr>
              <a:t>Three types of internal stages:</a:t>
            </a:r>
          </a:p>
          <a:p>
            <a:pPr marL="457200" indent="-457200">
              <a:lnSpc>
                <a:spcPct val="150000"/>
              </a:lnSpc>
              <a:spcAft>
                <a:spcPts val="800"/>
              </a:spcAft>
              <a:buFont typeface="+mj-lt"/>
              <a:buAutoNum type="arabicPeriod"/>
            </a:pPr>
            <a:r>
              <a:rPr lang="en-US" sz="1600" b="1" dirty="0">
                <a:ea typeface="Calibri" panose="020F0502020204030204" pitchFamily="34" charset="0"/>
                <a:cs typeface="Times New Roman" panose="02020603050405020304" pitchFamily="18" charset="0"/>
              </a:rPr>
              <a:t>User stage </a:t>
            </a:r>
            <a:r>
              <a:rPr lang="en-US" sz="1600" dirty="0">
                <a:ea typeface="Calibri" panose="020F0502020204030204" pitchFamily="34" charset="0"/>
                <a:cs typeface="Times New Roman" panose="02020603050405020304" pitchFamily="18" charset="0"/>
              </a:rPr>
              <a:t>-</a:t>
            </a:r>
            <a:r>
              <a:rPr lang="en-US" sz="1600" dirty="0"/>
              <a:t>User stages are tied to a specific user. Every user has a default stage created. We will not be able to either modify or remove these stages. We need to refer to the user stages using</a:t>
            </a:r>
            <a:r>
              <a:rPr lang="en-US" sz="1600" b="1" dirty="0"/>
              <a:t> ‘@~’</a:t>
            </a:r>
          </a:p>
          <a:p>
            <a:pPr marL="457200" indent="-457200" fontAlgn="base">
              <a:lnSpc>
                <a:spcPct val="150000"/>
              </a:lnSpc>
              <a:buFont typeface="+mj-lt"/>
              <a:buAutoNum type="arabicPeriod"/>
            </a:pPr>
            <a:r>
              <a:rPr lang="en-US" sz="1600" b="1" dirty="0">
                <a:ea typeface="Calibri" panose="020F0502020204030204" pitchFamily="34" charset="0"/>
                <a:cs typeface="Times New Roman" panose="02020603050405020304" pitchFamily="18" charset="0"/>
              </a:rPr>
              <a:t>Table Stage - </a:t>
            </a:r>
            <a:r>
              <a:rPr lang="en-US" sz="1600" dirty="0"/>
              <a:t>Table stages are tied to a specific user. Whenever a table is created, then automatically table stage is created. Like the user stage will not be able to either modify or remove the table stage. So, if you need to load one table then you can choose the table stage. We need to refer to the table stages using</a:t>
            </a:r>
            <a:r>
              <a:rPr lang="en-US" sz="1600" b="1" dirty="0"/>
              <a:t> ‘@%’</a:t>
            </a:r>
          </a:p>
          <a:p>
            <a:pPr marL="457200" indent="-457200" fontAlgn="base">
              <a:lnSpc>
                <a:spcPct val="150000"/>
              </a:lnSpc>
              <a:buFont typeface="+mj-lt"/>
              <a:buAutoNum type="arabicPeriod"/>
            </a:pPr>
            <a:r>
              <a:rPr lang="en-US" sz="1600" b="1" dirty="0">
                <a:ea typeface="Calibri" panose="020F0502020204030204" pitchFamily="34" charset="0"/>
                <a:cs typeface="Times New Roman" panose="02020603050405020304" pitchFamily="18" charset="0"/>
              </a:rPr>
              <a:t>Internal Named Stage - </a:t>
            </a:r>
            <a:r>
              <a:rPr lang="en-US" sz="1600" dirty="0"/>
              <a:t>These stages offer more flexibility compared to user or table stages. We need to create these stages manually and we can also specify the file format options while creating the stage itself which is unlike the table or user stage. We need to refer to the internal named stages using</a:t>
            </a:r>
            <a:r>
              <a:rPr lang="en-US" sz="1600" b="1" dirty="0"/>
              <a:t> ‘@’.</a:t>
            </a:r>
            <a:endParaRPr lang="en-US" sz="1600" dirty="0">
              <a:ea typeface="Calibri" panose="020F0502020204030204" pitchFamily="34" charset="0"/>
              <a:cs typeface="Times New Roman" panose="02020603050405020304" pitchFamily="18" charset="0"/>
            </a:endParaRPr>
          </a:p>
          <a:p>
            <a:pPr>
              <a:lnSpc>
                <a:spcPct val="150000"/>
              </a:lnSpc>
            </a:pPr>
            <a:endParaRPr lang="en-US" sz="1600" b="1" dirty="0">
              <a:ea typeface="Calibri" panose="020F0502020204030204" pitchFamily="34" charset="0"/>
              <a:cs typeface="Times New Roman" panose="02020603050405020304" pitchFamily="18" charset="0"/>
            </a:endParaRPr>
          </a:p>
          <a:p>
            <a:pPr>
              <a:lnSpc>
                <a:spcPct val="150000"/>
              </a:lnSpc>
              <a:spcAft>
                <a:spcPts val="800"/>
              </a:spcAft>
            </a:pPr>
            <a:r>
              <a:rPr lang="en-US" sz="1600" b="1" dirty="0">
                <a:ea typeface="Calibri" panose="020F0502020204030204" pitchFamily="34" charset="0"/>
                <a:cs typeface="Times New Roman" panose="02020603050405020304" pitchFamily="18" charset="0"/>
              </a:rPr>
              <a:t>External stage : </a:t>
            </a:r>
            <a:r>
              <a:rPr lang="en-US" sz="1600" dirty="0">
                <a:ea typeface="Calibri" panose="020F0502020204030204" pitchFamily="34" charset="0"/>
                <a:cs typeface="Times New Roman" panose="02020603050405020304" pitchFamily="18" charset="0"/>
              </a:rPr>
              <a:t>used for loading data from other cloud services like AWS, AZURE, GCP. </a:t>
            </a:r>
          </a:p>
          <a:p>
            <a:pPr>
              <a:lnSpc>
                <a:spcPct val="150000"/>
              </a:lnSpc>
              <a:spcAft>
                <a:spcPts val="800"/>
              </a:spcAft>
            </a:pPr>
            <a:endParaRPr lang="en-IN" sz="1600" dirty="0"/>
          </a:p>
        </p:txBody>
      </p:sp>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312613" y="293517"/>
            <a:ext cx="9055069" cy="567095"/>
          </a:xfrm>
          <a:prstGeom prst="rect">
            <a:avLst/>
          </a:prstGeom>
        </p:spPr>
        <p:txBody>
          <a:bodyPr lIns="91440" tIns="45720" rIns="91440" bIns="45720" anchor="t">
            <a:normAutofit/>
          </a:bodyPr>
          <a:lstStyle/>
          <a:p>
            <a:pPr algn="ctr"/>
            <a:r>
              <a:rPr lang="en-US" sz="2400" b="1" dirty="0">
                <a:solidFill>
                  <a:schemeClr val="tx1"/>
                </a:solidFill>
              </a:rPr>
              <a:t>Stages</a:t>
            </a:r>
            <a:endParaRPr lang="en-IN" sz="2400" dirty="0">
              <a:solidFill>
                <a:schemeClr val="tx1"/>
              </a:solidFill>
            </a:endParaRPr>
          </a:p>
        </p:txBody>
      </p:sp>
    </p:spTree>
    <p:extLst>
      <p:ext uri="{BB962C8B-B14F-4D97-AF65-F5344CB8AC3E}">
        <p14:creationId xmlns:p14="http://schemas.microsoft.com/office/powerpoint/2010/main" val="176335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4099B8-54A9-44AE-A201-0AB717A4803C}"/>
              </a:ext>
            </a:extLst>
          </p:cNvPr>
          <p:cNvSpPr>
            <a:spLocks noGrp="1"/>
          </p:cNvSpPr>
          <p:nvPr>
            <p:ph type="body" sz="quarter" idx="11"/>
          </p:nvPr>
        </p:nvSpPr>
        <p:spPr>
          <a:xfrm>
            <a:off x="305567" y="958090"/>
            <a:ext cx="4491720" cy="2726014"/>
          </a:xfrm>
        </p:spPr>
        <p:txBody>
          <a:bodyPr/>
          <a:lstStyle/>
          <a:p>
            <a:r>
              <a:rPr lang="en-US" sz="1600" dirty="0"/>
              <a:t>Internal stages: </a:t>
            </a:r>
          </a:p>
          <a:p>
            <a:endParaRPr lang="en-US" sz="1600" dirty="0"/>
          </a:p>
          <a:p>
            <a:pPr marL="285750" indent="-285750">
              <a:buFont typeface="Wingdings" panose="05000000000000000000" pitchFamily="2" charset="2"/>
              <a:buChar char="ü"/>
            </a:pPr>
            <a:r>
              <a:rPr lang="en-US" sz="1600" dirty="0"/>
              <a:t>Table stage:</a:t>
            </a:r>
          </a:p>
          <a:p>
            <a:r>
              <a:rPr lang="en-US" sz="1600" dirty="0"/>
              <a:t>      SYNTAX: list @%&lt;</a:t>
            </a:r>
            <a:r>
              <a:rPr lang="en-US" sz="1600" dirty="0" err="1"/>
              <a:t>table_name</a:t>
            </a:r>
            <a:r>
              <a:rPr lang="en-US" sz="1600" dirty="0"/>
              <a:t>&gt;; </a:t>
            </a:r>
          </a:p>
          <a:p>
            <a:r>
              <a:rPr lang="en-US" sz="1600" dirty="0"/>
              <a:t>      EXAMPLE: create table table(t int);</a:t>
            </a:r>
          </a:p>
          <a:p>
            <a:r>
              <a:rPr lang="en-US" sz="1600" dirty="0"/>
              <a:t>            	          list @%table;</a:t>
            </a:r>
            <a:endParaRPr lang="en-IN" sz="1600" dirty="0"/>
          </a:p>
          <a:p>
            <a:endParaRPr lang="en-IN" sz="1600" dirty="0"/>
          </a:p>
          <a:p>
            <a:pPr marL="285750" indent="-285750">
              <a:buFont typeface="Wingdings" panose="05000000000000000000" pitchFamily="2" charset="2"/>
              <a:buChar char="ü"/>
            </a:pPr>
            <a:r>
              <a:rPr lang="en-IN" sz="1600" dirty="0"/>
              <a:t>User stage:</a:t>
            </a:r>
          </a:p>
          <a:p>
            <a:r>
              <a:rPr lang="en-IN" sz="1600" dirty="0"/>
              <a:t>      SYNTAX: list @</a:t>
            </a:r>
            <a:r>
              <a:rPr lang="en-US" sz="1600" b="1" dirty="0"/>
              <a:t>~</a:t>
            </a:r>
            <a:endParaRPr lang="en-IN" sz="1600" dirty="0"/>
          </a:p>
          <a:p>
            <a:r>
              <a:rPr lang="en-IN" sz="1600" dirty="0"/>
              <a:t>      EXAMPLE: </a:t>
            </a:r>
          </a:p>
          <a:p>
            <a:r>
              <a:rPr lang="en-IN" sz="1600" dirty="0"/>
              <a:t>​</a:t>
            </a:r>
          </a:p>
          <a:p>
            <a:endParaRPr lang="en-IN" sz="1600" dirty="0"/>
          </a:p>
        </p:txBody>
      </p:sp>
      <p:pic>
        <p:nvPicPr>
          <p:cNvPr id="4100" name="Picture 4">
            <a:extLst>
              <a:ext uri="{FF2B5EF4-FFF2-40B4-BE49-F238E27FC236}">
                <a16:creationId xmlns:a16="http://schemas.microsoft.com/office/drawing/2014/main" id="{485A92E3-3923-49BD-A4E7-4B3D400FF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97" y="3677598"/>
            <a:ext cx="10618308" cy="22696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E5642E-AC62-48DD-9EEB-BC1FFA845EF2}"/>
              </a:ext>
            </a:extLst>
          </p:cNvPr>
          <p:cNvSpPr txBox="1">
            <a:spLocks/>
          </p:cNvSpPr>
          <p:nvPr/>
        </p:nvSpPr>
        <p:spPr>
          <a:xfrm>
            <a:off x="1197595" y="250386"/>
            <a:ext cx="9062512" cy="529544"/>
          </a:xfrm>
          <a:prstGeom prst="rect">
            <a:avLst/>
          </a:prstGeom>
        </p:spPr>
        <p:txBody>
          <a:bodyPr lIns="91440" tIns="45720" rIns="91440" bIns="45720" anchor="t">
            <a:normAutofit/>
          </a:bodyPr>
          <a:lstStyle>
            <a:lvl1pPr>
              <a:defRPr>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73262"/>
                </a:solidFill>
                <a:effectLst/>
                <a:uLnTx/>
                <a:uFillTx/>
                <a:latin typeface="Georgia"/>
                <a:ea typeface="+mj-ea"/>
                <a:cs typeface="+mj-cs"/>
              </a:rPr>
              <a:t>Stages</a:t>
            </a:r>
            <a:endParaRPr kumimoji="0" lang="en-IN" sz="2400" b="0" i="0" u="none" strike="noStrike" kern="0" cap="none" spc="0" normalizeH="0" baseline="0" noProof="0" dirty="0">
              <a:ln>
                <a:noFill/>
              </a:ln>
              <a:solidFill>
                <a:srgbClr val="073262"/>
              </a:solidFill>
              <a:effectLst/>
              <a:uLnTx/>
              <a:uFillTx/>
              <a:latin typeface="Georgia"/>
              <a:ea typeface="+mj-ea"/>
              <a:cs typeface="+mj-cs"/>
            </a:endParaRPr>
          </a:p>
        </p:txBody>
      </p:sp>
      <p:sp>
        <p:nvSpPr>
          <p:cNvPr id="5" name="TextBox 4">
            <a:extLst>
              <a:ext uri="{FF2B5EF4-FFF2-40B4-BE49-F238E27FC236}">
                <a16:creationId xmlns:a16="http://schemas.microsoft.com/office/drawing/2014/main" id="{B06F3D32-1A42-4B17-A618-A81879FC9388}"/>
              </a:ext>
            </a:extLst>
          </p:cNvPr>
          <p:cNvSpPr txBox="1"/>
          <p:nvPr/>
        </p:nvSpPr>
        <p:spPr>
          <a:xfrm>
            <a:off x="5608245" y="1443934"/>
            <a:ext cx="4087979" cy="156966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Named stage: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      SYNTAX: create stage &lt;</a:t>
            </a:r>
            <a:r>
              <a:rPr kumimoji="0" lang="en-US" sz="1600" b="0" i="0" u="none" strike="noStrike" kern="1200" cap="none" spc="0" normalizeH="0" baseline="0" noProof="0" dirty="0" err="1">
                <a:ln>
                  <a:noFill/>
                </a:ln>
                <a:solidFill>
                  <a:srgbClr val="073262"/>
                </a:solidFill>
                <a:effectLst/>
                <a:uLnTx/>
                <a:uFillTx/>
                <a:latin typeface="Georgia"/>
                <a:ea typeface="+mn-ea"/>
                <a:cs typeface="+mn-cs"/>
              </a:rPr>
              <a:t>stage_name</a:t>
            </a:r>
            <a:r>
              <a:rPr kumimoji="0" lang="en-US" sz="1600" b="0" i="0" u="none" strike="noStrike" kern="1200" cap="none" spc="0" normalizeH="0" baseline="0" noProof="0" dirty="0">
                <a:ln>
                  <a:noFill/>
                </a:ln>
                <a:solidFill>
                  <a:srgbClr val="073262"/>
                </a:solidFill>
                <a:effectLst/>
                <a:uLnTx/>
                <a:uFillTx/>
                <a:latin typeface="Georgia"/>
                <a:ea typeface="+mn-ea"/>
                <a:cs typeface="+mn-cs"/>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	       list @&lt;</a:t>
            </a:r>
            <a:r>
              <a:rPr kumimoji="0" lang="en-US" sz="1600" b="0" i="0" u="none" strike="noStrike" kern="1200" cap="none" spc="0" normalizeH="0" baseline="0" noProof="0" dirty="0" err="1">
                <a:ln>
                  <a:noFill/>
                </a:ln>
                <a:solidFill>
                  <a:srgbClr val="073262"/>
                </a:solidFill>
                <a:effectLst/>
                <a:uLnTx/>
                <a:uFillTx/>
                <a:latin typeface="Georgia"/>
                <a:ea typeface="+mn-ea"/>
                <a:cs typeface="+mn-cs"/>
              </a:rPr>
              <a:t>stage_name</a:t>
            </a:r>
            <a:r>
              <a:rPr kumimoji="0" lang="en-US" sz="1600" b="0" i="0" u="none" strike="noStrike" kern="1200" cap="none" spc="0" normalizeH="0" baseline="0" noProof="0" dirty="0">
                <a:ln>
                  <a:noFill/>
                </a:ln>
                <a:solidFill>
                  <a:srgbClr val="073262"/>
                </a:solidFill>
                <a:effectLst/>
                <a:uLnTx/>
                <a:uFillTx/>
                <a:latin typeface="Georgia"/>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      EXAMPLE: create stage </a:t>
            </a:r>
            <a:r>
              <a:rPr kumimoji="0" lang="en-US" sz="1600" b="0" i="0" u="none" strike="noStrike" kern="1200" cap="none" spc="0" normalizeH="0" baseline="0" noProof="0" dirty="0" err="1">
                <a:ln>
                  <a:noFill/>
                </a:ln>
                <a:solidFill>
                  <a:srgbClr val="073262"/>
                </a:solidFill>
                <a:effectLst/>
                <a:uLnTx/>
                <a:uFillTx/>
                <a:latin typeface="Georgia"/>
                <a:ea typeface="+mn-ea"/>
                <a:cs typeface="+mn-cs"/>
              </a:rPr>
              <a:t>internal_stage</a:t>
            </a:r>
            <a:r>
              <a:rPr kumimoji="0" lang="en-US" sz="1600" b="0" i="0" u="none" strike="noStrike" kern="1200" cap="none" spc="0" normalizeH="0" baseline="0" noProof="0" dirty="0">
                <a:ln>
                  <a:noFill/>
                </a:ln>
                <a:solidFill>
                  <a:srgbClr val="073262"/>
                </a:solidFill>
                <a:effectLst/>
                <a:uLnTx/>
                <a:uFillTx/>
                <a:latin typeface="Georgi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	          list @</a:t>
            </a:r>
            <a:r>
              <a:rPr kumimoji="0" lang="en-US" sz="1600" b="0" i="0" u="none" strike="noStrike" kern="1200" cap="none" spc="0" normalizeH="0" baseline="0" noProof="0" dirty="0" err="1">
                <a:ln>
                  <a:noFill/>
                </a:ln>
                <a:solidFill>
                  <a:srgbClr val="073262"/>
                </a:solidFill>
                <a:effectLst/>
                <a:uLnTx/>
                <a:uFillTx/>
                <a:latin typeface="Georgia"/>
                <a:ea typeface="+mn-ea"/>
                <a:cs typeface="+mn-cs"/>
              </a:rPr>
              <a:t>internal_stage</a:t>
            </a:r>
            <a:r>
              <a:rPr kumimoji="0" lang="en-US" sz="1600" b="0" i="0" u="none" strike="noStrike" kern="1200" cap="none" spc="0" normalizeH="0" baseline="0" noProof="0" dirty="0">
                <a:ln>
                  <a:noFill/>
                </a:ln>
                <a:solidFill>
                  <a:srgbClr val="073262"/>
                </a:solidFill>
                <a:effectLst/>
                <a:uLnTx/>
                <a:uFillTx/>
                <a:latin typeface="Georgi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73262"/>
              </a:solidFill>
              <a:effectLst/>
              <a:uLnTx/>
              <a:uFillTx/>
              <a:latin typeface="Georgia"/>
              <a:ea typeface="+mn-ea"/>
              <a:cs typeface="+mn-cs"/>
            </a:endParaRPr>
          </a:p>
        </p:txBody>
      </p:sp>
    </p:spTree>
    <p:extLst>
      <p:ext uri="{BB962C8B-B14F-4D97-AF65-F5344CB8AC3E}">
        <p14:creationId xmlns:p14="http://schemas.microsoft.com/office/powerpoint/2010/main" val="230375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147763" y="99474"/>
            <a:ext cx="8991320" cy="1033463"/>
          </a:xfrm>
          <a:prstGeom prst="rect">
            <a:avLst/>
          </a:prstGeom>
        </p:spPr>
        <p:txBody>
          <a:bodyPr lIns="91440" tIns="45720" rIns="91440" bIns="45720" anchor="t">
            <a:normAutofit/>
          </a:bodyPr>
          <a:lstStyle/>
          <a:p>
            <a:pPr algn="ctr"/>
            <a:r>
              <a:rPr lang="en-US" sz="4800" b="1" kern="1200" dirty="0">
                <a:solidFill>
                  <a:schemeClr val="tx1"/>
                </a:solidFill>
              </a:rPr>
              <a:t> </a:t>
            </a:r>
            <a:r>
              <a:rPr lang="en-US" sz="2400" b="1" kern="1200" dirty="0">
                <a:solidFill>
                  <a:schemeClr val="tx1"/>
                </a:solidFill>
              </a:rPr>
              <a:t>Data Loading</a:t>
            </a:r>
            <a:endParaRPr lang="en-IN" sz="2400" dirty="0">
              <a:solidFill>
                <a:schemeClr val="tx1"/>
              </a:solidFill>
            </a:endParaRPr>
          </a:p>
        </p:txBody>
      </p:sp>
      <p:pic>
        <p:nvPicPr>
          <p:cNvPr id="4" name="Content Placeholder 10">
            <a:extLst>
              <a:ext uri="{FF2B5EF4-FFF2-40B4-BE49-F238E27FC236}">
                <a16:creationId xmlns:a16="http://schemas.microsoft.com/office/drawing/2014/main" id="{42BA1516-82CF-4528-9694-7F66F404EF9C}"/>
              </a:ext>
            </a:extLst>
          </p:cNvPr>
          <p:cNvPicPr>
            <a:picLocks/>
          </p:cNvPicPr>
          <p:nvPr/>
        </p:nvPicPr>
        <p:blipFill rotWithShape="1">
          <a:blip r:embed="rId2"/>
          <a:srcRect l="36017" t="29985" r="24481" b="25328"/>
          <a:stretch/>
        </p:blipFill>
        <p:spPr>
          <a:xfrm>
            <a:off x="1304365" y="1132937"/>
            <a:ext cx="8627743" cy="5386702"/>
          </a:xfrm>
          <a:prstGeom prst="rect">
            <a:avLst/>
          </a:prstGeom>
        </p:spPr>
      </p:pic>
    </p:spTree>
    <p:extLst>
      <p:ext uri="{BB962C8B-B14F-4D97-AF65-F5344CB8AC3E}">
        <p14:creationId xmlns:p14="http://schemas.microsoft.com/office/powerpoint/2010/main" val="328004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655344" y="980504"/>
            <a:ext cx="9981280" cy="4275008"/>
          </a:xfrm>
        </p:spPr>
        <p:txBody>
          <a:bodyPr anchor="ctr">
            <a:normAutofit fontScale="92500"/>
          </a:bodyPr>
          <a:lstStyle/>
          <a:p>
            <a:pPr>
              <a:lnSpc>
                <a:spcPct val="150000"/>
              </a:lnSpc>
            </a:pPr>
            <a:endParaRPr lang="en-US" sz="1600" b="1" dirty="0"/>
          </a:p>
          <a:p>
            <a:pPr>
              <a:lnSpc>
                <a:spcPct val="150000"/>
              </a:lnSpc>
            </a:pPr>
            <a:r>
              <a:rPr lang="en-US" sz="1600" b="1" dirty="0"/>
              <a:t>Internal Loading Syntax:</a:t>
            </a:r>
          </a:p>
          <a:p>
            <a:pPr>
              <a:lnSpc>
                <a:spcPct val="150000"/>
              </a:lnSpc>
            </a:pPr>
            <a:r>
              <a:rPr lang="en-US" sz="1600" i="1" dirty="0"/>
              <a:t>	create stage &lt;</a:t>
            </a:r>
            <a:r>
              <a:rPr lang="en-US" sz="1600" i="1" dirty="0" err="1"/>
              <a:t>stage_name</a:t>
            </a:r>
            <a:r>
              <a:rPr lang="en-US" sz="1600" i="1" dirty="0"/>
              <a:t>&gt;;</a:t>
            </a:r>
          </a:p>
          <a:p>
            <a:pPr>
              <a:lnSpc>
                <a:spcPct val="150000"/>
              </a:lnSpc>
            </a:pPr>
            <a:r>
              <a:rPr lang="en-US" sz="1600" i="1" dirty="0"/>
              <a:t>	put file:///&lt;location_of_the_file&gt; @&lt;stage_name&gt;;</a:t>
            </a:r>
          </a:p>
          <a:p>
            <a:pPr>
              <a:lnSpc>
                <a:spcPct val="150000"/>
              </a:lnSpc>
            </a:pPr>
            <a:r>
              <a:rPr lang="en-US" sz="1600" i="1" dirty="0"/>
              <a:t>	copy into 	&lt;table_name&gt; from @&lt;location_in_stage&gt; </a:t>
            </a:r>
            <a:r>
              <a:rPr lang="en-US" sz="1600" i="1" dirty="0" err="1"/>
              <a:t>file_format</a:t>
            </a:r>
            <a:r>
              <a:rPr lang="en-US" sz="1600" i="1" dirty="0"/>
              <a:t> = (</a:t>
            </a:r>
            <a:r>
              <a:rPr lang="en-US" sz="1600" i="1" dirty="0" err="1"/>
              <a:t>format_name</a:t>
            </a:r>
            <a:r>
              <a:rPr lang="en-US" sz="1600" i="1" dirty="0"/>
              <a:t> = </a:t>
            </a:r>
            <a:r>
              <a:rPr lang="en-US" sz="1600" i="1" dirty="0" err="1"/>
              <a:t>CSV_Format</a:t>
            </a:r>
            <a:r>
              <a:rPr lang="en-US" sz="1600" i="1" dirty="0"/>
              <a:t>)</a:t>
            </a:r>
          </a:p>
          <a:p>
            <a:pPr>
              <a:lnSpc>
                <a:spcPct val="150000"/>
              </a:lnSpc>
            </a:pPr>
            <a:endParaRPr lang="en-US" sz="1600" b="1" dirty="0"/>
          </a:p>
          <a:p>
            <a:pPr>
              <a:lnSpc>
                <a:spcPct val="150000"/>
              </a:lnSpc>
            </a:pPr>
            <a:r>
              <a:rPr lang="en-US" sz="1600" b="1" dirty="0"/>
              <a:t>STEP 1: Create an internal stage and file format</a:t>
            </a:r>
          </a:p>
          <a:p>
            <a:pPr>
              <a:lnSpc>
                <a:spcPct val="150000"/>
              </a:lnSpc>
            </a:pPr>
            <a:r>
              <a:rPr lang="en-IN" sz="1600" i="1" dirty="0"/>
              <a:t>	CREATE FILE FORMAT "DEMO_DB"."SCHEMA_FILE_FORMAT".CSV_FORMAT</a:t>
            </a:r>
          </a:p>
          <a:p>
            <a:pPr>
              <a:lnSpc>
                <a:spcPct val="150000"/>
              </a:lnSpc>
            </a:pPr>
            <a:r>
              <a:rPr lang="en-IN" sz="1600" i="1" dirty="0"/>
              <a:t>	COMPRESSION = 'AUTO'FIELD_DELIMITER='|’</a:t>
            </a:r>
          </a:p>
          <a:p>
            <a:pPr>
              <a:lnSpc>
                <a:spcPct val="150000"/>
              </a:lnSpc>
            </a:pPr>
            <a:r>
              <a:rPr lang="en-IN" sz="1600" i="1" dirty="0"/>
              <a:t>	RECORD_DELIMITER='\</a:t>
            </a:r>
            <a:r>
              <a:rPr lang="en-IN" sz="1600" i="1" dirty="0" err="1"/>
              <a:t>n'SKIP_HEADER</a:t>
            </a:r>
            <a:r>
              <a:rPr lang="en-IN" sz="1600" i="1" dirty="0"/>
              <a:t>=0;</a:t>
            </a:r>
          </a:p>
          <a:p>
            <a:pPr>
              <a:lnSpc>
                <a:spcPct val="150000"/>
              </a:lnSpc>
            </a:pPr>
            <a:endParaRPr lang="en-US" sz="1600" i="1" dirty="0"/>
          </a:p>
          <a:p>
            <a:pPr>
              <a:lnSpc>
                <a:spcPct val="150000"/>
              </a:lnSpc>
            </a:pPr>
            <a:r>
              <a:rPr lang="en-IN" sz="1600" i="1" dirty="0"/>
              <a:t>	CREATE STAGE "DEMO_DB"."SCHEMA_STAGES".</a:t>
            </a:r>
            <a:r>
              <a:rPr lang="en-IN" sz="1600" i="1" dirty="0" err="1"/>
              <a:t>internal_stage_demo</a:t>
            </a:r>
            <a:r>
              <a:rPr lang="en-IN" sz="1600" i="1" dirty="0"/>
              <a:t>;</a:t>
            </a:r>
          </a:p>
          <a:p>
            <a:pPr>
              <a:lnSpc>
                <a:spcPct val="150000"/>
              </a:lnSpc>
            </a:pPr>
            <a:endParaRPr lang="en-IN" sz="1600" i="1" dirty="0"/>
          </a:p>
          <a:p>
            <a:pPr>
              <a:lnSpc>
                <a:spcPct val="150000"/>
              </a:lnSpc>
            </a:pPr>
            <a:endParaRPr lang="en-IN" sz="1600" dirty="0"/>
          </a:p>
        </p:txBody>
      </p:sp>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142587" y="475159"/>
            <a:ext cx="9171308" cy="602893"/>
          </a:xfrm>
          <a:prstGeom prst="rect">
            <a:avLst/>
          </a:prstGeom>
        </p:spPr>
        <p:txBody>
          <a:bodyPr lIns="91440" tIns="45720" rIns="91440" bIns="45720" anchor="t">
            <a:normAutofit/>
          </a:bodyPr>
          <a:lstStyle/>
          <a:p>
            <a:pPr algn="ctr"/>
            <a:r>
              <a:rPr lang="en-US" sz="2400" b="1" dirty="0">
                <a:solidFill>
                  <a:schemeClr val="tx1"/>
                </a:solidFill>
              </a:rPr>
              <a:t>Internal Loading</a:t>
            </a:r>
            <a:endParaRPr lang="en-IN" sz="2400" dirty="0">
              <a:solidFill>
                <a:schemeClr val="tx1"/>
              </a:solidFill>
            </a:endParaRPr>
          </a:p>
        </p:txBody>
      </p:sp>
    </p:spTree>
    <p:extLst>
      <p:ext uri="{BB962C8B-B14F-4D97-AF65-F5344CB8AC3E}">
        <p14:creationId xmlns:p14="http://schemas.microsoft.com/office/powerpoint/2010/main" val="260424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200072" y="298608"/>
            <a:ext cx="9055069" cy="636464"/>
          </a:xfrm>
          <a:prstGeom prst="rect">
            <a:avLst/>
          </a:prstGeom>
        </p:spPr>
        <p:txBody>
          <a:bodyPr lIns="91440" tIns="45720" rIns="91440" bIns="45720" anchor="t">
            <a:normAutofit/>
          </a:bodyPr>
          <a:lstStyle/>
          <a:p>
            <a:pPr algn="ctr"/>
            <a:r>
              <a:rPr lang="en-US" sz="2800" b="1" dirty="0" err="1">
                <a:solidFill>
                  <a:schemeClr val="tx1"/>
                </a:solidFill>
              </a:rPr>
              <a:t>SnowSQL</a:t>
            </a:r>
            <a:r>
              <a:rPr lang="en-US" sz="2800" b="1" dirty="0">
                <a:solidFill>
                  <a:schemeClr val="tx1"/>
                </a:solidFill>
              </a:rPr>
              <a:t> Installation &amp; login</a:t>
            </a:r>
            <a:endParaRPr lang="en-IN" sz="2800" dirty="0">
              <a:solidFill>
                <a:schemeClr val="tx1"/>
              </a:solidFill>
            </a:endParaRPr>
          </a:p>
        </p:txBody>
      </p:sp>
      <p:sp>
        <p:nvSpPr>
          <p:cNvPr id="10" name="TextBox 9">
            <a:extLst>
              <a:ext uri="{FF2B5EF4-FFF2-40B4-BE49-F238E27FC236}">
                <a16:creationId xmlns:a16="http://schemas.microsoft.com/office/drawing/2014/main" id="{9577026E-ECF9-6E60-FC1F-6A5502497E16}"/>
              </a:ext>
            </a:extLst>
          </p:cNvPr>
          <p:cNvSpPr txBox="1"/>
          <p:nvPr/>
        </p:nvSpPr>
        <p:spPr>
          <a:xfrm>
            <a:off x="586032" y="1112736"/>
            <a:ext cx="11457579" cy="3139321"/>
          </a:xfrm>
          <a:prstGeom prst="rect">
            <a:avLst/>
          </a:prstGeom>
          <a:noFill/>
        </p:spPr>
        <p:txBody>
          <a:bodyPr wrap="square">
            <a:spAutoFit/>
          </a:bodyPr>
          <a:lstStyle/>
          <a:p>
            <a:r>
              <a:rPr lang="en-IN" dirty="0" err="1"/>
              <a:t>SnowSQL</a:t>
            </a:r>
            <a:r>
              <a:rPr lang="en-IN" dirty="0"/>
              <a:t> installation link:   </a:t>
            </a:r>
            <a:r>
              <a:rPr lang="en-IN" dirty="0">
                <a:hlinkClick r:id="rId2"/>
              </a:rPr>
              <a:t>https://developers.snowflake.com/snowsql/</a:t>
            </a:r>
            <a:endParaRPr lang="en-IN" dirty="0"/>
          </a:p>
          <a:p>
            <a:r>
              <a:rPr lang="en-US" dirty="0"/>
              <a:t>Using </a:t>
            </a:r>
            <a:r>
              <a:rPr lang="en-US" dirty="0" err="1"/>
              <a:t>Snowsql</a:t>
            </a:r>
            <a:r>
              <a:rPr lang="en-US" dirty="0"/>
              <a:t>:</a:t>
            </a:r>
          </a:p>
          <a:p>
            <a:pPr marL="342900" indent="-342900">
              <a:buFont typeface="+mj-lt"/>
              <a:buAutoNum type="arabicPeriod"/>
            </a:pPr>
            <a:r>
              <a:rPr lang="en-US" dirty="0"/>
              <a:t>Open </a:t>
            </a:r>
            <a:r>
              <a:rPr lang="en-US" dirty="0" err="1"/>
              <a:t>cmd</a:t>
            </a:r>
            <a:r>
              <a:rPr lang="en-US" dirty="0"/>
              <a:t> prompt</a:t>
            </a:r>
          </a:p>
          <a:p>
            <a:pPr marL="342900" indent="-342900">
              <a:buFont typeface="+mj-lt"/>
              <a:buAutoNum type="arabicPeriod"/>
            </a:pPr>
            <a:r>
              <a:rPr lang="en-US" dirty="0"/>
              <a:t>Run snowflake login </a:t>
            </a:r>
            <a:r>
              <a:rPr lang="en-US" dirty="0" err="1"/>
              <a:t>cmd</a:t>
            </a:r>
            <a:r>
              <a:rPr lang="en-US" dirty="0"/>
              <a:t>: </a:t>
            </a:r>
            <a:r>
              <a:rPr lang="en-US" dirty="0" err="1"/>
              <a:t>snowsql</a:t>
            </a:r>
            <a:r>
              <a:rPr lang="en-US" dirty="0"/>
              <a:t> -a &lt;</a:t>
            </a:r>
            <a:r>
              <a:rPr lang="en-US" dirty="0" err="1"/>
              <a:t>account_identifier</a:t>
            </a:r>
            <a:r>
              <a:rPr lang="en-US" dirty="0"/>
              <a:t>&gt; -u &lt;username&gt;</a:t>
            </a:r>
          </a:p>
          <a:p>
            <a:pPr marL="800100" lvl="1" indent="-342900">
              <a:buFont typeface="+mj-lt"/>
              <a:buAutoNum type="arabicPeriod"/>
            </a:pPr>
            <a:r>
              <a:rPr lang="en-US" dirty="0"/>
              <a:t>username&gt;</a:t>
            </a:r>
            <a:r>
              <a:rPr lang="en-IN" dirty="0"/>
              <a:t> - that is used while login</a:t>
            </a:r>
          </a:p>
          <a:p>
            <a:pPr marL="800100" lvl="1" indent="-342900">
              <a:buFont typeface="+mj-lt"/>
              <a:buAutoNum type="arabicPeriod"/>
            </a:pPr>
            <a:r>
              <a:rPr lang="en-IN" i="0" u="none" strike="noStrike" dirty="0">
                <a:solidFill>
                  <a:srgbClr val="666666"/>
                </a:solidFill>
                <a:effectLst/>
                <a:latin typeface="Arial" panose="020B0604020202020204" pitchFamily="34" charset="0"/>
              </a:rPr>
              <a:t>https://</a:t>
            </a:r>
            <a:r>
              <a:rPr lang="en-US" dirty="0"/>
              <a:t> &lt;</a:t>
            </a:r>
            <a:r>
              <a:rPr lang="en-US" dirty="0" err="1"/>
              <a:t>account_identifier</a:t>
            </a:r>
            <a:r>
              <a:rPr lang="en-US" dirty="0"/>
              <a:t>&gt;</a:t>
            </a:r>
            <a:r>
              <a:rPr lang="en-IN" i="0" u="none" strike="noStrike" dirty="0">
                <a:solidFill>
                  <a:srgbClr val="666666"/>
                </a:solidFill>
                <a:effectLst/>
                <a:latin typeface="Arial" panose="020B0604020202020204" pitchFamily="34" charset="0"/>
              </a:rPr>
              <a:t>.snowflakecomputing.com</a:t>
            </a:r>
          </a:p>
          <a:p>
            <a:pPr lvl="1"/>
            <a:r>
              <a:rPr lang="en-US" dirty="0"/>
              <a:t>&lt;</a:t>
            </a:r>
            <a:r>
              <a:rPr lang="en-US" dirty="0" err="1"/>
              <a:t>account_locator</a:t>
            </a:r>
            <a:r>
              <a:rPr lang="en-US" dirty="0"/>
              <a:t>&gt;.&lt;</a:t>
            </a:r>
            <a:r>
              <a:rPr lang="en-US" dirty="0" err="1"/>
              <a:t>cloud_region_id</a:t>
            </a:r>
            <a:r>
              <a:rPr lang="en-US" dirty="0"/>
              <a:t>&gt;.&lt;cloud&gt;   or  &lt;</a:t>
            </a:r>
            <a:r>
              <a:rPr lang="en-US" dirty="0" err="1"/>
              <a:t>organization_name</a:t>
            </a:r>
            <a:r>
              <a:rPr lang="en-US" dirty="0"/>
              <a:t>&gt;-&lt;</a:t>
            </a:r>
            <a:r>
              <a:rPr lang="en-US" dirty="0" err="1"/>
              <a:t>account_name</a:t>
            </a:r>
            <a:r>
              <a:rPr lang="en-US" dirty="0"/>
              <a:t>&gt; </a:t>
            </a:r>
          </a:p>
          <a:p>
            <a:pPr lvl="1"/>
            <a:r>
              <a:rPr lang="en-US" dirty="0"/>
              <a:t>	e.g., 	</a:t>
            </a:r>
          </a:p>
          <a:p>
            <a:pPr marL="1657350" lvl="3" indent="-285750">
              <a:buFont typeface="Arial" panose="020B0604020202020204" pitchFamily="34" charset="0"/>
              <a:buChar char="•"/>
            </a:pPr>
            <a:r>
              <a:rPr lang="en-US" dirty="0">
                <a:hlinkClick r:id="rId3"/>
              </a:rPr>
              <a:t>https://pg29704.ap-south-1.aws.snowflakecomputing.com</a:t>
            </a:r>
            <a:endParaRPr lang="en-US" dirty="0"/>
          </a:p>
          <a:p>
            <a:pPr marL="1657350" lvl="3" indent="-285750">
              <a:buFont typeface="Arial" panose="020B0604020202020204" pitchFamily="34" charset="0"/>
              <a:buChar char="•"/>
            </a:pPr>
            <a:r>
              <a:rPr lang="en-US" dirty="0">
                <a:hlinkClick r:id="rId4"/>
              </a:rPr>
              <a:t>https://app.snowflake.com/ap-south-1.aws/pg29704/dashboards</a:t>
            </a:r>
            <a:endParaRPr lang="en-US" dirty="0"/>
          </a:p>
          <a:p>
            <a:pPr marL="1657350" lvl="3" indent="-285750">
              <a:buFont typeface="Arial" panose="020B0604020202020204" pitchFamily="34" charset="0"/>
              <a:buChar char="•"/>
            </a:pPr>
            <a:r>
              <a:rPr lang="en-US" dirty="0">
                <a:hlinkClick r:id="rId5"/>
              </a:rPr>
              <a:t>https://hmnklwn-my04854.snowflakecomputing.com</a:t>
            </a:r>
            <a:endParaRPr lang="en-US" dirty="0"/>
          </a:p>
        </p:txBody>
      </p:sp>
      <p:pic>
        <p:nvPicPr>
          <p:cNvPr id="12" name="Picture 11">
            <a:extLst>
              <a:ext uri="{FF2B5EF4-FFF2-40B4-BE49-F238E27FC236}">
                <a16:creationId xmlns:a16="http://schemas.microsoft.com/office/drawing/2014/main" id="{5CD3661E-EAB1-E593-01BB-1D8A5ED6CA03}"/>
              </a:ext>
            </a:extLst>
          </p:cNvPr>
          <p:cNvPicPr>
            <a:picLocks noChangeAspect="1"/>
          </p:cNvPicPr>
          <p:nvPr/>
        </p:nvPicPr>
        <p:blipFill>
          <a:blip r:embed="rId6"/>
          <a:stretch>
            <a:fillRect/>
          </a:stretch>
        </p:blipFill>
        <p:spPr>
          <a:xfrm>
            <a:off x="6661235" y="4247786"/>
            <a:ext cx="5382376" cy="2311606"/>
          </a:xfrm>
          <a:prstGeom prst="rect">
            <a:avLst/>
          </a:prstGeom>
          <a:ln>
            <a:solidFill>
              <a:srgbClr val="0070C0"/>
            </a:solidFill>
          </a:ln>
        </p:spPr>
      </p:pic>
      <p:pic>
        <p:nvPicPr>
          <p:cNvPr id="14" name="Picture 13">
            <a:extLst>
              <a:ext uri="{FF2B5EF4-FFF2-40B4-BE49-F238E27FC236}">
                <a16:creationId xmlns:a16="http://schemas.microsoft.com/office/drawing/2014/main" id="{B8D5EBB9-6464-CE80-7B32-643E7A42B2DB}"/>
              </a:ext>
            </a:extLst>
          </p:cNvPr>
          <p:cNvPicPr>
            <a:picLocks noChangeAspect="1"/>
          </p:cNvPicPr>
          <p:nvPr/>
        </p:nvPicPr>
        <p:blipFill>
          <a:blip r:embed="rId7"/>
          <a:stretch>
            <a:fillRect/>
          </a:stretch>
        </p:blipFill>
        <p:spPr>
          <a:xfrm>
            <a:off x="321596" y="4247786"/>
            <a:ext cx="5877745" cy="2311606"/>
          </a:xfrm>
          <a:prstGeom prst="rect">
            <a:avLst/>
          </a:prstGeom>
          <a:ln>
            <a:solidFill>
              <a:srgbClr val="0070C0"/>
            </a:solidFill>
          </a:ln>
        </p:spPr>
      </p:pic>
    </p:spTree>
    <p:extLst>
      <p:ext uri="{BB962C8B-B14F-4D97-AF65-F5344CB8AC3E}">
        <p14:creationId xmlns:p14="http://schemas.microsoft.com/office/powerpoint/2010/main" val="275765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145776" y="728871"/>
            <a:ext cx="10243928" cy="5718313"/>
          </a:xfrm>
        </p:spPr>
        <p:txBody>
          <a:bodyPr anchor="ctr">
            <a:noAutofit/>
          </a:bodyPr>
          <a:lstStyle/>
          <a:p>
            <a:r>
              <a:rPr lang="en-US" sz="1600" b="1" dirty="0"/>
              <a:t>STEP 2: Load data from local folder into the internal stage using </a:t>
            </a:r>
            <a:r>
              <a:rPr lang="en-US" sz="1600" b="1" dirty="0" err="1"/>
              <a:t>SnowSQL</a:t>
            </a:r>
            <a:endParaRPr lang="en-US" sz="1600" b="1" dirty="0"/>
          </a:p>
          <a:p>
            <a:r>
              <a:rPr lang="en-US" sz="1600" dirty="0"/>
              <a:t>	put file:///C:\Snowflake_Training\demo_book.csv @internal_stage_demo</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t>Step 3: Copy the file from internal stage to the table (first create a table with the same parameters before copying)</a:t>
            </a:r>
          </a:p>
          <a:p>
            <a:r>
              <a:rPr lang="en-US" sz="1600" dirty="0"/>
              <a:t>	copy into </a:t>
            </a:r>
            <a:r>
              <a:rPr lang="en-US" sz="1600" dirty="0" err="1"/>
              <a:t>demo_book_table</a:t>
            </a:r>
            <a:r>
              <a:rPr lang="en-US" sz="1600" dirty="0"/>
              <a:t> from @internal_stage_demo/demo_book.csv.gz </a:t>
            </a:r>
            <a:r>
              <a:rPr lang="en-US" sz="1600" dirty="0" err="1"/>
              <a:t>file_format</a:t>
            </a:r>
            <a:r>
              <a:rPr lang="en-US" sz="1600" dirty="0"/>
              <a:t> =    </a:t>
            </a:r>
          </a:p>
          <a:p>
            <a:r>
              <a:rPr lang="en-US" sz="1600" dirty="0"/>
              <a:t>                   (</a:t>
            </a:r>
            <a:r>
              <a:rPr lang="en-US" sz="1600" dirty="0" err="1"/>
              <a:t>format_name</a:t>
            </a:r>
            <a:r>
              <a:rPr lang="en-US" sz="1600" dirty="0"/>
              <a:t> = </a:t>
            </a:r>
            <a:r>
              <a:rPr lang="en-US" sz="1600" dirty="0" err="1"/>
              <a:t>CSV_Format</a:t>
            </a:r>
            <a:r>
              <a:rPr lang="en-US" sz="1600" dirty="0"/>
              <a:t>);</a:t>
            </a:r>
          </a:p>
          <a:p>
            <a:endParaRPr lang="en-US" sz="1600" dirty="0"/>
          </a:p>
          <a:p>
            <a:r>
              <a:rPr lang="en-US" sz="1600" b="1" dirty="0"/>
              <a:t>Important Commands:</a:t>
            </a:r>
          </a:p>
          <a:p>
            <a:endParaRPr lang="en-US" sz="1600" dirty="0"/>
          </a:p>
          <a:p>
            <a:pPr marL="285750" indent="-285750">
              <a:buFont typeface="Wingdings" panose="05000000000000000000" pitchFamily="2" charset="2"/>
              <a:buChar char="ü"/>
            </a:pPr>
            <a:r>
              <a:rPr lang="en-US" sz="1600" dirty="0"/>
              <a:t>SHOW FILE FORMATS</a:t>
            </a:r>
          </a:p>
          <a:p>
            <a:pPr marL="285750" indent="-285750">
              <a:buFont typeface="Wingdings" panose="05000000000000000000" pitchFamily="2" charset="2"/>
              <a:buChar char="ü"/>
            </a:pPr>
            <a:r>
              <a:rPr lang="en-US" sz="1600" dirty="0"/>
              <a:t>SHOW STAGES</a:t>
            </a:r>
          </a:p>
          <a:p>
            <a:pPr marL="285750" indent="-285750">
              <a:buFont typeface="Wingdings" panose="05000000000000000000" pitchFamily="2" charset="2"/>
              <a:buChar char="ü"/>
            </a:pPr>
            <a:r>
              <a:rPr lang="en-US" sz="1600" dirty="0"/>
              <a:t>DESC FILE FORMAT “TRAINING”.”SNOWFLAKE_TUTORIAL”.”CSV_FORMAT”</a:t>
            </a:r>
          </a:p>
          <a:p>
            <a:pPr marL="285750" indent="-285750">
              <a:buFont typeface="Wingdings" panose="05000000000000000000" pitchFamily="2" charset="2"/>
              <a:buChar char="ü"/>
            </a:pPr>
            <a:r>
              <a:rPr lang="en-US" sz="1600" dirty="0"/>
              <a:t>Remove @STAGE_TRAINING/</a:t>
            </a:r>
          </a:p>
          <a:p>
            <a:pPr marL="285750" indent="-285750">
              <a:buFont typeface="Wingdings" panose="05000000000000000000" pitchFamily="2" charset="2"/>
              <a:buChar char="ü"/>
            </a:pPr>
            <a:r>
              <a:rPr lang="en-US" sz="1600" dirty="0"/>
              <a:t>List @STAGE_TRAINING</a:t>
            </a:r>
          </a:p>
          <a:p>
            <a:endParaRPr lang="en-US" sz="1600" b="1" dirty="0"/>
          </a:p>
        </p:txBody>
      </p:sp>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3276436" y="99393"/>
            <a:ext cx="3376156" cy="629478"/>
          </a:xfrm>
          <a:prstGeom prst="rect">
            <a:avLst/>
          </a:prstGeom>
        </p:spPr>
        <p:txBody>
          <a:bodyPr>
            <a:normAutofit/>
          </a:bodyPr>
          <a:lstStyle/>
          <a:p>
            <a:pPr algn="ctr"/>
            <a:r>
              <a:rPr lang="en-US" sz="2400" b="1" dirty="0">
                <a:solidFill>
                  <a:schemeClr val="tx1"/>
                </a:solidFill>
              </a:rPr>
              <a:t>Internal Loading</a:t>
            </a:r>
            <a:endParaRPr lang="en-IN" sz="2400" dirty="0">
              <a:solidFill>
                <a:schemeClr val="tx1"/>
              </a:solidFill>
            </a:endParaRPr>
          </a:p>
        </p:txBody>
      </p:sp>
      <p:pic>
        <p:nvPicPr>
          <p:cNvPr id="4" name="Picture 3">
            <a:extLst>
              <a:ext uri="{FF2B5EF4-FFF2-40B4-BE49-F238E27FC236}">
                <a16:creationId xmlns:a16="http://schemas.microsoft.com/office/drawing/2014/main" id="{5F8D3148-132E-4F75-BB22-C7CE267D42F9}"/>
              </a:ext>
            </a:extLst>
          </p:cNvPr>
          <p:cNvPicPr>
            <a:picLocks noChangeAspect="1"/>
          </p:cNvPicPr>
          <p:nvPr/>
        </p:nvPicPr>
        <p:blipFill>
          <a:blip r:embed="rId2"/>
          <a:stretch>
            <a:fillRect/>
          </a:stretch>
        </p:blipFill>
        <p:spPr>
          <a:xfrm>
            <a:off x="251791" y="1606383"/>
            <a:ext cx="10031896" cy="1415115"/>
          </a:xfrm>
          <a:prstGeom prst="rect">
            <a:avLst/>
          </a:prstGeom>
        </p:spPr>
      </p:pic>
    </p:spTree>
    <p:extLst>
      <p:ext uri="{BB962C8B-B14F-4D97-AF65-F5344CB8AC3E}">
        <p14:creationId xmlns:p14="http://schemas.microsoft.com/office/powerpoint/2010/main" val="192807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252492" y="775252"/>
            <a:ext cx="10071652" cy="5307496"/>
          </a:xfrm>
        </p:spPr>
        <p:txBody>
          <a:bodyPr anchor="ctr">
            <a:normAutofit/>
          </a:bodyPr>
          <a:lstStyle/>
          <a:p>
            <a:r>
              <a:rPr lang="en-US" sz="1600" b="1" dirty="0"/>
              <a:t>Internal Unloading Syntax:</a:t>
            </a:r>
          </a:p>
          <a:p>
            <a:r>
              <a:rPr lang="en-US" sz="1600" dirty="0"/>
              <a:t>	copy into @&lt;stage_name&gt; from &lt;table_name&gt; ;</a:t>
            </a:r>
          </a:p>
          <a:p>
            <a:r>
              <a:rPr lang="en-US" sz="1600" dirty="0"/>
              <a:t>                   get @&lt;location_in_stage&gt; file://&lt;location_in_local_disk&gt;; </a:t>
            </a:r>
          </a:p>
          <a:p>
            <a:endParaRPr lang="en-US" sz="1600" dirty="0"/>
          </a:p>
          <a:p>
            <a:r>
              <a:rPr lang="en-US" sz="1600" b="1" dirty="0"/>
              <a:t>Example:</a:t>
            </a:r>
          </a:p>
          <a:p>
            <a:pPr marL="1200150" lvl="2" indent="-285750">
              <a:buFont typeface="Wingdings" panose="05000000000000000000" pitchFamily="2" charset="2"/>
              <a:buChar char="ü"/>
            </a:pPr>
            <a:r>
              <a:rPr lang="en-US" sz="1600" dirty="0">
                <a:solidFill>
                  <a:schemeClr val="tx1"/>
                </a:solidFill>
              </a:rPr>
              <a:t>copy into @internal_unload_stage from </a:t>
            </a:r>
            <a:r>
              <a:rPr lang="en-US" sz="1600" dirty="0" err="1">
                <a:solidFill>
                  <a:schemeClr val="tx1"/>
                </a:solidFill>
              </a:rPr>
              <a:t>demo_book</a:t>
            </a:r>
            <a:r>
              <a:rPr lang="en-US" sz="1600" dirty="0">
                <a:solidFill>
                  <a:schemeClr val="tx1"/>
                </a:solidFill>
              </a:rPr>
              <a:t>;</a:t>
            </a:r>
          </a:p>
          <a:p>
            <a:pPr marL="1200150" lvl="2" indent="-285750">
              <a:buFont typeface="Wingdings" panose="05000000000000000000" pitchFamily="2" charset="2"/>
              <a:buChar char="ü"/>
            </a:pPr>
            <a:r>
              <a:rPr lang="en-US" sz="1600" dirty="0">
                <a:solidFill>
                  <a:schemeClr val="tx1"/>
                </a:solidFill>
              </a:rPr>
              <a:t>Write the following code in SnowSQL to unload in your local folder:</a:t>
            </a:r>
          </a:p>
          <a:p>
            <a:pPr marL="1200150" lvl="2" indent="-285750">
              <a:buFont typeface="Wingdings" panose="05000000000000000000" pitchFamily="2" charset="2"/>
              <a:buChar char="ü"/>
            </a:pPr>
            <a:r>
              <a:rPr lang="en-IN" sz="1600" dirty="0">
                <a:solidFill>
                  <a:schemeClr val="tx1"/>
                </a:solidFill>
              </a:rPr>
              <a:t>get @internal_unload_stage/y1_0_0_0.csv.gz file://C:\Users\703289284\Desktop\Snowflake\Data_files\;</a:t>
            </a:r>
          </a:p>
          <a:p>
            <a:endParaRPr lang="en-IN" sz="1600" b="1" dirty="0"/>
          </a:p>
          <a:p>
            <a:r>
              <a:rPr lang="en-US" sz="1600" b="1" dirty="0"/>
              <a:t>External Unloading Syntax:</a:t>
            </a:r>
          </a:p>
          <a:p>
            <a:r>
              <a:rPr lang="en-US" sz="1600" dirty="0"/>
              <a:t>	copy into @&lt;stage_name&gt; from &lt;table_name&gt; ;</a:t>
            </a:r>
          </a:p>
          <a:p>
            <a:endParaRPr lang="en-US" sz="1600" dirty="0"/>
          </a:p>
          <a:p>
            <a:r>
              <a:rPr lang="en-US" sz="1600" b="1" dirty="0"/>
              <a:t>Example:</a:t>
            </a:r>
          </a:p>
          <a:p>
            <a:r>
              <a:rPr lang="en-US" sz="1600" dirty="0"/>
              <a:t>	copy into @external_unload_stage from </a:t>
            </a:r>
            <a:r>
              <a:rPr lang="en-US" sz="1600" dirty="0" err="1"/>
              <a:t>book_demo</a:t>
            </a:r>
            <a:r>
              <a:rPr lang="en-US" sz="1600" dirty="0"/>
              <a:t>;</a:t>
            </a:r>
          </a:p>
          <a:p>
            <a:endParaRPr lang="en-US" sz="1600" dirty="0"/>
          </a:p>
          <a:p>
            <a:r>
              <a:rPr lang="en-US" sz="1600" dirty="0"/>
              <a:t>**first create an internal and external unload stage**</a:t>
            </a:r>
            <a:endParaRPr lang="en-IN" sz="1600" dirty="0"/>
          </a:p>
          <a:p>
            <a:endParaRPr lang="en-US" sz="1600" dirty="0"/>
          </a:p>
          <a:p>
            <a:endParaRPr lang="en-IN" sz="1600" dirty="0"/>
          </a:p>
          <a:p>
            <a:endParaRPr lang="en-US" sz="1600" dirty="0"/>
          </a:p>
        </p:txBody>
      </p:sp>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3804773" y="258793"/>
            <a:ext cx="2861072" cy="483330"/>
          </a:xfrm>
          <a:prstGeom prst="rect">
            <a:avLst/>
          </a:prstGeom>
        </p:spPr>
        <p:txBody>
          <a:bodyPr>
            <a:normAutofit/>
          </a:bodyPr>
          <a:lstStyle/>
          <a:p>
            <a:pPr algn="ctr"/>
            <a:r>
              <a:rPr lang="en-US" sz="2400" b="1" dirty="0">
                <a:solidFill>
                  <a:schemeClr val="tx1"/>
                </a:solidFill>
              </a:rPr>
              <a:t>Data Unloading</a:t>
            </a:r>
            <a:endParaRPr lang="en-IN" sz="2400" dirty="0">
              <a:solidFill>
                <a:schemeClr val="tx1"/>
              </a:solidFill>
            </a:endParaRPr>
          </a:p>
        </p:txBody>
      </p:sp>
    </p:spTree>
    <p:extLst>
      <p:ext uri="{BB962C8B-B14F-4D97-AF65-F5344CB8AC3E}">
        <p14:creationId xmlns:p14="http://schemas.microsoft.com/office/powerpoint/2010/main" val="176134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CCBFA5-034A-416A-A8CA-9B4E6F7E5D41}"/>
              </a:ext>
            </a:extLst>
          </p:cNvPr>
          <p:cNvSpPr>
            <a:spLocks noGrp="1"/>
          </p:cNvSpPr>
          <p:nvPr>
            <p:ph type="body" sz="quarter" idx="11"/>
          </p:nvPr>
        </p:nvSpPr>
        <p:spPr>
          <a:xfrm>
            <a:off x="755374" y="4390664"/>
            <a:ext cx="10283434" cy="1864055"/>
          </a:xfrm>
        </p:spPr>
        <p:txBody>
          <a:bodyPr lIns="91440" tIns="45720" rIns="91440" bIns="45720" anchor="t"/>
          <a:lstStyle/>
          <a:p>
            <a:r>
              <a:rPr lang="en-US" sz="1600" dirty="0"/>
              <a:t>Following are the steps for loading semi-structured data:</a:t>
            </a:r>
          </a:p>
          <a:p>
            <a:pPr marL="342900" indent="-342900">
              <a:buFont typeface="+mj-lt"/>
              <a:buAutoNum type="arabicPeriod"/>
            </a:pPr>
            <a:r>
              <a:rPr lang="en-US" sz="1600" dirty="0"/>
              <a:t> Create a file format for the semi-structured file you want to load, e.g., XML, JSON.</a:t>
            </a:r>
            <a:endParaRPr lang="en-US" sz="1600" b="1" dirty="0">
              <a:ea typeface="+mn-lt"/>
              <a:cs typeface="+mn-lt"/>
            </a:endParaRPr>
          </a:p>
          <a:p>
            <a:r>
              <a:rPr lang="en-US" sz="1600" b="1" dirty="0">
                <a:ea typeface="+mn-lt"/>
                <a:cs typeface="+mn-lt"/>
              </a:rPr>
              <a:t>	Example:</a:t>
            </a:r>
          </a:p>
          <a:p>
            <a:pPr algn="l"/>
            <a:r>
              <a:rPr lang="en-US" sz="1600" i="1" dirty="0">
                <a:ea typeface="+mn-lt"/>
                <a:cs typeface="+mn-lt"/>
              </a:rPr>
              <a:t>	Create FILE FORMAT JSON_FORMAT</a:t>
            </a:r>
            <a:endParaRPr lang="en-US" sz="1600" i="1" dirty="0"/>
          </a:p>
          <a:p>
            <a:r>
              <a:rPr lang="en-US" sz="1600" i="1" dirty="0">
                <a:ea typeface="+mn-lt"/>
                <a:cs typeface="+mn-lt"/>
              </a:rPr>
              <a:t>	COMPRESSION = 'AUTO' TYPE='JSON’;</a:t>
            </a:r>
          </a:p>
          <a:p>
            <a:pPr marL="457200" indent="-457200">
              <a:buAutoNum type="arabicPeriod"/>
            </a:pPr>
            <a:endParaRPr lang="en-US" sz="1600" i="1" dirty="0"/>
          </a:p>
          <a:p>
            <a:r>
              <a:rPr lang="en-US" sz="1600" i="1" dirty="0"/>
              <a:t>2.     Now follow the same steps as we </a:t>
            </a:r>
            <a:r>
              <a:rPr lang="en-US" sz="1600" i="1"/>
              <a:t>did for </a:t>
            </a:r>
            <a:r>
              <a:rPr lang="en-US" sz="1600" i="1" dirty="0"/>
              <a:t>data loading and unloading for structured data.</a:t>
            </a:r>
          </a:p>
          <a:p>
            <a:pPr marL="342900" indent="-342900">
              <a:buFont typeface="+mj-lt"/>
              <a:buAutoNum type="arabicPeriod"/>
            </a:pPr>
            <a:endParaRPr lang="en-US" sz="1600" i="1" dirty="0"/>
          </a:p>
          <a:p>
            <a:endParaRPr lang="en-US" sz="1600" i="1" dirty="0"/>
          </a:p>
        </p:txBody>
      </p:sp>
      <p:sp>
        <p:nvSpPr>
          <p:cNvPr id="7" name="TextBox 6">
            <a:extLst>
              <a:ext uri="{FF2B5EF4-FFF2-40B4-BE49-F238E27FC236}">
                <a16:creationId xmlns:a16="http://schemas.microsoft.com/office/drawing/2014/main" id="{EF7BF640-A9A7-40C4-9139-1FE6CB2A833D}"/>
              </a:ext>
            </a:extLst>
          </p:cNvPr>
          <p:cNvSpPr txBox="1"/>
          <p:nvPr/>
        </p:nvSpPr>
        <p:spPr>
          <a:xfrm>
            <a:off x="1186898" y="271921"/>
            <a:ext cx="89825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Semi-Structured Data</a:t>
            </a:r>
            <a:endParaRPr lang="en-US" sz="2400" dirty="0"/>
          </a:p>
        </p:txBody>
      </p:sp>
      <p:sp>
        <p:nvSpPr>
          <p:cNvPr id="2" name="TextBox 1">
            <a:extLst>
              <a:ext uri="{FF2B5EF4-FFF2-40B4-BE49-F238E27FC236}">
                <a16:creationId xmlns:a16="http://schemas.microsoft.com/office/drawing/2014/main" id="{03388D3B-7707-4CB2-ABEA-213E4395550E}"/>
              </a:ext>
            </a:extLst>
          </p:cNvPr>
          <p:cNvSpPr txBox="1"/>
          <p:nvPr/>
        </p:nvSpPr>
        <p:spPr>
          <a:xfrm>
            <a:off x="755374" y="792410"/>
            <a:ext cx="9647583" cy="3539430"/>
          </a:xfrm>
          <a:prstGeom prst="rect">
            <a:avLst/>
          </a:prstGeom>
          <a:noFill/>
        </p:spPr>
        <p:txBody>
          <a:bodyPr wrap="square" rtlCol="0">
            <a:spAutoFit/>
          </a:bodyPr>
          <a:lstStyle/>
          <a:p>
            <a:pPr marL="285750" indent="-285750">
              <a:buFont typeface="Wingdings" panose="05000000000000000000" pitchFamily="2" charset="2"/>
              <a:buChar char="ü"/>
            </a:pPr>
            <a:r>
              <a:rPr lang="en-US" sz="1600" b="1" dirty="0"/>
              <a:t>Semi</a:t>
            </a:r>
            <a:r>
              <a:rPr lang="en-US" sz="1600" dirty="0"/>
              <a:t>-</a:t>
            </a:r>
            <a:r>
              <a:rPr lang="en-US" sz="1600" b="1" dirty="0"/>
              <a:t>structured data</a:t>
            </a:r>
            <a:r>
              <a:rPr lang="en-US" sz="1600" dirty="0"/>
              <a:t> is the </a:t>
            </a:r>
            <a:r>
              <a:rPr lang="en-US" sz="1600" b="1" dirty="0"/>
              <a:t>data</a:t>
            </a:r>
            <a:r>
              <a:rPr lang="en-US" sz="1600" dirty="0"/>
              <a:t> which does not conforms to a </a:t>
            </a:r>
            <a:r>
              <a:rPr lang="en-US" sz="1600" b="1" dirty="0"/>
              <a:t>data</a:t>
            </a:r>
            <a:r>
              <a:rPr lang="en-US" sz="1600" dirty="0"/>
              <a:t> model but has some structure. </a:t>
            </a:r>
          </a:p>
          <a:p>
            <a:endParaRPr lang="en-US" sz="1600" dirty="0"/>
          </a:p>
          <a:p>
            <a:pPr marL="285750" indent="-285750">
              <a:buFont typeface="Wingdings" panose="05000000000000000000" pitchFamily="2" charset="2"/>
              <a:buChar char="ü"/>
            </a:pPr>
            <a:r>
              <a:rPr lang="en-US" sz="1600" dirty="0"/>
              <a:t>It lacks a fixed or rigid schema.</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For e.g., JSON, etc.</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VARIANT data type imposes a 16 MB (compressed) size limit on individual rows.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It is recommended to enable the STRIP_OUTER_ARRAY file format option for the </a:t>
            </a:r>
            <a:r>
              <a:rPr lang="en-US" sz="1600" dirty="0">
                <a:solidFill>
                  <a:schemeClr val="accent5">
                    <a:lumMod val="50000"/>
                  </a:schemeClr>
                </a:solidFill>
              </a:rPr>
              <a:t>COPY INTO &lt;table&gt;</a:t>
            </a:r>
            <a:r>
              <a:rPr lang="en-US" sz="1600" dirty="0"/>
              <a:t> command to remove the outer array structure and load the records into separate table rows:</a:t>
            </a:r>
          </a:p>
          <a:p>
            <a:r>
              <a:rPr lang="en-US" sz="1600" dirty="0"/>
              <a:t>	Ex., copy into &lt;table&gt;</a:t>
            </a:r>
          </a:p>
          <a:p>
            <a:r>
              <a:rPr lang="en-US" sz="1600" dirty="0"/>
              <a:t>	        from @~/&lt;file&gt;.json</a:t>
            </a:r>
          </a:p>
          <a:p>
            <a:r>
              <a:rPr lang="en-US" sz="1600" dirty="0"/>
              <a:t>	        </a:t>
            </a:r>
            <a:r>
              <a:rPr lang="en-US" sz="1600" dirty="0" err="1"/>
              <a:t>file_format</a:t>
            </a:r>
            <a:r>
              <a:rPr lang="en-US" sz="1600" dirty="0"/>
              <a:t> = (type = ‘JSON’ </a:t>
            </a:r>
            <a:r>
              <a:rPr lang="en-US" sz="1600" dirty="0" err="1"/>
              <a:t>strip_outer_array</a:t>
            </a:r>
            <a:r>
              <a:rPr lang="en-US" sz="1600" dirty="0"/>
              <a:t> = true);	</a:t>
            </a:r>
            <a:endParaRPr lang="en-IN" sz="1600" dirty="0"/>
          </a:p>
        </p:txBody>
      </p:sp>
      <p:cxnSp>
        <p:nvCxnSpPr>
          <p:cNvPr id="5" name="Straight Connector 4">
            <a:extLst>
              <a:ext uri="{FF2B5EF4-FFF2-40B4-BE49-F238E27FC236}">
                <a16:creationId xmlns:a16="http://schemas.microsoft.com/office/drawing/2014/main" id="{F5328EDC-B61F-4695-A2E9-0218B1262469}"/>
              </a:ext>
            </a:extLst>
          </p:cNvPr>
          <p:cNvCxnSpPr>
            <a:cxnSpLocks/>
          </p:cNvCxnSpPr>
          <p:nvPr/>
        </p:nvCxnSpPr>
        <p:spPr>
          <a:xfrm>
            <a:off x="755374" y="4331840"/>
            <a:ext cx="101082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57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EA5257681540488F524D847F011DD5" ma:contentTypeVersion="15" ma:contentTypeDescription="Create a new document." ma:contentTypeScope="" ma:versionID="585322cb935ec1fd119180e9c0a059a0">
  <xsd:schema xmlns:xsd="http://www.w3.org/2001/XMLSchema" xmlns:xs="http://www.w3.org/2001/XMLSchema" xmlns:p="http://schemas.microsoft.com/office/2006/metadata/properties" xmlns:ns2="0d5730b8-869a-4209-a1b3-832c244c5b0c" xmlns:ns3="2254c897-f072-4fc6-863c-eb6bf0b2ed9f" xmlns:ns4="372e849b-fc60-49fc-88ef-6f6a3a7352cc" targetNamespace="http://schemas.microsoft.com/office/2006/metadata/properties" ma:root="true" ma:fieldsID="38caeda81121e8cb6e74987333f59b2c" ns2:_="" ns3:_="" ns4:_="">
    <xsd:import namespace="0d5730b8-869a-4209-a1b3-832c244c5b0c"/>
    <xsd:import namespace="2254c897-f072-4fc6-863c-eb6bf0b2ed9f"/>
    <xsd:import namespace="372e849b-fc60-49fc-88ef-6f6a3a7352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730b8-869a-4209-a1b3-832c244c5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c962de5-690c-40f6-9925-46ff4f3fc18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4c897-f072-4fc6-863c-eb6bf0b2ed9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20dbe4-a35e-457a-aca0-ac1d0f754f06}" ma:internalName="TaxCatchAll" ma:showField="CatchAllData" ma:web="2254c897-f072-4fc6-863c-eb6bf0b2ed9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xsi:nil="true"/>
    <lcf76f155ced4ddcb4097134ff3c332f xmlns="0d5730b8-869a-4209-a1b3-832c244c5b0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6E0F5B-1D1A-456A-BBFE-A55F9C5889EF}">
  <ds:schemaRefs>
    <ds:schemaRef ds:uri="http://schemas.microsoft.com/sharepoint/v3/contenttype/forms"/>
  </ds:schemaRefs>
</ds:datastoreItem>
</file>

<file path=customXml/itemProps2.xml><?xml version="1.0" encoding="utf-8"?>
<ds:datastoreItem xmlns:ds="http://schemas.openxmlformats.org/officeDocument/2006/customXml" ds:itemID="{80DC4949-6D88-4D31-B381-1567E4367F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5730b8-869a-4209-a1b3-832c244c5b0c"/>
    <ds:schemaRef ds:uri="2254c897-f072-4fc6-863c-eb6bf0b2ed9f"/>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6917D4-8F55-477A-AA68-FB63FE19461C}">
  <ds:schemaRefs>
    <ds:schemaRef ds:uri="http://schemas.microsoft.com/office/2006/metadata/properties"/>
    <ds:schemaRef ds:uri="http://schemas.microsoft.com/office/infopath/2007/PartnerControls"/>
    <ds:schemaRef ds:uri="372e849b-fc60-49fc-88ef-6f6a3a7352cc"/>
    <ds:schemaRef ds:uri="0d5730b8-869a-4209-a1b3-832c244c5b0c"/>
  </ds:schemaRefs>
</ds:datastoreItem>
</file>

<file path=docProps/app.xml><?xml version="1.0" encoding="utf-8"?>
<Properties xmlns="http://schemas.openxmlformats.org/officeDocument/2006/extended-properties" xmlns:vt="http://schemas.openxmlformats.org/officeDocument/2006/docPropsVTypes">
  <TotalTime>577</TotalTime>
  <Words>1015</Words>
  <Application>Microsoft Office PowerPoint</Application>
  <PresentationFormat>Widescreen</PresentationFormat>
  <Paragraphs>115</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Georgia</vt:lpstr>
      <vt:lpstr>Wingdings</vt:lpstr>
      <vt:lpstr>Office Theme</vt:lpstr>
      <vt:lpstr>1_Blank</vt:lpstr>
      <vt:lpstr>PowerPoint Presentation</vt:lpstr>
      <vt:lpstr>Stages</vt:lpstr>
      <vt:lpstr>PowerPoint Presentation</vt:lpstr>
      <vt:lpstr> Data Loading</vt:lpstr>
      <vt:lpstr>Internal Loading</vt:lpstr>
      <vt:lpstr>SnowSQL Installation &amp; login</vt:lpstr>
      <vt:lpstr>Internal Loading</vt:lpstr>
      <vt:lpstr>Data Unloading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Yogender Y</dc:creator>
  <cp:lastModifiedBy>S, Sarthak</cp:lastModifiedBy>
  <cp:revision>4</cp:revision>
  <dcterms:created xsi:type="dcterms:W3CDTF">2023-02-15T10:30:11Z</dcterms:created>
  <dcterms:modified xsi:type="dcterms:W3CDTF">2023-06-26T08:25:49Z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0x010100B1EA5257681540488F524D847F011DD5</vt:lpwstr>
  </property>
</Properties>
</file>