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  <p:sldMasterId id="2147483660" r:id="rId5"/>
  </p:sldMasterIdLst>
  <p:notesMasterIdLst>
    <p:notesMasterId r:id="rId14"/>
  </p:notesMasterIdLst>
  <p:sldIdLst>
    <p:sldId id="419" r:id="rId6"/>
    <p:sldId id="447" r:id="rId7"/>
    <p:sldId id="450" r:id="rId8"/>
    <p:sldId id="448" r:id="rId9"/>
    <p:sldId id="256" r:id="rId10"/>
    <p:sldId id="257" r:id="rId11"/>
    <p:sldId id="258" r:id="rId12"/>
    <p:sldId id="4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swal, Meghnaa" initials="JM" lastIdx="1" clrIdx="0">
    <p:extLst>
      <p:ext uri="{19B8F6BF-5375-455C-9EA6-DF929625EA0E}">
        <p15:presenceInfo xmlns:p15="http://schemas.microsoft.com/office/powerpoint/2012/main" userId="S::703289015@genpact.com::3aa6f99b-ba93-49e5-8dbc-e2d8474b46ee" providerId="AD"/>
      </p:ext>
    </p:extLst>
  </p:cmAuthor>
  <p:cmAuthor id="2" name="Ghani, Mariyam Afshaan" initials="GMA" lastIdx="3" clrIdx="1">
    <p:extLst>
      <p:ext uri="{19B8F6BF-5375-455C-9EA6-DF929625EA0E}">
        <p15:presenceInfo xmlns:p15="http://schemas.microsoft.com/office/powerpoint/2012/main" userId="S::703289293@genpact.com::cbaf2883-2e9f-40ec-8d5a-5f6683f31eb9" providerId="AD"/>
      </p:ext>
    </p:extLst>
  </p:cmAuthor>
  <p:cmAuthor id="3" name="T S, Venkata Subramaniam" initials="TS" lastIdx="1" clrIdx="2">
    <p:extLst>
      <p:ext uri="{19B8F6BF-5375-455C-9EA6-DF929625EA0E}">
        <p15:presenceInfo xmlns:p15="http://schemas.microsoft.com/office/powerpoint/2012/main" userId="S::703289866@genpact.com::cd2bb259-79ae-4c1f-b312-07273a208f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DBBB9-807D-40D6-AC59-98ABDE0CE3FA}" v="11" dt="2022-05-10T05:59:46.003"/>
    <p1510:client id="{CE82280A-11B7-3B83-4D73-0B5B6D257487}" v="4" dt="2022-12-07T20:02:30.776"/>
    <p1510:client id="{D325AC73-181D-CF4D-B399-BBA5B39C3428}" v="59" dt="2022-05-10T11:47:27.409"/>
    <p1510:client id="{F521BAAE-17C2-5FCD-36AF-DD12EA9DBC22}" v="1" dt="2022-12-07T11:41:09.485"/>
    <p1510:client id="{F7210266-BEEC-62C3-0371-D7D56CA3F387}" v="2" dt="2022-12-05T08:51:09.088"/>
    <p1510:client id="{FC3974E1-0AE4-8CFF-5D14-7D145B7DE5C2}" v="1" dt="2023-06-26T08:41:21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kkala, Harika" userId="S::703205811@genpact.com::804cbba6-be63-431b-9c83-a18caa129881" providerId="AD" clId="Web-{FC3974E1-0AE4-8CFF-5D14-7D145B7DE5C2}"/>
    <pc:docChg chg="modSld">
      <pc:chgData name="Lekkala, Harika" userId="S::703205811@genpact.com::804cbba6-be63-431b-9c83-a18caa129881" providerId="AD" clId="Web-{FC3974E1-0AE4-8CFF-5D14-7D145B7DE5C2}" dt="2023-06-26T08:41:21.568" v="0" actId="20577"/>
      <pc:docMkLst>
        <pc:docMk/>
      </pc:docMkLst>
      <pc:sldChg chg="modSp">
        <pc:chgData name="Lekkala, Harika" userId="S::703205811@genpact.com::804cbba6-be63-431b-9c83-a18caa129881" providerId="AD" clId="Web-{FC3974E1-0AE4-8CFF-5D14-7D145B7DE5C2}" dt="2023-06-26T08:41:21.568" v="0" actId="20577"/>
        <pc:sldMkLst>
          <pc:docMk/>
          <pc:sldMk cId="649258489" sldId="419"/>
        </pc:sldMkLst>
        <pc:spChg chg="mod">
          <ac:chgData name="Lekkala, Harika" userId="S::703205811@genpact.com::804cbba6-be63-431b-9c83-a18caa129881" providerId="AD" clId="Web-{FC3974E1-0AE4-8CFF-5D14-7D145B7DE5C2}" dt="2023-06-26T08:41:21.568" v="0" actId="20577"/>
          <ac:spMkLst>
            <pc:docMk/>
            <pc:sldMk cId="649258489" sldId="419"/>
            <ac:spMk id="12" creationId="{C1C8097F-AFB5-4260-A4A2-98634CFCC4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3251F-CC4F-480D-9233-93724DDFE157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E6F7-A5B7-4401-96CB-061B971B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2018 Copyright </a:t>
            </a:r>
            <a:r>
              <a:rPr lang="en-US" sz="800" err="1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Genpact</a:t>
            </a:r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46867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US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err="1"/>
              <a:t>Incididunt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magna </a:t>
            </a:r>
            <a:r>
              <a:rPr lang="fr-FR" err="1"/>
              <a:t>aliqua</a:t>
            </a:r>
            <a:endParaRPr lang="en-US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err="1"/>
              <a:t>beatae</a:t>
            </a:r>
            <a:r>
              <a:rPr lang="es-ES"/>
              <a:t> vitae dicta </a:t>
            </a:r>
            <a:r>
              <a:rPr lang="es-ES" err="1"/>
              <a:t>sunt</a:t>
            </a:r>
            <a:r>
              <a:rPr lang="es-ES"/>
              <a:t> </a:t>
            </a:r>
            <a:r>
              <a:rPr lang="es-ES" err="1"/>
              <a:t>explicabo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4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4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Chart 1: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endParaRPr lang="en-US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70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6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3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360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72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389472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7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67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72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82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5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98548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25121232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Agenda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opt 1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7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0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endParaRPr lang="en-IN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</a:t>
            </a:r>
            <a:r>
              <a:rPr lang="en-US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8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797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3445861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0690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/>
              <a:t>Content slide title goes here</a:t>
            </a:r>
            <a:endParaRPr lang="en-US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2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5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/>
              <a:t>® 2018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841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2018 Copyright </a:t>
            </a:r>
            <a:r>
              <a:rPr lang="en-IN" err="1"/>
              <a:t>Genpact</a:t>
            </a:r>
            <a:r>
              <a:rPr lang="en-IN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42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Thank you.</a:t>
            </a:r>
            <a:endParaRPr lang="en-IN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/>
              <a:t>® 2018 Copyright Genpact.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700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183-0AF9-4D6D-9679-B4B7A6D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BE3A-2676-4B73-8A3B-E0EFDE1D7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FACC1-574E-4875-A012-4686A3F0A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00D78-410E-4FBF-887E-6E8C7633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FDF5-0FB4-454B-A62A-76A50D3031A6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4F56-B335-4D29-B05D-02111FA6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AF370-A2F4-4472-89D4-EDBAEF36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50ED5-8D5B-409E-B21A-712AD5198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96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5"/>
          <p:cNvSpPr txBox="1">
            <a:spLocks noGrp="1"/>
          </p:cNvSpPr>
          <p:nvPr>
            <p:ph type="body" idx="1"/>
          </p:nvPr>
        </p:nvSpPr>
        <p:spPr>
          <a:xfrm>
            <a:off x="403860" y="512763"/>
            <a:ext cx="114528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marR="0" lvl="0" indent="-304792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body" idx="2"/>
          </p:nvPr>
        </p:nvSpPr>
        <p:spPr>
          <a:xfrm>
            <a:off x="406083" y="1257617"/>
            <a:ext cx="11468400" cy="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marR="0" lvl="0" indent="-304792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2133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0639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75"/>
          <p:cNvSpPr/>
          <p:nvPr/>
        </p:nvSpPr>
        <p:spPr>
          <a:xfrm>
            <a:off x="636015" y="6491347"/>
            <a:ext cx="2709200" cy="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2019 Snowflake Computing Inc. All Rights Reserved</a:t>
            </a:r>
            <a:endParaRPr sz="8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5"/>
          <p:cNvSpPr/>
          <p:nvPr/>
        </p:nvSpPr>
        <p:spPr>
          <a:xfrm>
            <a:off x="460213" y="6498839"/>
            <a:ext cx="202128" cy="18288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6900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4602-249D-DE4F-F1BF-2C2C325D6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7BA46-7AB3-7C34-8E52-F778B536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201E-59D6-EB6A-1E2C-4379D19D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A57B-6CAB-4C26-9312-A3C1DFE835C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CF6C-E5A9-604A-B68D-DC276A96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D5AD-5A01-66D1-7922-83D1DE9A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8492-3AE7-4679-9138-0CD0ED0D3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026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3F2F-2031-F844-0DC3-3B0D5C42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70A6-DBD8-541D-177D-CF204A3E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8798-E038-5A40-DD9D-5229AB1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A57B-6CAB-4C26-9312-A3C1DFE835C0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7193-13B5-2F68-A8CE-7D208F73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27F6-491B-8402-15E1-2021DA65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D8492-3AE7-4679-9138-0CD0ED0D3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82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B23A-90B7-4DB5-8517-A291EF31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08E60-1FE8-4EB4-8EF7-149B51DB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35E-DB6B-4446-9AC1-FCE5DD43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2FD2-16F0-4F81-8D7F-BAC79F0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DFFC-0FD7-4173-A8FD-59E2655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37B1-886D-41FF-9D3F-28F7E1C9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D6-1B21-4835-BFE8-8473A3D4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8DE9-3BA6-47F5-B3C3-D0EAEC3C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81545-2143-4851-81AE-79E5EA5C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9BB5-2C55-48D8-BFEC-13ABBC4B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158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5984-7F6A-4AA8-8AF1-5ADE9FF5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5C76-77FC-4C1B-B878-EE673F39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1AA1-3465-45D3-8232-75D4633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A254-9549-473C-BA7B-707DB158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D727-D98A-4032-842C-3393C27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761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0C0-F1AC-48C1-A4FF-BA685C25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4BA7-126F-4CF3-B0F4-492B345A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B7-59F1-46B4-B150-0C192B6F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4040-41BC-460D-8901-E1CCA80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7DA0-65DE-44B1-889E-459AD52A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5A84-1CA2-4979-986E-78E601F0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359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7E2C-6F43-4728-A68E-FE5DC7E5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4BDD-4482-45FB-9927-ABC383C6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6134-CE80-4B60-A3EE-749536AF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2130-F902-4FE3-8177-A0B06F75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3E4FF-5359-4A31-BDFB-8EC543ED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EC80-9DA7-4DA9-8FCF-D590E1F9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3ED4-93FD-4CCB-AE5E-B30C1B4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BF898-A7FA-48E4-A356-7B58C801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8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38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2858-7C3A-4C67-8EA3-C1A3C885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D0150-C4BD-418A-883C-B2EB7AA6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99B2A-9B8D-4AB7-AD8B-B68BEAEC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0402-4C34-4A60-8B12-0978A9F0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975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728B-708E-4A68-B646-30E547D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C7CF3-4FD4-4B5D-8A61-6F5A7E45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536EC-5E12-4094-B90E-CA3DA8B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6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6835-9BD9-4525-AC05-043502A1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C9D4-CBC8-417F-9A27-3DCCBF42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64BA-A436-4C22-B146-F96BF4AD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486D-E45B-4028-AA3C-32340047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C898-CF68-4494-9133-31947A0A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7150-56DD-48D8-9B67-38214D87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970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6268-61B2-4829-9CFE-54DF5819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6E860-F769-4458-B2D3-8076E7A25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0D35-0C8A-4050-AE68-E12DA2629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BCDB-3642-48E1-BF6E-4A509FA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2C1C-63FD-456B-86E9-2212CB98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8367-CEBB-4C39-A48D-E508DB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360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B47F-DFF4-46B9-956B-B1BC9223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E0BDF-D1C8-42B0-B0B9-76E8050C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1CBD-14A4-4004-8161-02329624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E4DE-6994-469A-84D4-C901A445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6559-F24E-4DE4-8BF5-91B3C6BD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0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BA2E-112F-447A-AFAE-116D91094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B303-925C-4BC5-92FD-C8684325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E3C-7D8D-424F-8D4E-8B4B4AE1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1F9-62D3-48AB-B7F7-0020C66B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3A45-86EA-4D3E-B8C8-E22EC23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140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858000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2022 Copyright Genpact.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1557337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Agenda opt 3</a:t>
            </a:r>
            <a:endParaRPr lang="en-IN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Lorem ipsum dolor sit a met					1</a:t>
            </a:r>
          </a:p>
          <a:p>
            <a:pPr lvl="2"/>
            <a:endParaRPr lang="en-US"/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2022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563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6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Subtitle, if needed</a:t>
            </a:r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Divider slide options</a:t>
            </a:r>
          </a:p>
          <a:p>
            <a:pPr lvl="0"/>
            <a:r>
              <a:rPr lang="en-US"/>
              <a:t>Lorem ipsum dolor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</a:t>
            </a:r>
          </a:p>
          <a:p>
            <a:pPr lvl="1"/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.</a:t>
            </a:r>
          </a:p>
          <a:p>
            <a:pPr lvl="2"/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 Nemo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ipsam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voluptas</a:t>
            </a:r>
            <a:r>
              <a:rPr lang="en-US"/>
              <a:t> sit </a:t>
            </a:r>
            <a:r>
              <a:rPr lang="en-US" err="1"/>
              <a:t>aspernatur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odit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fugit,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consequuntur</a:t>
            </a:r>
            <a:r>
              <a:rPr lang="en-US"/>
              <a:t> </a:t>
            </a:r>
            <a:r>
              <a:rPr lang="en-US" err="1"/>
              <a:t>magni</a:t>
            </a:r>
            <a:r>
              <a:rPr lang="en-US"/>
              <a:t> </a:t>
            </a:r>
            <a:r>
              <a:rPr lang="en-US" err="1"/>
              <a:t>dolores</a:t>
            </a:r>
            <a:r>
              <a:rPr lang="en-US"/>
              <a:t> </a:t>
            </a:r>
            <a:r>
              <a:rPr lang="en-US" err="1"/>
              <a:t>eos</a:t>
            </a:r>
            <a:endParaRPr lang="en-US"/>
          </a:p>
          <a:p>
            <a:pPr lvl="0"/>
            <a:r>
              <a:rPr lang="en-US"/>
              <a:t>Qui </a:t>
            </a:r>
            <a:r>
              <a:rPr lang="en-US" err="1"/>
              <a:t>ratione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sequi</a:t>
            </a:r>
            <a:r>
              <a:rPr lang="en-US"/>
              <a:t> </a:t>
            </a:r>
            <a:r>
              <a:rPr lang="en-US" err="1"/>
              <a:t>nesciunt</a:t>
            </a:r>
            <a:r>
              <a:rPr lang="en-US"/>
              <a:t>.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porro</a:t>
            </a:r>
            <a:r>
              <a:rPr lang="en-US"/>
              <a:t> </a:t>
            </a:r>
            <a:r>
              <a:rPr lang="en-US" err="1"/>
              <a:t>quisquam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dolorem</a:t>
            </a:r>
            <a:r>
              <a:rPr lang="en-US"/>
              <a:t> ipsum </a:t>
            </a:r>
            <a:r>
              <a:rPr lang="en-US" err="1"/>
              <a:t>quia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adipisci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non </a:t>
            </a:r>
            <a:r>
              <a:rPr lang="en-US" err="1"/>
              <a:t>numquam</a:t>
            </a:r>
            <a:r>
              <a:rPr lang="en-US"/>
              <a:t> </a:t>
            </a:r>
            <a:r>
              <a:rPr lang="en-US" err="1"/>
              <a:t>eius</a:t>
            </a:r>
            <a:r>
              <a:rPr lang="en-US"/>
              <a:t> </a:t>
            </a:r>
            <a:r>
              <a:rPr lang="en-US" err="1"/>
              <a:t>modi</a:t>
            </a:r>
            <a:r>
              <a:rPr lang="en-US"/>
              <a:t> </a:t>
            </a:r>
            <a:r>
              <a:rPr lang="en-US" err="1"/>
              <a:t>tempora</a:t>
            </a:r>
            <a:r>
              <a:rPr lang="en-US"/>
              <a:t> </a:t>
            </a:r>
            <a:r>
              <a:rPr lang="en-US" err="1"/>
              <a:t>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magnam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quaerat</a:t>
            </a:r>
            <a:r>
              <a:rPr lang="en-US"/>
              <a:t> </a:t>
            </a:r>
            <a:r>
              <a:rPr lang="en-US" err="1"/>
              <a:t>voluptatem</a:t>
            </a:r>
            <a:r>
              <a:rPr lang="en-US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2018 Copyright </a:t>
            </a:r>
            <a:r>
              <a:rPr lang="en-US" sz="800" err="1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Genpact</a:t>
            </a:r>
            <a:r>
              <a:rPr lang="en-US" sz="80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11272262" cy="533400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11274056" cy="533400"/>
          </a:xfrm>
          <a:prstGeom prst="rect">
            <a:avLst/>
          </a:prstGeom>
        </p:spPr>
        <p:txBody>
          <a:bodyPr anchor="t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7392">
          <p15:clr>
            <a:srgbClr val="FBAE40"/>
          </p15:clr>
        </p15:guide>
        <p15:guide id="5" orient="horz" pos="288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5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7" r:id="rId43"/>
    <p:sldLayoutId id="2147483718" r:id="rId44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85E44-E121-4DAA-B7B4-06D182BD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3F91A-3F94-4D04-A3E5-45F00749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38C2-1370-4060-A947-7BA412EB8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B70F-B464-427E-A629-1BABD62EB2AD}" type="datetimeFigureOut">
              <a:rPr lang="en-IN" smtClean="0"/>
              <a:t>26-06-2023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8756-916F-4A20-B7A6-AC5BB40C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A61E-828D-43D6-86D1-87E164D7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D156-0DB2-4976-A940-9ACCFBA3D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6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2EA08C4-566C-4A55-875E-98B5D3E61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2232" y="2008094"/>
            <a:ext cx="8247767" cy="84594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800" b="1" dirty="0">
                <a:latin typeface="Georgia" charset="0"/>
              </a:rPr>
              <a:t>Snowflake - </a:t>
            </a:r>
            <a:r>
              <a:rPr lang="en-US" sz="3200" b="1" dirty="0">
                <a:cs typeface="Calibri Light"/>
              </a:rPr>
              <a:t> </a:t>
            </a:r>
            <a:r>
              <a:rPr lang="en-US" sz="4800" b="1" dirty="0">
                <a:latin typeface="Georgia" charset="0"/>
              </a:rPr>
              <a:t>Session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C8097F-AFB5-4260-A4A2-98634CFCC4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3288" y="3109768"/>
            <a:ext cx="6876167" cy="1447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Georgia"/>
              </a:rPr>
              <a:t>		DAY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925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/>
              <a:t>Agenda: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594" y="1343891"/>
            <a:ext cx="10283434" cy="455814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cloning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objects can be cloned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Cloning using time travel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Time Travel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Fail Safe</a:t>
            </a:r>
          </a:p>
        </p:txBody>
      </p:sp>
    </p:spTree>
    <p:extLst>
      <p:ext uri="{BB962C8B-B14F-4D97-AF65-F5344CB8AC3E}">
        <p14:creationId xmlns:p14="http://schemas.microsoft.com/office/powerpoint/2010/main" val="12042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FF51A-5D9E-6F62-31CC-2DE786DFC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3" y="468090"/>
            <a:ext cx="5078078" cy="1132110"/>
          </a:xfrm>
        </p:spPr>
        <p:txBody>
          <a:bodyPr/>
          <a:lstStyle/>
          <a:p>
            <a:r>
              <a:rPr lang="en-US" dirty="0"/>
              <a:t>Zero Copy Cloning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3604-615D-F9D2-347E-A3DD2FDA7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Snowflake cloning reproduces data from a schema, database or table without the need for additional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metadata of original table to avoid additional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you clone a database all schemas and tables in that database will also be cloned.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you clone a schema all tables in that schema will also be cloned.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table cloned_table_name clone original_table_name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593" y="468090"/>
            <a:ext cx="5700679" cy="609600"/>
          </a:xfrm>
        </p:spPr>
        <p:txBody>
          <a:bodyPr/>
          <a:lstStyle/>
          <a:p>
            <a:r>
              <a:rPr lang="en-IN" b="1" dirty="0"/>
              <a:t>Objects can be cloned: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593" y="1731817"/>
            <a:ext cx="10283434" cy="17179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storage objects: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databases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schemas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tables(external tables cannot be cloned)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Streams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4593" y="3616036"/>
            <a:ext cx="10283434" cy="1717965"/>
          </a:xfrm>
          <a:prstGeom prst="rect">
            <a:avLst/>
          </a:prstGeom>
        </p:spPr>
        <p:txBody>
          <a:bodyPr/>
          <a:lstStyle>
            <a:lvl1pPr marL="0">
              <a:defRPr sz="20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>
              <a:defRPr sz="1800">
                <a:solidFill>
                  <a:srgbClr val="073262"/>
                </a:solidFill>
                <a:latin typeface="+mn-lt"/>
                <a:ea typeface="+mn-ea"/>
                <a:cs typeface="+mn-cs"/>
              </a:defRPr>
            </a:lvl2pPr>
            <a:lvl3pPr marL="914400"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dirty="0"/>
              <a:t>data configuration and transformation objects: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kern="0" dirty="0"/>
              <a:t>Stages(internal named stage cannot be cloned)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kern="0" dirty="0"/>
              <a:t>file formats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kern="0" dirty="0"/>
              <a:t>sequences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kern="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01167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8BEF-4066-1071-5919-FFCE4E5B4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AA83-B7C3-9751-F5F2-60E3EA5F1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E949F-868D-B0A4-BDD8-331AA7E1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695B-3B35-BC14-7905-EB291DBC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5D35-7C40-08CC-8CBA-6CC728D5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F527B-391E-4C87-9C79-AC4C4B0B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627"/>
          </a:xfrm>
          <a:prstGeom prst="rect">
            <a:avLst/>
          </a:prstGeom>
        </p:spPr>
      </p:pic>
      <p:pic>
        <p:nvPicPr>
          <p:cNvPr id="1026" name="Picture 2" descr="Time Travel in Continuous Data Protection lifecycle">
            <a:extLst>
              <a:ext uri="{FF2B5EF4-FFF2-40B4-BE49-F238E27FC236}">
                <a16:creationId xmlns:a16="http://schemas.microsoft.com/office/drawing/2014/main" id="{A459F15A-156D-37D3-87E2-2C614DF4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3" y="365125"/>
            <a:ext cx="9421467" cy="58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8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1F53-6B6C-F0B8-E2AB-6E9E769F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2A78-60D8-4DB3-6849-9F9D9FC3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82450-A2B9-9F08-7C96-21B9E7B5C3EF}"/>
              </a:ext>
            </a:extLst>
          </p:cNvPr>
          <p:cNvSpPr/>
          <p:nvPr/>
        </p:nvSpPr>
        <p:spPr>
          <a:xfrm>
            <a:off x="6386732" y="5373858"/>
            <a:ext cx="464234" cy="436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8951A-1961-56D8-762F-667545FD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9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F9BAB-318C-8743-05AA-AE66BC546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94" y="468090"/>
            <a:ext cx="5035874" cy="609600"/>
          </a:xfrm>
        </p:spPr>
        <p:txBody>
          <a:bodyPr/>
          <a:lstStyle/>
          <a:p>
            <a:r>
              <a:rPr lang="en-US" dirty="0"/>
              <a:t>Cloning Using Time Travel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6FB74-0FBF-4274-DD98-CBDE86C88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can clone using Time Travel using 3 different ways: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OFFSET:-  create table r1 clone patient at(offset=&gt;-60*3);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TIMESTAMP:- create table r2 clone patient at(timestamp=&gt;’2022-12-10 08:43:08.810 -0800’ ::timestamp);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QUERY ID:- create table r3 clone patient before(statement=&gt;’01g38848-0000-h656-3jf4j5j3j53j’);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0085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pact_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pact_theme" id="{AFAD0E27-BC44-4E18-88E8-C5EA0CDE104F}" vid="{DD6425A3-0037-4E81-865A-8931F295355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A5257681540488F524D847F011DD5" ma:contentTypeVersion="15" ma:contentTypeDescription="Create a new document." ma:contentTypeScope="" ma:versionID="585322cb935ec1fd119180e9c0a059a0">
  <xsd:schema xmlns:xsd="http://www.w3.org/2001/XMLSchema" xmlns:xs="http://www.w3.org/2001/XMLSchema" xmlns:p="http://schemas.microsoft.com/office/2006/metadata/properties" xmlns:ns2="0d5730b8-869a-4209-a1b3-832c244c5b0c" xmlns:ns3="2254c897-f072-4fc6-863c-eb6bf0b2ed9f" xmlns:ns4="372e849b-fc60-49fc-88ef-6f6a3a7352cc" targetNamespace="http://schemas.microsoft.com/office/2006/metadata/properties" ma:root="true" ma:fieldsID="38caeda81121e8cb6e74987333f59b2c" ns2:_="" ns3:_="" ns4:_="">
    <xsd:import namespace="0d5730b8-869a-4209-a1b3-832c244c5b0c"/>
    <xsd:import namespace="2254c897-f072-4fc6-863c-eb6bf0b2ed9f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730b8-869a-4209-a1b3-832c244c5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4c897-f072-4fc6-863c-eb6bf0b2e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9c20dbe4-a35e-457a-aca0-ac1d0f754f06}" ma:internalName="TaxCatchAll" ma:showField="CatchAllData" ma:web="2254c897-f072-4fc6-863c-eb6bf0b2ed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 xsi:nil="true"/>
    <lcf76f155ced4ddcb4097134ff3c332f xmlns="0d5730b8-869a-4209-a1b3-832c244c5b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C2D455-4877-43F0-81C1-3CACF1C97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5730b8-869a-4209-a1b3-832c244c5b0c"/>
    <ds:schemaRef ds:uri="2254c897-f072-4fc6-863c-eb6bf0b2ed9f"/>
    <ds:schemaRef ds:uri="372e849b-fc60-49fc-88ef-6f6a3a735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494827-CF34-4782-9B51-B0652C97D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40DB3-8824-469C-BAAF-6DA49B91D629}">
  <ds:schemaRefs>
    <ds:schemaRef ds:uri="http://schemas.openxmlformats.org/package/2006/metadata/core-properties"/>
    <ds:schemaRef ds:uri="http://schemas.microsoft.com/office/2006/documentManagement/types"/>
    <ds:schemaRef ds:uri="372e849b-fc60-49fc-88ef-6f6a3a7352cc"/>
    <ds:schemaRef ds:uri="2254c897-f072-4fc6-863c-eb6bf0b2ed9f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0d5730b8-869a-4209-a1b3-832c244c5b0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201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1_Blank</vt:lpstr>
      <vt:lpstr>Genpact_theme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</dc:title>
  <dc:creator>Jaiswal, Meghnaa</dc:creator>
  <cp:lastModifiedBy>S, Sarthak</cp:lastModifiedBy>
  <cp:revision>49</cp:revision>
  <dcterms:created xsi:type="dcterms:W3CDTF">2021-08-30T08:30:45Z</dcterms:created>
  <dcterms:modified xsi:type="dcterms:W3CDTF">2023-06-26T08:41:22Z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0x010100B1EA5257681540488F524D847F011DD5</vt:lpwstr>
  </property>
  <property fmtid="{D5CDD505-2E9C-101B-9397-08002B2CF9AE}" pid="3" name="MediaServiceImageTags">
    <vt:lpwstr/>
  </property>
</Properties>
</file>