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4"/>
    <p:sldMasterId id="2147483660" r:id="rId5"/>
  </p:sldMasterIdLst>
  <p:notesMasterIdLst>
    <p:notesMasterId r:id="rId23"/>
  </p:notesMasterIdLst>
  <p:sldIdLst>
    <p:sldId id="419" r:id="rId6"/>
    <p:sldId id="447" r:id="rId7"/>
    <p:sldId id="426" r:id="rId8"/>
    <p:sldId id="431" r:id="rId9"/>
    <p:sldId id="444" r:id="rId10"/>
    <p:sldId id="445" r:id="rId11"/>
    <p:sldId id="446" r:id="rId12"/>
    <p:sldId id="443" r:id="rId13"/>
    <p:sldId id="440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swal, Meghnaa" initials="JM" lastIdx="1" clrIdx="0">
    <p:extLst>
      <p:ext uri="{19B8F6BF-5375-455C-9EA6-DF929625EA0E}">
        <p15:presenceInfo xmlns:p15="http://schemas.microsoft.com/office/powerpoint/2012/main" userId="S::703289015@genpact.com::3aa6f99b-ba93-49e5-8dbc-e2d8474b46ee" providerId="AD"/>
      </p:ext>
    </p:extLst>
  </p:cmAuthor>
  <p:cmAuthor id="2" name="Ghani, Mariyam Afshaan" initials="GMA" lastIdx="3" clrIdx="1">
    <p:extLst>
      <p:ext uri="{19B8F6BF-5375-455C-9EA6-DF929625EA0E}">
        <p15:presenceInfo xmlns:p15="http://schemas.microsoft.com/office/powerpoint/2012/main" userId="S::703289293@genpact.com::cbaf2883-2e9f-40ec-8d5a-5f6683f31eb9" providerId="AD"/>
      </p:ext>
    </p:extLst>
  </p:cmAuthor>
  <p:cmAuthor id="3" name="T S, Venkata Subramaniam" initials="TS" lastIdx="1" clrIdx="2">
    <p:extLst>
      <p:ext uri="{19B8F6BF-5375-455C-9EA6-DF929625EA0E}">
        <p15:presenceInfo xmlns:p15="http://schemas.microsoft.com/office/powerpoint/2012/main" userId="S::703289866@genpact.com::cd2bb259-79ae-4c1f-b312-07273a208f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82303-20DB-E985-4D2F-50ED6196DB61}" v="2" dt="2023-06-22T12:52:56.056"/>
    <p1510:client id="{602DBBB9-807D-40D6-AC59-98ABDE0CE3FA}" v="11" dt="2022-05-10T05:59:46.003"/>
    <p1510:client id="{B27A4F28-3702-CBA3-6EAD-8D221393223F}" v="3" dt="2023-06-26T08:33:59.184"/>
    <p1510:client id="{CE82280A-11B7-3B83-4D73-0B5B6D257487}" v="4" dt="2022-12-07T20:02:30.776"/>
    <p1510:client id="{D325AC73-181D-CF4D-B399-BBA5B39C3428}" v="59" dt="2022-05-10T11:47:27.409"/>
    <p1510:client id="{F521BAAE-17C2-5FCD-36AF-DD12EA9DBC22}" v="1" dt="2022-12-07T11:41:09.485"/>
    <p1510:client id="{F7210266-BEEC-62C3-0371-D7D56CA3F387}" v="2" dt="2022-12-05T08:51:09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3.xml" Id="rId8" /><Relationship Type="http://schemas.openxmlformats.org/officeDocument/2006/relationships/slide" Target="slides/slide8.xml" Id="rId13" /><Relationship Type="http://schemas.openxmlformats.org/officeDocument/2006/relationships/slide" Target="slides/slide13.xml" Id="rId18" /><Relationship Type="http://schemas.openxmlformats.org/officeDocument/2006/relationships/viewProps" Target="viewProps.xml" Id="rId26" /><Relationship Type="http://schemas.openxmlformats.org/officeDocument/2006/relationships/customXml" Target="../customXml/item3.xml" Id="rId3" /><Relationship Type="http://schemas.openxmlformats.org/officeDocument/2006/relationships/slide" Target="slides/slide16.xml" Id="rId21" /><Relationship Type="http://schemas.openxmlformats.org/officeDocument/2006/relationships/slide" Target="slides/slide2.xml" Id="rId7" /><Relationship Type="http://schemas.openxmlformats.org/officeDocument/2006/relationships/slide" Target="slides/slide7.xml" Id="rId12" /><Relationship Type="http://schemas.openxmlformats.org/officeDocument/2006/relationships/slide" Target="slides/slide12.xml" Id="rId17" /><Relationship Type="http://schemas.openxmlformats.org/officeDocument/2006/relationships/presProps" Target="presProps.xml" Id="rId25" /><Relationship Type="http://schemas.openxmlformats.org/officeDocument/2006/relationships/customXml" Target="../customXml/item2.xml" Id="rId2" /><Relationship Type="http://schemas.openxmlformats.org/officeDocument/2006/relationships/slide" Target="slides/slide11.xml" Id="rId16" /><Relationship Type="http://schemas.openxmlformats.org/officeDocument/2006/relationships/slide" Target="slides/slide15.xml" Id="rId20" /><Relationship Type="http://schemas.openxmlformats.org/officeDocument/2006/relationships/customXml" Target="../customXml/item1.xml" Id="rId1" /><Relationship Type="http://schemas.openxmlformats.org/officeDocument/2006/relationships/slide" Target="slides/slide1.xml" Id="rId6" /><Relationship Type="http://schemas.openxmlformats.org/officeDocument/2006/relationships/slide" Target="slides/slide6.xml" Id="rId11" /><Relationship Type="http://schemas.openxmlformats.org/officeDocument/2006/relationships/commentAuthors" Target="commentAuthors.xml" Id="rId24" /><Relationship Type="http://schemas.openxmlformats.org/officeDocument/2006/relationships/slideMaster" Target="slideMasters/slideMaster2.xml" Id="rId5" /><Relationship Type="http://schemas.openxmlformats.org/officeDocument/2006/relationships/slide" Target="slides/slide10.xml" Id="rId15" /><Relationship Type="http://schemas.openxmlformats.org/officeDocument/2006/relationships/notesMaster" Target="notesMasters/notesMaster1.xml" Id="rId23" /><Relationship Type="http://schemas.openxmlformats.org/officeDocument/2006/relationships/tableStyles" Target="tableStyles.xml" Id="rId28" /><Relationship Type="http://schemas.openxmlformats.org/officeDocument/2006/relationships/slide" Target="slides/slide5.xml" Id="rId10" /><Relationship Type="http://schemas.openxmlformats.org/officeDocument/2006/relationships/slide" Target="slides/slide14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4.xml" Id="rId9" /><Relationship Type="http://schemas.openxmlformats.org/officeDocument/2006/relationships/slide" Target="slides/slide9.xml" Id="rId14" /><Relationship Type="http://schemas.openxmlformats.org/officeDocument/2006/relationships/slide" Target="slides/slide17.xml" Id="rId22" /><Relationship Type="http://schemas.openxmlformats.org/officeDocument/2006/relationships/theme" Target="theme/theme1.xml" Id="rId27" /><Relationship Type="http://schemas.microsoft.com/office/2015/10/relationships/revisionInfo" Target="revisionInfo.xml" Id="rId30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3251F-CC4F-480D-9233-93724DDFE15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E6F7-A5B7-4401-96CB-061B971B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459537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2018 Copyright </a:t>
            </a:r>
            <a:r>
              <a:rPr lang="en-US" sz="800" err="1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Genpact</a:t>
            </a:r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246867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70406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406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US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err="1"/>
              <a:t>Incididunt</a:t>
            </a:r>
            <a:r>
              <a:rPr lang="fr-FR"/>
              <a:t> ut </a:t>
            </a:r>
            <a:r>
              <a:rPr lang="fr-FR" err="1"/>
              <a:t>labore</a:t>
            </a:r>
            <a:r>
              <a:rPr lang="fr-FR"/>
              <a:t> et </a:t>
            </a:r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</a:t>
            </a:r>
            <a:endParaRPr lang="en-US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err="1"/>
              <a:t>beatae</a:t>
            </a:r>
            <a:r>
              <a:rPr lang="es-ES"/>
              <a:t> vitae dicta </a:t>
            </a:r>
            <a:r>
              <a:rPr lang="es-ES" err="1"/>
              <a:t>sunt</a:t>
            </a:r>
            <a:r>
              <a:rPr lang="es-ES"/>
              <a:t> </a:t>
            </a:r>
            <a:r>
              <a:rPr lang="es-ES" err="1"/>
              <a:t>explicabo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4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Chart 1: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endParaRPr lang="en-US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0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3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360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72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389472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7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67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72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82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5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98548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2512123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7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0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8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  <a:endParaRPr lang="en-IN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79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3445861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0690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2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856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/>
              <a:t>® 2018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841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2018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542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2018 Copyright Genpact.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700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A183-0AF9-4D6D-9679-B4B7A6D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BE3A-2676-4B73-8A3B-E0EFDE1D7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FACC1-574E-4875-A012-4686A3F0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00D78-410E-4FBF-887E-6E8C7633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DF5-0FB4-454B-A62A-76A50D3031A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4F56-B335-4D29-B05D-02111FA6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AF370-A2F4-4472-89D4-EDBAEF36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0ED5-8D5B-409E-B21A-712AD5198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96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5"/>
          <p:cNvSpPr txBox="1">
            <a:spLocks noGrp="1"/>
          </p:cNvSpPr>
          <p:nvPr>
            <p:ph type="body" idx="1"/>
          </p:nvPr>
        </p:nvSpPr>
        <p:spPr>
          <a:xfrm>
            <a:off x="403860" y="512763"/>
            <a:ext cx="114528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marR="0" lvl="0" indent="-304792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body" idx="2"/>
          </p:nvPr>
        </p:nvSpPr>
        <p:spPr>
          <a:xfrm>
            <a:off x="406083" y="1257617"/>
            <a:ext cx="11468400" cy="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75"/>
          <p:cNvSpPr/>
          <p:nvPr/>
        </p:nvSpPr>
        <p:spPr>
          <a:xfrm>
            <a:off x="636015" y="6491347"/>
            <a:ext cx="2709200" cy="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2019 Snowflake Computing Inc. All Rights Reserved</a:t>
            </a:r>
            <a:endParaRPr sz="8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5"/>
          <p:cNvSpPr/>
          <p:nvPr/>
        </p:nvSpPr>
        <p:spPr>
          <a:xfrm>
            <a:off x="460213" y="6498839"/>
            <a:ext cx="202128" cy="182880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6900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23A-90B7-4DB5-8517-A291EF31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08E60-1FE8-4EB4-8EF7-149B51DB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35E-DB6B-4446-9AC1-FCE5DD43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2FD2-16F0-4F81-8D7F-BAC79F0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DFFC-0FD7-4173-A8FD-59E26552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37B1-886D-41FF-9D3F-28F7E1C9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D6-1B21-4835-BFE8-8473A3D4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8DE9-3BA6-47F5-B3C3-D0EAEC3C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1545-2143-4851-81AE-79E5EA5C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9BB5-2C55-48D8-BFEC-13ABBC4B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158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5984-7F6A-4AA8-8AF1-5ADE9FF5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5C76-77FC-4C1B-B878-EE673F39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1AA1-3465-45D3-8232-75D4633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A254-9549-473C-BA7B-707DB158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D727-D98A-4032-842C-3393C27C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761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90C0-F1AC-48C1-A4FF-BA685C25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4BA7-126F-4CF3-B0F4-492B345A1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B7-59F1-46B4-B150-0C192B6F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4040-41BC-460D-8901-E1CCA80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7DA0-65DE-44B1-889E-459AD52A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5A84-1CA2-4979-986E-78E601F0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359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7E2C-6F43-4728-A68E-FE5DC7E5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4BDD-4482-45FB-9927-ABC383C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6134-CE80-4B60-A3EE-749536AF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2130-F902-4FE3-8177-A0B06F75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3E4FF-5359-4A31-BDFB-8EC543ED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3EC80-9DA7-4DA9-8FCF-D590E1F9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93ED4-93FD-4CCB-AE5E-B30C1B42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BF898-A7FA-48E4-A356-7B58C80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896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2858-7C3A-4C67-8EA3-C1A3C885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D0150-C4BD-418A-883C-B2EB7AA6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99B2A-9B8D-4AB7-AD8B-B68BEAE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D0402-4C34-4A60-8B12-0978A9F0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9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5728B-708E-4A68-B646-30E547DE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C7CF3-4FD4-4B5D-8A61-6F5A7E45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536EC-5E12-4094-B90E-CA3DA8B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38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6835-9BD9-4525-AC05-043502A1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C9D4-CBC8-417F-9A27-3DCCBF42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64BA-A436-4C22-B146-F96BF4AD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3486D-E45B-4028-AA3C-3234004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C898-CF68-4494-9133-31947A0A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150-56DD-48D8-9B67-38214D87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970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6268-61B2-4829-9CFE-54DF5819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6E860-F769-4458-B2D3-8076E7A25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0D35-0C8A-4050-AE68-E12DA2629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BCDB-3642-48E1-BF6E-4A509FA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2C1C-63FD-456B-86E9-2212CB98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8367-CEBB-4C39-A48D-E508DB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360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47F-DFF4-46B9-956B-B1BC9223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E0BDF-D1C8-42B0-B0B9-76E8050C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1CBD-14A4-4004-8161-02329624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E4DE-6994-469A-84D4-C901A445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6559-F24E-4DE4-8BF5-91B3C6BD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00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4BA2E-112F-447A-AFAE-116D9109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B303-925C-4BC5-92FD-C8684325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5E3C-7D8D-424F-8D4E-8B4B4AE1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1F9-62D3-48AB-B7F7-0020C66B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3A45-86EA-4D3E-B8C8-E22EC23F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14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858000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2022 Copyright Genpact.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1557337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a met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2022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563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6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Divider slide options</a:t>
            </a:r>
          </a:p>
          <a:p>
            <a:pPr lvl="0"/>
            <a:r>
              <a:rPr lang="en-US"/>
              <a:t>Lorem ipsum dolor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11272262" cy="533400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11274056" cy="533400"/>
          </a:xfrm>
          <a:prstGeom prst="rect">
            <a:avLst/>
          </a:prstGeom>
        </p:spPr>
        <p:txBody>
          <a:bodyPr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58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85E44-E121-4DAA-B7B4-06D182BD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3F91A-3F94-4D04-A3E5-45F00749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38C2-1370-4060-A947-7BA412EB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8756-916F-4A20-B7A6-AC5BB40C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A61E-828D-43D6-86D1-87E164D7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EA08C4-566C-4A55-875E-98B5D3E61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2232" y="2008094"/>
            <a:ext cx="8247767" cy="8459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800" b="1" dirty="0">
                <a:latin typeface="Georgia" charset="0"/>
              </a:rPr>
              <a:t>Snowflake - </a:t>
            </a:r>
            <a:r>
              <a:rPr lang="en-US" sz="3200" b="1" dirty="0">
                <a:cs typeface="Calibri Light"/>
              </a:rPr>
              <a:t> </a:t>
            </a:r>
            <a:r>
              <a:rPr lang="en-US" sz="4800" b="1" dirty="0">
                <a:latin typeface="Georgia" charset="0"/>
              </a:rPr>
              <a:t>Session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1C8097F-AFB5-4260-A4A2-98634CFCC4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3288" y="3109768"/>
            <a:ext cx="6876167" cy="1447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/>
              </a:rPr>
              <a:t>		</a:t>
            </a:r>
            <a:r>
              <a:rPr lang="en-US" b="1">
                <a:latin typeface="Georgia"/>
              </a:rPr>
              <a:t>DAY5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925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5974" y="399329"/>
            <a:ext cx="5464607" cy="609600"/>
          </a:xfrm>
        </p:spPr>
        <p:txBody>
          <a:bodyPr/>
          <a:lstStyle/>
          <a:p>
            <a:r>
              <a:rPr lang="en-IN" dirty="0"/>
              <a:t>Integration Object creation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304" y="1410202"/>
            <a:ext cx="4232096" cy="609600"/>
          </a:xfrm>
        </p:spPr>
        <p:txBody>
          <a:bodyPr/>
          <a:lstStyle/>
          <a:p>
            <a:r>
              <a:rPr lang="en-IN" sz="1800" dirty="0"/>
              <a:t>Step2: Selecting the trusted entities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4" y="2198110"/>
            <a:ext cx="10077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1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5974" y="399329"/>
            <a:ext cx="5464607" cy="609600"/>
          </a:xfrm>
        </p:spPr>
        <p:txBody>
          <a:bodyPr/>
          <a:lstStyle/>
          <a:p>
            <a:r>
              <a:rPr lang="en-IN" dirty="0"/>
              <a:t>Integration Object creation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304" y="1410202"/>
            <a:ext cx="4232096" cy="609600"/>
          </a:xfrm>
        </p:spPr>
        <p:txBody>
          <a:bodyPr/>
          <a:lstStyle/>
          <a:p>
            <a:r>
              <a:rPr lang="en-IN" sz="1800" dirty="0"/>
              <a:t>Step2: Selecting the trusted entities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5" y="2019802"/>
            <a:ext cx="85629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5974" y="399329"/>
            <a:ext cx="6836208" cy="609600"/>
          </a:xfrm>
        </p:spPr>
        <p:txBody>
          <a:bodyPr/>
          <a:lstStyle/>
          <a:p>
            <a:r>
              <a:rPr lang="en-IN" b="1" dirty="0"/>
              <a:t>Integration Object creation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304" y="1410202"/>
            <a:ext cx="4232096" cy="609600"/>
          </a:xfrm>
        </p:spPr>
        <p:txBody>
          <a:bodyPr/>
          <a:lstStyle/>
          <a:p>
            <a:r>
              <a:rPr lang="en-IN" sz="1800" dirty="0"/>
              <a:t>Step2: Adding permissions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4" y="2421075"/>
            <a:ext cx="100298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7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304" y="357766"/>
            <a:ext cx="6601223" cy="609600"/>
          </a:xfrm>
        </p:spPr>
        <p:txBody>
          <a:bodyPr/>
          <a:lstStyle/>
          <a:p>
            <a:r>
              <a:rPr lang="en-IN" b="1" dirty="0"/>
              <a:t>Integration Object creation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304" y="1106487"/>
            <a:ext cx="4232096" cy="609600"/>
          </a:xfrm>
        </p:spPr>
        <p:txBody>
          <a:bodyPr/>
          <a:lstStyle/>
          <a:p>
            <a:r>
              <a:rPr lang="en-IN" sz="1800" dirty="0"/>
              <a:t>Step2: creating Role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4" y="1813646"/>
            <a:ext cx="10144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304" y="731838"/>
            <a:ext cx="5464607" cy="609600"/>
          </a:xfrm>
        </p:spPr>
        <p:txBody>
          <a:bodyPr/>
          <a:lstStyle/>
          <a:p>
            <a:r>
              <a:rPr lang="en-IN" b="1" dirty="0"/>
              <a:t>ARN selection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4" y="2258291"/>
            <a:ext cx="9925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304" y="731837"/>
            <a:ext cx="9954023" cy="875289"/>
          </a:xfrm>
        </p:spPr>
        <p:txBody>
          <a:bodyPr/>
          <a:lstStyle/>
          <a:p>
            <a:r>
              <a:rPr lang="en-IN" sz="2400" b="1" dirty="0"/>
              <a:t>ARN and External Id</a:t>
            </a:r>
            <a:r>
              <a:rPr lang="en-IN" sz="2400" dirty="0"/>
              <a:t>: get these values after describing integration object in snowflake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4" y="1833995"/>
            <a:ext cx="103727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5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304" y="745692"/>
            <a:ext cx="9469114" cy="905595"/>
          </a:xfrm>
        </p:spPr>
        <p:txBody>
          <a:bodyPr/>
          <a:lstStyle/>
          <a:p>
            <a:r>
              <a:rPr lang="en-IN" sz="2400" b="1" dirty="0"/>
              <a:t>Trust Relationship: </a:t>
            </a:r>
            <a:r>
              <a:rPr lang="en-IN" sz="2400" dirty="0"/>
              <a:t>Edit the trust relation in role(AWS IAM) and place the above values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4" y="1651288"/>
            <a:ext cx="8267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D5A79-81DC-4CD9-9ED0-E077724A3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9905" y="455598"/>
            <a:ext cx="3276600" cy="609600"/>
          </a:xfrm>
        </p:spPr>
        <p:txBody>
          <a:bodyPr lIns="91440" tIns="45720" rIns="91440" bIns="45720" anchor="t"/>
          <a:lstStyle/>
          <a:p>
            <a:r>
              <a:rPr lang="en-US"/>
              <a:t>Data unloading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063E-E8A6-4EDA-8260-6D7BBFB81D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594" y="1828800"/>
            <a:ext cx="10283434" cy="4328409"/>
          </a:xfrm>
        </p:spPr>
        <p:txBody>
          <a:bodyPr lIns="91440" tIns="45720" rIns="91440" bIns="45720" anchor="t"/>
          <a:lstStyle/>
          <a:p>
            <a:pPr algn="l"/>
            <a:endParaRPr lang="en-US" sz="1600" dirty="0">
              <a:ea typeface="+mn-lt"/>
              <a:cs typeface="+mn-lt"/>
            </a:endParaRPr>
          </a:p>
          <a:p>
            <a:pPr algn="l"/>
            <a:r>
              <a:rPr lang="en-US" sz="1600" b="1" dirty="0">
                <a:ea typeface="+mn-lt"/>
                <a:cs typeface="+mn-lt"/>
              </a:rPr>
              <a:t>External Unloading Syntax:</a:t>
            </a:r>
            <a:endParaRPr lang="en-US" sz="1600" dirty="0"/>
          </a:p>
          <a:p>
            <a:pPr algn="l"/>
            <a:r>
              <a:rPr lang="en-US" sz="1600" dirty="0">
                <a:ea typeface="+mn-lt"/>
                <a:cs typeface="+mn-lt"/>
              </a:rPr>
              <a:t>  copy into @&lt;</a:t>
            </a:r>
            <a:r>
              <a:rPr lang="en-US" sz="1600" dirty="0" err="1">
                <a:ea typeface="+mn-lt"/>
                <a:cs typeface="+mn-lt"/>
              </a:rPr>
              <a:t>stage_name</a:t>
            </a:r>
            <a:r>
              <a:rPr lang="en-US" sz="1600" dirty="0">
                <a:ea typeface="+mn-lt"/>
                <a:cs typeface="+mn-lt"/>
              </a:rPr>
              <a:t>&gt; from &lt;</a:t>
            </a:r>
            <a:r>
              <a:rPr lang="en-US" sz="1600" dirty="0" err="1">
                <a:ea typeface="+mn-lt"/>
                <a:cs typeface="+mn-lt"/>
              </a:rPr>
              <a:t>table_name</a:t>
            </a:r>
            <a:r>
              <a:rPr lang="en-US" sz="1600" dirty="0">
                <a:ea typeface="+mn-lt"/>
                <a:cs typeface="+mn-lt"/>
              </a:rPr>
              <a:t>&gt; ;</a:t>
            </a:r>
            <a:endParaRPr lang="en-US" sz="1600" dirty="0"/>
          </a:p>
          <a:p>
            <a:pPr algn="l"/>
            <a:endParaRPr lang="en-US" sz="1600" dirty="0">
              <a:ea typeface="+mn-lt"/>
              <a:cs typeface="+mn-lt"/>
            </a:endParaRPr>
          </a:p>
          <a:p>
            <a:pPr algn="l"/>
            <a:r>
              <a:rPr lang="en-US" sz="1600" b="1" dirty="0">
                <a:ea typeface="+mn-lt"/>
                <a:cs typeface="+mn-lt"/>
              </a:rPr>
              <a:t>Example:</a:t>
            </a:r>
            <a:endParaRPr lang="en-US" sz="1600" dirty="0"/>
          </a:p>
          <a:p>
            <a:pPr algn="l"/>
            <a:r>
              <a:rPr lang="en-US" sz="1600" dirty="0">
                <a:ea typeface="+mn-lt"/>
                <a:cs typeface="+mn-lt"/>
              </a:rPr>
              <a:t>  copy into @</a:t>
            </a:r>
            <a:r>
              <a:rPr lang="en-US" sz="1600" dirty="0" err="1">
                <a:ea typeface="+mn-lt"/>
                <a:cs typeface="+mn-lt"/>
              </a:rPr>
              <a:t>ext_emp_csv</a:t>
            </a:r>
            <a:r>
              <a:rPr lang="en-US" sz="1600" dirty="0">
                <a:ea typeface="+mn-lt"/>
                <a:cs typeface="+mn-lt"/>
              </a:rPr>
              <a:t>/unload/ from employee;</a:t>
            </a:r>
            <a:endParaRPr lang="en-US" sz="1600" dirty="0"/>
          </a:p>
          <a:p>
            <a:pPr algn="l"/>
            <a:endParaRPr lang="en-US" sz="1600" dirty="0">
              <a:ea typeface="+mn-lt"/>
              <a:cs typeface="+mn-lt"/>
            </a:endParaRPr>
          </a:p>
          <a:p>
            <a:pPr algn="l"/>
            <a:endParaRPr lang="en-US" sz="1600" dirty="0">
              <a:ea typeface="+mn-lt"/>
              <a:cs typeface="+mn-lt"/>
            </a:endParaRPr>
          </a:p>
          <a:p>
            <a:pPr algn="l"/>
            <a:r>
              <a:rPr lang="en-US" sz="1600" b="1" dirty="0">
                <a:ea typeface="+mn-lt"/>
                <a:cs typeface="+mn-lt"/>
              </a:rPr>
              <a:t>**first create an internal and external unload stage**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0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/>
              <a:t>Agenda: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4594" y="1343891"/>
            <a:ext cx="10283434" cy="455814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External stage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S3 bucket – simple storage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IAM – Identity and Access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Group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Policy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Role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Integration Object</a:t>
            </a:r>
          </a:p>
        </p:txBody>
      </p:sp>
    </p:spTree>
    <p:extLst>
      <p:ext uri="{BB962C8B-B14F-4D97-AF65-F5344CB8AC3E}">
        <p14:creationId xmlns:p14="http://schemas.microsoft.com/office/powerpoint/2010/main" val="12042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4BBCCF-C211-4463-A43B-4D6C2B374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594" y="421611"/>
            <a:ext cx="9647417" cy="609600"/>
          </a:xfrm>
        </p:spPr>
        <p:txBody>
          <a:bodyPr lIns="91440" tIns="45720" rIns="91440" bIns="45720" anchor="t"/>
          <a:lstStyle/>
          <a:p>
            <a:r>
              <a:rPr lang="en-US" b="1" dirty="0">
                <a:ea typeface="+mn-lt"/>
                <a:cs typeface="+mn-lt"/>
              </a:rPr>
              <a:t>External Loading: Semi-structured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EDA49-44D8-410B-BCF0-E7E1A2C41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594" y="1031211"/>
            <a:ext cx="10283434" cy="5327752"/>
          </a:xfrm>
        </p:spPr>
        <p:txBody>
          <a:bodyPr lIns="91440" tIns="45720" rIns="91440" bIns="45720" anchor="t"/>
          <a:lstStyle/>
          <a:p>
            <a:pPr algn="l"/>
            <a:r>
              <a:rPr lang="en-US" sz="1600" b="1" dirty="0">
                <a:ea typeface="+mn-lt"/>
                <a:cs typeface="+mn-lt"/>
              </a:rPr>
              <a:t>Step 1:  Creating Integration Object</a:t>
            </a:r>
          </a:p>
          <a:p>
            <a:pPr algn="l"/>
            <a:r>
              <a:rPr lang="en-US" sz="1600" dirty="0"/>
              <a:t>create or replace storage integration s3_int_snfdemoq4</a:t>
            </a:r>
          </a:p>
          <a:p>
            <a:pPr algn="l"/>
            <a:r>
              <a:rPr lang="en-US" sz="1600" dirty="0"/>
              <a:t>  type = </a:t>
            </a:r>
            <a:r>
              <a:rPr lang="en-US" sz="1600" dirty="0" err="1"/>
              <a:t>external_stage</a:t>
            </a:r>
            <a:endParaRPr lang="en-US" sz="1600" dirty="0"/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storage_provider</a:t>
            </a:r>
            <a:r>
              <a:rPr lang="en-US" sz="1600" dirty="0"/>
              <a:t> = s3</a:t>
            </a:r>
          </a:p>
          <a:p>
            <a:pPr algn="l"/>
            <a:r>
              <a:rPr lang="en-US" sz="1600" dirty="0"/>
              <a:t>  enabled = true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storage_allowed_locations</a:t>
            </a:r>
            <a:r>
              <a:rPr lang="en-US" sz="1600" dirty="0"/>
              <a:t> = ('s3://snfdemoq4/</a:t>
            </a:r>
            <a:r>
              <a:rPr lang="en-US" sz="1600" dirty="0" err="1"/>
              <a:t>json</a:t>
            </a:r>
            <a:r>
              <a:rPr lang="en-US" sz="1600" dirty="0"/>
              <a:t>/','s3://snfdemoq4/csv/','s3://snfdemoq4/parquet/');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err="1"/>
              <a:t>storage_aws_role_arn</a:t>
            </a:r>
            <a:r>
              <a:rPr lang="en-US" sz="1600" dirty="0"/>
              <a:t> = '</a:t>
            </a:r>
            <a:r>
              <a:rPr lang="en-US" sz="1600" dirty="0" err="1"/>
              <a:t>arn:aws:iam</a:t>
            </a:r>
            <a:r>
              <a:rPr lang="en-US" sz="1600" dirty="0"/>
              <a:t>::484494960967:role/snfdemoq4policy'</a:t>
            </a:r>
          </a:p>
          <a:p>
            <a:pPr algn="l"/>
            <a:endParaRPr lang="en-US" sz="1600" b="1" dirty="0">
              <a:ea typeface="+mn-lt"/>
              <a:cs typeface="+mn-lt"/>
            </a:endParaRPr>
          </a:p>
          <a:p>
            <a:pPr algn="l"/>
            <a:r>
              <a:rPr lang="en-US" sz="1600" b="1" dirty="0">
                <a:ea typeface="+mn-lt"/>
                <a:cs typeface="+mn-lt"/>
              </a:rPr>
              <a:t>Step 2: Creating stage table </a:t>
            </a:r>
            <a:endParaRPr lang="en-US" sz="1600" dirty="0"/>
          </a:p>
          <a:p>
            <a:pPr algn="l"/>
            <a:r>
              <a:rPr lang="en-US" sz="1600" dirty="0">
                <a:ea typeface="+mn-lt"/>
                <a:cs typeface="+mn-lt"/>
              </a:rPr>
              <a:t>create or replace stage </a:t>
            </a:r>
            <a:r>
              <a:rPr lang="en-US" sz="1600" dirty="0" err="1">
                <a:ea typeface="+mn-lt"/>
                <a:cs typeface="+mn-lt"/>
              </a:rPr>
              <a:t>demo_db.public.ext_emp_csv</a:t>
            </a:r>
            <a:endParaRPr lang="en-US" sz="1600" dirty="0">
              <a:ea typeface="+mn-lt"/>
              <a:cs typeface="+mn-lt"/>
            </a:endParaRPr>
          </a:p>
          <a:p>
            <a:pPr algn="l"/>
            <a:r>
              <a:rPr lang="en-US" sz="1600" dirty="0" err="1">
                <a:ea typeface="+mn-lt"/>
                <a:cs typeface="+mn-lt"/>
              </a:rPr>
              <a:t>url</a:t>
            </a:r>
            <a:r>
              <a:rPr lang="en-US" sz="1600" dirty="0">
                <a:ea typeface="+mn-lt"/>
                <a:cs typeface="+mn-lt"/>
              </a:rPr>
              <a:t>='s3://snfdemoq4/csv/'</a:t>
            </a:r>
          </a:p>
          <a:p>
            <a:pPr algn="l"/>
            <a:r>
              <a:rPr lang="en-US" sz="1600" dirty="0">
                <a:ea typeface="+mn-lt"/>
                <a:cs typeface="+mn-lt"/>
              </a:rPr>
              <a:t>FILE_FORMAT=(</a:t>
            </a:r>
            <a:r>
              <a:rPr lang="en-US" sz="1600" dirty="0" err="1">
                <a:ea typeface="+mn-lt"/>
                <a:cs typeface="+mn-lt"/>
              </a:rPr>
              <a:t>format_name</a:t>
            </a:r>
            <a:r>
              <a:rPr lang="en-US" sz="1600" dirty="0">
                <a:ea typeface="+mn-lt"/>
                <a:cs typeface="+mn-lt"/>
              </a:rPr>
              <a:t>=</a:t>
            </a:r>
            <a:r>
              <a:rPr lang="en-US" sz="1600" dirty="0" err="1">
                <a:ea typeface="+mn-lt"/>
                <a:cs typeface="+mn-lt"/>
              </a:rPr>
              <a:t>demo_db.public.csv_format</a:t>
            </a:r>
            <a:r>
              <a:rPr lang="en-US" sz="1600" dirty="0">
                <a:ea typeface="+mn-lt"/>
                <a:cs typeface="+mn-lt"/>
              </a:rPr>
              <a:t>);</a:t>
            </a:r>
          </a:p>
          <a:p>
            <a:pPr algn="l"/>
            <a:r>
              <a:rPr lang="en-US" sz="1600" dirty="0">
                <a:ea typeface="+mn-lt"/>
                <a:cs typeface="+mn-lt"/>
              </a:rPr>
              <a:t>STORAGE_INTEGRATION=s3_int_snfdemoq4 </a:t>
            </a:r>
          </a:p>
          <a:p>
            <a:pPr algn="l"/>
            <a:r>
              <a:rPr lang="en-US" sz="1600" dirty="0">
                <a:ea typeface="+mn-lt"/>
                <a:cs typeface="+mn-lt"/>
              </a:rPr>
              <a:t>Or</a:t>
            </a:r>
          </a:p>
          <a:p>
            <a:pPr algn="l"/>
            <a:r>
              <a:rPr lang="en-US" sz="1600" dirty="0">
                <a:latin typeface="Times New Roman"/>
                <a:ea typeface="+mn-lt"/>
                <a:cs typeface="+mn-lt"/>
              </a:rPr>
              <a:t>CREDENTIALS = (AWS_KEY_ID='AKIAV2PFTFNDQQY6BMON’ </a:t>
            </a:r>
            <a:r>
              <a:rPr lang="en-US" sz="1600" dirty="0">
                <a:ea typeface="+mn-lt"/>
                <a:cs typeface="+mn-lt"/>
              </a:rPr>
              <a:t>AWS_SECRET_KEY='cL1lWMlOr2/zb709ihzAk3Ogt1WeMhMNIRzfiTPg’)  </a:t>
            </a:r>
            <a:endParaRPr lang="en-US" sz="1600" dirty="0">
              <a:latin typeface="Times New Roman"/>
              <a:cs typeface="Calibri"/>
            </a:endParaRPr>
          </a:p>
          <a:p>
            <a:endParaRPr lang="en-US" sz="1600" b="1" dirty="0"/>
          </a:p>
          <a:p>
            <a:r>
              <a:rPr lang="en-US" sz="1600" b="1" dirty="0"/>
              <a:t>Step3: Copying the data from Stage to table</a:t>
            </a:r>
          </a:p>
          <a:p>
            <a:r>
              <a:rPr lang="en-US" sz="1600" dirty="0"/>
              <a:t>copy into employee</a:t>
            </a:r>
          </a:p>
          <a:p>
            <a:r>
              <a:rPr lang="en-US" sz="1600" dirty="0"/>
              <a:t>from @</a:t>
            </a:r>
            <a:r>
              <a:rPr lang="en-US" sz="1600" dirty="0" err="1"/>
              <a:t>ext_emp_csv</a:t>
            </a:r>
            <a:endParaRPr lang="en-US" sz="1600" dirty="0"/>
          </a:p>
          <a:p>
            <a:r>
              <a:rPr lang="en-US" sz="1600" dirty="0" err="1"/>
              <a:t>on_error</a:t>
            </a:r>
            <a:r>
              <a:rPr lang="en-US" sz="1600" dirty="0"/>
              <a:t>=continue;</a:t>
            </a:r>
          </a:p>
          <a:p>
            <a:pPr algn="l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8340" y="391401"/>
            <a:ext cx="6586826" cy="609600"/>
          </a:xfrm>
        </p:spPr>
        <p:txBody>
          <a:bodyPr/>
          <a:lstStyle/>
          <a:p>
            <a:r>
              <a:rPr lang="en-IN" b="1" dirty="0"/>
              <a:t>Integration Object creation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8340" y="1783175"/>
            <a:ext cx="6864460" cy="861689"/>
          </a:xfrm>
        </p:spPr>
        <p:txBody>
          <a:bodyPr/>
          <a:lstStyle/>
          <a:p>
            <a:r>
              <a:rPr lang="en-IN" sz="1800" dirty="0"/>
              <a:t>Step1: Creating USER in IAM</a:t>
            </a:r>
          </a:p>
          <a:p>
            <a:r>
              <a:rPr lang="en-US" sz="1800" dirty="0"/>
              <a:t>Step2: Creating Roles in IAM</a:t>
            </a:r>
            <a:r>
              <a:rPr lang="en-IN" sz="1800" dirty="0"/>
              <a:t> and attach the policies to it</a:t>
            </a:r>
            <a:endParaRPr lang="en-US" sz="180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8340" y="2834256"/>
            <a:ext cx="3580932" cy="609600"/>
          </a:xfrm>
        </p:spPr>
        <p:txBody>
          <a:bodyPr/>
          <a:lstStyle/>
          <a:p>
            <a:r>
              <a:rPr lang="en-IN" sz="1800" dirty="0"/>
              <a:t>Step1: Creating User in IAM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0" y="3599613"/>
            <a:ext cx="10267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0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400" dirty="0"/>
              <a:t>Next step: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1160818"/>
            <a:ext cx="103727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6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400" dirty="0"/>
              <a:t>Next step: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4" y="1191491"/>
            <a:ext cx="9544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594" y="384962"/>
            <a:ext cx="9635370" cy="972786"/>
          </a:xfrm>
        </p:spPr>
        <p:txBody>
          <a:bodyPr/>
          <a:lstStyle/>
          <a:p>
            <a:r>
              <a:rPr lang="en-IN" sz="2400" dirty="0"/>
              <a:t>Next Step: Download the CSV file to get the </a:t>
            </a:r>
            <a:r>
              <a:rPr lang="en-IN" sz="2400" dirty="0" err="1"/>
              <a:t>accessKey</a:t>
            </a:r>
            <a:r>
              <a:rPr lang="en-IN" sz="2400" dirty="0"/>
              <a:t> ID and secret access 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357748"/>
            <a:ext cx="9334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5" y="2843539"/>
            <a:ext cx="9810750" cy="2171700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8340" y="445808"/>
            <a:ext cx="5464607" cy="609600"/>
          </a:xfrm>
        </p:spPr>
        <p:txBody>
          <a:bodyPr/>
          <a:lstStyle/>
          <a:p>
            <a:r>
              <a:rPr lang="en-IN" dirty="0"/>
              <a:t>Integration Object creation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8340" y="1711488"/>
            <a:ext cx="3580932" cy="609600"/>
          </a:xfrm>
        </p:spPr>
        <p:txBody>
          <a:bodyPr/>
          <a:lstStyle/>
          <a:p>
            <a:r>
              <a:rPr lang="en-IN" sz="1800" dirty="0"/>
              <a:t>Step2: Creating Role in IAM</a:t>
            </a:r>
          </a:p>
        </p:txBody>
      </p:sp>
    </p:spTree>
    <p:extLst>
      <p:ext uri="{BB962C8B-B14F-4D97-AF65-F5344CB8AC3E}">
        <p14:creationId xmlns:p14="http://schemas.microsoft.com/office/powerpoint/2010/main" val="343495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00691" y="481944"/>
            <a:ext cx="10549770" cy="609600"/>
          </a:xfrm>
        </p:spPr>
        <p:txBody>
          <a:bodyPr/>
          <a:lstStyle/>
          <a:p>
            <a:r>
              <a:rPr lang="en-US" dirty="0"/>
              <a:t>Step2: Creating Roles in IAM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7" y="1091544"/>
            <a:ext cx="9899273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14273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pact_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pact_theme" id="{AFAD0E27-BC44-4E18-88E8-C5EA0CDE104F}" vid="{DD6425A3-0037-4E81-865A-8931F295355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 xsi:nil="true"/>
    <lcf76f155ced4ddcb4097134ff3c332f xmlns="0d5730b8-869a-4209-a1b3-832c244c5b0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EA5257681540488F524D847F011DD5" ma:contentTypeVersion="15" ma:contentTypeDescription="Create a new document." ma:contentTypeScope="" ma:versionID="585322cb935ec1fd119180e9c0a059a0">
  <xsd:schema xmlns:xsd="http://www.w3.org/2001/XMLSchema" xmlns:xs="http://www.w3.org/2001/XMLSchema" xmlns:p="http://schemas.microsoft.com/office/2006/metadata/properties" xmlns:ns2="0d5730b8-869a-4209-a1b3-832c244c5b0c" xmlns:ns3="2254c897-f072-4fc6-863c-eb6bf0b2ed9f" xmlns:ns4="372e849b-fc60-49fc-88ef-6f6a3a7352cc" targetNamespace="http://schemas.microsoft.com/office/2006/metadata/properties" ma:root="true" ma:fieldsID="38caeda81121e8cb6e74987333f59b2c" ns2:_="" ns3:_="" ns4:_="">
    <xsd:import namespace="0d5730b8-869a-4209-a1b3-832c244c5b0c"/>
    <xsd:import namespace="2254c897-f072-4fc6-863c-eb6bf0b2ed9f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730b8-869a-4209-a1b3-832c244c5b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cc962de5-690c-40f6-9925-46ff4f3fc1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4c897-f072-4fc6-863c-eb6bf0b2e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9c20dbe4-a35e-457a-aca0-ac1d0f754f06}" ma:internalName="TaxCatchAll" ma:showField="CatchAllData" ma:web="2254c897-f072-4fc6-863c-eb6bf0b2ed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494827-CF34-4782-9B51-B0652C97D4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D40DB3-8824-469C-BAAF-6DA49B91D62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372e849b-fc60-49fc-88ef-6f6a3a7352cc"/>
    <ds:schemaRef ds:uri="http://schemas.openxmlformats.org/package/2006/metadata/core-properties"/>
    <ds:schemaRef ds:uri="http://www.w3.org/XML/1998/namespace"/>
    <ds:schemaRef ds:uri="2254c897-f072-4fc6-863c-eb6bf0b2ed9f"/>
    <ds:schemaRef ds:uri="0d5730b8-869a-4209-a1b3-832c244c5b0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4C2D455-4877-43F0-81C1-3CACF1C97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5730b8-869a-4209-a1b3-832c244c5b0c"/>
    <ds:schemaRef ds:uri="2254c897-f072-4fc6-863c-eb6bf0b2ed9f"/>
    <ds:schemaRef ds:uri="372e849b-fc60-49fc-88ef-6f6a3a735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301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1_Blank</vt:lpstr>
      <vt:lpstr>Genpact_theme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</dc:title>
  <dc:creator>Jaiswal, Meghnaa</dc:creator>
  <cp:lastModifiedBy>Lekkala, Harika</cp:lastModifiedBy>
  <cp:revision>38</cp:revision>
  <dcterms:created xsi:type="dcterms:W3CDTF">2021-08-30T08:30:45Z</dcterms:created>
  <dcterms:modified xsi:type="dcterms:W3CDTF">2023-06-26T08:34:07Z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0x010100B1EA5257681540488F524D847F011DD5</vt:lpwstr>
  </property>
  <property fmtid="{D5CDD505-2E9C-101B-9397-08002B2CF9AE}" pid="3" name="MediaServiceImageTags">
    <vt:lpwstr/>
  </property>
</Properties>
</file>