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17" r:id="rId5"/>
  </p:sldMasterIdLst>
  <p:notesMasterIdLst>
    <p:notesMasterId r:id="rId12"/>
  </p:notesMasterIdLst>
  <p:sldIdLst>
    <p:sldId id="419" r:id="rId6"/>
    <p:sldId id="443" r:id="rId7"/>
    <p:sldId id="446" r:id="rId8"/>
    <p:sldId id="444" r:id="rId9"/>
    <p:sldId id="445" r:id="rId10"/>
    <p:sldId id="44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iswal, Meghnaa" initials="JM" lastIdx="1" clrIdx="0">
    <p:extLst>
      <p:ext uri="{19B8F6BF-5375-455C-9EA6-DF929625EA0E}">
        <p15:presenceInfo xmlns:p15="http://schemas.microsoft.com/office/powerpoint/2012/main" userId="S::703289015@genpact.com::3aa6f99b-ba93-49e5-8dbc-e2d8474b46ee" providerId="AD"/>
      </p:ext>
    </p:extLst>
  </p:cmAuthor>
  <p:cmAuthor id="2" name="Ghani, Mariyam Afshaan" initials="GMA" lastIdx="3" clrIdx="1">
    <p:extLst>
      <p:ext uri="{19B8F6BF-5375-455C-9EA6-DF929625EA0E}">
        <p15:presenceInfo xmlns:p15="http://schemas.microsoft.com/office/powerpoint/2012/main" userId="S::703289293@genpact.com::cbaf2883-2e9f-40ec-8d5a-5f6683f31eb9" providerId="AD"/>
      </p:ext>
    </p:extLst>
  </p:cmAuthor>
  <p:cmAuthor id="3" name="T S, Venkata Subramaniam" initials="TS" lastIdx="1" clrIdx="2">
    <p:extLst>
      <p:ext uri="{19B8F6BF-5375-455C-9EA6-DF929625EA0E}">
        <p15:presenceInfo xmlns:p15="http://schemas.microsoft.com/office/powerpoint/2012/main" userId="S::703289866@genpact.com::cd2bb259-79ae-4c1f-b312-07273a208f8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262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2DBBB9-807D-40D6-AC59-98ABDE0CE3FA}" v="11" dt="2022-05-10T05:59:46.003"/>
    <p1510:client id="{CE82280A-11B7-3B83-4D73-0B5B6D257487}" v="4" dt="2022-12-07T20:02:30.776"/>
    <p1510:client id="{D325AC73-181D-CF4D-B399-BBA5B39C3428}" v="59" dt="2022-05-10T11:47:27.409"/>
    <p1510:client id="{F521BAAE-17C2-5FCD-36AF-DD12EA9DBC22}" v="1" dt="2022-12-07T11:41:09.485"/>
    <p1510:client id="{F7210266-BEEC-62C3-0371-D7D56CA3F387}" v="2" dt="2022-12-05T08:51:09.0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3251F-CC4F-480D-9233-93724DDFE157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3E6F7-A5B7-4401-96CB-061B971BD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4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8B23A-90B7-4DB5-8517-A291EF311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08E60-1FE8-4EB4-8EF7-149B51DBF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A35E-DB6B-4446-9AC1-FCE5DD43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70F-B464-427E-A629-1BABD62EB2AD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2FD2-16F0-4F81-8D7F-BAC79F0C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9DFFC-0FD7-4173-A8FD-59E26552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D156-0DB2-4976-A940-9ACCFBA3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B47F-DFF4-46B9-956B-B1BC9223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E0BDF-D1C8-42B0-B0B9-76E8050CF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31CBD-14A4-4004-8161-023296242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70F-B464-427E-A629-1BABD62EB2AD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EE4DE-6994-469A-84D4-C901A445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56559-F24E-4DE4-8BF5-91B3C6BD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D156-0DB2-4976-A940-9ACCFBA3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3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04BA2E-112F-447A-AFAE-116D91094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5B303-925C-4BC5-92FD-C86843254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B5E3C-7D8D-424F-8D4E-8B4B4AE1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70F-B464-427E-A629-1BABD62EB2AD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BA1F9-62D3-48AB-B7F7-0020C66B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03A45-86EA-4D3E-B8C8-E22EC23F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D156-0DB2-4976-A940-9ACCFBA3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114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38"/>
            <a:ext cx="12209991" cy="6869837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182233" y="4175579"/>
            <a:ext cx="6858000" cy="1828800"/>
          </a:xfrm>
          <a:prstGeom prst="rect">
            <a:avLst/>
          </a:prstGeom>
        </p:spPr>
        <p:txBody>
          <a:bodyPr/>
          <a:lstStyle>
            <a:lvl1pPr>
              <a:lnSpc>
                <a:spcPts val="2200"/>
              </a:lnSpc>
              <a:defRPr sz="2000">
                <a:solidFill>
                  <a:schemeClr val="accent6"/>
                </a:solidFill>
                <a:latin typeface="+mj-lt"/>
              </a:defRPr>
            </a:lvl1pPr>
            <a:lvl2pPr algn="l">
              <a:defRPr/>
            </a:lvl2pPr>
          </a:lstStyle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82233" y="2008094"/>
            <a:ext cx="6858000" cy="381000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0" y="475034"/>
            <a:ext cx="1979794" cy="728362"/>
          </a:xfrm>
          <a:prstGeom prst="rect">
            <a:avLst/>
          </a:prstGeom>
        </p:spPr>
      </p:pic>
      <p:sp>
        <p:nvSpPr>
          <p:cNvPr id="10" name="Title 4"/>
          <p:cNvSpPr txBox="1">
            <a:spLocks/>
          </p:cNvSpPr>
          <p:nvPr/>
        </p:nvSpPr>
        <p:spPr>
          <a:xfrm>
            <a:off x="457200" y="6408032"/>
            <a:ext cx="5129684" cy="256233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z="800">
                <a:solidFill>
                  <a:srgbClr val="44546A"/>
                </a:solidFill>
                <a:latin typeface="+mn-lt"/>
                <a:ea typeface="Calibri" charset="0"/>
                <a:cs typeface="Calibri" charset="0"/>
              </a:rPr>
              <a:t>® 2022 Copyright Genpact. All Rights Reserved.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182233" y="2597150"/>
            <a:ext cx="6876167" cy="1447800"/>
          </a:xfrm>
          <a:prstGeom prst="rect">
            <a:avLst/>
          </a:prstGeom>
        </p:spPr>
        <p:txBody>
          <a:bodyPr/>
          <a:lstStyle>
            <a:lvl1pPr>
              <a:lnSpc>
                <a:spcPts val="5100"/>
              </a:lnSpc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1pPr>
            <a:lvl2pPr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2pPr>
            <a:lvl3pPr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3pPr>
            <a:lvl4pPr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4pPr>
            <a:lvl5pPr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title text</a:t>
            </a:r>
          </a:p>
        </p:txBody>
      </p:sp>
    </p:spTree>
    <p:extLst>
      <p:ext uri="{BB962C8B-B14F-4D97-AF65-F5344CB8AC3E}">
        <p14:creationId xmlns:p14="http://schemas.microsoft.com/office/powerpoint/2010/main" val="4155733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" y="0"/>
            <a:ext cx="12188950" cy="685799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468090"/>
            <a:ext cx="3276600" cy="6096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Agenda opt 3</a:t>
            </a:r>
            <a:endParaRPr lang="en-IN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4" y="1828800"/>
            <a:ext cx="10283434" cy="34290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defRPr sz="1800">
                <a:solidFill>
                  <a:srgbClr val="07326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Lorem ipsum dolor sit a met					1</a:t>
            </a:r>
          </a:p>
          <a:p>
            <a:pPr lvl="2"/>
            <a:endParaRPr lang="en-US"/>
          </a:p>
        </p:txBody>
      </p:sp>
      <p:sp>
        <p:nvSpPr>
          <p:cNvPr id="41" name="Slide Number Placeholder 5"/>
          <p:cNvSpPr txBox="1">
            <a:spLocks/>
          </p:cNvSpPr>
          <p:nvPr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2022 Copyright Genpact.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65632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8B23A-90B7-4DB5-8517-A291EF311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08E60-1FE8-4EB4-8EF7-149B51DBF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A35E-DB6B-4446-9AC1-FCE5DD43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359E-80C7-4F7A-80B6-02E6F546C8F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2FD2-16F0-4F81-8D7F-BAC79F0C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9DFFC-0FD7-4173-A8FD-59E26552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61A9-6888-4DAE-ABFA-E06E2CD79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200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37B1-886D-41FF-9D3F-28F7E1C9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D73D6-1B21-4835-BFE8-8473A3D43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28DE9-3BA6-47F5-B3C3-D0EAEC3C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359E-80C7-4F7A-80B6-02E6F546C8F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81545-2143-4851-81AE-79E5EA5C1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69BB5-2C55-48D8-BFEC-13ABBC4B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61A9-6888-4DAE-ABFA-E06E2CD79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45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85984-7F6A-4AA8-8AF1-5ADE9FF5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95C76-77FC-4C1B-B878-EE673F39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81AA1-3465-45D3-8232-75D4633C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359E-80C7-4F7A-80B6-02E6F546C8F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1A254-9549-473C-BA7B-707DB1584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CD727-D98A-4032-842C-3393C27C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61A9-6888-4DAE-ABFA-E06E2CD79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292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90C0-F1AC-48C1-A4FF-BA685C25D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34BA7-126F-4CF3-B0F4-492B345A1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A5BB7-59F1-46B4-B150-0C192B6FC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74040-41BC-460D-8901-E1CCA80B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359E-80C7-4F7A-80B6-02E6F546C8F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D7DA0-65DE-44B1-889E-459AD52A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F5A84-1CA2-4979-986E-78E601F0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61A9-6888-4DAE-ABFA-E06E2CD79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0026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A7E2C-6F43-4728-A68E-FE5DC7E58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84BDD-4482-45FB-9927-ABC383C63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F6134-CE80-4B60-A3EE-749536AFD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422130-F902-4FE3-8177-A0B06F750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3E4FF-5359-4A31-BDFB-8EC543ED0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3EC80-9DA7-4DA9-8FCF-D590E1F9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359E-80C7-4F7A-80B6-02E6F546C8F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F93ED4-93FD-4CCB-AE5E-B30C1B42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BF898-A7FA-48E4-A356-7B58C801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61A9-6888-4DAE-ABFA-E06E2CD79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9061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82858-7C3A-4C67-8EA3-C1A3C8857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D0150-C4BD-418A-883C-B2EB7AA6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359E-80C7-4F7A-80B6-02E6F546C8F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99B2A-9B8D-4AB7-AD8B-B68BEAEC8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D0402-4C34-4A60-8B12-0978A9F0D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61A9-6888-4DAE-ABFA-E06E2CD79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77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37B1-886D-41FF-9D3F-28F7E1C9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D73D6-1B21-4835-BFE8-8473A3D43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28DE9-3BA6-47F5-B3C3-D0EAEC3C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70F-B464-427E-A629-1BABD62EB2AD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81545-2143-4851-81AE-79E5EA5C1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69BB5-2C55-48D8-BFEC-13ABBC4B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D156-0DB2-4976-A940-9ACCFBA3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1158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5728B-708E-4A68-B646-30E547DE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359E-80C7-4F7A-80B6-02E6F546C8F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DC7CF3-4FD4-4B5D-8A61-6F5A7E45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536EC-5E12-4094-B90E-CA3DA8BF3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61A9-6888-4DAE-ABFA-E06E2CD79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9638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06835-9BD9-4525-AC05-043502A1A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C9D4-CBC8-417F-9A27-3DCCBF423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E64BA-A436-4C22-B146-F96BF4AD5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3486D-E45B-4028-AA3C-32340047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359E-80C7-4F7A-80B6-02E6F546C8F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DC898-CF68-4494-9133-31947A0A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67150-56DD-48D8-9B67-38214D87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61A9-6888-4DAE-ABFA-E06E2CD79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0030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6268-61B2-4829-9CFE-54DF58193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66E860-F769-4458-B2D3-8076E7A25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A0D35-0C8A-4050-AE68-E12DA2629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4BCDB-3642-48E1-BF6E-4A509FA5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359E-80C7-4F7A-80B6-02E6F546C8F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B2C1C-63FD-456B-86E9-2212CB986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68367-CEBB-4C39-A48D-E508DB700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61A9-6888-4DAE-ABFA-E06E2CD79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3350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B47F-DFF4-46B9-956B-B1BC9223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E0BDF-D1C8-42B0-B0B9-76E8050CF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31CBD-14A4-4004-8161-023296242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359E-80C7-4F7A-80B6-02E6F546C8F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EE4DE-6994-469A-84D4-C901A445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56559-F24E-4DE4-8BF5-91B3C6BD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61A9-6888-4DAE-ABFA-E06E2CD79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2374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04BA2E-112F-447A-AFAE-116D91094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5B303-925C-4BC5-92FD-C86843254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B5E3C-7D8D-424F-8D4E-8B4B4AE1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359E-80C7-4F7A-80B6-02E6F546C8F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BA1F9-62D3-48AB-B7F7-0020C66B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03A45-86EA-4D3E-B8C8-E22EC23F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61A9-6888-4DAE-ABFA-E06E2CD79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1131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38"/>
            <a:ext cx="12209991" cy="6869837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182233" y="4175579"/>
            <a:ext cx="6459537" cy="1828800"/>
          </a:xfrm>
          <a:prstGeom prst="rect">
            <a:avLst/>
          </a:prstGeom>
        </p:spPr>
        <p:txBody>
          <a:bodyPr/>
          <a:lstStyle>
            <a:lvl1pPr>
              <a:lnSpc>
                <a:spcPts val="2200"/>
              </a:lnSpc>
              <a:defRPr sz="2000">
                <a:solidFill>
                  <a:schemeClr val="accent6"/>
                </a:solidFill>
                <a:latin typeface="+mj-lt"/>
              </a:defRPr>
            </a:lvl1pPr>
            <a:lvl2pPr algn="l">
              <a:defRPr/>
            </a:lvl2pPr>
          </a:lstStyle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82233" y="2008094"/>
            <a:ext cx="6858000" cy="381000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53600" y="475034"/>
            <a:ext cx="1979794" cy="728362"/>
          </a:xfrm>
          <a:prstGeom prst="rect">
            <a:avLst/>
          </a:prstGeom>
        </p:spPr>
      </p:pic>
      <p:sp>
        <p:nvSpPr>
          <p:cNvPr id="10" name="Title 4"/>
          <p:cNvSpPr txBox="1">
            <a:spLocks/>
          </p:cNvSpPr>
          <p:nvPr userDrawn="1"/>
        </p:nvSpPr>
        <p:spPr>
          <a:xfrm>
            <a:off x="457200" y="6408032"/>
            <a:ext cx="5129684" cy="256233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z="800" dirty="0">
                <a:solidFill>
                  <a:srgbClr val="44546A"/>
                </a:solidFill>
                <a:latin typeface="+mn-lt"/>
                <a:ea typeface="Calibri" charset="0"/>
                <a:cs typeface="Calibri" charset="0"/>
              </a:rPr>
              <a:t>® 2017 Copyright </a:t>
            </a:r>
            <a:r>
              <a:rPr lang="en-US" sz="800" dirty="0" err="1">
                <a:solidFill>
                  <a:srgbClr val="44546A"/>
                </a:solidFill>
                <a:latin typeface="+mn-lt"/>
                <a:ea typeface="Calibri" charset="0"/>
                <a:cs typeface="Calibri" charset="0"/>
              </a:rPr>
              <a:t>Genpact</a:t>
            </a:r>
            <a:r>
              <a:rPr lang="en-US" sz="800" dirty="0">
                <a:solidFill>
                  <a:srgbClr val="44546A"/>
                </a:solidFill>
                <a:latin typeface="+mn-lt"/>
                <a:ea typeface="Calibri" charset="0"/>
                <a:cs typeface="Calibri" charset="0"/>
              </a:rPr>
              <a:t>. All Rights Reserved.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182233" y="2597150"/>
            <a:ext cx="6876167" cy="1447800"/>
          </a:xfrm>
          <a:prstGeom prst="rect">
            <a:avLst/>
          </a:prstGeom>
        </p:spPr>
        <p:txBody>
          <a:bodyPr/>
          <a:lstStyle>
            <a:lvl1pPr>
              <a:lnSpc>
                <a:spcPts val="5100"/>
              </a:lnSpc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1pPr>
            <a:lvl2pPr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2pPr>
            <a:lvl3pPr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3pPr>
            <a:lvl4pPr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4pPr>
            <a:lvl5pPr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title text</a:t>
            </a:r>
          </a:p>
        </p:txBody>
      </p:sp>
    </p:spTree>
    <p:extLst>
      <p:ext uri="{BB962C8B-B14F-4D97-AF65-F5344CB8AC3E}">
        <p14:creationId xmlns:p14="http://schemas.microsoft.com/office/powerpoint/2010/main" val="35773522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" y="0"/>
            <a:ext cx="12188950" cy="685799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468090"/>
            <a:ext cx="3276600" cy="6096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Agenda opt 3</a:t>
            </a:r>
            <a:endParaRPr lang="en-IN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4" y="1828800"/>
            <a:ext cx="10283434" cy="34290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defRPr sz="1800">
                <a:solidFill>
                  <a:srgbClr val="07326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					1</a:t>
            </a:r>
          </a:p>
          <a:p>
            <a:pPr lvl="2"/>
            <a:endParaRPr lang="en-US" dirty="0"/>
          </a:p>
        </p:txBody>
      </p:sp>
      <p:sp>
        <p:nvSpPr>
          <p:cNvPr id="41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42" name="TextBox 41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dirty="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8063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85984-7F6A-4AA8-8AF1-5ADE9FF5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95C76-77FC-4C1B-B878-EE673F39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81AA1-3465-45D3-8232-75D4633C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70F-B464-427E-A629-1BABD62EB2AD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1A254-9549-473C-BA7B-707DB1584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CD727-D98A-4032-842C-3393C27C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D156-0DB2-4976-A940-9ACCFBA3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37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90C0-F1AC-48C1-A4FF-BA685C25D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34BA7-126F-4CF3-B0F4-492B345A1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A5BB7-59F1-46B4-B150-0C192B6FC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74040-41BC-460D-8901-E1CCA80B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70F-B464-427E-A629-1BABD62EB2AD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D7DA0-65DE-44B1-889E-459AD52A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F5A84-1CA2-4979-986E-78E601F0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D156-0DB2-4976-A940-9ACCFBA3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13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A7E2C-6F43-4728-A68E-FE5DC7E58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84BDD-4482-45FB-9927-ABC383C63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F6134-CE80-4B60-A3EE-749536AFD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422130-F902-4FE3-8177-A0B06F750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3E4FF-5359-4A31-BDFB-8EC543ED0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3EC80-9DA7-4DA9-8FCF-D590E1F9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70F-B464-427E-A629-1BABD62EB2AD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F93ED4-93FD-4CCB-AE5E-B30C1B42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BF898-A7FA-48E4-A356-7B58C801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D156-0DB2-4976-A940-9ACCFBA3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58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82858-7C3A-4C67-8EA3-C1A3C8857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D0150-C4BD-418A-883C-B2EB7AA6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70F-B464-427E-A629-1BABD62EB2AD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99B2A-9B8D-4AB7-AD8B-B68BEAEC8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D0402-4C34-4A60-8B12-0978A9F0D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D156-0DB2-4976-A940-9ACCFBA3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89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5728B-708E-4A68-B646-30E547DE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70F-B464-427E-A629-1BABD62EB2AD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DC7CF3-4FD4-4B5D-8A61-6F5A7E45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536EC-5E12-4094-B90E-CA3DA8BF3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D156-0DB2-4976-A940-9ACCFBA3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06835-9BD9-4525-AC05-043502A1A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C9D4-CBC8-417F-9A27-3DCCBF423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E64BA-A436-4C22-B146-F96BF4AD5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3486D-E45B-4028-AA3C-32340047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70F-B464-427E-A629-1BABD62EB2AD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DC898-CF68-4494-9133-31947A0A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67150-56DD-48D8-9B67-38214D87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D156-0DB2-4976-A940-9ACCFBA3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797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6268-61B2-4829-9CFE-54DF58193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66E860-F769-4458-B2D3-8076E7A25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A0D35-0C8A-4050-AE68-E12DA2629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4BCDB-3642-48E1-BF6E-4A509FA5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70F-B464-427E-A629-1BABD62EB2AD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B2C1C-63FD-456B-86E9-2212CB986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68367-CEBB-4C39-A48D-E508DB700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D156-0DB2-4976-A940-9ACCFBA3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3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85E44-E121-4DAA-B7B4-06D182BDB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3F91A-3F94-4D04-A3E5-45F007497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238C2-1370-4060-A947-7BA412EB8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8B70F-B464-427E-A629-1BABD62EB2AD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D8756-916F-4A20-B7A6-AC5BB40CA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DA61E-828D-43D6-86D1-87E164D78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ED156-0DB2-4976-A940-9ACCFBA3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36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85E44-E121-4DAA-B7B4-06D182BDB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3F91A-3F94-4D04-A3E5-45F007497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238C2-1370-4060-A947-7BA412EB8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D359E-80C7-4F7A-80B6-02E6F546C8F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D8756-916F-4A20-B7A6-AC5BB40CA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DA61E-828D-43D6-86D1-87E164D78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961A9-6888-4DAE-ABFA-E06E2CD79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62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2EA08C4-566C-4A55-875E-98B5D3E610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82233" y="2008094"/>
            <a:ext cx="6858000" cy="381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 Light"/>
              </a:rPr>
              <a:t>Day </a:t>
            </a:r>
            <a:r>
              <a:rPr lang="en-US">
                <a:cs typeface="Calibri Light"/>
              </a:rPr>
              <a:t>- 5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1C8097F-AFB5-4260-A4A2-98634CFCC4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82233" y="2597150"/>
            <a:ext cx="6876167" cy="144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Snowflake Training</a:t>
            </a:r>
          </a:p>
        </p:txBody>
      </p:sp>
    </p:spTree>
    <p:extLst>
      <p:ext uri="{BB962C8B-B14F-4D97-AF65-F5344CB8AC3E}">
        <p14:creationId xmlns:p14="http://schemas.microsoft.com/office/powerpoint/2010/main" val="64925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56CEC5-4987-65BE-88AA-37DEB81F8A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  <a:latin typeface="Georgia"/>
              </a:rPr>
              <a:t> Snowpipe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83E13-CF9B-BB8F-0283-281A769A2F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5321" y="2036619"/>
            <a:ext cx="10283434" cy="3189510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Snowpipe is a cloud-native, automated data ingestion solution offered by Snowflake.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It enables continuous, real-time loading of data into Snowflake for faster analytics and reporting.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It does not support data ingestion from user stage, supports only table stages or named stages.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629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56CEC5-4987-65BE-88AA-37DEB81F8A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593" y="468090"/>
            <a:ext cx="6989152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  <a:latin typeface="Georgia"/>
              </a:rPr>
              <a:t> Supported Cloud Storage Services</a:t>
            </a:r>
            <a:endParaRPr lang="en-IN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905045D-82A8-8573-7480-ECCD47AC79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738" y="1371600"/>
            <a:ext cx="10283434" cy="6096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The following table includes the cloud storage service support for automated Snowpipe from Snowflake accounts hosted on each cloud platform: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CB4CC04-F5B2-1F8F-5F34-2946EC7C9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387862"/>
              </p:ext>
            </p:extLst>
          </p:nvPr>
        </p:nvGraphicFramePr>
        <p:xfrm>
          <a:off x="464593" y="2161308"/>
          <a:ext cx="9912462" cy="412865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52077">
                  <a:extLst>
                    <a:ext uri="{9D8B030D-6E8A-4147-A177-3AD203B41FA5}">
                      <a16:colId xmlns:a16="http://schemas.microsoft.com/office/drawing/2014/main" val="1275172798"/>
                    </a:ext>
                  </a:extLst>
                </a:gridCol>
                <a:gridCol w="1652077">
                  <a:extLst>
                    <a:ext uri="{9D8B030D-6E8A-4147-A177-3AD203B41FA5}">
                      <a16:colId xmlns:a16="http://schemas.microsoft.com/office/drawing/2014/main" val="103063795"/>
                    </a:ext>
                  </a:extLst>
                </a:gridCol>
                <a:gridCol w="1652077">
                  <a:extLst>
                    <a:ext uri="{9D8B030D-6E8A-4147-A177-3AD203B41FA5}">
                      <a16:colId xmlns:a16="http://schemas.microsoft.com/office/drawing/2014/main" val="3138538777"/>
                    </a:ext>
                  </a:extLst>
                </a:gridCol>
                <a:gridCol w="1652077">
                  <a:extLst>
                    <a:ext uri="{9D8B030D-6E8A-4147-A177-3AD203B41FA5}">
                      <a16:colId xmlns:a16="http://schemas.microsoft.com/office/drawing/2014/main" val="1368500199"/>
                    </a:ext>
                  </a:extLst>
                </a:gridCol>
                <a:gridCol w="1652077">
                  <a:extLst>
                    <a:ext uri="{9D8B030D-6E8A-4147-A177-3AD203B41FA5}">
                      <a16:colId xmlns:a16="http://schemas.microsoft.com/office/drawing/2014/main" val="4110673125"/>
                    </a:ext>
                  </a:extLst>
                </a:gridCol>
                <a:gridCol w="1652077">
                  <a:extLst>
                    <a:ext uri="{9D8B030D-6E8A-4147-A177-3AD203B41FA5}">
                      <a16:colId xmlns:a16="http://schemas.microsoft.com/office/drawing/2014/main" val="1450161215"/>
                    </a:ext>
                  </a:extLst>
                </a:gridCol>
              </a:tblGrid>
              <a:tr h="1578604">
                <a:tc>
                  <a:txBody>
                    <a:bodyPr/>
                    <a:lstStyle/>
                    <a:p>
                      <a:r>
                        <a:rPr lang="en-US" dirty="0"/>
                        <a:t>Snowflake Account Host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 S3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 Cloud Storage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 Blob storage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 Data Lake Storage Gen2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 Azure General-purpose v2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084965"/>
                  </a:ext>
                </a:extLst>
              </a:tr>
              <a:tr h="850017">
                <a:tc>
                  <a:txBody>
                    <a:bodyPr/>
                    <a:lstStyle/>
                    <a:p>
                      <a:r>
                        <a:rPr lang="en-US" dirty="0"/>
                        <a:t>AWS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ym typeface="Webdings" panose="05030102010509060703" pitchFamily="18" charset="2"/>
                        </a:rPr>
                        <a:t>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ym typeface="Webdings" panose="05030102010509060703" pitchFamily="18" charset="2"/>
                        </a:rPr>
                        <a:t>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ym typeface="Webdings" panose="05030102010509060703" pitchFamily="18" charset="2"/>
                        </a:rPr>
                        <a:t>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ym typeface="Webdings" panose="05030102010509060703" pitchFamily="18" charset="2"/>
                        </a:rPr>
                        <a:t>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ym typeface="Webdings" panose="05030102010509060703" pitchFamily="18" charset="2"/>
                        </a:rPr>
                        <a:t>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64288"/>
                  </a:ext>
                </a:extLst>
              </a:tr>
              <a:tr h="850017">
                <a:tc>
                  <a:txBody>
                    <a:bodyPr/>
                    <a:lstStyle/>
                    <a:p>
                      <a:r>
                        <a:rPr lang="en-US" dirty="0"/>
                        <a:t>GCP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ym typeface="Webdings" panose="05030102010509060703" pitchFamily="18" charset="2"/>
                        </a:rPr>
                        <a:t>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ym typeface="Webdings" panose="05030102010509060703" pitchFamily="18" charset="2"/>
                        </a:rPr>
                        <a:t>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ym typeface="Webdings" panose="05030102010509060703" pitchFamily="18" charset="2"/>
                        </a:rPr>
                        <a:t>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ym typeface="Webdings" panose="05030102010509060703" pitchFamily="18" charset="2"/>
                        </a:rPr>
                        <a:t>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ym typeface="Webdings" panose="05030102010509060703" pitchFamily="18" charset="2"/>
                        </a:rPr>
                        <a:t>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389335"/>
                  </a:ext>
                </a:extLst>
              </a:tr>
              <a:tr h="850017">
                <a:tc>
                  <a:txBody>
                    <a:bodyPr/>
                    <a:lstStyle/>
                    <a:p>
                      <a:r>
                        <a:rPr lang="en-US" dirty="0"/>
                        <a:t>Microsoft Azure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ym typeface="Webdings" panose="05030102010509060703" pitchFamily="18" charset="2"/>
                        </a:rPr>
                        <a:t>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ym typeface="Webdings" panose="05030102010509060703" pitchFamily="18" charset="2"/>
                        </a:rPr>
                        <a:t>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ym typeface="Webdings" panose="05030102010509060703" pitchFamily="18" charset="2"/>
                        </a:rPr>
                        <a:t>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ym typeface="Webdings" panose="05030102010509060703" pitchFamily="18" charset="2"/>
                        </a:rPr>
                        <a:t>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ym typeface="Webdings" panose="05030102010509060703" pitchFamily="18" charset="2"/>
                        </a:rPr>
                        <a:t>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983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685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56CEC5-4987-65BE-88AA-37DEB81F8A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  <a:latin typeface="Georgia"/>
              </a:rPr>
              <a:t> Snowpipe on AWS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83E13-CF9B-BB8F-0283-281A769A2F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2921" y="1077690"/>
            <a:ext cx="10283434" cy="44334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following diagram shows the Snowpipe auto-ingest process flow on AWS S3:</a:t>
            </a:r>
          </a:p>
          <a:p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EE71270-3AD4-F984-92C0-DD96CA5728C6}"/>
              </a:ext>
            </a:extLst>
          </p:cNvPr>
          <p:cNvGrpSpPr/>
          <p:nvPr/>
        </p:nvGrpSpPr>
        <p:grpSpPr>
          <a:xfrm>
            <a:off x="608505" y="2355708"/>
            <a:ext cx="862080" cy="443345"/>
            <a:chOff x="4359402" y="1584862"/>
            <a:chExt cx="1311886" cy="7511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9A7C37C-50CF-330C-14FB-D74016DE4162}"/>
                </a:ext>
              </a:extLst>
            </p:cNvPr>
            <p:cNvSpPr/>
            <p:nvPr/>
          </p:nvSpPr>
          <p:spPr>
            <a:xfrm>
              <a:off x="4359402" y="1584862"/>
              <a:ext cx="1025236" cy="6234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AE90DB-4D3D-5FAF-2F0B-04B42BAA2A3A}"/>
                </a:ext>
              </a:extLst>
            </p:cNvPr>
            <p:cNvSpPr/>
            <p:nvPr/>
          </p:nvSpPr>
          <p:spPr>
            <a:xfrm>
              <a:off x="4502727" y="1648689"/>
              <a:ext cx="1025236" cy="6234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C951B6-A3CB-0140-9D60-86A3CED6F06B}"/>
                </a:ext>
              </a:extLst>
            </p:cNvPr>
            <p:cNvSpPr/>
            <p:nvPr/>
          </p:nvSpPr>
          <p:spPr>
            <a:xfrm>
              <a:off x="4646052" y="1712516"/>
              <a:ext cx="1025236" cy="6234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 files</a:t>
              </a:r>
              <a:endParaRPr lang="en-IN" sz="1200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5665B872-1C32-A87E-9A27-8B8ABE535386}"/>
              </a:ext>
            </a:extLst>
          </p:cNvPr>
          <p:cNvSpPr/>
          <p:nvPr/>
        </p:nvSpPr>
        <p:spPr>
          <a:xfrm>
            <a:off x="2754095" y="2313958"/>
            <a:ext cx="1264618" cy="5477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S3 Bucket</a:t>
            </a:r>
            <a:endParaRPr lang="en-IN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792944-D14B-169E-F7B1-8B600D45716E}"/>
              </a:ext>
            </a:extLst>
          </p:cNvPr>
          <p:cNvSpPr/>
          <p:nvPr/>
        </p:nvSpPr>
        <p:spPr>
          <a:xfrm>
            <a:off x="6272343" y="2366839"/>
            <a:ext cx="1422706" cy="4322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External Stage</a:t>
            </a:r>
            <a:endParaRPr lang="en-IN" sz="1400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FE66086B-AF95-905C-EF35-0AE7050F7D8C}"/>
              </a:ext>
            </a:extLst>
          </p:cNvPr>
          <p:cNvSpPr/>
          <p:nvPr/>
        </p:nvSpPr>
        <p:spPr>
          <a:xfrm>
            <a:off x="8487345" y="2150731"/>
            <a:ext cx="881911" cy="864429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</a:t>
            </a:r>
            <a:endParaRPr lang="en-IN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417704-2089-60A2-EC7F-234492B84397}"/>
              </a:ext>
            </a:extLst>
          </p:cNvPr>
          <p:cNvGrpSpPr/>
          <p:nvPr/>
        </p:nvGrpSpPr>
        <p:grpSpPr>
          <a:xfrm>
            <a:off x="8152445" y="3918224"/>
            <a:ext cx="1551709" cy="1293680"/>
            <a:chOff x="8160327" y="4613564"/>
            <a:chExt cx="2008909" cy="1922822"/>
          </a:xfrm>
        </p:grpSpPr>
        <p:sp>
          <p:nvSpPr>
            <p:cNvPr id="11" name="Cylinder 10">
              <a:extLst>
                <a:ext uri="{FF2B5EF4-FFF2-40B4-BE49-F238E27FC236}">
                  <a16:creationId xmlns:a16="http://schemas.microsoft.com/office/drawing/2014/main" id="{4AC76AB0-FCD4-BCF7-0A69-C3015B9E1857}"/>
                </a:ext>
              </a:extLst>
            </p:cNvPr>
            <p:cNvSpPr/>
            <p:nvPr/>
          </p:nvSpPr>
          <p:spPr>
            <a:xfrm>
              <a:off x="8160327" y="4613564"/>
              <a:ext cx="2008909" cy="1922822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3DDFF1-17BB-ACEF-A83E-8FB15D040787}"/>
                </a:ext>
              </a:extLst>
            </p:cNvPr>
            <p:cNvSpPr/>
            <p:nvPr/>
          </p:nvSpPr>
          <p:spPr>
            <a:xfrm>
              <a:off x="8499763" y="5408485"/>
              <a:ext cx="1330036" cy="7011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Table</a:t>
              </a:r>
              <a:endParaRPr lang="en-IN" dirty="0"/>
            </a:p>
          </p:txBody>
        </p:sp>
      </p:grpSp>
      <p:pic>
        <p:nvPicPr>
          <p:cNvPr id="15" name="Graphic 14" descr="Blockchain outline">
            <a:extLst>
              <a:ext uri="{FF2B5EF4-FFF2-40B4-BE49-F238E27FC236}">
                <a16:creationId xmlns:a16="http://schemas.microsoft.com/office/drawing/2014/main" id="{59C36D72-180B-5248-33D4-B8F73172A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8328" y="2130635"/>
            <a:ext cx="914400" cy="9144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BEF8D1-2C4B-9BDF-BB4D-F134D35AB48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1470585" y="2587836"/>
            <a:ext cx="1283510" cy="27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3D14C2-06FC-FB0F-04E5-26BA35FA2FDC}"/>
              </a:ext>
            </a:extLst>
          </p:cNvPr>
          <p:cNvCxnSpPr>
            <a:stCxn id="8" idx="3"/>
            <a:endCxn id="15" idx="1"/>
          </p:cNvCxnSpPr>
          <p:nvPr/>
        </p:nvCxnSpPr>
        <p:spPr>
          <a:xfrm flipV="1">
            <a:off x="4018713" y="2587835"/>
            <a:ext cx="6696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00AB23-0BF1-EE6F-22FF-7FD41ABA7343}"/>
              </a:ext>
            </a:extLst>
          </p:cNvPr>
          <p:cNvCxnSpPr>
            <a:stCxn id="15" idx="3"/>
            <a:endCxn id="9" idx="1"/>
          </p:cNvCxnSpPr>
          <p:nvPr/>
        </p:nvCxnSpPr>
        <p:spPr>
          <a:xfrm flipV="1">
            <a:off x="5602728" y="2582946"/>
            <a:ext cx="669615" cy="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5FB192E-5370-EE37-D0CB-04A9F813F0A1}"/>
              </a:ext>
            </a:extLst>
          </p:cNvPr>
          <p:cNvCxnSpPr>
            <a:stCxn id="9" idx="3"/>
            <a:endCxn id="10" idx="2"/>
          </p:cNvCxnSpPr>
          <p:nvPr/>
        </p:nvCxnSpPr>
        <p:spPr>
          <a:xfrm>
            <a:off x="7695049" y="2582946"/>
            <a:ext cx="792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170E89-B493-7B67-28D2-7D230996F5F8}"/>
              </a:ext>
            </a:extLst>
          </p:cNvPr>
          <p:cNvCxnSpPr>
            <a:cxnSpLocks/>
          </p:cNvCxnSpPr>
          <p:nvPr/>
        </p:nvCxnSpPr>
        <p:spPr>
          <a:xfrm flipH="1">
            <a:off x="8928299" y="3015160"/>
            <a:ext cx="1" cy="1226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7F9BD18-4C35-B894-2D93-3D7D93A20005}"/>
              </a:ext>
            </a:extLst>
          </p:cNvPr>
          <p:cNvSpPr txBox="1"/>
          <p:nvPr/>
        </p:nvSpPr>
        <p:spPr>
          <a:xfrm>
            <a:off x="4286548" y="3165023"/>
            <a:ext cx="1717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Storage Integration</a:t>
            </a:r>
            <a:endParaRPr lang="en-IN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D70A55-0034-480E-BDC2-23C809CA1D86}"/>
              </a:ext>
            </a:extLst>
          </p:cNvPr>
          <p:cNvSpPr txBox="1"/>
          <p:nvPr/>
        </p:nvSpPr>
        <p:spPr>
          <a:xfrm>
            <a:off x="1592628" y="2357416"/>
            <a:ext cx="1095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73262"/>
                </a:solidFill>
              </a:rPr>
              <a:t>Continuous inflow</a:t>
            </a:r>
            <a:endParaRPr lang="en-IN" sz="1400" dirty="0">
              <a:solidFill>
                <a:srgbClr val="07326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457433-B4A1-AB3A-D588-7B8E2BE053C4}"/>
              </a:ext>
            </a:extLst>
          </p:cNvPr>
          <p:cNvSpPr txBox="1"/>
          <p:nvPr/>
        </p:nvSpPr>
        <p:spPr>
          <a:xfrm>
            <a:off x="9441968" y="2313958"/>
            <a:ext cx="1683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COPY INTO</a:t>
            </a:r>
          </a:p>
          <a:p>
            <a:r>
              <a:rPr lang="en-US" sz="1400" dirty="0"/>
              <a:t>(as defined in pipe)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23430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56CEC5-4987-65BE-88AA-37DEB81F8A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593" y="468090"/>
            <a:ext cx="4190533" cy="6096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  <a:latin typeface="Georgia"/>
              </a:rPr>
              <a:t> Key Features of Snowpipe</a:t>
            </a:r>
            <a:endParaRPr lang="en-IN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905045D-82A8-8573-7480-ECCD47AC79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Real-time ingestion: </a:t>
            </a:r>
            <a:r>
              <a:rPr lang="en-US" dirty="0">
                <a:solidFill>
                  <a:schemeClr val="tx1"/>
                </a:solidFill>
              </a:rPr>
              <a:t>Data is loaded into Snowflake as soon as  it is available in the stage.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Scalability: </a:t>
            </a:r>
            <a:r>
              <a:rPr lang="en-US" dirty="0">
                <a:solidFill>
                  <a:schemeClr val="tx1"/>
                </a:solidFill>
              </a:rPr>
              <a:t>Snowpipe can handle high-volume data streams with automatic scaling.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Simplified workflow: </a:t>
            </a:r>
            <a:r>
              <a:rPr lang="en-US" dirty="0">
                <a:solidFill>
                  <a:schemeClr val="tx1"/>
                </a:solidFill>
              </a:rPr>
              <a:t>It automates the ingestion process, reducing manual intervention.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Support for various data formats: </a:t>
            </a:r>
            <a:r>
              <a:rPr lang="en-US" dirty="0">
                <a:solidFill>
                  <a:schemeClr val="tx1"/>
                </a:solidFill>
              </a:rPr>
              <a:t>Snowpipe supports CSV, JSON, Parquet, Avro, and more.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232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56CEC5-4987-65BE-88AA-37DEB81F8A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593" y="468090"/>
            <a:ext cx="4190533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  <a:latin typeface="Georgia"/>
              </a:rPr>
              <a:t> Syntax</a:t>
            </a:r>
            <a:endParaRPr lang="en-IN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905045D-82A8-8573-7480-ECCD47AC79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4593" y="1205345"/>
            <a:ext cx="10283434" cy="505691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Snowpipe uses the following syntax for defining and managing continuous data ingestion pipelines: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sz="1600" dirty="0">
                <a:solidFill>
                  <a:schemeClr val="tx1"/>
                </a:solidFill>
              </a:rPr>
              <a:t>CREATE [ OR REPLACE ] PIPE [ IF NOT EXISTS ] &lt;</a:t>
            </a:r>
            <a:r>
              <a:rPr lang="en-US" sz="1600" dirty="0" err="1">
                <a:solidFill>
                  <a:schemeClr val="tx1"/>
                </a:solidFill>
              </a:rPr>
              <a:t>pipe_name</a:t>
            </a:r>
            <a:r>
              <a:rPr lang="en-US" sz="1600" dirty="0">
                <a:solidFill>
                  <a:schemeClr val="tx1"/>
                </a:solidFill>
              </a:rPr>
              <a:t>&gt;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chemeClr val="tx1"/>
                </a:solidFill>
              </a:rPr>
              <a:t>	[ AUTO_INGEST = [ TRUE | FALSE ] ]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chemeClr val="tx1"/>
                </a:solidFill>
              </a:rPr>
              <a:t>	AS COPY INTO &lt;</a:t>
            </a:r>
            <a:r>
              <a:rPr lang="en-US" sz="1600" dirty="0" err="1">
                <a:solidFill>
                  <a:schemeClr val="tx1"/>
                </a:solidFill>
              </a:rPr>
              <a:t>table_name</a:t>
            </a:r>
            <a:r>
              <a:rPr lang="en-US" sz="1600" dirty="0">
                <a:solidFill>
                  <a:schemeClr val="tx1"/>
                </a:solidFill>
              </a:rPr>
              <a:t>&gt;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chemeClr val="tx1"/>
                </a:solidFill>
              </a:rPr>
              <a:t>	FROM&lt;source&gt;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chemeClr val="tx1"/>
                </a:solidFill>
              </a:rPr>
              <a:t>	[ ON_ERROR = ('</a:t>
            </a:r>
            <a:r>
              <a:rPr lang="en-US" sz="1600" dirty="0" err="1">
                <a:solidFill>
                  <a:schemeClr val="tx1"/>
                </a:solidFill>
              </a:rPr>
              <a:t>error_handling_mode</a:t>
            </a:r>
            <a:r>
              <a:rPr lang="en-US" sz="1600" dirty="0">
                <a:solidFill>
                  <a:schemeClr val="tx1"/>
                </a:solidFill>
              </a:rPr>
              <a:t>’)]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</a:p>
          <a:p>
            <a:pPr lvl="1" algn="just"/>
            <a:r>
              <a:rPr lang="en-US" sz="1400" dirty="0">
                <a:solidFill>
                  <a:schemeClr val="tx1"/>
                </a:solidFill>
              </a:rPr>
              <a:t>The CREATE PIPE statement is used to define a new Snowpipe object.</a:t>
            </a:r>
          </a:p>
          <a:p>
            <a:pPr lvl="1" algn="just"/>
            <a:r>
              <a:rPr lang="en-US" sz="1400" dirty="0">
                <a:solidFill>
                  <a:schemeClr val="tx1"/>
                </a:solidFill>
              </a:rPr>
              <a:t>The AUTO_INGEST statement specifies whether to automatically load data files from the specified external stage or not</a:t>
            </a:r>
          </a:p>
          <a:p>
            <a:pPr lvl="1" algn="just"/>
            <a:r>
              <a:rPr lang="en-US" sz="1400" dirty="0">
                <a:solidFill>
                  <a:schemeClr val="tx1"/>
                </a:solidFill>
              </a:rPr>
              <a:t>The COPY INTO statement specifies the target table where data will be ingested.</a:t>
            </a:r>
          </a:p>
          <a:p>
            <a:pPr lvl="1" algn="just"/>
            <a:r>
              <a:rPr lang="en-US" sz="1400" dirty="0">
                <a:solidFill>
                  <a:schemeClr val="tx1"/>
                </a:solidFill>
              </a:rPr>
              <a:t>The FROM clause defines the source of the data stream.</a:t>
            </a:r>
          </a:p>
          <a:p>
            <a:pPr lvl="1" algn="just"/>
            <a:r>
              <a:rPr lang="en-US" sz="1400" dirty="0">
                <a:solidFill>
                  <a:schemeClr val="tx1"/>
                </a:solidFill>
              </a:rPr>
              <a:t>The ON_ERROR clause defines the behavior in case of data ingestion errors.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65054"/>
      </p:ext>
    </p:extLst>
  </p:cSld>
  <p:clrMapOvr>
    <a:masterClrMapping/>
  </p:clrMapOvr>
</p:sld>
</file>

<file path=ppt/theme/theme1.xml><?xml version="1.0" encoding="utf-8"?>
<a:theme xmlns:a="http://schemas.openxmlformats.org/drawingml/2006/main" name="Genpact_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pact_theme" id="{AFAD0E27-BC44-4E18-88E8-C5EA0CDE104F}" vid="{DD6425A3-0037-4E81-865A-8931F29535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EA5257681540488F524D847F011DD5" ma:contentTypeVersion="15" ma:contentTypeDescription="Create a new document." ma:contentTypeScope="" ma:versionID="585322cb935ec1fd119180e9c0a059a0">
  <xsd:schema xmlns:xsd="http://www.w3.org/2001/XMLSchema" xmlns:xs="http://www.w3.org/2001/XMLSchema" xmlns:p="http://schemas.microsoft.com/office/2006/metadata/properties" xmlns:ns2="0d5730b8-869a-4209-a1b3-832c244c5b0c" xmlns:ns3="2254c897-f072-4fc6-863c-eb6bf0b2ed9f" xmlns:ns4="372e849b-fc60-49fc-88ef-6f6a3a7352cc" targetNamespace="http://schemas.microsoft.com/office/2006/metadata/properties" ma:root="true" ma:fieldsID="38caeda81121e8cb6e74987333f59b2c" ns2:_="" ns3:_="" ns4:_="">
    <xsd:import namespace="0d5730b8-869a-4209-a1b3-832c244c5b0c"/>
    <xsd:import namespace="2254c897-f072-4fc6-863c-eb6bf0b2ed9f"/>
    <xsd:import namespace="372e849b-fc60-49fc-88ef-6f6a3a7352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AutoTag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5730b8-869a-4209-a1b3-832c244c5b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cc962de5-690c-40f6-9925-46ff4f3fc18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54c897-f072-4fc6-863c-eb6bf0b2ed9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2e849b-fc60-49fc-88ef-6f6a3a7352cc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9c20dbe4-a35e-457a-aca0-ac1d0f754f06}" ma:internalName="TaxCatchAll" ma:showField="CatchAllData" ma:web="2254c897-f072-4fc6-863c-eb6bf0b2ed9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72e849b-fc60-49fc-88ef-6f6a3a7352cc" xsi:nil="true"/>
    <lcf76f155ced4ddcb4097134ff3c332f xmlns="0d5730b8-869a-4209-a1b3-832c244c5b0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4C2D455-4877-43F0-81C1-3CACF1C973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5730b8-869a-4209-a1b3-832c244c5b0c"/>
    <ds:schemaRef ds:uri="2254c897-f072-4fc6-863c-eb6bf0b2ed9f"/>
    <ds:schemaRef ds:uri="372e849b-fc60-49fc-88ef-6f6a3a7352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494827-CF34-4782-9B51-B0652C97D4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D40DB3-8824-469C-BAAF-6DA49B91D629}">
  <ds:schemaRefs>
    <ds:schemaRef ds:uri="http://schemas.openxmlformats.org/package/2006/metadata/core-properties"/>
    <ds:schemaRef ds:uri="0d5730b8-869a-4209-a1b3-832c244c5b0c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www.w3.org/XML/1998/namespace"/>
    <ds:schemaRef ds:uri="2254c897-f072-4fc6-863c-eb6bf0b2ed9f"/>
    <ds:schemaRef ds:uri="http://schemas.microsoft.com/office/infopath/2007/PartnerControls"/>
    <ds:schemaRef ds:uri="372e849b-fc60-49fc-88ef-6f6a3a7352cc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2536</TotalTime>
  <Words>368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Georgia</vt:lpstr>
      <vt:lpstr>Webdings</vt:lpstr>
      <vt:lpstr>Genpact_theme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SNOWFLAKE</dc:title>
  <dc:creator>Jaiswal, Meghnaa</dc:creator>
  <cp:lastModifiedBy>Murmu, Danish</cp:lastModifiedBy>
  <cp:revision>31</cp:revision>
  <dcterms:created xsi:type="dcterms:W3CDTF">2021-08-30T08:30:45Z</dcterms:created>
  <dcterms:modified xsi:type="dcterms:W3CDTF">2023-06-26T08:25:19Z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0x010100B1EA5257681540488F524D847F011DD5</vt:lpwstr>
  </property>
  <property fmtid="{D5CDD505-2E9C-101B-9397-08002B2CF9AE}" pid="3" name="MediaServiceImageTags">
    <vt:lpwstr/>
  </property>
</Properties>
</file>